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sldIdLst>
    <p:sldId id="256" r:id="rId2"/>
    <p:sldId id="257" r:id="rId3"/>
    <p:sldId id="258" r:id="rId4"/>
    <p:sldId id="259" r:id="rId5"/>
    <p:sldId id="260" r:id="rId6"/>
    <p:sldId id="261" r:id="rId7"/>
    <p:sldId id="307" r:id="rId8"/>
    <p:sldId id="262" r:id="rId9"/>
    <p:sldId id="263" r:id="rId10"/>
    <p:sldId id="265" r:id="rId11"/>
    <p:sldId id="264" r:id="rId12"/>
    <p:sldId id="306" r:id="rId13"/>
    <p:sldId id="268" r:id="rId14"/>
    <p:sldId id="269" r:id="rId15"/>
    <p:sldId id="288" r:id="rId16"/>
    <p:sldId id="286" r:id="rId17"/>
    <p:sldId id="271" r:id="rId18"/>
    <p:sldId id="272" r:id="rId19"/>
    <p:sldId id="289" r:id="rId20"/>
    <p:sldId id="290" r:id="rId21"/>
    <p:sldId id="294" r:id="rId22"/>
    <p:sldId id="293" r:id="rId23"/>
    <p:sldId id="292" r:id="rId24"/>
    <p:sldId id="295" r:id="rId25"/>
    <p:sldId id="296" r:id="rId26"/>
    <p:sldId id="297" r:id="rId27"/>
    <p:sldId id="273" r:id="rId28"/>
    <p:sldId id="298" r:id="rId29"/>
    <p:sldId id="299" r:id="rId30"/>
    <p:sldId id="300" r:id="rId31"/>
    <p:sldId id="311" r:id="rId32"/>
    <p:sldId id="304" r:id="rId33"/>
    <p:sldId id="305" r:id="rId34"/>
    <p:sldId id="313" r:id="rId35"/>
    <p:sldId id="312" r:id="rId36"/>
    <p:sldId id="308" r:id="rId37"/>
    <p:sldId id="309" r:id="rId38"/>
    <p:sldId id="310" r:id="rId39"/>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363" autoAdjust="0"/>
  </p:normalViewPr>
  <p:slideViewPr>
    <p:cSldViewPr>
      <p:cViewPr varScale="1">
        <p:scale>
          <a:sx n="58" d="100"/>
          <a:sy n="58" d="100"/>
        </p:scale>
        <p:origin x="25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0"/>
            <a:ext cx="2949786" cy="496967"/>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eaLnBrk="0" hangingPunct="0">
              <a:defRPr sz="1200">
                <a:latin typeface="Times New Roman" charset="0"/>
              </a:defRPr>
            </a:lvl1pPr>
          </a:lstStyle>
          <a:p>
            <a:endParaRPr lang="en-US"/>
          </a:p>
        </p:txBody>
      </p:sp>
      <p:sp>
        <p:nvSpPr>
          <p:cNvPr id="13315" name="Rectangle 3"/>
          <p:cNvSpPr>
            <a:spLocks noGrp="1" noChangeArrowheads="1"/>
          </p:cNvSpPr>
          <p:nvPr>
            <p:ph type="dt" idx="1"/>
          </p:nvPr>
        </p:nvSpPr>
        <p:spPr bwMode="auto">
          <a:xfrm>
            <a:off x="3855839" y="0"/>
            <a:ext cx="2949786" cy="496967"/>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eaLnBrk="0" hangingPunct="0">
              <a:defRPr sz="1200">
                <a:latin typeface="Times New Roman" charset="0"/>
              </a:defRPr>
            </a:lvl1pPr>
          </a:lstStyle>
          <a:p>
            <a:endParaRPr lang="en-US"/>
          </a:p>
        </p:txBody>
      </p:sp>
      <p:sp>
        <p:nvSpPr>
          <p:cNvPr id="13316"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0721" y="4721186"/>
            <a:ext cx="5445760" cy="4472702"/>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1" y="9440646"/>
            <a:ext cx="2949786" cy="49696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eaLnBrk="0" hangingPunct="0">
              <a:defRPr sz="1200">
                <a:latin typeface="Times New Roman" charset="0"/>
              </a:defRPr>
            </a:lvl1pPr>
          </a:lstStyle>
          <a:p>
            <a:endParaRPr lang="en-US"/>
          </a:p>
        </p:txBody>
      </p:sp>
      <p:sp>
        <p:nvSpPr>
          <p:cNvPr id="13319" name="Rectangle 7"/>
          <p:cNvSpPr>
            <a:spLocks noGrp="1" noChangeArrowheads="1"/>
          </p:cNvSpPr>
          <p:nvPr>
            <p:ph type="sldNum" sz="quarter" idx="5"/>
          </p:nvPr>
        </p:nvSpPr>
        <p:spPr bwMode="auto">
          <a:xfrm>
            <a:off x="3855839" y="9440646"/>
            <a:ext cx="2949786" cy="49696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eaLnBrk="0" hangingPunct="0">
              <a:defRPr sz="1200">
                <a:latin typeface="Times New Roman" charset="0"/>
              </a:defRPr>
            </a:lvl1pPr>
          </a:lstStyle>
          <a:p>
            <a:fld id="{4F015A95-99C7-4D5D-873A-7359925CE40B}" type="slidenum">
              <a:rPr lang="en-US"/>
              <a:pPr/>
              <a:t>‹#›</a:t>
            </a:fld>
            <a:endParaRPr lang="en-US"/>
          </a:p>
        </p:txBody>
      </p:sp>
    </p:spTree>
    <p:extLst>
      <p:ext uri="{BB962C8B-B14F-4D97-AF65-F5344CB8AC3E}">
        <p14:creationId xmlns:p14="http://schemas.microsoft.com/office/powerpoint/2010/main" val="120225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baseline="0" dirty="0" smtClean="0"/>
              <a:t>There are a number of things in .NET that are implemented with delegates, and we’re going to look at some of them over the next two weeks.</a:t>
            </a:r>
          </a:p>
          <a:p>
            <a:pPr>
              <a:buFont typeface="Arial" pitchFamily="34" charset="0"/>
              <a:buChar char="•"/>
            </a:pPr>
            <a:r>
              <a:rPr lang="en-US" baseline="0" dirty="0" smtClean="0"/>
              <a:t>This week we start with the most important one – the .NET event model.</a:t>
            </a:r>
          </a:p>
          <a:p>
            <a:pPr>
              <a:buFont typeface="Arial" pitchFamily="34" charset="0"/>
              <a:buChar char="•"/>
            </a:pPr>
            <a:r>
              <a:rPr lang="en-US" baseline="0" dirty="0" smtClean="0"/>
              <a:t>This is how we can have things like GUIs and timers and background processing and so forth.</a:t>
            </a:r>
          </a:p>
          <a:p>
            <a:pPr>
              <a:buFont typeface="Arial" pitchFamily="34" charset="0"/>
              <a:buChar char="•"/>
            </a:pPr>
            <a:r>
              <a:rPr lang="en-US" baseline="0" dirty="0" smtClean="0"/>
              <a:t>Events are raised in response to user actions, system state, etc., and code is executed in response.</a:t>
            </a:r>
            <a:endParaRPr lang="en-US"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a:t>
            </a:fld>
            <a:endParaRPr lang="en-US"/>
          </a:p>
        </p:txBody>
      </p:sp>
    </p:spTree>
    <p:extLst>
      <p:ext uri="{BB962C8B-B14F-4D97-AF65-F5344CB8AC3E}">
        <p14:creationId xmlns:p14="http://schemas.microsoft.com/office/powerpoint/2010/main" val="1807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Still on the work of the Subject….</a:t>
            </a:r>
          </a:p>
          <a:p>
            <a:pPr>
              <a:buFont typeface="Arial" pitchFamily="34" charset="0"/>
              <a:buChar char="•"/>
            </a:pPr>
            <a:r>
              <a:rPr lang="en-NZ" dirty="0" smtClean="0"/>
              <a:t>Once you have an appropriate</a:t>
            </a:r>
            <a:r>
              <a:rPr lang="en-NZ" baseline="0" dirty="0" smtClean="0"/>
              <a:t> form of delegate (i.e. takes object and </a:t>
            </a:r>
            <a:r>
              <a:rPr lang="en-NZ" baseline="0" dirty="0" err="1" smtClean="0"/>
              <a:t>EventArgs</a:t>
            </a:r>
            <a:r>
              <a:rPr lang="en-NZ" baseline="0" dirty="0" smtClean="0"/>
              <a:t>) you can declare the event</a:t>
            </a:r>
          </a:p>
          <a:p>
            <a:pPr>
              <a:buFont typeface="Arial" pitchFamily="34" charset="0"/>
              <a:buChar char="•"/>
            </a:pPr>
            <a:endParaRPr lang="en-NZ" baseline="0" dirty="0" smtClean="0"/>
          </a:p>
          <a:p>
            <a:pPr>
              <a:buFont typeface="Arial" pitchFamily="34" charset="0"/>
              <a:buChar char="•"/>
            </a:pPr>
            <a:r>
              <a:rPr lang="en-NZ" baseline="0" dirty="0" smtClean="0"/>
              <a:t>Syntax is like this. It’s a little weird. </a:t>
            </a:r>
          </a:p>
          <a:p>
            <a:pPr>
              <a:buFont typeface="Arial" pitchFamily="34" charset="0"/>
              <a:buChar char="•"/>
            </a:pPr>
            <a:r>
              <a:rPr lang="en-NZ" baseline="0" dirty="0" smtClean="0"/>
              <a:t>event is a keyword</a:t>
            </a:r>
          </a:p>
          <a:p>
            <a:pPr>
              <a:buFont typeface="Arial" pitchFamily="34" charset="0"/>
              <a:buChar char="•"/>
            </a:pPr>
            <a:r>
              <a:rPr lang="en-NZ" baseline="0" dirty="0" err="1" smtClean="0"/>
              <a:t>eventName</a:t>
            </a:r>
            <a:r>
              <a:rPr lang="en-NZ" baseline="0" dirty="0" smtClean="0"/>
              <a:t> is the name by which the event will be raised and known and referred to by the observers when they subscribe</a:t>
            </a:r>
          </a:p>
          <a:p>
            <a:pPr>
              <a:buFont typeface="Arial" pitchFamily="34" charset="0"/>
              <a:buChar char="•"/>
            </a:pPr>
            <a:endParaRPr lang="en-NZ" baseline="0" dirty="0" smtClean="0"/>
          </a:p>
          <a:p>
            <a:pPr>
              <a:buFont typeface="Arial" pitchFamily="34" charset="0"/>
              <a:buChar char="•"/>
            </a:pPr>
            <a:r>
              <a:rPr lang="en-NZ" b="1" baseline="0" dirty="0" smtClean="0"/>
              <a:t>The type here looks like “the type of the thing called </a:t>
            </a:r>
            <a:r>
              <a:rPr lang="en-NZ" b="1" baseline="0" dirty="0" err="1" smtClean="0"/>
              <a:t>eventName</a:t>
            </a:r>
            <a:r>
              <a:rPr lang="en-NZ" b="1" baseline="0" dirty="0" smtClean="0"/>
              <a:t>”, but it isn’t.</a:t>
            </a:r>
          </a:p>
          <a:p>
            <a:pPr>
              <a:buFont typeface="Arial" pitchFamily="34" charset="0"/>
              <a:buChar char="•"/>
            </a:pPr>
            <a:r>
              <a:rPr lang="en-NZ" b="1" baseline="0" dirty="0" smtClean="0"/>
              <a:t>The type is “the type of delegates that may be bound to this event.”</a:t>
            </a:r>
          </a:p>
          <a:p>
            <a:pPr>
              <a:buFont typeface="Arial" pitchFamily="34" charset="0"/>
              <a:buChar char="•"/>
            </a:pPr>
            <a:endParaRPr lang="en-NZ" baseline="0" dirty="0" smtClean="0"/>
          </a:p>
          <a:p>
            <a:pPr>
              <a:buFont typeface="Arial" pitchFamily="34" charset="0"/>
              <a:buChar char="•"/>
            </a:pPr>
            <a:r>
              <a:rPr lang="en-NZ" baseline="0" dirty="0" smtClean="0"/>
              <a:t>This can be </a:t>
            </a:r>
            <a:r>
              <a:rPr lang="en-NZ" i="1" baseline="0" dirty="0" smtClean="0"/>
              <a:t>either a delegate type you have declared</a:t>
            </a:r>
            <a:r>
              <a:rPr lang="en-NZ" baseline="0" dirty="0" smtClean="0"/>
              <a:t>, or an</a:t>
            </a:r>
            <a:r>
              <a:rPr lang="en-NZ" i="1" baseline="0" dirty="0" smtClean="0"/>
              <a:t> appropriate system delegate</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In either case, it must specify the correct method signature for working with events: return void and accept one object and one </a:t>
            </a:r>
            <a:r>
              <a:rPr lang="en-NZ" baseline="0" dirty="0" err="1" smtClean="0"/>
              <a:t>EventArgs</a:t>
            </a:r>
            <a:r>
              <a:rPr lang="en-NZ" baseline="0" dirty="0" smtClean="0"/>
              <a:t> (or descendant).</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10</a:t>
            </a:fld>
            <a:endParaRPr lang="en-US"/>
          </a:p>
        </p:txBody>
      </p:sp>
    </p:spTree>
    <p:extLst>
      <p:ext uri="{BB962C8B-B14F-4D97-AF65-F5344CB8AC3E}">
        <p14:creationId xmlns:p14="http://schemas.microsoft.com/office/powerpoint/2010/main" val="2520216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You need</a:t>
            </a:r>
            <a:r>
              <a:rPr lang="en-NZ" baseline="0" dirty="0" smtClean="0"/>
              <a:t> to pass data to your observers, so you descended from </a:t>
            </a:r>
            <a:r>
              <a:rPr lang="en-NZ" baseline="0" dirty="0" err="1" smtClean="0"/>
              <a:t>EventArgs</a:t>
            </a:r>
            <a:r>
              <a:rPr lang="en-NZ" baseline="0" dirty="0" smtClean="0"/>
              <a:t> and declared this delegate type. It matches the allowed pattern for binding to events.</a:t>
            </a:r>
            <a:endParaRPr lang="en-NZ" dirty="0" smtClean="0"/>
          </a:p>
          <a:p>
            <a:pPr marL="171673" indent="-171673">
              <a:buFont typeface="Arial" pitchFamily="34" charset="0"/>
              <a:buNone/>
            </a:pPr>
            <a:endParaRPr lang="en-NZ" dirty="0" smtClean="0"/>
          </a:p>
          <a:p>
            <a:pPr marL="171673" indent="-171673">
              <a:buFont typeface="Arial" pitchFamily="34" charset="0"/>
              <a:buChar char="•"/>
            </a:pPr>
            <a:r>
              <a:rPr lang="en-NZ" dirty="0" smtClean="0"/>
              <a:t>This event</a:t>
            </a:r>
            <a:r>
              <a:rPr lang="en-NZ" baseline="0" dirty="0" smtClean="0"/>
              <a:t> type would generally be declared in the class who was serving as the Subject in the Subject/Observer pattern.</a:t>
            </a:r>
          </a:p>
          <a:p>
            <a:pPr marL="171673" indent="-171673">
              <a:buFont typeface="Arial" pitchFamily="34" charset="0"/>
              <a:buChar char="•"/>
            </a:pPr>
            <a:r>
              <a:rPr lang="en-NZ" baseline="0" dirty="0" smtClean="0"/>
              <a:t>That is, the guy who is going to raise the event.</a:t>
            </a:r>
          </a:p>
          <a:p>
            <a:pPr marL="171673" indent="-171673">
              <a:buFont typeface="Arial" pitchFamily="34" charset="0"/>
              <a:buChar char="•"/>
            </a:pPr>
            <a:r>
              <a:rPr lang="en-NZ" baseline="0" dirty="0" smtClean="0"/>
              <a:t>Here is the code..</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11</a:t>
            </a:fld>
            <a:endParaRPr lang="en-US"/>
          </a:p>
        </p:txBody>
      </p:sp>
    </p:spTree>
    <p:extLst>
      <p:ext uri="{BB962C8B-B14F-4D97-AF65-F5344CB8AC3E}">
        <p14:creationId xmlns:p14="http://schemas.microsoft.com/office/powerpoint/2010/main" val="207067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i="1" baseline="0" dirty="0" smtClean="0"/>
          </a:p>
          <a:p>
            <a:pPr>
              <a:buFont typeface="Arial" pitchFamily="34" charset="0"/>
              <a:buChar char="•"/>
            </a:pPr>
            <a:r>
              <a:rPr lang="en-NZ" i="0" baseline="0" dirty="0" smtClean="0"/>
              <a:t>The observer’s method must match the delegate signature, which will be “returns void, accepts object and </a:t>
            </a:r>
            <a:r>
              <a:rPr lang="en-NZ" i="0" baseline="0" dirty="0" err="1" smtClean="0"/>
              <a:t>EventArgs</a:t>
            </a:r>
            <a:r>
              <a:rPr lang="en-NZ" i="0" baseline="0" dirty="0" smtClean="0"/>
              <a:t> or descendent”</a:t>
            </a:r>
          </a:p>
          <a:p>
            <a:pPr>
              <a:buFont typeface="Arial" pitchFamily="34" charset="0"/>
              <a:buChar char="•"/>
            </a:pPr>
            <a:endParaRPr lang="en-NZ" i="0" baseline="0" dirty="0" smtClean="0"/>
          </a:p>
          <a:p>
            <a:pPr>
              <a:buFont typeface="Arial" pitchFamily="34" charset="0"/>
              <a:buChar char="•"/>
            </a:pPr>
            <a:r>
              <a:rPr lang="en-NZ" i="0" baseline="0" dirty="0" smtClean="0"/>
              <a:t>We will look at some examples….</a:t>
            </a:r>
            <a:endParaRPr lang="en-NZ" i="0" dirty="0" smtClean="0"/>
          </a:p>
          <a:p>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12</a:t>
            </a:fld>
            <a:endParaRPr lang="en-US"/>
          </a:p>
        </p:txBody>
      </p:sp>
    </p:spTree>
    <p:extLst>
      <p:ext uri="{BB962C8B-B14F-4D97-AF65-F5344CB8AC3E}">
        <p14:creationId xmlns:p14="http://schemas.microsoft.com/office/powerpoint/2010/main" val="2095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15A95-99C7-4D5D-873A-7359925CE40B}" type="slidenum">
              <a:rPr lang="en-US" smtClean="0"/>
              <a:pPr/>
              <a:t>13</a:t>
            </a:fld>
            <a:endParaRPr lang="en-US"/>
          </a:p>
        </p:txBody>
      </p:sp>
    </p:spTree>
    <p:extLst>
      <p:ext uri="{BB962C8B-B14F-4D97-AF65-F5344CB8AC3E}">
        <p14:creationId xmlns:p14="http://schemas.microsoft.com/office/powerpoint/2010/main" val="603835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This looks much like the call of any function</a:t>
            </a:r>
          </a:p>
          <a:p>
            <a:pPr>
              <a:buFont typeface="Arial" pitchFamily="34" charset="0"/>
              <a:buChar char="•"/>
            </a:pPr>
            <a:r>
              <a:rPr lang="en-NZ" dirty="0" smtClean="0"/>
              <a:t>The syntax allows the </a:t>
            </a:r>
            <a:r>
              <a:rPr lang="en-NZ" dirty="0" err="1" smtClean="0"/>
              <a:t>eventArgs</a:t>
            </a:r>
            <a:r>
              <a:rPr lang="en-NZ" dirty="0" smtClean="0"/>
              <a:t> object to be passed</a:t>
            </a:r>
            <a:r>
              <a:rPr lang="en-NZ" baseline="0" dirty="0" smtClean="0"/>
              <a:t> to the registered Observer methods. </a:t>
            </a:r>
          </a:p>
          <a:p>
            <a:pPr>
              <a:buFont typeface="Arial" pitchFamily="34" charset="0"/>
              <a:buChar char="•"/>
            </a:pPr>
            <a:r>
              <a:rPr lang="en-NZ" baseline="0" dirty="0" smtClean="0"/>
              <a:t>We will see the syntax in just a minute</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14</a:t>
            </a:fld>
            <a:endParaRPr lang="en-US"/>
          </a:p>
        </p:txBody>
      </p:sp>
    </p:spTree>
    <p:extLst>
      <p:ext uri="{BB962C8B-B14F-4D97-AF65-F5344CB8AC3E}">
        <p14:creationId xmlns:p14="http://schemas.microsoft.com/office/powerpoint/2010/main" val="342842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spcBef>
                <a:spcPts val="1001"/>
              </a:spcBef>
              <a:spcAft>
                <a:spcPts val="1001"/>
              </a:spcAft>
              <a:buFont typeface="Arial" pitchFamily="34" charset="0"/>
              <a:buChar char="•"/>
            </a:pPr>
            <a:r>
              <a:rPr lang="en-AU" dirty="0" smtClean="0"/>
              <a:t>Here is the code we have written so far...</a:t>
            </a:r>
          </a:p>
          <a:p>
            <a:pPr marL="171673" indent="-171673">
              <a:spcBef>
                <a:spcPts val="1001"/>
              </a:spcBef>
              <a:spcAft>
                <a:spcPts val="1001"/>
              </a:spcAft>
              <a:buFont typeface="Arial" pitchFamily="34" charset="0"/>
              <a:buChar char="•"/>
            </a:pPr>
            <a:endParaRPr lang="en-AU" dirty="0" smtClean="0"/>
          </a:p>
          <a:p>
            <a:pPr marL="171673" indent="-171673">
              <a:spcBef>
                <a:spcPts val="1001"/>
              </a:spcBef>
              <a:spcAft>
                <a:spcPts val="1001"/>
              </a:spcAft>
              <a:buFont typeface="Arial" pitchFamily="34" charset="0"/>
              <a:buChar char="•"/>
            </a:pPr>
            <a:r>
              <a:rPr lang="en-AU" dirty="0" smtClean="0"/>
              <a:t>Note that the type of EventArgs we need is </a:t>
            </a:r>
            <a:r>
              <a:rPr lang="en-AU" dirty="0" err="1" smtClean="0"/>
              <a:t>EventArgsWithData</a:t>
            </a:r>
            <a:r>
              <a:rPr lang="en-AU" dirty="0" smtClean="0"/>
              <a:t>, which accepts an input</a:t>
            </a:r>
            <a:r>
              <a:rPr lang="en-AU" baseline="0" dirty="0" smtClean="0"/>
              <a:t> string</a:t>
            </a:r>
          </a:p>
          <a:p>
            <a:pPr marL="171673" indent="-171673">
              <a:spcBef>
                <a:spcPts val="1001"/>
              </a:spcBef>
              <a:spcAft>
                <a:spcPts val="1001"/>
              </a:spcAft>
              <a:buFont typeface="Arial" pitchFamily="34" charset="0"/>
              <a:buChar char="•"/>
            </a:pPr>
            <a:r>
              <a:rPr lang="en-AU" baseline="0" dirty="0" smtClean="0"/>
              <a:t>Note that the name of the event is </a:t>
            </a:r>
            <a:r>
              <a:rPr lang="en-AU" baseline="0" dirty="0" err="1" smtClean="0"/>
              <a:t>DataEvent</a:t>
            </a:r>
            <a:endParaRPr lang="en-AU" dirty="0" smtClean="0"/>
          </a:p>
          <a:p>
            <a:pPr marL="171673" indent="-171673">
              <a:spcBef>
                <a:spcPts val="1001"/>
              </a:spcBef>
              <a:spcAft>
                <a:spcPts val="1001"/>
              </a:spcAft>
              <a:buFont typeface="Arial" pitchFamily="34" charset="0"/>
              <a:buChar char="•"/>
            </a:pPr>
            <a:endParaRPr lang="en-AU" baseline="0" dirty="0" smtClean="0"/>
          </a:p>
          <a:p>
            <a:pPr marL="171673" indent="-171673">
              <a:spcBef>
                <a:spcPts val="1001"/>
              </a:spcBef>
              <a:spcAft>
                <a:spcPts val="1001"/>
              </a:spcAft>
              <a:buFont typeface="Arial" pitchFamily="34" charset="0"/>
              <a:buChar char="•"/>
            </a:pPr>
            <a:r>
              <a:rPr lang="en-AU" baseline="0" dirty="0" smtClean="0"/>
              <a:t>Assume that some observers have subscribed to this event. The time has come to raise the event so the registered Observer methods will be executed.</a:t>
            </a:r>
          </a:p>
          <a:p>
            <a:pPr marL="171673" indent="-171673">
              <a:spcBef>
                <a:spcPts val="1001"/>
              </a:spcBef>
              <a:spcAft>
                <a:spcPts val="1001"/>
              </a:spcAft>
              <a:buFont typeface="Arial" pitchFamily="34" charset="0"/>
              <a:buChar char="•"/>
            </a:pPr>
            <a:endParaRPr lang="en-AU" dirty="0" smtClean="0"/>
          </a:p>
          <a:p>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15</a:t>
            </a:fld>
            <a:endParaRPr lang="en-US"/>
          </a:p>
        </p:txBody>
      </p:sp>
    </p:spTree>
    <p:extLst>
      <p:ext uri="{BB962C8B-B14F-4D97-AF65-F5344CB8AC3E}">
        <p14:creationId xmlns:p14="http://schemas.microsoft.com/office/powerpoint/2010/main" val="247646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Our two step process..</a:t>
            </a:r>
          </a:p>
          <a:p>
            <a:pPr>
              <a:buFont typeface="Arial" pitchFamily="34" charset="0"/>
              <a:buChar char="•"/>
            </a:pPr>
            <a:r>
              <a:rPr lang="en-NZ" dirty="0" smtClean="0"/>
              <a:t>The object argument of an event (usually called ‘sender’)  is almost always</a:t>
            </a:r>
            <a:r>
              <a:rPr lang="en-NZ" baseline="0" dirty="0" smtClean="0"/>
              <a:t> “the guy who raised the event”.</a:t>
            </a:r>
          </a:p>
          <a:p>
            <a:pPr>
              <a:buFont typeface="Arial" pitchFamily="34" charset="0"/>
              <a:buChar char="•"/>
            </a:pPr>
            <a:r>
              <a:rPr lang="en-NZ" baseline="0" dirty="0" smtClean="0"/>
              <a:t>For system events, which are raised by the system, it is “the guy who exposes the event”. So, the button, the form, etc.</a:t>
            </a:r>
          </a:p>
          <a:p>
            <a:pPr>
              <a:buFont typeface="Arial" pitchFamily="34" charset="0"/>
              <a:buChar char="•"/>
            </a:pPr>
            <a:r>
              <a:rPr lang="en-NZ" baseline="0" dirty="0" smtClean="0"/>
              <a:t>Here, when the subject raises his own event, he passes himself in as the first argument (the sender).</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16</a:t>
            </a:fld>
            <a:endParaRPr lang="en-US"/>
          </a:p>
        </p:txBody>
      </p:sp>
    </p:spTree>
    <p:extLst>
      <p:ext uri="{BB962C8B-B14F-4D97-AF65-F5344CB8AC3E}">
        <p14:creationId xmlns:p14="http://schemas.microsoft.com/office/powerpoint/2010/main" val="2858570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015A95-99C7-4D5D-873A-7359925CE40B}" type="slidenum">
              <a:rPr lang="en-US" smtClean="0"/>
              <a:pPr/>
              <a:t>17</a:t>
            </a:fld>
            <a:endParaRPr lang="en-US"/>
          </a:p>
        </p:txBody>
      </p:sp>
    </p:spTree>
    <p:extLst>
      <p:ext uri="{BB962C8B-B14F-4D97-AF65-F5344CB8AC3E}">
        <p14:creationId xmlns:p14="http://schemas.microsoft.com/office/powerpoint/2010/main" val="158488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a:t>
            </a:r>
            <a:r>
              <a:rPr lang="en-NZ" baseline="0" dirty="0" smtClean="0"/>
              <a:t> if you don’t need to pass data, or can use one of the existing </a:t>
            </a:r>
            <a:r>
              <a:rPr lang="en-NZ" baseline="0" dirty="0" err="1" smtClean="0"/>
              <a:t>EventArgs</a:t>
            </a:r>
            <a:r>
              <a:rPr lang="en-NZ" baseline="0" dirty="0" smtClean="0"/>
              <a:t> children, you don’t have to create your own.</a:t>
            </a:r>
          </a:p>
          <a:p>
            <a:pPr>
              <a:buFont typeface="Arial" pitchFamily="34" charset="0"/>
              <a:buChar char="•"/>
            </a:pPr>
            <a:endParaRPr lang="en-NZ" dirty="0" smtClean="0"/>
          </a:p>
          <a:p>
            <a:pPr>
              <a:buFont typeface="Arial" pitchFamily="34" charset="0"/>
              <a:buChar char="•"/>
            </a:pPr>
            <a:r>
              <a:rPr lang="en-NZ" dirty="0" smtClean="0"/>
              <a:t>Remember that if you can use</a:t>
            </a:r>
            <a:r>
              <a:rPr lang="en-NZ" baseline="0" dirty="0" smtClean="0"/>
              <a:t> an existing system delegate type, you don’t have to create your own.</a:t>
            </a:r>
          </a:p>
          <a:p>
            <a:pPr>
              <a:buFont typeface="Arial" pitchFamily="34" charset="0"/>
              <a:buChar char="•"/>
            </a:pPr>
            <a:r>
              <a:rPr lang="en-NZ" baseline="0" dirty="0" smtClean="0"/>
              <a:t>For example, if you are registering a method to a button click, you will use the already existing delegate type </a:t>
            </a:r>
            <a:r>
              <a:rPr lang="en-NZ" baseline="0" dirty="0" err="1" smtClean="0"/>
              <a:t>mouseEventHandler</a:t>
            </a:r>
            <a:r>
              <a:rPr lang="en-NZ" baseline="0" dirty="0" smtClean="0"/>
              <a:t> which uses </a:t>
            </a:r>
            <a:r>
              <a:rPr lang="en-NZ" baseline="0" dirty="0" err="1" smtClean="0"/>
              <a:t>MouseEventArgs</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18</a:t>
            </a:fld>
            <a:endParaRPr lang="en-US"/>
          </a:p>
        </p:txBody>
      </p:sp>
    </p:spTree>
    <p:extLst>
      <p:ext uri="{BB962C8B-B14F-4D97-AF65-F5344CB8AC3E}">
        <p14:creationId xmlns:p14="http://schemas.microsoft.com/office/powerpoint/2010/main" val="2411693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We’ll take the code we have been using and put it into actual classes</a:t>
            </a:r>
          </a:p>
          <a:p>
            <a:pPr marL="171673" indent="-171673">
              <a:buFont typeface="Arial" pitchFamily="34" charset="0"/>
              <a:buChar char="•"/>
            </a:pPr>
            <a:endParaRPr lang="en-NZ" dirty="0" smtClean="0"/>
          </a:p>
          <a:p>
            <a:pPr marL="171673" indent="-171673">
              <a:buFont typeface="Arial" pitchFamily="34" charset="0"/>
              <a:buChar char="•"/>
            </a:pPr>
            <a:r>
              <a:rPr lang="en-NZ" dirty="0" smtClean="0"/>
              <a:t>First, the Subject</a:t>
            </a:r>
          </a:p>
          <a:p>
            <a:pPr marL="171673" indent="-171673">
              <a:buFont typeface="Arial" pitchFamily="34" charset="0"/>
              <a:buChar char="•"/>
            </a:pPr>
            <a:r>
              <a:rPr lang="en-NZ" dirty="0" smtClean="0"/>
              <a:t>We’ve seen the delegate and event types already.</a:t>
            </a:r>
          </a:p>
          <a:p>
            <a:pPr marL="171673" indent="-171673">
              <a:buFont typeface="Arial" pitchFamily="34" charset="0"/>
              <a:buChar char="•"/>
            </a:pPr>
            <a:r>
              <a:rPr lang="en-NZ" dirty="0" smtClean="0"/>
              <a:t>The </a:t>
            </a:r>
            <a:r>
              <a:rPr lang="en-NZ" dirty="0" err="1" smtClean="0"/>
              <a:t>EventArgsWith</a:t>
            </a:r>
            <a:r>
              <a:rPr lang="en-NZ" baseline="0" dirty="0" err="1" smtClean="0"/>
              <a:t>Data</a:t>
            </a:r>
            <a:r>
              <a:rPr lang="en-NZ" baseline="0" dirty="0" smtClean="0"/>
              <a:t> class has been defined somewhere in the namespace </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Now we just add a simple method that actually raises the event.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Note the two steps: Prepare the </a:t>
            </a:r>
            <a:r>
              <a:rPr lang="en-NZ" baseline="0" dirty="0" err="1" smtClean="0"/>
              <a:t>EventArgs</a:t>
            </a:r>
            <a:r>
              <a:rPr lang="en-NZ" baseline="0" dirty="0" smtClean="0"/>
              <a:t> and Raise the event (i.e. call it like a method) passing in yourself and the </a:t>
            </a:r>
            <a:r>
              <a:rPr lang="en-NZ" baseline="0" dirty="0" err="1" smtClean="0"/>
              <a:t>EventArgs</a:t>
            </a:r>
            <a:r>
              <a:rPr lang="en-NZ" baseline="0" dirty="0" smtClean="0"/>
              <a: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How about the Observers? Remember they need access to the subject and a method of the appropriate signature…</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19</a:t>
            </a:fld>
            <a:endParaRPr lang="en-US"/>
          </a:p>
        </p:txBody>
      </p:sp>
    </p:spTree>
    <p:extLst>
      <p:ext uri="{BB962C8B-B14F-4D97-AF65-F5344CB8AC3E}">
        <p14:creationId xmlns:p14="http://schemas.microsoft.com/office/powerpoint/2010/main" val="3845779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54E00-E8BF-4FF7-800D-5AB48EC8FA9A}" type="slidenum">
              <a:rPr lang="en-US"/>
              <a:pPr/>
              <a:t>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pPr>
              <a:buFontTx/>
              <a:buChar char="•"/>
            </a:pPr>
            <a:r>
              <a:rPr lang="en-AU" dirty="0" smtClean="0"/>
              <a:t>The Events</a:t>
            </a:r>
            <a:r>
              <a:rPr lang="en-AU" baseline="0" dirty="0" smtClean="0"/>
              <a:t> model is .NET is an extension of the Subject-Observer pattern</a:t>
            </a:r>
          </a:p>
          <a:p>
            <a:pPr>
              <a:buFontTx/>
              <a:buChar char="•"/>
            </a:pPr>
            <a:endParaRPr lang="en-AU" baseline="0" dirty="0" smtClean="0"/>
          </a:p>
          <a:p>
            <a:pPr>
              <a:buFontTx/>
              <a:buChar char="•"/>
            </a:pPr>
            <a:r>
              <a:rPr lang="en-AU" baseline="0" dirty="0" smtClean="0"/>
              <a:t>The most familiar place that we see Events in .NET is in UI, like button click handlers. In these cases, the Button object is the Subject and the code you write for it is made into an observer and subscribed to the Click event. When the user clicks on the button, the System raises the Click event, and your code is executed.</a:t>
            </a:r>
          </a:p>
          <a:p>
            <a:pPr>
              <a:buFontTx/>
              <a:buChar char="•"/>
            </a:pPr>
            <a:endParaRPr lang="en-AU" baseline="0" dirty="0" smtClean="0"/>
          </a:p>
          <a:p>
            <a:pPr>
              <a:buFontTx/>
              <a:buChar char="•"/>
            </a:pPr>
            <a:r>
              <a:rPr lang="en-AU" baseline="0" dirty="0" smtClean="0"/>
              <a:t>However, any object can define its own events, have its own observers and raise its events when it wants to. That’s what we will look at today. You will then be able to understand much better how button click handlers work.</a:t>
            </a:r>
          </a:p>
          <a:p>
            <a:pPr>
              <a:buFontTx/>
              <a:buChar char="•"/>
            </a:pPr>
            <a:endParaRPr lang="en-AU" baseline="0" dirty="0" smtClean="0"/>
          </a:p>
          <a:p>
            <a:pPr>
              <a:buFontTx/>
              <a:buChar char="•"/>
            </a:pPr>
            <a:r>
              <a:rPr lang="en-AU" baseline="0" dirty="0" smtClean="0"/>
              <a:t>The syntax for this is fairly complex.</a:t>
            </a:r>
          </a:p>
          <a:p>
            <a:pPr>
              <a:buFontTx/>
              <a:buChar char="•"/>
            </a:pPr>
            <a:r>
              <a:rPr lang="en-AU" baseline="0" dirty="0" smtClean="0"/>
              <a:t>We need to know how to expose these events.</a:t>
            </a:r>
          </a:p>
          <a:p>
            <a:pPr>
              <a:buFontTx/>
              <a:buChar char="•"/>
            </a:pPr>
            <a:r>
              <a:rPr lang="en-AU" baseline="0" dirty="0" smtClean="0"/>
              <a:t>We need to know what delegate type(s) we can use.</a:t>
            </a:r>
          </a:p>
          <a:p>
            <a:pPr>
              <a:buFontTx/>
              <a:buChar char="•"/>
            </a:pPr>
            <a:r>
              <a:rPr lang="en-AU" baseline="0" dirty="0" smtClean="0"/>
              <a:t>We need to know how to get the binding done.</a:t>
            </a:r>
          </a:p>
          <a:p>
            <a:pPr>
              <a:buFontTx/>
              <a:buChar char="•"/>
            </a:pPr>
            <a:r>
              <a:rPr lang="en-AU" baseline="0" dirty="0" smtClean="0"/>
              <a:t>We need to know how to raise the events.</a:t>
            </a:r>
          </a:p>
          <a:p>
            <a:pPr>
              <a:buFontTx/>
              <a:buChar char="•"/>
            </a:pPr>
            <a:endParaRPr lang="en-AU" baseline="0" dirty="0" smtClean="0"/>
          </a:p>
          <a:p>
            <a:pPr>
              <a:buFontTx/>
              <a:buChar char="•"/>
            </a:pPr>
            <a:r>
              <a:rPr lang="en-AU" baseline="0" dirty="0" smtClean="0"/>
              <a:t>We will look at all of these things – both architecturally (who does what) and syntactically (how they do it).</a:t>
            </a:r>
            <a:endParaRPr lang="en-AU" dirty="0"/>
          </a:p>
          <a:p>
            <a:pPr>
              <a:buFontTx/>
              <a:buChar char="•"/>
            </a:pPr>
            <a:endParaRPr lang="en-US" dirty="0"/>
          </a:p>
        </p:txBody>
      </p:sp>
    </p:spTree>
    <p:extLst>
      <p:ext uri="{BB962C8B-B14F-4D97-AF65-F5344CB8AC3E}">
        <p14:creationId xmlns:p14="http://schemas.microsoft.com/office/powerpoint/2010/main" val="1744449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Here’s the start of the class declaration.</a:t>
            </a:r>
          </a:p>
          <a:p>
            <a:pPr marL="171673" indent="-171673">
              <a:buFont typeface="Arial" pitchFamily="34" charset="0"/>
              <a:buChar char="•"/>
            </a:pPr>
            <a:endParaRPr lang="en-NZ" dirty="0" smtClean="0"/>
          </a:p>
          <a:p>
            <a:pPr marL="171673" indent="-171673">
              <a:buFont typeface="Arial" pitchFamily="34" charset="0"/>
              <a:buChar char="•"/>
            </a:pPr>
            <a:r>
              <a:rPr lang="en-NZ" dirty="0" smtClean="0"/>
              <a:t>We’ll give him a Subject reference,</a:t>
            </a:r>
            <a:r>
              <a:rPr lang="en-NZ" baseline="0" dirty="0" smtClean="0"/>
              <a:t> and just a single string field for this example.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In his constructor we will register a method to the Subject’s event.</a:t>
            </a:r>
          </a:p>
          <a:p>
            <a:pPr marL="171673" indent="-171673">
              <a:buFont typeface="Arial" pitchFamily="34" charset="0"/>
              <a:buChar char="•"/>
            </a:pPr>
            <a:r>
              <a:rPr lang="en-NZ" baseline="0" dirty="0" smtClean="0"/>
              <a:t>Note that the delegate type name must be fully qualified because it is declared in the Subject class.</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err="1" smtClean="0"/>
              <a:t>MethodToRegister</a:t>
            </a:r>
            <a:r>
              <a:rPr lang="en-NZ" baseline="0" dirty="0" smtClean="0"/>
              <a:t> is a method belonging to the Observer. It’s coming up in a second...</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What do we know about it? What criteria must it satisfy? =&gt; return void and accept one object and one </a:t>
            </a:r>
            <a:r>
              <a:rPr lang="en-NZ" baseline="0" dirty="0" err="1" smtClean="0"/>
              <a:t>EventArgsWithData</a:t>
            </a:r>
            <a:r>
              <a:rPr lang="en-NZ" baseline="0" dirty="0" smtClean="0"/>
              <a:t>.</a:t>
            </a:r>
          </a:p>
          <a:p>
            <a:pPr marL="171673" indent="-171673">
              <a:buFont typeface="Arial" pitchFamily="34" charset="0"/>
              <a:buChar char="•"/>
            </a:pPr>
            <a:r>
              <a:rPr lang="en-NZ" baseline="0" dirty="0" smtClean="0"/>
              <a:t>Why? Because that is how </a:t>
            </a:r>
            <a:r>
              <a:rPr lang="en-NZ" baseline="0" dirty="0" err="1" smtClean="0"/>
              <a:t>Subject.CustomEventHandler</a:t>
            </a:r>
            <a:r>
              <a:rPr lang="en-NZ" baseline="0" dirty="0" smtClean="0"/>
              <a:t> is defined. Check previous slide if needed.</a:t>
            </a:r>
          </a:p>
          <a:p>
            <a:pPr marL="171673" indent="-171673">
              <a:buFont typeface="Arial" pitchFamily="34" charset="0"/>
              <a:buChar char="•"/>
            </a:pPr>
            <a:r>
              <a:rPr lang="en-NZ" baseline="0" dirty="0" smtClean="0"/>
              <a:t>Here is the bound method…</a:t>
            </a:r>
          </a:p>
          <a:p>
            <a:pPr marL="628873" lvl="1" indent="-171673">
              <a:buFont typeface="Arial" pitchFamily="34" charset="0"/>
              <a:buChar char="•"/>
            </a:pPr>
            <a:r>
              <a:rPr lang="en-NZ" dirty="0" smtClean="0"/>
              <a:t>It’s got</a:t>
            </a:r>
            <a:r>
              <a:rPr lang="en-NZ" baseline="0" dirty="0" smtClean="0"/>
              <a:t> the right signature for </a:t>
            </a:r>
            <a:r>
              <a:rPr lang="en-NZ" baseline="0" dirty="0" err="1" smtClean="0"/>
              <a:t>CustomEvent</a:t>
            </a:r>
            <a:r>
              <a:rPr lang="en-NZ" baseline="0" dirty="0" smtClean="0"/>
              <a:t>.</a:t>
            </a:r>
          </a:p>
          <a:p>
            <a:pPr marL="628873" lvl="1" indent="-171673">
              <a:buFont typeface="Arial" pitchFamily="34" charset="0"/>
              <a:buChar char="•"/>
            </a:pPr>
            <a:r>
              <a:rPr lang="en-NZ" baseline="0" dirty="0" smtClean="0"/>
              <a:t>Note how we access the field of the </a:t>
            </a:r>
            <a:r>
              <a:rPr lang="en-NZ" baseline="0" dirty="0" err="1" smtClean="0"/>
              <a:t>EventArgsWithData</a:t>
            </a:r>
            <a:r>
              <a:rPr lang="en-NZ" baseline="0" dirty="0" smtClean="0"/>
              <a:t> object.</a:t>
            </a:r>
          </a:p>
          <a:p>
            <a:pPr marL="171673" lvl="0" indent="-171673">
              <a:buFont typeface="Arial" pitchFamily="34" charset="0"/>
              <a:buChar char="•"/>
            </a:pPr>
            <a:endParaRPr lang="en-NZ" baseline="0" dirty="0" smtClean="0"/>
          </a:p>
          <a:p>
            <a:pPr marL="171673" lvl="0" indent="-171673">
              <a:buFont typeface="Arial" pitchFamily="34" charset="0"/>
              <a:buChar char="•"/>
            </a:pPr>
            <a:r>
              <a:rPr lang="en-NZ" baseline="0" dirty="0" smtClean="0"/>
              <a:t>If we get this all wired up correctly, this code will be executed (a </a:t>
            </a:r>
            <a:r>
              <a:rPr lang="en-NZ" baseline="0" dirty="0" err="1" smtClean="0"/>
              <a:t>MessageBox</a:t>
            </a:r>
            <a:r>
              <a:rPr lang="en-NZ" baseline="0" dirty="0" smtClean="0"/>
              <a:t> will pop up) when the Subject raises his event.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So, how do we use these classes?</a:t>
            </a:r>
            <a:endParaRPr lang="en-NZ" dirty="0" smtClean="0"/>
          </a:p>
          <a:p>
            <a:pPr marL="171673" indent="-171673">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4F015A95-99C7-4D5D-873A-7359925CE40B}" type="slidenum">
              <a:rPr lang="en-US" smtClean="0"/>
              <a:pPr/>
              <a:t>20</a:t>
            </a:fld>
            <a:endParaRPr lang="en-US"/>
          </a:p>
        </p:txBody>
      </p:sp>
    </p:spTree>
    <p:extLst>
      <p:ext uri="{BB962C8B-B14F-4D97-AF65-F5344CB8AC3E}">
        <p14:creationId xmlns:p14="http://schemas.microsoft.com/office/powerpoint/2010/main" val="8256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We’ll use them in the Form,</a:t>
            </a:r>
            <a:r>
              <a:rPr lang="en-NZ" baseline="0" dirty="0" smtClean="0"/>
              <a:t> but you could do it just the same in any consuming class.</a:t>
            </a:r>
          </a:p>
          <a:p>
            <a:pPr marL="171673" indent="-171673">
              <a:buFont typeface="Arial" pitchFamily="34" charset="0"/>
              <a:buChar char="•"/>
            </a:pPr>
            <a:endParaRPr lang="en-NZ" dirty="0" smtClean="0"/>
          </a:p>
          <a:p>
            <a:pPr marL="171673" indent="-171673">
              <a:buFont typeface="Arial" pitchFamily="34" charset="0"/>
              <a:buChar char="•"/>
            </a:pPr>
            <a:r>
              <a:rPr lang="en-NZ" dirty="0" smtClean="0"/>
              <a:t>In</a:t>
            </a:r>
            <a:r>
              <a:rPr lang="en-NZ" baseline="0" dirty="0" smtClean="0"/>
              <a:t> the </a:t>
            </a:r>
            <a:r>
              <a:rPr lang="en-NZ" baseline="0" dirty="0" err="1" smtClean="0"/>
              <a:t>Form_Load</a:t>
            </a:r>
            <a:r>
              <a:rPr lang="en-NZ" baseline="0" dirty="0" smtClean="0"/>
              <a:t>, we create everybody.</a:t>
            </a:r>
          </a:p>
          <a:p>
            <a:pPr marL="171673" indent="-171673">
              <a:buFont typeface="Arial" pitchFamily="34" charset="0"/>
              <a:buChar char="•"/>
            </a:pPr>
            <a:r>
              <a:rPr lang="en-NZ" dirty="0" smtClean="0"/>
              <a:t>We make the subject</a:t>
            </a:r>
          </a:p>
          <a:p>
            <a:pPr marL="171673" indent="-171673">
              <a:buFont typeface="Arial" pitchFamily="34" charset="0"/>
              <a:buChar char="•"/>
            </a:pPr>
            <a:r>
              <a:rPr lang="en-NZ" dirty="0" smtClean="0"/>
              <a:t>We create two Observer</a:t>
            </a:r>
            <a:r>
              <a:rPr lang="en-NZ" baseline="0" dirty="0" smtClean="0"/>
              <a:t> instances. Each will register their </a:t>
            </a:r>
            <a:r>
              <a:rPr lang="en-NZ" baseline="0" dirty="0" err="1" smtClean="0"/>
              <a:t>MethodToRegister</a:t>
            </a:r>
            <a:r>
              <a:rPr lang="en-NZ" baseline="0" dirty="0" smtClean="0"/>
              <a:t> in their constructor</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In a button click handler, we call </a:t>
            </a:r>
            <a:r>
              <a:rPr lang="en-NZ" baseline="0" dirty="0" err="1" smtClean="0"/>
              <a:t>RaiseIt</a:t>
            </a:r>
            <a:r>
              <a:rPr lang="en-NZ" baseline="0" dirty="0" smtClean="0"/>
              <a:t>().</a:t>
            </a:r>
          </a:p>
          <a:p>
            <a:pPr marL="171673" indent="-171673">
              <a:buFont typeface="Arial" pitchFamily="34" charset="0"/>
              <a:buChar char="•"/>
            </a:pPr>
            <a:r>
              <a:rPr lang="en-NZ" baseline="0" dirty="0" smtClean="0"/>
              <a:t>Remember </a:t>
            </a:r>
            <a:r>
              <a:rPr lang="en-NZ" baseline="0" dirty="0" err="1" smtClean="0"/>
              <a:t>RaiseIt</a:t>
            </a:r>
            <a:r>
              <a:rPr lang="en-NZ" baseline="0" dirty="0" smtClean="0"/>
              <a:t>()? </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Note, most importantly, </a:t>
            </a:r>
            <a:r>
              <a:rPr lang="en-NZ" b="1" baseline="0" dirty="0" smtClean="0"/>
              <a:t>that nowhere in here does the Subject attempt to talk directly to the Observers</a:t>
            </a:r>
            <a:r>
              <a:rPr lang="en-NZ" baseline="0" dirty="0" smtClean="0"/>
              <a:t>.</a:t>
            </a:r>
          </a:p>
          <a:p>
            <a:pPr marL="171673" indent="-171673">
              <a:buFont typeface="Arial" pitchFamily="34" charset="0"/>
              <a:buChar char="•"/>
            </a:pPr>
            <a:r>
              <a:rPr lang="en-NZ" baseline="0" dirty="0" smtClean="0"/>
              <a:t>Unlike with our previous Subject/Observer implementation, this Subject doesn’t know anything about his Observers.</a:t>
            </a:r>
          </a:p>
          <a:p>
            <a:pPr marL="171673" indent="-171673">
              <a:buFont typeface="Arial" pitchFamily="34" charset="0"/>
              <a:buChar char="•"/>
            </a:pPr>
            <a:r>
              <a:rPr lang="en-NZ" baseline="0" dirty="0" smtClean="0"/>
              <a:t>The system keeps track of who has registered a method to the event for us.</a:t>
            </a:r>
          </a:p>
          <a:p>
            <a:pPr marL="171673" indent="-171673">
              <a:buFont typeface="Arial" pitchFamily="34" charset="0"/>
              <a:buChar char="•"/>
            </a:pPr>
            <a:r>
              <a:rPr lang="en-NZ" baseline="0" dirty="0" smtClean="0"/>
              <a:t>All we do is raise (call) the event, and all the registered methods magically execute.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Note also that </a:t>
            </a:r>
            <a:r>
              <a:rPr lang="en-NZ" b="1" baseline="0" dirty="0" smtClean="0"/>
              <a:t>the Form doesn’t talk to the Observers </a:t>
            </a:r>
            <a:r>
              <a:rPr lang="en-NZ" b="0" baseline="0" dirty="0" smtClean="0"/>
              <a:t>(after it creates them). </a:t>
            </a:r>
          </a:p>
          <a:p>
            <a:pPr marL="171673" indent="-171673">
              <a:buFont typeface="Arial" pitchFamily="34" charset="0"/>
              <a:buChar char="•"/>
            </a:pPr>
            <a:endParaRPr lang="en-NZ" b="0" baseline="0" dirty="0" smtClean="0"/>
          </a:p>
          <a:p>
            <a:pPr marL="171673" indent="-171673">
              <a:buFont typeface="Arial" pitchFamily="34" charset="0"/>
              <a:buChar char="•"/>
            </a:pPr>
            <a:r>
              <a:rPr lang="en-NZ" b="0" baseline="0" dirty="0" smtClean="0"/>
              <a:t>Nobody talks to the Observers. </a:t>
            </a:r>
          </a:p>
          <a:p>
            <a:pPr marL="171673" indent="-171673">
              <a:buFont typeface="Arial" pitchFamily="34" charset="0"/>
              <a:buChar char="•"/>
            </a:pPr>
            <a:r>
              <a:rPr lang="en-NZ" b="0" baseline="0" dirty="0" smtClean="0"/>
              <a:t>On creation, the observers register themselves with the event, and the system takes care of all the invocation.</a:t>
            </a:r>
            <a:endParaRPr lang="en-NZ" baseline="0" dirty="0" smtClean="0"/>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What happens when we click the button?</a:t>
            </a:r>
          </a:p>
          <a:p>
            <a:pPr marL="171673" indent="-171673">
              <a:buFont typeface="Arial" pitchFamily="34" charset="0"/>
              <a:buChar char="•"/>
            </a:pPr>
            <a:endParaRPr lang="en-NZ" dirty="0" smtClean="0"/>
          </a:p>
          <a:p>
            <a:pPr marL="171673" indent="-171673">
              <a:buFont typeface="Arial" pitchFamily="34" charset="0"/>
              <a:buChar char="•"/>
            </a:pPr>
            <a:endParaRPr lang="en-NZ" baseline="0" dirty="0" smtClean="0"/>
          </a:p>
          <a:p>
            <a:pPr marL="171673" indent="-171673">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4F015A95-99C7-4D5D-873A-7359925CE40B}" type="slidenum">
              <a:rPr lang="en-US" smtClean="0"/>
              <a:pPr/>
              <a:t>21</a:t>
            </a:fld>
            <a:endParaRPr lang="en-US"/>
          </a:p>
        </p:txBody>
      </p:sp>
    </p:spTree>
    <p:extLst>
      <p:ext uri="{BB962C8B-B14F-4D97-AF65-F5344CB8AC3E}">
        <p14:creationId xmlns:p14="http://schemas.microsoft.com/office/powerpoint/2010/main" val="3595120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Bob’s </a:t>
            </a:r>
            <a:r>
              <a:rPr lang="en-NZ" dirty="0" err="1" smtClean="0"/>
              <a:t>MethodToRegister</a:t>
            </a:r>
            <a:r>
              <a:rPr lang="en-NZ" baseline="0" dirty="0" smtClean="0"/>
              <a:t> will fire, then Fred’s.</a:t>
            </a:r>
          </a:p>
          <a:p>
            <a:pPr marL="171673" indent="-171673">
              <a:buFont typeface="Arial" pitchFamily="34" charset="0"/>
              <a:buChar char="•"/>
            </a:pPr>
            <a:r>
              <a:rPr lang="en-NZ" baseline="0" dirty="0" smtClean="0"/>
              <a:t>(NB: Usually event handlers fire in the order of registration, but this is not guaranteed. If you are using shared state, be careful.)</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Because we are using </a:t>
            </a:r>
            <a:r>
              <a:rPr lang="en-NZ" baseline="0" dirty="0" err="1" smtClean="0"/>
              <a:t>MessageBox.Show</a:t>
            </a:r>
            <a:r>
              <a:rPr lang="en-NZ" baseline="0" dirty="0" smtClean="0"/>
              <a:t>, which is modal, this is how it will actually happen.</a:t>
            </a:r>
          </a:p>
          <a:p>
            <a:pPr marL="171673" indent="-171673">
              <a:buFont typeface="Arial" pitchFamily="34" charset="0"/>
              <a:buChar char="•"/>
            </a:pPr>
            <a:r>
              <a:rPr lang="en-NZ" baseline="0" dirty="0" smtClean="0"/>
              <a:t>But remember that the order and timing of execution is undefined.</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If there is any possibility of confusion when all of the registered methods execute, the developer is responsible for keeping it safe.</a:t>
            </a:r>
          </a:p>
          <a:p>
            <a:pPr marL="171673" indent="-171673">
              <a:buFont typeface="Arial" pitchFamily="34" charset="0"/>
              <a:buChar char="•"/>
            </a:pPr>
            <a:r>
              <a:rPr lang="en-NZ" baseline="0" dirty="0" smtClean="0"/>
              <a:t>We will see how this is done later in the semester.</a:t>
            </a:r>
          </a:p>
        </p:txBody>
      </p:sp>
      <p:sp>
        <p:nvSpPr>
          <p:cNvPr id="4" name="Slide Number Placeholder 3"/>
          <p:cNvSpPr>
            <a:spLocks noGrp="1"/>
          </p:cNvSpPr>
          <p:nvPr>
            <p:ph type="sldNum" sz="quarter" idx="10"/>
          </p:nvPr>
        </p:nvSpPr>
        <p:spPr/>
        <p:txBody>
          <a:bodyPr/>
          <a:lstStyle/>
          <a:p>
            <a:fld id="{4F015A95-99C7-4D5D-873A-7359925CE40B}" type="slidenum">
              <a:rPr lang="en-US" smtClean="0"/>
              <a:pPr/>
              <a:t>22</a:t>
            </a:fld>
            <a:endParaRPr lang="en-US"/>
          </a:p>
        </p:txBody>
      </p:sp>
    </p:spTree>
    <p:extLst>
      <p:ext uri="{BB962C8B-B14F-4D97-AF65-F5344CB8AC3E}">
        <p14:creationId xmlns:p14="http://schemas.microsoft.com/office/powerpoint/2010/main" val="906583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Here’s all the code.</a:t>
            </a:r>
          </a:p>
          <a:p>
            <a:pPr marL="171673" indent="-171673">
              <a:buFont typeface="Arial" pitchFamily="34" charset="0"/>
              <a:buChar char="•"/>
            </a:pPr>
            <a:endParaRPr lang="en-NZ" dirty="0" smtClean="0"/>
          </a:p>
          <a:p>
            <a:pPr marL="171673" indent="-171673">
              <a:buFont typeface="Arial" pitchFamily="34" charset="0"/>
              <a:buChar char="•"/>
            </a:pPr>
            <a:r>
              <a:rPr lang="en-NZ" dirty="0" smtClean="0"/>
              <a:t>Imagine</a:t>
            </a:r>
            <a:r>
              <a:rPr lang="en-NZ" baseline="0" dirty="0" smtClean="0"/>
              <a:t> I have 100 observers that I want to fire like this, instead of just 2</a:t>
            </a:r>
          </a:p>
          <a:p>
            <a:pPr marL="171673" indent="-171673">
              <a:buFont typeface="Arial" pitchFamily="34" charset="0"/>
              <a:buChar cha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What changes to do I make in the Subject class =&gt; None</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What changes do I make in Observer class? =&gt; none</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and the Form? =&gt; just add more Observers as required in the </a:t>
            </a:r>
            <a:r>
              <a:rPr lang="en-NZ" baseline="0" dirty="0" err="1" smtClean="0"/>
              <a:t>Form_Load</a:t>
            </a:r>
            <a:r>
              <a:rPr lang="en-NZ" baseline="0" dirty="0" smtClean="0"/>
              <a:t>. The button click handler doesn’t change.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Do I need additional Subjects? No. As many Observers as you want can register to a single Subject.</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23</a:t>
            </a:fld>
            <a:endParaRPr lang="en-US"/>
          </a:p>
        </p:txBody>
      </p:sp>
    </p:spTree>
    <p:extLst>
      <p:ext uri="{BB962C8B-B14F-4D97-AF65-F5344CB8AC3E}">
        <p14:creationId xmlns:p14="http://schemas.microsoft.com/office/powerpoint/2010/main" val="3595120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In the example we just did, the Subject declared the event type and instance,</a:t>
            </a:r>
            <a:r>
              <a:rPr lang="en-NZ" baseline="0" dirty="0" smtClean="0"/>
              <a:t> and another class – in this case the Form -- called the Subject method in which the event was raised (put creation and event raising into a single Button Click here to make it fit on the slide).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IRL, if you raise an event </a:t>
            </a:r>
            <a:r>
              <a:rPr lang="en-NZ" b="1" baseline="0" dirty="0" smtClean="0"/>
              <a:t>and nobody has registered for it</a:t>
            </a:r>
            <a:r>
              <a:rPr lang="en-NZ" b="0" baseline="0" dirty="0" smtClean="0"/>
              <a:t> the system throws an exception.</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There is actually a more standard format for this raising, that protects against that error.</a:t>
            </a:r>
          </a:p>
          <a:p>
            <a:pPr marL="171673" indent="-171673">
              <a:buFont typeface="Arial" pitchFamily="34" charset="0"/>
              <a:buChar char="•"/>
            </a:pPr>
            <a:r>
              <a:rPr lang="en-NZ" baseline="0" dirty="0" smtClean="0"/>
              <a:t>In addition, there is a quite strict C# naming conventions for custom events.</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Let look at those two things together to see what a typical production custom event would look like... </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24</a:t>
            </a:fld>
            <a:endParaRPr lang="en-US"/>
          </a:p>
        </p:txBody>
      </p:sp>
    </p:spTree>
    <p:extLst>
      <p:ext uri="{BB962C8B-B14F-4D97-AF65-F5344CB8AC3E}">
        <p14:creationId xmlns:p14="http://schemas.microsoft.com/office/powerpoint/2010/main" val="3529195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err="1" smtClean="0"/>
              <a:t>Pseudocode</a:t>
            </a:r>
            <a:endParaRPr lang="en-NZ" dirty="0" smtClean="0"/>
          </a:p>
          <a:p>
            <a:pPr marL="171673" indent="-171673">
              <a:buFont typeface="Arial" pitchFamily="34" charset="0"/>
              <a:buChar char="•"/>
            </a:pPr>
            <a:r>
              <a:rPr lang="en-NZ" dirty="0" smtClean="0"/>
              <a:t>Note the </a:t>
            </a:r>
            <a:r>
              <a:rPr lang="en-NZ" dirty="0" err="1" smtClean="0"/>
              <a:t>OnEventName</a:t>
            </a:r>
            <a:r>
              <a:rPr lang="en-NZ" dirty="0" smtClean="0"/>
              <a:t> convention. Users will expect each event</a:t>
            </a:r>
            <a:r>
              <a:rPr lang="en-NZ" baseline="0" dirty="0" smtClean="0"/>
              <a:t> to have an associated </a:t>
            </a:r>
            <a:r>
              <a:rPr lang="en-NZ" baseline="0" dirty="0" err="1" smtClean="0"/>
              <a:t>OnEventName</a:t>
            </a:r>
            <a:r>
              <a:rPr lang="en-NZ" baseline="0" dirty="0" smtClean="0"/>
              <a:t> method. Like you expect </a:t>
            </a:r>
            <a:r>
              <a:rPr lang="en-NZ" baseline="0" dirty="0" err="1" smtClean="0"/>
              <a:t>OnClick</a:t>
            </a:r>
            <a:r>
              <a:rPr lang="en-NZ" baseline="0" dirty="0" smtClean="0"/>
              <a:t>, </a:t>
            </a:r>
            <a:r>
              <a:rPr lang="en-NZ" baseline="0" dirty="0" err="1" smtClean="0"/>
              <a:t>OnItemSelected</a:t>
            </a:r>
            <a:r>
              <a:rPr lang="en-NZ" baseline="0" dirty="0" smtClean="0"/>
              <a:t>, </a:t>
            </a:r>
            <a:r>
              <a:rPr lang="en-NZ" baseline="0" dirty="0" err="1" smtClean="0"/>
              <a:t>OnFormLoad</a:t>
            </a:r>
            <a:r>
              <a:rPr lang="en-NZ" baseline="0" dirty="0" smtClean="0"/>
              <a:t>, etc.</a:t>
            </a:r>
            <a:endParaRPr lang="en-NZ" dirty="0" smtClean="0"/>
          </a:p>
          <a:p>
            <a:pPr marL="171673" indent="-171673">
              <a:buFont typeface="Arial" pitchFamily="34" charset="0"/>
              <a:buChar char="•"/>
            </a:pPr>
            <a:r>
              <a:rPr lang="en-NZ" dirty="0" smtClean="0"/>
              <a:t>Note also how you can check to make sure someone is listening for the</a:t>
            </a:r>
            <a:r>
              <a:rPr lang="en-NZ" baseline="0" dirty="0" smtClean="0"/>
              <a:t> event before you raise it. </a:t>
            </a:r>
            <a:r>
              <a:rPr lang="en-NZ" b="1" baseline="0" dirty="0" smtClean="0"/>
              <a:t>If you try to raise an event with no observers, the system throws an exception.</a:t>
            </a:r>
          </a:p>
          <a:p>
            <a:pPr marL="171673" indent="-171673">
              <a:buFont typeface="Arial" pitchFamily="34" charset="0"/>
              <a:buChar char="•"/>
            </a:pPr>
            <a:r>
              <a:rPr lang="en-NZ" baseline="0" dirty="0" smtClean="0"/>
              <a:t>Here’s how this would change our Zombies application…</a:t>
            </a:r>
            <a:endParaRPr lang="en-NZ" dirty="0" smtClean="0"/>
          </a:p>
          <a:p>
            <a:pPr marL="171673" indent="-171673">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25</a:t>
            </a:fld>
            <a:endParaRPr lang="en-US"/>
          </a:p>
        </p:txBody>
      </p:sp>
    </p:spTree>
    <p:extLst>
      <p:ext uri="{BB962C8B-B14F-4D97-AF65-F5344CB8AC3E}">
        <p14:creationId xmlns:p14="http://schemas.microsoft.com/office/powerpoint/2010/main" val="1681883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new </a:t>
            </a:r>
            <a:r>
              <a:rPr lang="en-NZ" dirty="0" err="1" smtClean="0"/>
              <a:t>OnCustomEvent</a:t>
            </a:r>
            <a:r>
              <a:rPr lang="en-NZ" baseline="0" dirty="0" smtClean="0"/>
              <a:t> </a:t>
            </a:r>
            <a:r>
              <a:rPr lang="en-NZ" baseline="0" dirty="0" err="1" smtClean="0"/>
              <a:t>methd</a:t>
            </a:r>
            <a:r>
              <a:rPr lang="en-NZ" baseline="0" dirty="0" smtClean="0"/>
              <a:t> replaces </a:t>
            </a:r>
            <a:r>
              <a:rPr lang="en-NZ" baseline="0" dirty="0" err="1" smtClean="0"/>
              <a:t>RaiseIt</a:t>
            </a:r>
            <a:r>
              <a:rPr lang="en-NZ" baseline="0" dirty="0" smtClean="0"/>
              <a:t>() and there is the appropriate error check inside</a:t>
            </a:r>
          </a:p>
          <a:p>
            <a:pPr marL="171673" indent="-171673">
              <a:buFont typeface="Arial" pitchFamily="34" charset="0"/>
              <a:buChar char="•"/>
            </a:pPr>
            <a:r>
              <a:rPr lang="en-NZ" baseline="0" dirty="0" smtClean="0"/>
              <a:t>And the change to the Form call, calling the new version which follows the naming convention and checks for observers.</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26</a:t>
            </a:fld>
            <a:endParaRPr lang="en-US"/>
          </a:p>
        </p:txBody>
      </p:sp>
    </p:spTree>
    <p:extLst>
      <p:ext uri="{BB962C8B-B14F-4D97-AF65-F5344CB8AC3E}">
        <p14:creationId xmlns:p14="http://schemas.microsoft.com/office/powerpoint/2010/main" val="345541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Here’s the first</a:t>
            </a:r>
            <a:r>
              <a:rPr lang="en-NZ" baseline="0" dirty="0" smtClean="0"/>
              <a:t> example you are going to create in Practical today (in class)</a:t>
            </a:r>
          </a:p>
          <a:p>
            <a:pPr marL="171673" indent="-171673">
              <a:buFont typeface="Arial" pitchFamily="34" charset="0"/>
              <a:buChar char="•"/>
            </a:pPr>
            <a:r>
              <a:rPr lang="en-NZ" baseline="0" dirty="0" smtClean="0"/>
              <a:t>When the alarm button is clicked, the application displays instructions and sounds an alarm (using the computer’s beep function), as appropriate for the class of fire. (The more serious the fire is, the more high-pitched the beep.)</a:t>
            </a:r>
          </a:p>
          <a:p>
            <a:pPr marL="171673" indent="-171673">
              <a:buFont typeface="Arial" pitchFamily="34" charset="0"/>
              <a:buChar char="•"/>
            </a:pPr>
            <a:r>
              <a:rPr lang="en-NZ" baseline="0" dirty="0" smtClean="0"/>
              <a:t>We are going to build this using </a:t>
            </a:r>
            <a:r>
              <a:rPr lang="en-NZ" baseline="0" dirty="0" err="1" smtClean="0"/>
              <a:t>ourSubject</a:t>
            </a:r>
            <a:r>
              <a:rPr lang="en-NZ" baseline="0" dirty="0" smtClean="0"/>
              <a:t>/Observer pattern with custom events.</a:t>
            </a:r>
          </a:p>
          <a:p>
            <a:pPr marL="171673" indent="-171673">
              <a:buFont typeface="Arial" pitchFamily="34" charset="0"/>
              <a:buChar char="•"/>
            </a:pPr>
            <a:r>
              <a:rPr lang="en-NZ" baseline="0" dirty="0" smtClean="0"/>
              <a:t>The subject monitors for fire (i.e. the button click); the observers generate output</a:t>
            </a:r>
          </a:p>
          <a:p>
            <a:pPr marL="171673" indent="-171673">
              <a:buFont typeface="Arial" pitchFamily="34" charset="0"/>
              <a:buChar char="•"/>
            </a:pPr>
            <a:r>
              <a:rPr lang="en-NZ" baseline="0" dirty="0" smtClean="0"/>
              <a:t>We will have two observers: one who displays instructions, and one who sounds the alarm.</a:t>
            </a:r>
          </a:p>
          <a:p>
            <a:pPr marL="171673" indent="-171673">
              <a:buFont typeface="Arial" pitchFamily="34" charset="0"/>
              <a:buChar char="•"/>
            </a:pPr>
            <a:r>
              <a:rPr lang="en-NZ" baseline="0" dirty="0" smtClean="0"/>
              <a:t>The observers will accept information about the category of the fire, and will use that to determine what instructions to present, and what sound to generate.</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27</a:t>
            </a:fld>
            <a:endParaRPr lang="en-US"/>
          </a:p>
        </p:txBody>
      </p:sp>
    </p:spTree>
    <p:extLst>
      <p:ext uri="{BB962C8B-B14F-4D97-AF65-F5344CB8AC3E}">
        <p14:creationId xmlns:p14="http://schemas.microsoft.com/office/powerpoint/2010/main" val="3434993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Here’s the first</a:t>
            </a:r>
            <a:r>
              <a:rPr lang="en-NZ" baseline="0" dirty="0" smtClean="0"/>
              <a:t> example you are going to create in Practical today.</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28</a:t>
            </a:fld>
            <a:endParaRPr lang="en-US"/>
          </a:p>
        </p:txBody>
      </p:sp>
    </p:spTree>
    <p:extLst>
      <p:ext uri="{BB962C8B-B14F-4D97-AF65-F5344CB8AC3E}">
        <p14:creationId xmlns:p14="http://schemas.microsoft.com/office/powerpoint/2010/main" val="3434993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29</a:t>
            </a:fld>
            <a:endParaRPr lang="en-US"/>
          </a:p>
        </p:txBody>
      </p:sp>
    </p:spTree>
    <p:extLst>
      <p:ext uri="{BB962C8B-B14F-4D97-AF65-F5344CB8AC3E}">
        <p14:creationId xmlns:p14="http://schemas.microsoft.com/office/powerpoint/2010/main" val="162671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5E021-278F-4805-9814-2326EAA1BE3E}" type="slidenum">
              <a:rPr lang="en-US"/>
              <a:pPr/>
              <a:t>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buFontTx/>
              <a:buChar char="•"/>
            </a:pPr>
            <a:r>
              <a:rPr lang="en-US" dirty="0" smtClean="0"/>
              <a:t>The</a:t>
            </a:r>
            <a:r>
              <a:rPr lang="en-US" baseline="0" dirty="0" smtClean="0"/>
              <a:t> syntactic rules are very specific. We will see them in a bit.</a:t>
            </a:r>
            <a:endParaRPr lang="en-US" dirty="0"/>
          </a:p>
        </p:txBody>
      </p:sp>
    </p:spTree>
    <p:extLst>
      <p:ext uri="{BB962C8B-B14F-4D97-AF65-F5344CB8AC3E}">
        <p14:creationId xmlns:p14="http://schemas.microsoft.com/office/powerpoint/2010/main" val="1066928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 category is determined by which radio button is selected.</a:t>
            </a:r>
          </a:p>
          <a:p>
            <a:pPr>
              <a:buFont typeface="Arial" pitchFamily="34" charset="0"/>
              <a:buChar char="•"/>
            </a:pPr>
            <a:r>
              <a:rPr lang="en-US" dirty="0" smtClean="0"/>
              <a:t>Who</a:t>
            </a:r>
            <a:r>
              <a:rPr lang="en-US" baseline="0" dirty="0" smtClean="0"/>
              <a:t> knows this? =&gt; The Form</a:t>
            </a:r>
          </a:p>
          <a:p>
            <a:pPr>
              <a:buFont typeface="Arial" pitchFamily="34" charset="0"/>
              <a:buChar char="•"/>
            </a:pPr>
            <a:r>
              <a:rPr lang="en-US" baseline="0" dirty="0" smtClean="0"/>
              <a:t> So the Form must pass that information to the Subject.</a:t>
            </a:r>
          </a:p>
          <a:p>
            <a:pPr>
              <a:buFont typeface="Arial" pitchFamily="34" charset="0"/>
              <a:buChar char="•"/>
            </a:pPr>
            <a:r>
              <a:rPr lang="en-US" baseline="0" dirty="0" smtClean="0"/>
              <a:t>You can either:</a:t>
            </a:r>
          </a:p>
          <a:p>
            <a:pPr lvl="1">
              <a:buFont typeface="Arial" pitchFamily="34" charset="0"/>
              <a:buChar char="•"/>
            </a:pPr>
            <a:r>
              <a:rPr lang="en-US" baseline="0" dirty="0" smtClean="0"/>
              <a:t>Have the subject expose a “</a:t>
            </a:r>
            <a:r>
              <a:rPr lang="en-US" baseline="0" dirty="0" err="1" smtClean="0"/>
              <a:t>set”method</a:t>
            </a:r>
            <a:r>
              <a:rPr lang="en-US" baseline="0" dirty="0" smtClean="0"/>
              <a:t> for it, or</a:t>
            </a:r>
          </a:p>
          <a:p>
            <a:pPr lvl="1">
              <a:buFont typeface="Arial" pitchFamily="34" charset="0"/>
              <a:buChar char="•"/>
            </a:pPr>
            <a:r>
              <a:rPr lang="en-US" baseline="0" dirty="0" smtClean="0"/>
              <a:t>You can pass it in as an argument to the </a:t>
            </a:r>
            <a:r>
              <a:rPr lang="en-US" baseline="0" dirty="0" err="1" smtClean="0"/>
              <a:t>OnWhateverTheEventIsNamed</a:t>
            </a:r>
            <a:r>
              <a:rPr lang="en-US" baseline="0" dirty="0" smtClean="0"/>
              <a:t> method</a:t>
            </a:r>
          </a:p>
          <a:p>
            <a:pPr lvl="0">
              <a:buFont typeface="Arial" pitchFamily="34" charset="0"/>
              <a:buChar char="•"/>
            </a:pPr>
            <a:r>
              <a:rPr lang="en-US" baseline="0" dirty="0" smtClean="0"/>
              <a:t>The second approach is preferable. Why? =&gt; The Form </a:t>
            </a:r>
            <a:r>
              <a:rPr lang="en-US" baseline="0" smtClean="0"/>
              <a:t>can’t forget to call the set method first.</a:t>
            </a:r>
            <a:endParaRPr lang="en-US" smtClean="0"/>
          </a:p>
        </p:txBody>
      </p:sp>
      <p:sp>
        <p:nvSpPr>
          <p:cNvPr id="4" name="Slide Number Placeholder 3"/>
          <p:cNvSpPr>
            <a:spLocks noGrp="1"/>
          </p:cNvSpPr>
          <p:nvPr>
            <p:ph type="sldNum" sz="quarter" idx="10"/>
          </p:nvPr>
        </p:nvSpPr>
        <p:spPr/>
        <p:txBody>
          <a:bodyPr/>
          <a:lstStyle/>
          <a:p>
            <a:fld id="{4F015A95-99C7-4D5D-873A-7359925CE40B}" type="slidenum">
              <a:rPr lang="en-US" smtClean="0"/>
              <a:pPr/>
              <a:t>30</a:t>
            </a:fld>
            <a:endParaRPr lang="en-US"/>
          </a:p>
        </p:txBody>
      </p:sp>
    </p:spTree>
    <p:extLst>
      <p:ext uri="{BB962C8B-B14F-4D97-AF65-F5344CB8AC3E}">
        <p14:creationId xmlns:p14="http://schemas.microsoft.com/office/powerpoint/2010/main" val="189399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What sort of architecture</a:t>
            </a:r>
            <a:r>
              <a:rPr lang="en-NZ" baseline="0" dirty="0" smtClean="0"/>
              <a:t> do we need for them? =&gt; inheritance family</a:t>
            </a:r>
          </a:p>
          <a:p>
            <a:pPr>
              <a:buFont typeface="Arial" pitchFamily="34" charset="0"/>
              <a:buChar char="•"/>
            </a:pPr>
            <a:r>
              <a:rPr lang="en-NZ" baseline="0" dirty="0" smtClean="0"/>
              <a:t>Why? =&gt; They have common code (in the constructor) and a polymorphic method (the event handler).</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You can implement the sound however you want. </a:t>
            </a:r>
          </a:p>
          <a:p>
            <a:pPr marL="171673" indent="-171673">
              <a:buFont typeface="Arial" pitchFamily="34" charset="0"/>
              <a:buChar char="•"/>
            </a:pPr>
            <a:r>
              <a:rPr lang="en-NZ" dirty="0" smtClean="0"/>
              <a:t>In</a:t>
            </a:r>
            <a:r>
              <a:rPr lang="en-NZ" baseline="0" dirty="0" smtClean="0"/>
              <a:t> the demo, I use the system beep. The system beep is pretty old and has been lost from modern Visual Studio in favour of its own complicated media controls.</a:t>
            </a:r>
          </a:p>
          <a:p>
            <a:pPr marL="171673" indent="-171673">
              <a:buFont typeface="Arial" pitchFamily="34" charset="0"/>
              <a:buChar char="•"/>
            </a:pPr>
            <a:r>
              <a:rPr lang="en-NZ" baseline="0" dirty="0" smtClean="0"/>
              <a:t>But if you want it, you can still pull it in. Here’s how…</a:t>
            </a:r>
          </a:p>
          <a:p>
            <a:pPr marL="171673" indent="-171673">
              <a:buFont typeface="Arial" pitchFamily="34" charset="0"/>
              <a:buChar char="•"/>
            </a:pPr>
            <a:r>
              <a:rPr lang="en-NZ" baseline="0" dirty="0" smtClean="0"/>
              <a:t>Just add these lines in the class.</a:t>
            </a:r>
          </a:p>
          <a:p>
            <a:pPr marL="171673" indent="-171673">
              <a:buFont typeface="Arial" pitchFamily="34" charset="0"/>
              <a:buChar char="•"/>
            </a:pPr>
            <a:r>
              <a:rPr lang="en-NZ" baseline="0" dirty="0" smtClean="0"/>
              <a:t>This yanks in the Beep method from the kernel32 library.</a:t>
            </a:r>
          </a:p>
          <a:p>
            <a:pPr marL="171673" indent="-171673">
              <a:buFont typeface="Arial" pitchFamily="34" charset="0"/>
              <a:buChar char="•"/>
            </a:pPr>
            <a:r>
              <a:rPr lang="en-NZ" baseline="0" dirty="0" smtClean="0"/>
              <a:t>You can then call Beep anywhere in the class, as shown. First argument is Hz; second is milliseconds</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The handler method for this observer child is left to the practical.</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32</a:t>
            </a:fld>
            <a:endParaRPr lang="en-US"/>
          </a:p>
        </p:txBody>
      </p:sp>
    </p:spTree>
    <p:extLst>
      <p:ext uri="{BB962C8B-B14F-4D97-AF65-F5344CB8AC3E}">
        <p14:creationId xmlns:p14="http://schemas.microsoft.com/office/powerpoint/2010/main" val="2603495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In the practical</a:t>
            </a:r>
          </a:p>
          <a:p>
            <a:pPr marL="171673" indent="-171673">
              <a:buFont typeface="Arial" pitchFamily="34" charset="0"/>
              <a:buChar char="•"/>
            </a:pPr>
            <a:r>
              <a:rPr lang="en-NZ" dirty="0" smtClean="0"/>
              <a:t>Just remember that in the code that is actually executed, we don’t talk directly to the Observers at all.</a:t>
            </a:r>
          </a:p>
          <a:p>
            <a:pPr marL="171673" indent="-171673">
              <a:buFont typeface="Arial" pitchFamily="34" charset="0"/>
              <a:buChar char="•"/>
            </a:pPr>
            <a:r>
              <a:rPr lang="en-NZ" dirty="0" smtClean="0"/>
              <a:t>We created them in the </a:t>
            </a:r>
            <a:r>
              <a:rPr lang="en-NZ" dirty="0" err="1" smtClean="0"/>
              <a:t>Form_Load</a:t>
            </a:r>
            <a:r>
              <a:rPr lang="en-NZ" dirty="0" smtClean="0"/>
              <a:t> (or constructor as you prefer), but at no point do we call any of their methods.</a:t>
            </a:r>
          </a:p>
          <a:p>
            <a:pPr marL="171673" indent="-171673">
              <a:buFont typeface="Arial" pitchFamily="34" charset="0"/>
              <a:buChar char="•"/>
            </a:pPr>
            <a:r>
              <a:rPr lang="en-NZ" dirty="0" smtClean="0"/>
              <a:t>Nonetheless,</a:t>
            </a:r>
            <a:r>
              <a:rPr lang="en-NZ" baseline="0" dirty="0" smtClean="0"/>
              <a:t> each Observer will execute his code as required when the button is clicked.</a:t>
            </a:r>
          </a:p>
          <a:p>
            <a:pPr marL="171673" indent="-171673">
              <a:buFont typeface="Arial" pitchFamily="34" charset="0"/>
              <a:buChar char="•"/>
            </a:pPr>
            <a:r>
              <a:rPr lang="en-NZ" baseline="0" dirty="0" smtClean="0"/>
              <a:t>Make sure you understand why. This is the core of this pattern.</a:t>
            </a:r>
            <a:endParaRPr lang="en-NZ" dirty="0" smtClean="0"/>
          </a:p>
        </p:txBody>
      </p:sp>
      <p:sp>
        <p:nvSpPr>
          <p:cNvPr id="4" name="Slide Number Placeholder 3"/>
          <p:cNvSpPr>
            <a:spLocks noGrp="1"/>
          </p:cNvSpPr>
          <p:nvPr>
            <p:ph type="sldNum" sz="quarter" idx="10"/>
          </p:nvPr>
        </p:nvSpPr>
        <p:spPr/>
        <p:txBody>
          <a:bodyPr/>
          <a:lstStyle/>
          <a:p>
            <a:fld id="{4F015A95-99C7-4D5D-873A-7359925CE40B}" type="slidenum">
              <a:rPr lang="en-US" smtClean="0"/>
              <a:pPr/>
              <a:t>33</a:t>
            </a:fld>
            <a:endParaRPr lang="en-US"/>
          </a:p>
        </p:txBody>
      </p:sp>
    </p:spTree>
    <p:extLst>
      <p:ext uri="{BB962C8B-B14F-4D97-AF65-F5344CB8AC3E}">
        <p14:creationId xmlns:p14="http://schemas.microsoft.com/office/powerpoint/2010/main" val="1259870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Work through on board</a:t>
            </a:r>
          </a:p>
          <a:p>
            <a:pPr marL="171673" indent="-171673">
              <a:buFont typeface="Arial" pitchFamily="34" charset="0"/>
              <a:buChar char="•"/>
            </a:pPr>
            <a:r>
              <a:rPr lang="en-NZ" dirty="0" smtClean="0"/>
              <a:t>The delegates</a:t>
            </a:r>
            <a:r>
              <a:rPr lang="en-NZ" baseline="0" dirty="0" smtClean="0"/>
              <a:t> for Events are always like this, remember?</a:t>
            </a:r>
          </a:p>
          <a:p>
            <a:pPr marL="171673" indent="-171673">
              <a:buFont typeface="Arial" pitchFamily="34" charset="0"/>
              <a:buChar char="•"/>
            </a:pPr>
            <a:r>
              <a:rPr lang="en-NZ" baseline="0" dirty="0" smtClean="0"/>
              <a:t>Bind the event to the delegate type…</a:t>
            </a:r>
          </a:p>
          <a:p>
            <a:pPr marL="171673" indent="-171673">
              <a:buFont typeface="Arial" pitchFamily="34" charset="0"/>
              <a:buChar char="•"/>
            </a:pPr>
            <a:r>
              <a:rPr lang="en-NZ" baseline="0" dirty="0" smtClean="0"/>
              <a:t>Make the methods to raise.</a:t>
            </a:r>
          </a:p>
          <a:p>
            <a:pPr marL="171673" indent="-171673">
              <a:buFont typeface="Arial" pitchFamily="34" charset="0"/>
              <a:buChar char="•"/>
            </a:pPr>
            <a:r>
              <a:rPr lang="en-NZ" b="1" baseline="0" dirty="0" smtClean="0"/>
              <a:t>Note that this method expects the Form to pass it the </a:t>
            </a:r>
            <a:r>
              <a:rPr lang="en-NZ" b="1" baseline="0" dirty="0" err="1" smtClean="0"/>
              <a:t>fireCategory</a:t>
            </a:r>
            <a:r>
              <a:rPr lang="en-NZ" b="1" baseline="0" dirty="0" smtClean="0"/>
              <a:t>, which the Form will determine from inspecting the radio buttons. This keeps the Subject uncoupled from the UI, as it should be.</a:t>
            </a:r>
            <a:endParaRPr lang="en-NZ" b="1"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36</a:t>
            </a:fld>
            <a:endParaRPr lang="en-US"/>
          </a:p>
        </p:txBody>
      </p:sp>
    </p:spTree>
    <p:extLst>
      <p:ext uri="{BB962C8B-B14F-4D97-AF65-F5344CB8AC3E}">
        <p14:creationId xmlns:p14="http://schemas.microsoft.com/office/powerpoint/2010/main" val="3219141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Work through on board</a:t>
            </a:r>
          </a:p>
          <a:p>
            <a:pPr marL="171673" indent="-171673">
              <a:buFont typeface="Arial" pitchFamily="34" charset="0"/>
              <a:buChar char="•"/>
            </a:pPr>
            <a:r>
              <a:rPr lang="en-NZ" dirty="0" smtClean="0"/>
              <a:t>Two observers.</a:t>
            </a:r>
          </a:p>
          <a:p>
            <a:pPr marL="171673" indent="-171673">
              <a:buFont typeface="Arial" pitchFamily="34" charset="0"/>
              <a:buChar char="•"/>
            </a:pPr>
            <a:r>
              <a:rPr lang="en-NZ" dirty="0" smtClean="0"/>
              <a:t>Some things in common: e.g. Each</a:t>
            </a:r>
            <a:r>
              <a:rPr lang="en-NZ" baseline="0" dirty="0" smtClean="0"/>
              <a:t> has a </a:t>
            </a:r>
            <a:r>
              <a:rPr lang="en-NZ" baseline="0" dirty="0" err="1" smtClean="0"/>
              <a:t>fireHandler</a:t>
            </a:r>
            <a:r>
              <a:rPr lang="en-NZ" baseline="0" dirty="0" smtClean="0"/>
              <a:t> method, each registers that method in their constructor</a:t>
            </a:r>
          </a:p>
          <a:p>
            <a:pPr marL="171673" indent="-171673">
              <a:buFont typeface="Arial" pitchFamily="34" charset="0"/>
              <a:buChar char="•"/>
            </a:pPr>
            <a:r>
              <a:rPr lang="en-NZ" baseline="0" dirty="0" smtClean="0"/>
              <a:t>Some things different: They implement their </a:t>
            </a:r>
            <a:r>
              <a:rPr lang="en-NZ" baseline="0" dirty="0" err="1" smtClean="0"/>
              <a:t>fireHandler</a:t>
            </a:r>
            <a:r>
              <a:rPr lang="en-NZ" baseline="0" dirty="0" smtClean="0"/>
              <a:t> methods completely differently.</a:t>
            </a:r>
          </a:p>
          <a:p>
            <a:pPr marL="171673" indent="-171673">
              <a:buFont typeface="Arial" pitchFamily="34" charset="0"/>
              <a:buChar char="•"/>
            </a:pPr>
            <a:r>
              <a:rPr lang="en-NZ" baseline="0" dirty="0" smtClean="0"/>
              <a:t>So we need what? =&gt; An inheritance hierarchy.</a:t>
            </a:r>
          </a:p>
          <a:p>
            <a:pPr marL="171673" indent="-171673">
              <a:buFont typeface="Arial" pitchFamily="34" charset="0"/>
              <a:buChar char="•"/>
            </a:pPr>
            <a:r>
              <a:rPr lang="en-NZ" baseline="0" dirty="0" smtClean="0"/>
              <a:t>Here is the base class. </a:t>
            </a:r>
          </a:p>
          <a:p>
            <a:pPr marL="171673" indent="-171673">
              <a:buFont typeface="Arial" pitchFamily="34" charset="0"/>
              <a:buChar char="•"/>
            </a:pPr>
            <a:r>
              <a:rPr lang="en-NZ" baseline="0" dirty="0" smtClean="0"/>
              <a:t>NB: THE DELEGATE MUST BE FULLY QUALIFIED</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37</a:t>
            </a:fld>
            <a:endParaRPr lang="en-US"/>
          </a:p>
        </p:txBody>
      </p:sp>
    </p:spTree>
    <p:extLst>
      <p:ext uri="{BB962C8B-B14F-4D97-AF65-F5344CB8AC3E}">
        <p14:creationId xmlns:p14="http://schemas.microsoft.com/office/powerpoint/2010/main" val="4012410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He’ll call the parent constructor for his constructor.</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Note the constructor needs only to call the parent, passing in the Subject reference. That insures correct registration (cf. that code).</a:t>
            </a:r>
          </a:p>
          <a:p>
            <a:pPr marL="171673" indent="-171673">
              <a:buFont typeface="Arial" pitchFamily="34" charset="0"/>
              <a:buChar char="•"/>
            </a:pPr>
            <a:endParaRPr lang="en-NZ" dirty="0" smtClean="0"/>
          </a:p>
          <a:p>
            <a:pPr marL="171673" indent="-171673">
              <a:buFont typeface="Arial" pitchFamily="34" charset="0"/>
              <a:buChar char="•"/>
            </a:pPr>
            <a:r>
              <a:rPr lang="en-NZ" dirty="0" smtClean="0"/>
              <a:t>He’ll implement the abstract method</a:t>
            </a:r>
          </a:p>
          <a:p>
            <a:pPr marL="171673" indent="-171673">
              <a:buFont typeface="Arial" pitchFamily="34" charset="0"/>
              <a:buChar char="•"/>
            </a:pPr>
            <a:r>
              <a:rPr lang="en-NZ" dirty="0" smtClean="0"/>
              <a:t>Here is a very simple, brute force, hard-coded implementation, just so it will fit on the slide.</a:t>
            </a:r>
            <a:r>
              <a:rPr lang="en-NZ" baseline="0" dirty="0" smtClean="0"/>
              <a:t> </a:t>
            </a:r>
          </a:p>
          <a:p>
            <a:pPr marL="171673" indent="-171673">
              <a:buFont typeface="Arial" pitchFamily="34" charset="0"/>
              <a:buChar char="•"/>
            </a:pPr>
            <a:r>
              <a:rPr lang="en-NZ" baseline="0" dirty="0" smtClean="0"/>
              <a:t>You should be able to think of various ways to make the class more flexible and extensible.</a:t>
            </a:r>
          </a:p>
          <a:p>
            <a:pPr marL="171673" indent="-171673">
              <a:buFont typeface="Arial" pitchFamily="34" charset="0"/>
              <a:buChar char="•"/>
            </a:pPr>
            <a:r>
              <a:rPr lang="en-NZ" baseline="0" dirty="0" smtClean="0"/>
              <a:t>Feel free to modify in your own implementation.</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In the </a:t>
            </a:r>
            <a:r>
              <a:rPr lang="en-NZ" baseline="0" dirty="0" err="1" smtClean="0"/>
              <a:t>fireHandler</a:t>
            </a:r>
            <a:r>
              <a:rPr lang="en-NZ" baseline="0" dirty="0" smtClean="0"/>
              <a:t> method, we use the special data passed in with </a:t>
            </a:r>
            <a:r>
              <a:rPr lang="en-NZ" baseline="0" dirty="0" err="1" smtClean="0"/>
              <a:t>FireEventArgs</a:t>
            </a:r>
            <a:r>
              <a:rPr lang="en-NZ" baseline="0" dirty="0" smtClean="0"/>
              <a:t> </a:t>
            </a:r>
            <a:r>
              <a:rPr lang="en-NZ" baseline="0" dirty="0" err="1" smtClean="0"/>
              <a:t>fe</a:t>
            </a:r>
            <a:r>
              <a:rPr lang="en-NZ" baseline="0" dirty="0" smtClean="0"/>
              <a:t>. This is why we make him.</a:t>
            </a:r>
          </a:p>
          <a:p>
            <a:pPr marL="171673" indent="-171673">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38</a:t>
            </a:fld>
            <a:endParaRPr lang="en-US"/>
          </a:p>
        </p:txBody>
      </p:sp>
    </p:spTree>
    <p:extLst>
      <p:ext uri="{BB962C8B-B14F-4D97-AF65-F5344CB8AC3E}">
        <p14:creationId xmlns:p14="http://schemas.microsoft.com/office/powerpoint/2010/main" val="252715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Observer</a:t>
            </a:r>
          </a:p>
          <a:p>
            <a:pPr>
              <a:buFont typeface="Arial" pitchFamily="34" charset="0"/>
              <a:buChar char="•"/>
            </a:pPr>
            <a:r>
              <a:rPr lang="en-NZ" b="1" dirty="0" smtClean="0"/>
              <a:t>So a difference here from</a:t>
            </a:r>
            <a:r>
              <a:rPr lang="en-NZ" b="1" baseline="0" dirty="0" smtClean="0"/>
              <a:t> the classic S-O pattern, in that Observers don’t just call </a:t>
            </a:r>
            <a:r>
              <a:rPr lang="en-NZ" b="1" baseline="0" dirty="0" err="1" smtClean="0"/>
              <a:t>mySubject.Add</a:t>
            </a:r>
            <a:r>
              <a:rPr lang="en-NZ" b="1" baseline="0" dirty="0" smtClean="0"/>
              <a:t>, they explicitly subscribe </a:t>
            </a:r>
            <a:r>
              <a:rPr lang="en-NZ" b="1" i="1" baseline="0" dirty="0" smtClean="0"/>
              <a:t>to a particular event</a:t>
            </a:r>
            <a:r>
              <a:rPr lang="en-NZ" b="1" baseline="0" dirty="0" smtClean="0"/>
              <a:t>.</a:t>
            </a:r>
          </a:p>
          <a:p>
            <a:pPr>
              <a:buFont typeface="Arial" pitchFamily="34" charset="0"/>
              <a:buChar char="•"/>
            </a:pPr>
            <a:r>
              <a:rPr lang="en-NZ" baseline="0" dirty="0" smtClean="0"/>
              <a:t>Note that this allows a single Subject to server multiple distinct groups of Observers, rather than just a single group as with the simpler version.</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4</a:t>
            </a:fld>
            <a:endParaRPr lang="en-US"/>
          </a:p>
        </p:txBody>
      </p:sp>
    </p:spTree>
    <p:extLst>
      <p:ext uri="{BB962C8B-B14F-4D97-AF65-F5344CB8AC3E}">
        <p14:creationId xmlns:p14="http://schemas.microsoft.com/office/powerpoint/2010/main" val="193584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FC45D-23F0-419A-AABD-976753E923A6}" type="slidenum">
              <a:rPr lang="en-US"/>
              <a:pPr/>
              <a:t>5</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buFontTx/>
              <a:buChar char="•"/>
            </a:pPr>
            <a:r>
              <a:rPr lang="en-AU" dirty="0"/>
              <a:t>Syntax in a moment</a:t>
            </a:r>
          </a:p>
          <a:p>
            <a:pPr>
              <a:buFontTx/>
              <a:buChar char="•"/>
            </a:pPr>
            <a:r>
              <a:rPr lang="en-AU" dirty="0"/>
              <a:t>The methods are </a:t>
            </a:r>
            <a:r>
              <a:rPr lang="en-AU" dirty="0" smtClean="0"/>
              <a:t>executed in </a:t>
            </a:r>
            <a:r>
              <a:rPr lang="en-AU" dirty="0"/>
              <a:t>order, sequence </a:t>
            </a:r>
            <a:r>
              <a:rPr lang="en-AU" dirty="0" smtClean="0"/>
              <a:t>undefined</a:t>
            </a:r>
          </a:p>
          <a:p>
            <a:pPr>
              <a:buFontTx/>
              <a:buChar char="•"/>
            </a:pPr>
            <a:endParaRPr lang="en-AU" dirty="0"/>
          </a:p>
          <a:p>
            <a:pPr>
              <a:buFontTx/>
              <a:buChar char="•"/>
            </a:pPr>
            <a:r>
              <a:rPr lang="en-AU" dirty="0" smtClean="0"/>
              <a:t>For system events,</a:t>
            </a:r>
            <a:r>
              <a:rPr lang="en-AU" baseline="0" dirty="0" smtClean="0"/>
              <a:t> like </a:t>
            </a:r>
            <a:r>
              <a:rPr lang="en-AU" baseline="0" dirty="0" err="1" smtClean="0"/>
              <a:t>mouse_clicks</a:t>
            </a:r>
            <a:r>
              <a:rPr lang="en-AU" baseline="0" dirty="0" smtClean="0"/>
              <a:t>, </a:t>
            </a:r>
            <a:r>
              <a:rPr lang="en-AU" baseline="0" dirty="0" err="1" smtClean="0"/>
              <a:t>timer_ticks</a:t>
            </a:r>
            <a:r>
              <a:rPr lang="en-AU" baseline="0" dirty="0" smtClean="0"/>
              <a:t>, </a:t>
            </a:r>
            <a:r>
              <a:rPr lang="en-AU" baseline="0" dirty="0" err="1" smtClean="0"/>
              <a:t>Form_Load</a:t>
            </a:r>
            <a:r>
              <a:rPr lang="en-AU" baseline="0" dirty="0" smtClean="0"/>
              <a:t>, etc. there are slight differences:</a:t>
            </a:r>
            <a:endParaRPr lang="en-AU" dirty="0"/>
          </a:p>
          <a:p>
            <a:pPr>
              <a:buFontTx/>
              <a:buChar char="•"/>
            </a:pPr>
            <a:r>
              <a:rPr lang="en-AU" dirty="0" smtClean="0"/>
              <a:t>For these system events, we</a:t>
            </a:r>
            <a:r>
              <a:rPr lang="en-AU" baseline="0" dirty="0" smtClean="0"/>
              <a:t> don’t create a subject,</a:t>
            </a:r>
            <a:r>
              <a:rPr lang="en-AU" dirty="0" smtClean="0"/>
              <a:t> </a:t>
            </a:r>
            <a:r>
              <a:rPr lang="en-AU" dirty="0"/>
              <a:t>the events are raised by the operating </a:t>
            </a:r>
            <a:r>
              <a:rPr lang="en-AU" dirty="0" smtClean="0"/>
              <a:t>system when the </a:t>
            </a:r>
            <a:r>
              <a:rPr lang="en-AU" dirty="0" err="1" smtClean="0"/>
              <a:t>mouseclick</a:t>
            </a:r>
            <a:r>
              <a:rPr lang="en-AU" baseline="0" dirty="0" smtClean="0"/>
              <a:t> is detected, the timer interval has passed, etc.</a:t>
            </a:r>
          </a:p>
          <a:p>
            <a:pPr>
              <a:buFontTx/>
              <a:buChar char="•"/>
            </a:pPr>
            <a:r>
              <a:rPr lang="en-AU" baseline="0" dirty="0" smtClean="0"/>
              <a:t>But the rest of the logic is the same.</a:t>
            </a:r>
            <a:endParaRPr lang="en-AU" dirty="0"/>
          </a:p>
          <a:p>
            <a:pPr>
              <a:buFontTx/>
              <a:buChar char="•"/>
            </a:pPr>
            <a:r>
              <a:rPr lang="en-AU" dirty="0"/>
              <a:t>We will look at the special issues around system events later.</a:t>
            </a:r>
            <a:endParaRPr lang="en-US" dirty="0"/>
          </a:p>
        </p:txBody>
      </p:sp>
    </p:spTree>
    <p:extLst>
      <p:ext uri="{BB962C8B-B14F-4D97-AF65-F5344CB8AC3E}">
        <p14:creationId xmlns:p14="http://schemas.microsoft.com/office/powerpoint/2010/main" val="234594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33F21-E9D6-41D4-9AB5-BE005CBCB13D}" type="slidenum">
              <a:rPr lang="en-US"/>
              <a:pPr/>
              <a:t>6</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buFontTx/>
              <a:buChar char="•"/>
            </a:pPr>
            <a:r>
              <a:rPr lang="en-AU" dirty="0" smtClean="0"/>
              <a:t>EventArgs </a:t>
            </a:r>
            <a:r>
              <a:rPr lang="en-AU" dirty="0"/>
              <a:t>is a system class for holding </a:t>
            </a:r>
            <a:r>
              <a:rPr lang="en-AU" dirty="0" smtClean="0"/>
              <a:t>information</a:t>
            </a:r>
            <a:r>
              <a:rPr lang="en-AU" baseline="0" dirty="0" smtClean="0"/>
              <a:t> – basically a data bag. </a:t>
            </a:r>
            <a:r>
              <a:rPr lang="en-AU" dirty="0" smtClean="0"/>
              <a:t>We </a:t>
            </a:r>
            <a:r>
              <a:rPr lang="en-AU" dirty="0"/>
              <a:t>will discuss it in a second</a:t>
            </a:r>
            <a:r>
              <a:rPr lang="en-AU" dirty="0" smtClean="0"/>
              <a:t>.</a:t>
            </a:r>
          </a:p>
          <a:p>
            <a:pPr>
              <a:buFontTx/>
              <a:buChar char="•"/>
            </a:pPr>
            <a:r>
              <a:rPr lang="en-AU" dirty="0" smtClean="0"/>
              <a:t>The second argument of a delegate for a user-defined event must be either EventArgs or a descendent of EventArgs (custom or</a:t>
            </a:r>
            <a:r>
              <a:rPr lang="en-AU" baseline="0" dirty="0" smtClean="0"/>
              <a:t> system)</a:t>
            </a:r>
            <a:r>
              <a:rPr lang="en-AU" dirty="0" smtClean="0"/>
              <a:t>. So if the base EventArgs class, or one of the system EventArgs descendents don’t hold all the data you</a:t>
            </a:r>
            <a:r>
              <a:rPr lang="en-AU" baseline="0" dirty="0" smtClean="0"/>
              <a:t> need, you can simply descend your own.</a:t>
            </a:r>
          </a:p>
          <a:p>
            <a:pPr>
              <a:buFontTx/>
              <a:buChar char="•"/>
            </a:pPr>
            <a:endParaRPr lang="en-AU" baseline="0" dirty="0" smtClean="0"/>
          </a:p>
          <a:p>
            <a:pPr>
              <a:buFontTx/>
              <a:buChar char="•"/>
            </a:pPr>
            <a:r>
              <a:rPr lang="en-AU" baseline="0" dirty="0" smtClean="0"/>
              <a:t>You might wonder, since the method signature is always the same, why we have to define a new delegate every time. =&gt; It’s because of this EventArgs. </a:t>
            </a:r>
          </a:p>
          <a:p>
            <a:pPr lvl="1">
              <a:buFontTx/>
              <a:buChar char="•"/>
            </a:pPr>
            <a:r>
              <a:rPr lang="en-AU" baseline="0" dirty="0" smtClean="0"/>
              <a:t> If your event will work with one of the system-defined EventArgs classes, you can use one of the pre-defined event delegate types. Examples in a moment.</a:t>
            </a:r>
          </a:p>
          <a:p>
            <a:pPr lvl="1">
              <a:buFontTx/>
              <a:buChar char="•"/>
            </a:pPr>
            <a:r>
              <a:rPr lang="en-AU" baseline="0" dirty="0" smtClean="0"/>
              <a:t>But if you need a custom EventArgs, you will have to define your own delegate type.</a:t>
            </a:r>
          </a:p>
          <a:p>
            <a:pPr lvl="1">
              <a:buFontTx/>
              <a:buChar char="•"/>
            </a:pPr>
            <a:r>
              <a:rPr lang="en-AU" baseline="0" dirty="0" smtClean="0"/>
              <a:t>(NB: There is another syntactic alternative that we will see later that allows us to avoid having to define our own delegate type in some cases even when we need a custom </a:t>
            </a:r>
            <a:r>
              <a:rPr lang="en-AU" baseline="0" dirty="0" err="1" smtClean="0"/>
              <a:t>eventArgs</a:t>
            </a:r>
            <a:r>
              <a:rPr lang="en-AU" baseline="0" dirty="0" smtClean="0"/>
              <a:t>. We start with this more basic approach because it’s clearer.)</a:t>
            </a:r>
          </a:p>
          <a:p>
            <a:pPr>
              <a:buFontTx/>
              <a:buNone/>
            </a:pPr>
            <a:endParaRPr lang="en-AU" dirty="0"/>
          </a:p>
          <a:p>
            <a:pPr>
              <a:buFontTx/>
              <a:buChar char="•"/>
            </a:pPr>
            <a:r>
              <a:rPr lang="en-AU" dirty="0"/>
              <a:t>Every method </a:t>
            </a:r>
            <a:r>
              <a:rPr lang="en-AU" dirty="0" smtClean="0"/>
              <a:t>written (by an Observer) </a:t>
            </a:r>
            <a:r>
              <a:rPr lang="en-AU" dirty="0"/>
              <a:t>to respond to an event must, therefore, have this prototype, even if it’s not really convenient (for example, even if they don’t need any </a:t>
            </a:r>
            <a:r>
              <a:rPr lang="en-AU" dirty="0" err="1"/>
              <a:t>eventArgs</a:t>
            </a:r>
            <a:r>
              <a:rPr lang="en-AU" dirty="0"/>
              <a:t> information</a:t>
            </a:r>
            <a:r>
              <a:rPr lang="en-AU" dirty="0" smtClean="0"/>
              <a:t>).</a:t>
            </a:r>
          </a:p>
          <a:p>
            <a:pPr>
              <a:buFontTx/>
              <a:buChar char="•"/>
            </a:pPr>
            <a:endParaRPr lang="en-AU" dirty="0"/>
          </a:p>
          <a:p>
            <a:pPr>
              <a:buFontTx/>
              <a:buChar char="•"/>
            </a:pPr>
            <a:r>
              <a:rPr lang="en-AU" dirty="0"/>
              <a:t>Can you see </a:t>
            </a:r>
            <a:r>
              <a:rPr lang="en-AU" dirty="0" smtClean="0"/>
              <a:t>why they’ve made it this way?</a:t>
            </a:r>
            <a:endParaRPr lang="en-AU" dirty="0"/>
          </a:p>
          <a:p>
            <a:pPr lvl="1">
              <a:buFontTx/>
              <a:buChar char="•"/>
            </a:pPr>
            <a:r>
              <a:rPr lang="en-AU" dirty="0" smtClean="0"/>
              <a:t>It </a:t>
            </a:r>
            <a:r>
              <a:rPr lang="en-AU" dirty="0"/>
              <a:t>allows all </a:t>
            </a:r>
            <a:r>
              <a:rPr lang="en-AU" dirty="0" smtClean="0"/>
              <a:t>events </a:t>
            </a:r>
            <a:r>
              <a:rPr lang="en-AU" dirty="0"/>
              <a:t>to use the same interface. Cf. the problem we had with our update() method in your </a:t>
            </a:r>
            <a:r>
              <a:rPr lang="en-AU" dirty="0" err="1" smtClean="0"/>
              <a:t>IObserver</a:t>
            </a:r>
            <a:r>
              <a:rPr lang="en-AU" dirty="0" smtClean="0"/>
              <a:t> </a:t>
            </a:r>
            <a:r>
              <a:rPr lang="en-AU" dirty="0"/>
              <a:t>interface. Once it needed three </a:t>
            </a:r>
            <a:r>
              <a:rPr lang="en-AU" dirty="0" smtClean="0"/>
              <a:t>integers</a:t>
            </a:r>
            <a:r>
              <a:rPr lang="en-AU" baseline="0" dirty="0" smtClean="0"/>
              <a:t> (the weather data)</a:t>
            </a:r>
            <a:r>
              <a:rPr lang="en-AU" dirty="0" smtClean="0"/>
              <a:t>, </a:t>
            </a:r>
            <a:r>
              <a:rPr lang="en-AU" dirty="0"/>
              <a:t>once it needed one </a:t>
            </a:r>
            <a:r>
              <a:rPr lang="en-AU" dirty="0" smtClean="0"/>
              <a:t>integer (the RPM</a:t>
            </a:r>
            <a:r>
              <a:rPr lang="en-AU" baseline="0" dirty="0" smtClean="0"/>
              <a:t> in the bicycle application)</a:t>
            </a:r>
            <a:r>
              <a:rPr lang="en-AU" dirty="0" smtClean="0"/>
              <a:t>. </a:t>
            </a:r>
            <a:r>
              <a:rPr lang="en-AU" dirty="0"/>
              <a:t>So we had to write it twice</a:t>
            </a:r>
            <a:r>
              <a:rPr lang="en-AU" dirty="0" smtClean="0"/>
              <a:t>.</a:t>
            </a:r>
          </a:p>
          <a:p>
            <a:pPr lvl="1">
              <a:buFontTx/>
              <a:buChar char="•"/>
            </a:pPr>
            <a:endParaRPr lang="en-AU" dirty="0" smtClean="0"/>
          </a:p>
          <a:p>
            <a:pPr lvl="1">
              <a:buFontTx/>
              <a:buChar char="•"/>
            </a:pPr>
            <a:r>
              <a:rPr lang="en-AU" dirty="0" smtClean="0"/>
              <a:t>Here</a:t>
            </a:r>
            <a:r>
              <a:rPr lang="en-AU" dirty="0"/>
              <a:t>, that’s not a problem</a:t>
            </a:r>
            <a:r>
              <a:rPr lang="en-AU" dirty="0" smtClean="0"/>
              <a:t>.</a:t>
            </a:r>
          </a:p>
          <a:p>
            <a:pPr lvl="1">
              <a:buFontTx/>
              <a:buChar char="•"/>
            </a:pPr>
            <a:endParaRPr lang="en-AU" dirty="0" smtClean="0"/>
          </a:p>
          <a:p>
            <a:pPr lvl="1">
              <a:buFontTx/>
              <a:buChar char="•"/>
            </a:pPr>
            <a:r>
              <a:rPr lang="en-AU" dirty="0" smtClean="0"/>
              <a:t>So we sacrifice specificity</a:t>
            </a:r>
            <a:r>
              <a:rPr lang="en-AU" baseline="0" dirty="0" smtClean="0"/>
              <a:t> to gain generality</a:t>
            </a:r>
            <a:endParaRPr lang="en-US" dirty="0"/>
          </a:p>
        </p:txBody>
      </p:sp>
    </p:spTree>
    <p:extLst>
      <p:ext uri="{BB962C8B-B14F-4D97-AF65-F5344CB8AC3E}">
        <p14:creationId xmlns:p14="http://schemas.microsoft.com/office/powerpoint/2010/main" val="226394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33F21-E9D6-41D4-9AB5-BE005CBCB13D}" type="slidenum">
              <a:rPr lang="en-US"/>
              <a:pPr/>
              <a:t>7</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buFontTx/>
              <a:buChar char="•"/>
            </a:pPr>
            <a:r>
              <a:rPr lang="en-US" dirty="0" smtClean="0"/>
              <a:t>Summarised from the previous slide</a:t>
            </a:r>
          </a:p>
          <a:p>
            <a:pPr>
              <a:buFontTx/>
              <a:buChar char="•"/>
            </a:pPr>
            <a:r>
              <a:rPr lang="en-US" dirty="0" smtClean="0"/>
              <a:t>Here is the generic system</a:t>
            </a:r>
            <a:r>
              <a:rPr lang="en-US" baseline="0" dirty="0" smtClean="0"/>
              <a:t> event delegate type (note the namespace). </a:t>
            </a:r>
          </a:p>
          <a:p>
            <a:pPr>
              <a:buFontTx/>
              <a:buChar char="•"/>
            </a:pPr>
            <a:r>
              <a:rPr lang="en-US" baseline="0" dirty="0" smtClean="0"/>
              <a:t>Note that it matches the pattern. Note that lots of event handler methods you have written (e.g. every </a:t>
            </a:r>
            <a:r>
              <a:rPr lang="en-US" baseline="0" dirty="0" err="1" smtClean="0"/>
              <a:t>Form_Load</a:t>
            </a:r>
            <a:r>
              <a:rPr lang="en-US" baseline="0" dirty="0" smtClean="0"/>
              <a:t>) match this pattern, so that they can be made into instances of the delegate type </a:t>
            </a:r>
            <a:r>
              <a:rPr lang="en-US" baseline="0" dirty="0" err="1" smtClean="0"/>
              <a:t>EventHandler</a:t>
            </a:r>
            <a:r>
              <a:rPr lang="en-US" baseline="0" dirty="0" smtClean="0"/>
              <a:t>.</a:t>
            </a:r>
          </a:p>
          <a:p>
            <a:pPr>
              <a:buFontTx/>
              <a:buChar char="•"/>
            </a:pPr>
            <a:r>
              <a:rPr lang="en-US" baseline="0" dirty="0" smtClean="0"/>
              <a:t>You can use this delegate type to bind methods to events (syntax for declaration and binding still to come) if the base class </a:t>
            </a:r>
            <a:r>
              <a:rPr lang="en-US" baseline="0" dirty="0" err="1" smtClean="0"/>
              <a:t>EventArgs</a:t>
            </a:r>
            <a:r>
              <a:rPr lang="en-US" baseline="0" dirty="0" smtClean="0"/>
              <a:t> is all you need (recall that it is empty – so this means that you don’t need to pass any data to your Observer.)</a:t>
            </a:r>
          </a:p>
          <a:p>
            <a:pPr>
              <a:buFontTx/>
              <a:buChar char="•"/>
            </a:pPr>
            <a:endParaRPr lang="en-US" baseline="0" dirty="0" smtClean="0"/>
          </a:p>
          <a:p>
            <a:pPr>
              <a:buFontTx/>
              <a:buChar char="•"/>
            </a:pPr>
            <a:r>
              <a:rPr lang="en-US" baseline="0" dirty="0" smtClean="0"/>
              <a:t>If you are writing an observer for a system event, you use the delegate type with the </a:t>
            </a:r>
            <a:r>
              <a:rPr lang="en-US" baseline="0" dirty="0" err="1" smtClean="0"/>
              <a:t>EventArgs</a:t>
            </a:r>
            <a:r>
              <a:rPr lang="en-US" baseline="0" dirty="0" smtClean="0"/>
              <a:t> descendant for that event. There are 100s of them. </a:t>
            </a:r>
          </a:p>
          <a:p>
            <a:pPr>
              <a:buFontTx/>
              <a:buChar char="•"/>
            </a:pPr>
            <a:r>
              <a:rPr lang="en-US" baseline="0" dirty="0" smtClean="0"/>
              <a:t>The </a:t>
            </a:r>
            <a:r>
              <a:rPr lang="en-US" baseline="0" dirty="0" err="1" smtClean="0"/>
              <a:t>Form_Load</a:t>
            </a:r>
            <a:r>
              <a:rPr lang="en-US" baseline="0" dirty="0" smtClean="0"/>
              <a:t> and </a:t>
            </a:r>
            <a:r>
              <a:rPr lang="en-US" baseline="0" dirty="0" err="1" smtClean="0"/>
              <a:t>Button_Click</a:t>
            </a:r>
            <a:r>
              <a:rPr lang="en-US" baseline="0" dirty="0" smtClean="0"/>
              <a:t> events use the generic one, but here is an example of an event that uses a descendant.</a:t>
            </a:r>
          </a:p>
          <a:p>
            <a:pPr>
              <a:buFontTx/>
              <a:buChar char="•"/>
            </a:pPr>
            <a:r>
              <a:rPr lang="en-US" baseline="0" dirty="0" smtClean="0"/>
              <a:t>Recall that the base EventArgs is actually empty – it has no data. That’s fine for the </a:t>
            </a:r>
            <a:r>
              <a:rPr lang="en-US" baseline="0" dirty="0" err="1" smtClean="0"/>
              <a:t>Form_Load</a:t>
            </a:r>
            <a:r>
              <a:rPr lang="en-US" baseline="0" dirty="0" smtClean="0"/>
              <a:t> and </a:t>
            </a:r>
            <a:r>
              <a:rPr lang="en-US" baseline="0" dirty="0" err="1" smtClean="0"/>
              <a:t>Button_Click</a:t>
            </a:r>
            <a:r>
              <a:rPr lang="en-US" baseline="0" dirty="0" smtClean="0"/>
              <a:t>, because there is no useful information associated with those events (that is, all that matters is that the button was clicked or the form created).</a:t>
            </a:r>
          </a:p>
          <a:p>
            <a:pPr>
              <a:buFontTx/>
              <a:buChar char="•"/>
            </a:pPr>
            <a:r>
              <a:rPr lang="en-US" baseline="0" dirty="0" smtClean="0"/>
              <a:t>But for the mouse-down, there is additional useful information, specifically, the location where the mouse was clicked. </a:t>
            </a:r>
          </a:p>
          <a:p>
            <a:pPr>
              <a:buFontTx/>
              <a:buChar char="•"/>
            </a:pPr>
            <a:r>
              <a:rPr lang="en-US" baseline="0" dirty="0" smtClean="0"/>
              <a:t>The system wants to pass that in to the event handlers so it can be used there. </a:t>
            </a:r>
          </a:p>
          <a:p>
            <a:pPr>
              <a:buFontTx/>
              <a:buChar char="•"/>
            </a:pPr>
            <a:r>
              <a:rPr lang="en-US" baseline="0" dirty="0" smtClean="0"/>
              <a:t>You therefore require an extension (descendent) of the empty EventArgs base class that holds two integers, x and y. That is exactly what </a:t>
            </a:r>
            <a:r>
              <a:rPr lang="en-US" baseline="0" dirty="0" err="1" smtClean="0"/>
              <a:t>MouseEventArgs</a:t>
            </a:r>
            <a:r>
              <a:rPr lang="en-US" baseline="0" dirty="0" smtClean="0"/>
              <a:t> is.</a:t>
            </a:r>
          </a:p>
          <a:p>
            <a:pPr>
              <a:buFontTx/>
              <a:buChar char="•"/>
            </a:pPr>
            <a:endParaRPr lang="en-US" baseline="0" dirty="0" smtClean="0"/>
          </a:p>
          <a:p>
            <a:pPr>
              <a:buFontTx/>
              <a:buChar char="•"/>
            </a:pPr>
            <a:r>
              <a:rPr lang="en-US" baseline="0" dirty="0" smtClean="0"/>
              <a:t>If you are writing a custom event, and you need to pass data, you will need to descend a custom </a:t>
            </a:r>
            <a:r>
              <a:rPr lang="en-US" baseline="0" dirty="0" err="1" smtClean="0"/>
              <a:t>EventArgs</a:t>
            </a:r>
            <a:r>
              <a:rPr lang="en-US" baseline="0" dirty="0" smtClean="0"/>
              <a:t> child. We will see how to do this, but it’s just normal descent – you already know how.</a:t>
            </a:r>
          </a:p>
          <a:p>
            <a:pPr>
              <a:buFontTx/>
              <a:buChar char="•"/>
            </a:pPr>
            <a:endParaRPr lang="en-US" baseline="0" dirty="0" smtClean="0"/>
          </a:p>
          <a:p>
            <a:pPr>
              <a:buFontTx/>
              <a:buChar char="•"/>
            </a:pPr>
            <a:r>
              <a:rPr lang="en-US" baseline="0" dirty="0" smtClean="0"/>
              <a:t>Assume you have done this, creating a descendent called </a:t>
            </a:r>
            <a:r>
              <a:rPr lang="en-US" baseline="0" dirty="0" err="1" smtClean="0"/>
              <a:t>CustomEventArgs</a:t>
            </a:r>
            <a:r>
              <a:rPr lang="en-US" baseline="0" dirty="0" smtClean="0"/>
              <a:t>. Your subject could then declare a delegate type suitable for event handling, like this…</a:t>
            </a:r>
          </a:p>
          <a:p>
            <a:pPr>
              <a:buFontTx/>
              <a:buChar char="•"/>
            </a:pPr>
            <a:r>
              <a:rPr lang="en-US" baseline="0" dirty="0" smtClean="0"/>
              <a:t>Note that it matches the required pattern: returns void, accepts and object and a member of the </a:t>
            </a:r>
            <a:r>
              <a:rPr lang="en-US" baseline="0" dirty="0" err="1" smtClean="0"/>
              <a:t>EventArgs</a:t>
            </a:r>
            <a:r>
              <a:rPr lang="en-US" baseline="0" dirty="0" smtClean="0"/>
              <a:t> family.</a:t>
            </a:r>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371856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673" indent="-171673">
              <a:buFont typeface="Arial" pitchFamily="34" charset="0"/>
              <a:buChar char="•"/>
            </a:pPr>
            <a:r>
              <a:rPr lang="en-NZ" dirty="0" smtClean="0"/>
              <a:t>Summarising...</a:t>
            </a:r>
            <a:endParaRPr lang="en-NZ" dirty="0"/>
          </a:p>
        </p:txBody>
      </p:sp>
      <p:sp>
        <p:nvSpPr>
          <p:cNvPr id="4" name="Slide Number Placeholder 3"/>
          <p:cNvSpPr>
            <a:spLocks noGrp="1"/>
          </p:cNvSpPr>
          <p:nvPr>
            <p:ph type="sldNum" sz="quarter" idx="10"/>
          </p:nvPr>
        </p:nvSpPr>
        <p:spPr/>
        <p:txBody>
          <a:bodyPr/>
          <a:lstStyle/>
          <a:p>
            <a:fld id="{4F015A95-99C7-4D5D-873A-7359925CE40B}" type="slidenum">
              <a:rPr lang="en-US" smtClean="0"/>
              <a:pPr/>
              <a:t>8</a:t>
            </a:fld>
            <a:endParaRPr lang="en-US"/>
          </a:p>
        </p:txBody>
      </p:sp>
    </p:spTree>
    <p:extLst>
      <p:ext uri="{BB962C8B-B14F-4D97-AF65-F5344CB8AC3E}">
        <p14:creationId xmlns:p14="http://schemas.microsoft.com/office/powerpoint/2010/main" val="2522076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673" indent="-171673">
              <a:buFont typeface="Arial" pitchFamily="34" charset="0"/>
              <a:buChar char="•"/>
            </a:pPr>
            <a:r>
              <a:rPr lang="en-NZ" dirty="0" smtClean="0"/>
              <a:t>Here is how you would define and declare</a:t>
            </a:r>
            <a:r>
              <a:rPr lang="en-NZ" baseline="0" dirty="0" smtClean="0"/>
              <a:t> an instance of a custom </a:t>
            </a:r>
            <a:r>
              <a:rPr lang="en-NZ" baseline="0" dirty="0" err="1" smtClean="0"/>
              <a:t>EventArgs</a:t>
            </a:r>
            <a:r>
              <a:rPr lang="en-NZ" baseline="0" dirty="0" smtClean="0"/>
              <a:t> class</a:t>
            </a:r>
          </a:p>
          <a:p>
            <a:pPr marL="171673" indent="-171673">
              <a:buFont typeface="Arial" pitchFamily="34" charset="0"/>
              <a:buChar char="•"/>
            </a:pPr>
            <a:r>
              <a:rPr lang="en-NZ" baseline="0" dirty="0" smtClean="0"/>
              <a:t>Just normal stuff.</a:t>
            </a:r>
          </a:p>
          <a:p>
            <a:pPr marL="171673" indent="-171673">
              <a:buFont typeface="Arial" pitchFamily="34" charset="0"/>
              <a:buChar char="•"/>
            </a:pPr>
            <a:r>
              <a:rPr lang="en-NZ" baseline="0" dirty="0" smtClean="0"/>
              <a:t>I’ve given this class a read-only piece of string data.</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When the Subject raises his event, he will make one of these and pass it along (syntax coming soon).</a:t>
            </a:r>
          </a:p>
          <a:p>
            <a:pPr marL="171673" indent="-171673">
              <a:buFont typeface="Arial" pitchFamily="34" charset="0"/>
              <a:buChar char="•"/>
            </a:pPr>
            <a:r>
              <a:rPr lang="en-NZ" baseline="0" dirty="0" smtClean="0"/>
              <a:t>The method to whom it is passed when the event is raised  (a delegate registered by an Observer) can access this data like any normal input argument.</a:t>
            </a:r>
          </a:p>
        </p:txBody>
      </p:sp>
      <p:sp>
        <p:nvSpPr>
          <p:cNvPr id="4" name="Slide Number Placeholder 3"/>
          <p:cNvSpPr>
            <a:spLocks noGrp="1"/>
          </p:cNvSpPr>
          <p:nvPr>
            <p:ph type="sldNum" sz="quarter" idx="10"/>
          </p:nvPr>
        </p:nvSpPr>
        <p:spPr/>
        <p:txBody>
          <a:bodyPr/>
          <a:lstStyle/>
          <a:p>
            <a:fld id="{4F015A95-99C7-4D5D-873A-7359925CE40B}" type="slidenum">
              <a:rPr lang="en-US" smtClean="0"/>
              <a:pPr/>
              <a:t>9</a:t>
            </a:fld>
            <a:endParaRPr lang="en-US"/>
          </a:p>
        </p:txBody>
      </p:sp>
    </p:spTree>
    <p:extLst>
      <p:ext uri="{BB962C8B-B14F-4D97-AF65-F5344CB8AC3E}">
        <p14:creationId xmlns:p14="http://schemas.microsoft.com/office/powerpoint/2010/main" val="412313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EB35BAA-9AAD-41EB-AB88-091EF37521CF}" type="slidenum">
              <a:rPr lang="en-US" altLang="en-US" smtClean="0"/>
              <a:pPr/>
              <a:t>‹#›</a:t>
            </a:fld>
            <a:endParaRPr lang="en-US"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F6F824A-707D-4E2F-A742-5297697190F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88F3073-5B79-44D5-8A1E-5CC6539A11C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4000"/>
              </a:lnSpc>
              <a:spcAft>
                <a:spcPts val="600"/>
              </a:spcAft>
              <a:defRPr/>
            </a:lvl1pPr>
            <a:lvl2pPr>
              <a:lnSpc>
                <a:spcPct val="114000"/>
              </a:lnSpc>
              <a:spcAft>
                <a:spcPts val="600"/>
              </a:spcAft>
              <a:defRPr/>
            </a:lvl2pPr>
            <a:lvl3pPr>
              <a:lnSpc>
                <a:spcPct val="114000"/>
              </a:lnSpc>
              <a:spcAft>
                <a:spcPts val="600"/>
              </a:spcAft>
              <a:defRPr/>
            </a:lvl3pPr>
            <a:lvl4pPr>
              <a:lnSpc>
                <a:spcPct val="114000"/>
              </a:lnSpc>
              <a:spcAft>
                <a:spcPts val="600"/>
              </a:spcAft>
              <a:defRPr/>
            </a:lvl4pPr>
            <a:lvl5pPr>
              <a:lnSpc>
                <a:spcPct val="114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B1383B6-157B-4D61-9C2E-DF78BC47A2A7}"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518F89F-8D3E-4CEB-A9B6-885564507060}" type="slidenum">
              <a:rPr lang="en-US" altLang="en-US" smtClean="0"/>
              <a:pPr/>
              <a:t>‹#›</a:t>
            </a:fld>
            <a:endParaRPr lang="en-US"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03627A0-D964-463D-ACCB-EF778D4B7D25}"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C2C05515-9875-44C3-BA56-5C4262E0AE79}" type="slidenum">
              <a:rPr lang="en-US" altLang="en-US" smtClean="0"/>
              <a:pPr/>
              <a:t>‹#›</a:t>
            </a:fld>
            <a:endParaRPr lang="en-US"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E0B3020B-1DBC-400C-96C2-86D3219FD7CB}"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21460972-C723-4626-8D9A-88CF6B73D94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1C0AAA13-FE1A-404C-A25E-3FC6C0F1E508}" type="slidenum">
              <a:rPr lang="en-US" altLang="en-US" smtClean="0"/>
              <a:pPr/>
              <a:t>‹#›</a:t>
            </a:fld>
            <a:endParaRPr lang="en-US"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4CB1FC1-70A4-496C-92EF-761995FC281C}"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E27DC59-97A5-4EEE-9541-09F8AC012BB3}"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smtClean="0"/>
              <a:t>Events</a:t>
            </a:r>
            <a:endParaRPr lang="en-US" dirty="0"/>
          </a:p>
        </p:txBody>
      </p:sp>
      <p:sp>
        <p:nvSpPr>
          <p:cNvPr id="4099" name="Rectangle 3"/>
          <p:cNvSpPr>
            <a:spLocks noGrp="1" noChangeArrowheads="1"/>
          </p:cNvSpPr>
          <p:nvPr>
            <p:ph type="subTitle" idx="1"/>
          </p:nvPr>
        </p:nvSpPr>
        <p:spPr/>
        <p:txBody>
          <a:bodyPr/>
          <a:lstStyle/>
          <a:p>
            <a:r>
              <a:rPr lang="en-US" dirty="0" smtClean="0"/>
              <a:t>IN710 OOSD 2017</a:t>
            </a:r>
          </a:p>
          <a:p>
            <a:r>
              <a:rPr lang="en-US" dirty="0" smtClean="0"/>
              <a:t>Session 8.1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Event</a:t>
            </a:r>
            <a:endParaRPr lang="en-NZ" dirty="0"/>
          </a:p>
        </p:txBody>
      </p:sp>
      <p:sp>
        <p:nvSpPr>
          <p:cNvPr id="3" name="Content Placeholder 2"/>
          <p:cNvSpPr>
            <a:spLocks noGrp="1"/>
          </p:cNvSpPr>
          <p:nvPr>
            <p:ph idx="1"/>
          </p:nvPr>
        </p:nvSpPr>
        <p:spPr/>
        <p:txBody>
          <a:bodyPr>
            <a:normAutofit/>
          </a:bodyPr>
          <a:lstStyle/>
          <a:p>
            <a:r>
              <a:rPr lang="en-NZ" sz="2800" dirty="0" smtClean="0"/>
              <a:t>public event  </a:t>
            </a:r>
            <a:r>
              <a:rPr lang="en-NZ" sz="2800" i="1" dirty="0" err="1" smtClean="0"/>
              <a:t>eventDelegateType</a:t>
            </a:r>
            <a:r>
              <a:rPr lang="en-NZ" sz="2800" i="1" dirty="0" smtClean="0"/>
              <a:t>  </a:t>
            </a:r>
            <a:r>
              <a:rPr lang="en-NZ" sz="2800" i="1" dirty="0" err="1" smtClean="0"/>
              <a:t>eventName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000"/>
              </a:spcBef>
              <a:spcAft>
                <a:spcPts val="1000"/>
              </a:spcAft>
            </a:pPr>
            <a:r>
              <a:rPr lang="en-AU" dirty="0" smtClean="0"/>
              <a:t>Assume this delegate type declaration is in scope:</a:t>
            </a:r>
          </a:p>
          <a:p>
            <a:pPr lvl="1">
              <a:spcBef>
                <a:spcPts val="1000"/>
              </a:spcBef>
              <a:spcAft>
                <a:spcPts val="1000"/>
              </a:spcAft>
            </a:pPr>
            <a:endParaRPr lang="en-AU" dirty="0" smtClean="0"/>
          </a:p>
          <a:p>
            <a:pPr>
              <a:spcBef>
                <a:spcPts val="1000"/>
              </a:spcBef>
              <a:spcAft>
                <a:spcPts val="1000"/>
              </a:spcAft>
            </a:pPr>
            <a:r>
              <a:rPr lang="en-AU" dirty="0" smtClean="0"/>
              <a:t>The Subject class can declare an event:</a:t>
            </a:r>
          </a:p>
          <a:p>
            <a:endParaRPr lang="en-NZ" dirty="0"/>
          </a:p>
        </p:txBody>
      </p:sp>
      <p:pic>
        <p:nvPicPr>
          <p:cNvPr id="5" name="Picture 3"/>
          <p:cNvPicPr>
            <a:picLocks noChangeAspect="1" noChangeArrowheads="1"/>
          </p:cNvPicPr>
          <p:nvPr/>
        </p:nvPicPr>
        <p:blipFill>
          <a:blip r:embed="rId3" cstate="print"/>
          <a:srcRect/>
          <a:stretch>
            <a:fillRect/>
          </a:stretch>
        </p:blipFill>
        <p:spPr bwMode="auto">
          <a:xfrm>
            <a:off x="611560" y="3394323"/>
            <a:ext cx="7932650" cy="754757"/>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The Event</a:t>
            </a:r>
            <a:endParaRPr lang="en-NZ" dirty="0"/>
          </a:p>
        </p:txBody>
      </p:sp>
      <p:sp>
        <p:nvSpPr>
          <p:cNvPr id="4" name="TextBox 3"/>
          <p:cNvSpPr txBox="1"/>
          <p:nvPr/>
        </p:nvSpPr>
        <p:spPr>
          <a:xfrm>
            <a:off x="1449257" y="5448538"/>
            <a:ext cx="1250535" cy="461665"/>
          </a:xfrm>
          <a:prstGeom prst="rect">
            <a:avLst/>
          </a:prstGeom>
          <a:noFill/>
        </p:spPr>
        <p:txBody>
          <a:bodyPr wrap="none" rtlCol="0">
            <a:spAutoFit/>
          </a:bodyPr>
          <a:lstStyle/>
          <a:p>
            <a:r>
              <a:rPr lang="en-NZ" sz="2400" dirty="0" smtClean="0">
                <a:latin typeface="Calibri" pitchFamily="34" charset="0"/>
                <a:cs typeface="Calibri" pitchFamily="34" charset="0"/>
              </a:rPr>
              <a:t>keyword</a:t>
            </a:r>
            <a:endParaRPr lang="en-US" sz="2400" dirty="0">
              <a:latin typeface="Calibri" pitchFamily="34" charset="0"/>
              <a:cs typeface="Calibri" pitchFamily="34" charset="0"/>
            </a:endParaRPr>
          </a:p>
        </p:txBody>
      </p:sp>
      <p:cxnSp>
        <p:nvCxnSpPr>
          <p:cNvPr id="6" name="Straight Arrow Connector 5"/>
          <p:cNvCxnSpPr/>
          <p:nvPr/>
        </p:nvCxnSpPr>
        <p:spPr>
          <a:xfrm flipV="1">
            <a:off x="2097329" y="3933056"/>
            <a:ext cx="0" cy="139063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60383" y="5055567"/>
            <a:ext cx="2516073" cy="461665"/>
          </a:xfrm>
          <a:prstGeom prst="rect">
            <a:avLst/>
          </a:prstGeom>
          <a:noFill/>
        </p:spPr>
        <p:txBody>
          <a:bodyPr wrap="none" rtlCol="0">
            <a:spAutoFit/>
          </a:bodyPr>
          <a:lstStyle/>
          <a:p>
            <a:r>
              <a:rPr lang="en-NZ" sz="2400" dirty="0" smtClean="0">
                <a:latin typeface="Calibri" pitchFamily="34" charset="0"/>
                <a:cs typeface="Calibri" pitchFamily="34" charset="0"/>
              </a:rPr>
              <a:t>Name of the event</a:t>
            </a:r>
            <a:endParaRPr lang="en-US" sz="2400" dirty="0">
              <a:latin typeface="Calibri" pitchFamily="34" charset="0"/>
              <a:cs typeface="Calibri" pitchFamily="34" charset="0"/>
            </a:endParaRPr>
          </a:p>
        </p:txBody>
      </p:sp>
      <p:cxnSp>
        <p:nvCxnSpPr>
          <p:cNvPr id="10" name="Straight Arrow Connector 9"/>
          <p:cNvCxnSpPr/>
          <p:nvPr/>
        </p:nvCxnSpPr>
        <p:spPr>
          <a:xfrm flipV="1">
            <a:off x="7380312" y="4005064"/>
            <a:ext cx="33900" cy="105050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95630" y="5766355"/>
            <a:ext cx="3088538" cy="830997"/>
          </a:xfrm>
          <a:prstGeom prst="rect">
            <a:avLst/>
          </a:prstGeom>
          <a:noFill/>
        </p:spPr>
        <p:txBody>
          <a:bodyPr wrap="none" rtlCol="0">
            <a:spAutoFit/>
          </a:bodyPr>
          <a:lstStyle/>
          <a:p>
            <a:r>
              <a:rPr lang="en-NZ" sz="2400" dirty="0" smtClean="0">
                <a:latin typeface="Calibri" pitchFamily="34" charset="0"/>
                <a:cs typeface="Calibri" pitchFamily="34" charset="0"/>
              </a:rPr>
              <a:t>Delegate type that can</a:t>
            </a:r>
          </a:p>
          <a:p>
            <a:r>
              <a:rPr lang="en-NZ" sz="2400" dirty="0">
                <a:latin typeface="Calibri" pitchFamily="34" charset="0"/>
                <a:cs typeface="Calibri" pitchFamily="34" charset="0"/>
              </a:rPr>
              <a:t>b</a:t>
            </a:r>
            <a:r>
              <a:rPr lang="en-NZ" sz="2400" dirty="0" smtClean="0">
                <a:latin typeface="Calibri" pitchFamily="34" charset="0"/>
                <a:cs typeface="Calibri" pitchFamily="34" charset="0"/>
              </a:rPr>
              <a:t>e bound to this event.</a:t>
            </a:r>
            <a:endParaRPr lang="en-US" sz="2400" dirty="0">
              <a:latin typeface="Calibri" pitchFamily="34" charset="0"/>
              <a:cs typeface="Calibri" pitchFamily="34" charset="0"/>
            </a:endParaRPr>
          </a:p>
        </p:txBody>
      </p:sp>
      <p:cxnSp>
        <p:nvCxnSpPr>
          <p:cNvPr id="13" name="Straight Arrow Connector 12"/>
          <p:cNvCxnSpPr/>
          <p:nvPr/>
        </p:nvCxnSpPr>
        <p:spPr>
          <a:xfrm flipV="1">
            <a:off x="4283968" y="3933056"/>
            <a:ext cx="0" cy="187220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cstate="print"/>
          <a:srcRect/>
          <a:stretch>
            <a:fillRect/>
          </a:stretch>
        </p:blipFill>
        <p:spPr bwMode="auto">
          <a:xfrm>
            <a:off x="107504" y="2132856"/>
            <a:ext cx="8978168" cy="4320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Observer</a:t>
            </a:r>
            <a:endParaRPr lang="en-NZ" dirty="0"/>
          </a:p>
        </p:txBody>
      </p:sp>
      <p:sp>
        <p:nvSpPr>
          <p:cNvPr id="3" name="Content Placeholder 2"/>
          <p:cNvSpPr>
            <a:spLocks noGrp="1"/>
          </p:cNvSpPr>
          <p:nvPr>
            <p:ph idx="1"/>
          </p:nvPr>
        </p:nvSpPr>
        <p:spPr>
          <a:xfrm>
            <a:off x="179512" y="1600200"/>
            <a:ext cx="8784976" cy="4876800"/>
          </a:xfrm>
        </p:spPr>
        <p:txBody>
          <a:bodyPr>
            <a:noAutofit/>
          </a:bodyPr>
          <a:lstStyle/>
          <a:p>
            <a:pPr>
              <a:lnSpc>
                <a:spcPct val="90000"/>
              </a:lnSpc>
              <a:spcBef>
                <a:spcPts val="0"/>
              </a:spcBef>
            </a:pPr>
            <a:r>
              <a:rPr lang="en-AU" sz="2000" dirty="0" smtClean="0"/>
              <a:t>Assuming the Subject has exposed an event, and an Observer has access to a Subject instance, the  Observer can register a method to be executed when that event is raised.</a:t>
            </a:r>
          </a:p>
          <a:p>
            <a:pPr>
              <a:lnSpc>
                <a:spcPct val="90000"/>
              </a:lnSpc>
              <a:spcBef>
                <a:spcPts val="0"/>
              </a:spcBef>
              <a:buNone/>
            </a:pPr>
            <a:endParaRPr lang="en-AU" sz="2000" dirty="0" smtClean="0"/>
          </a:p>
          <a:p>
            <a:pPr>
              <a:lnSpc>
                <a:spcPct val="90000"/>
              </a:lnSpc>
              <a:spcBef>
                <a:spcPts val="0"/>
              </a:spcBef>
            </a:pPr>
            <a:r>
              <a:rPr lang="en-AU" sz="2000" dirty="0" smtClean="0"/>
              <a:t>Syntax:</a:t>
            </a:r>
          </a:p>
          <a:p>
            <a:pPr>
              <a:lnSpc>
                <a:spcPct val="90000"/>
              </a:lnSpc>
              <a:spcBef>
                <a:spcPts val="0"/>
              </a:spcBef>
            </a:pPr>
            <a:endParaRPr lang="en-AU" sz="2000" dirty="0" smtClean="0"/>
          </a:p>
          <a:p>
            <a:pPr>
              <a:lnSpc>
                <a:spcPct val="90000"/>
              </a:lnSpc>
              <a:spcBef>
                <a:spcPts val="0"/>
              </a:spcBef>
              <a:buNone/>
            </a:pPr>
            <a:r>
              <a:rPr lang="en-AU" sz="2000" i="1" dirty="0" err="1" smtClean="0"/>
              <a:t>EventDelegateType</a:t>
            </a:r>
            <a:r>
              <a:rPr lang="en-AU" sz="2000" dirty="0" smtClean="0"/>
              <a:t> del = new </a:t>
            </a:r>
            <a:r>
              <a:rPr lang="en-AU" sz="2000" i="1" dirty="0" err="1" smtClean="0"/>
              <a:t>EventDelegateType</a:t>
            </a:r>
            <a:r>
              <a:rPr lang="en-AU" sz="2000" i="1" dirty="0" smtClean="0"/>
              <a:t>(observer’s</a:t>
            </a:r>
            <a:r>
              <a:rPr lang="en-AU" sz="2000" dirty="0" smtClean="0"/>
              <a:t> </a:t>
            </a:r>
            <a:r>
              <a:rPr lang="en-AU" sz="2000" i="1" dirty="0" smtClean="0"/>
              <a:t>method</a:t>
            </a:r>
            <a:r>
              <a:rPr lang="en-AU" sz="2000" dirty="0" smtClean="0"/>
              <a:t>);</a:t>
            </a:r>
          </a:p>
          <a:p>
            <a:pPr>
              <a:lnSpc>
                <a:spcPct val="90000"/>
              </a:lnSpc>
              <a:spcBef>
                <a:spcPts val="0"/>
              </a:spcBef>
              <a:buNone/>
            </a:pPr>
            <a:r>
              <a:rPr lang="en-AU" sz="2000" i="1" dirty="0" err="1" smtClean="0"/>
              <a:t>subjectInstance.EventName</a:t>
            </a:r>
            <a:r>
              <a:rPr lang="en-AU" sz="2000" dirty="0" smtClean="0"/>
              <a:t>  += del;</a:t>
            </a:r>
          </a:p>
          <a:p>
            <a:pPr lvl="1">
              <a:lnSpc>
                <a:spcPct val="90000"/>
              </a:lnSpc>
              <a:spcBef>
                <a:spcPts val="0"/>
              </a:spcBef>
            </a:pPr>
            <a:endParaRPr lang="en-AU" dirty="0" smtClean="0"/>
          </a:p>
          <a:p>
            <a:pPr lvl="2">
              <a:lnSpc>
                <a:spcPct val="90000"/>
              </a:lnSpc>
              <a:spcBef>
                <a:spcPts val="0"/>
              </a:spcBef>
              <a:buNone/>
            </a:pPr>
            <a:endParaRPr lang="en-AU" sz="2000" i="1" dirty="0" smtClean="0"/>
          </a:p>
          <a:p>
            <a:pPr>
              <a:lnSpc>
                <a:spcPct val="90000"/>
              </a:lnSpc>
              <a:spcBef>
                <a:spcPts val="0"/>
              </a:spcBef>
            </a:pPr>
            <a:r>
              <a:rPr lang="en-AU" sz="2000" dirty="0" smtClean="0"/>
              <a:t>The Observer's method must, of course, match the delegate signature</a:t>
            </a:r>
          </a:p>
          <a:p>
            <a:pPr lvl="1">
              <a:lnSpc>
                <a:spcPct val="90000"/>
              </a:lnSpc>
              <a:spcBef>
                <a:spcPts val="0"/>
              </a:spcBef>
            </a:pPr>
            <a:endParaRPr lang="en-AU" dirty="0" smtClean="0"/>
          </a:p>
          <a:p>
            <a:pPr>
              <a:lnSpc>
                <a:spcPct val="90000"/>
              </a:lnSpc>
              <a:spcBef>
                <a:spcPts val="0"/>
              </a:spcBef>
            </a:pPr>
            <a:r>
              <a:rPr lang="en-NZ" sz="2000" dirty="0" smtClean="0"/>
              <a:t>Note that if you declare the delegate and event inside the subject class, you will need to fully qualify the event handler delegate type name.</a:t>
            </a:r>
          </a:p>
          <a:p>
            <a:pPr>
              <a:spcBef>
                <a:spcPts val="0"/>
              </a:spcBef>
            </a:pPr>
            <a:endParaRPr lang="en-NZ" sz="2000" dirty="0" smtClean="0"/>
          </a:p>
          <a:p>
            <a:pPr>
              <a:spcBef>
                <a:spcPts val="0"/>
              </a:spcBef>
            </a:pPr>
            <a:endParaRPr lang="en-NZ" sz="2000" dirty="0"/>
          </a:p>
        </p:txBody>
      </p:sp>
      <p:cxnSp>
        <p:nvCxnSpPr>
          <p:cNvPr id="5" name="Straight Arrow Connector 4"/>
          <p:cNvCxnSpPr/>
          <p:nvPr/>
        </p:nvCxnSpPr>
        <p:spPr>
          <a:xfrm flipH="1">
            <a:off x="8388424" y="4941168"/>
            <a:ext cx="1224136"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12576" y="4941168"/>
            <a:ext cx="1080120"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Event Binding</a:t>
            </a:r>
            <a:endParaRPr lang="en-NZ" dirty="0"/>
          </a:p>
        </p:txBody>
      </p:sp>
      <p:sp>
        <p:nvSpPr>
          <p:cNvPr id="3" name="Content Placeholder 2"/>
          <p:cNvSpPr>
            <a:spLocks noGrp="1"/>
          </p:cNvSpPr>
          <p:nvPr>
            <p:ph idx="1"/>
          </p:nvPr>
        </p:nvSpPr>
        <p:spPr/>
        <p:txBody>
          <a:bodyPr/>
          <a:lstStyle/>
          <a:p>
            <a:pPr>
              <a:spcBef>
                <a:spcPts val="1000"/>
              </a:spcBef>
              <a:spcAft>
                <a:spcPts val="1000"/>
              </a:spcAft>
            </a:pPr>
            <a:r>
              <a:rPr lang="en-AU" sz="2800" dirty="0" smtClean="0"/>
              <a:t>An event can take multiple delegates.</a:t>
            </a:r>
          </a:p>
          <a:p>
            <a:pPr>
              <a:spcBef>
                <a:spcPts val="1000"/>
              </a:spcBef>
              <a:spcAft>
                <a:spcPts val="1000"/>
              </a:spcAft>
            </a:pPr>
            <a:r>
              <a:rPr lang="en-AU" sz="2800" dirty="0" smtClean="0"/>
              <a:t>The “+=“ adds the provided method delegate to a list of delegates that are invoked when the event occurs.</a:t>
            </a:r>
            <a:endParaRPr lang="en-US" sz="2800"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Subject</a:t>
            </a:r>
            <a:endParaRPr lang="en-NZ" dirty="0"/>
          </a:p>
        </p:txBody>
      </p:sp>
      <p:sp>
        <p:nvSpPr>
          <p:cNvPr id="3" name="Content Placeholder 2"/>
          <p:cNvSpPr>
            <a:spLocks noGrp="1"/>
          </p:cNvSpPr>
          <p:nvPr>
            <p:ph idx="1"/>
          </p:nvPr>
        </p:nvSpPr>
        <p:spPr/>
        <p:txBody>
          <a:bodyPr>
            <a:normAutofit/>
          </a:bodyPr>
          <a:lstStyle/>
          <a:p>
            <a:r>
              <a:rPr lang="en-AU" sz="2800" dirty="0" smtClean="0"/>
              <a:t>Raising the event</a:t>
            </a:r>
          </a:p>
          <a:p>
            <a:pPr lvl="1"/>
            <a:r>
              <a:rPr lang="en-AU" sz="2400" dirty="0" smtClean="0"/>
              <a:t>When conditions require it, the event is “raised” by the Subject.</a:t>
            </a:r>
          </a:p>
          <a:p>
            <a:pPr lvl="1"/>
            <a:endParaRPr lang="en-AU" sz="2400" dirty="0" smtClean="0"/>
          </a:p>
          <a:p>
            <a:r>
              <a:rPr lang="en-AU" sz="2800" dirty="0" smtClean="0"/>
              <a:t>This is a two-step process</a:t>
            </a:r>
          </a:p>
          <a:p>
            <a:pPr marL="971550" lvl="1" indent="-514350">
              <a:buFont typeface="+mj-lt"/>
              <a:buAutoNum type="arabicPeriod"/>
            </a:pPr>
            <a:r>
              <a:rPr lang="en-AU" sz="2400" dirty="0" smtClean="0"/>
              <a:t>Prepare the </a:t>
            </a:r>
            <a:r>
              <a:rPr lang="en-AU" sz="2400" dirty="0"/>
              <a:t>E</a:t>
            </a:r>
            <a:r>
              <a:rPr lang="en-AU" sz="2400" dirty="0" smtClean="0"/>
              <a:t>ventArgs object</a:t>
            </a:r>
          </a:p>
          <a:p>
            <a:pPr marL="971550" lvl="1" indent="-514350">
              <a:buFont typeface="+mj-lt"/>
              <a:buAutoNum type="arabicPeriod"/>
            </a:pPr>
            <a:r>
              <a:rPr lang="en-AU" sz="2400" dirty="0" smtClean="0"/>
              <a:t>Raise the event</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Raising the Event</a:t>
            </a:r>
          </a:p>
        </p:txBody>
      </p:sp>
      <p:sp>
        <p:nvSpPr>
          <p:cNvPr id="3" name="Content Placeholder 2"/>
          <p:cNvSpPr>
            <a:spLocks noGrp="1"/>
          </p:cNvSpPr>
          <p:nvPr>
            <p:ph idx="1"/>
          </p:nvPr>
        </p:nvSpPr>
        <p:spPr/>
        <p:txBody>
          <a:bodyPr/>
          <a:lstStyle/>
          <a:p>
            <a:endParaRPr lang="en-NZ" dirty="0"/>
          </a:p>
        </p:txBody>
      </p:sp>
      <p:pic>
        <p:nvPicPr>
          <p:cNvPr id="7" name="Picture 2"/>
          <p:cNvPicPr>
            <a:picLocks noChangeAspect="1" noChangeArrowheads="1"/>
          </p:cNvPicPr>
          <p:nvPr/>
        </p:nvPicPr>
        <p:blipFill>
          <a:blip r:embed="rId3" cstate="print"/>
          <a:srcRect/>
          <a:stretch>
            <a:fillRect/>
          </a:stretch>
        </p:blipFill>
        <p:spPr bwMode="auto">
          <a:xfrm>
            <a:off x="467544" y="1628800"/>
            <a:ext cx="5616624" cy="2509555"/>
          </a:xfrm>
          <a:prstGeom prst="rect">
            <a:avLst/>
          </a:prstGeom>
          <a:noFill/>
          <a:ln w="9525">
            <a:solidFill>
              <a:schemeClr val="accent1"/>
            </a:solid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511621" y="4471764"/>
            <a:ext cx="8524875" cy="13335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92539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Subject Raises the Event</a:t>
            </a:r>
            <a:endParaRPr lang="en-NZ" dirty="0"/>
          </a:p>
        </p:txBody>
      </p:sp>
      <p:sp>
        <p:nvSpPr>
          <p:cNvPr id="3" name="Content Placeholder 2"/>
          <p:cNvSpPr>
            <a:spLocks noGrp="1"/>
          </p:cNvSpPr>
          <p:nvPr>
            <p:ph idx="1"/>
          </p:nvPr>
        </p:nvSpPr>
        <p:spPr>
          <a:xfrm>
            <a:off x="242918" y="1775191"/>
            <a:ext cx="8686800" cy="4625609"/>
          </a:xfrm>
        </p:spPr>
        <p:txBody>
          <a:bodyPr>
            <a:normAutofit/>
          </a:bodyPr>
          <a:lstStyle/>
          <a:p>
            <a:pPr>
              <a:spcBef>
                <a:spcPts val="1000"/>
              </a:spcBef>
              <a:spcAft>
                <a:spcPts val="1000"/>
              </a:spcAft>
            </a:pPr>
            <a:r>
              <a:rPr lang="en-AU" sz="2800" dirty="0" smtClean="0"/>
              <a:t>To raise the event:</a:t>
            </a:r>
          </a:p>
          <a:p>
            <a:pPr>
              <a:spcBef>
                <a:spcPts val="1000"/>
              </a:spcBef>
              <a:spcAft>
                <a:spcPts val="1000"/>
              </a:spcAft>
            </a:pPr>
            <a:r>
              <a:rPr lang="en-AU" sz="2800" dirty="0" smtClean="0"/>
              <a:t>Create the EventArgs:</a:t>
            </a:r>
          </a:p>
          <a:p>
            <a:pPr lvl="1">
              <a:spcBef>
                <a:spcPts val="1000"/>
              </a:spcBef>
              <a:spcAft>
                <a:spcPts val="1000"/>
              </a:spcAft>
            </a:pPr>
            <a:endParaRPr lang="en-AU" i="1" dirty="0"/>
          </a:p>
          <a:p>
            <a:pPr lvl="1">
              <a:spcBef>
                <a:spcPts val="1000"/>
              </a:spcBef>
              <a:spcAft>
                <a:spcPts val="1000"/>
              </a:spcAft>
            </a:pPr>
            <a:endParaRPr lang="en-AU" i="1" dirty="0" smtClean="0"/>
          </a:p>
          <a:p>
            <a:pPr>
              <a:spcBef>
                <a:spcPts val="1000"/>
              </a:spcBef>
              <a:spcAft>
                <a:spcPts val="1000"/>
              </a:spcAft>
            </a:pPr>
            <a:r>
              <a:rPr lang="en-NZ" sz="2800" dirty="0" smtClean="0"/>
              <a:t>Raise it</a:t>
            </a:r>
          </a:p>
          <a:p>
            <a:pPr lvl="1">
              <a:spcBef>
                <a:spcPts val="1000"/>
              </a:spcBef>
              <a:spcAft>
                <a:spcPts val="1000"/>
              </a:spcAft>
            </a:pPr>
            <a:endParaRPr lang="en-NZ" dirty="0"/>
          </a:p>
          <a:p>
            <a:pPr lvl="1">
              <a:spcBef>
                <a:spcPts val="1000"/>
              </a:spcBef>
              <a:spcAft>
                <a:spcPts val="1000"/>
              </a:spcAft>
            </a:pPr>
            <a:endParaRPr lang="en-US" dirty="0" smtClean="0"/>
          </a:p>
          <a:p>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539552" y="3356992"/>
            <a:ext cx="8557496" cy="648072"/>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755576" y="5445224"/>
            <a:ext cx="4250228" cy="792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Observer(s)</a:t>
            </a:r>
            <a:endParaRPr lang="en-NZ" dirty="0"/>
          </a:p>
        </p:txBody>
      </p:sp>
      <p:sp>
        <p:nvSpPr>
          <p:cNvPr id="3" name="Content Placeholder 2"/>
          <p:cNvSpPr>
            <a:spLocks noGrp="1"/>
          </p:cNvSpPr>
          <p:nvPr>
            <p:ph idx="1"/>
          </p:nvPr>
        </p:nvSpPr>
        <p:spPr/>
        <p:txBody>
          <a:bodyPr/>
          <a:lstStyle/>
          <a:p>
            <a:pPr>
              <a:spcBef>
                <a:spcPts val="1000"/>
              </a:spcBef>
              <a:spcAft>
                <a:spcPts val="1000"/>
              </a:spcAft>
            </a:pPr>
            <a:r>
              <a:rPr lang="en-NZ" dirty="0" smtClean="0"/>
              <a:t>When the event is raised, all registered observer methods are executed.</a:t>
            </a:r>
          </a:p>
          <a:p>
            <a:pPr>
              <a:spcBef>
                <a:spcPts val="1000"/>
              </a:spcBef>
              <a:spcAft>
                <a:spcPts val="1000"/>
              </a:spcAft>
            </a:pPr>
            <a:r>
              <a:rPr lang="en-NZ" dirty="0" smtClean="0"/>
              <a:t>If there are multiple registered methods, the order of execution is undefined.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Events</a:t>
            </a:r>
            <a:endParaRPr lang="en-NZ" dirty="0"/>
          </a:p>
        </p:txBody>
      </p:sp>
      <p:sp>
        <p:nvSpPr>
          <p:cNvPr id="3" name="Content Placeholder 2"/>
          <p:cNvSpPr>
            <a:spLocks noGrp="1"/>
          </p:cNvSpPr>
          <p:nvPr>
            <p:ph idx="1"/>
          </p:nvPr>
        </p:nvSpPr>
        <p:spPr/>
        <p:txBody>
          <a:bodyPr>
            <a:normAutofit fontScale="92500"/>
          </a:bodyPr>
          <a:lstStyle/>
          <a:p>
            <a:pPr>
              <a:spcBef>
                <a:spcPts val="600"/>
              </a:spcBef>
              <a:spcAft>
                <a:spcPts val="600"/>
              </a:spcAft>
            </a:pPr>
            <a:r>
              <a:rPr lang="en-NZ" dirty="0" smtClean="0"/>
              <a:t>In summary:</a:t>
            </a:r>
          </a:p>
          <a:p>
            <a:pPr marL="633222" indent="-514350">
              <a:spcBef>
                <a:spcPts val="600"/>
              </a:spcBef>
              <a:spcAft>
                <a:spcPts val="600"/>
              </a:spcAft>
              <a:buFont typeface="+mj-lt"/>
              <a:buAutoNum type="arabicPeriod"/>
            </a:pPr>
            <a:r>
              <a:rPr lang="en-NZ" dirty="0" smtClean="0"/>
              <a:t>A Subject declares an </a:t>
            </a:r>
            <a:r>
              <a:rPr lang="en-NZ" dirty="0" err="1" smtClean="0"/>
              <a:t>EventArgs</a:t>
            </a:r>
            <a:r>
              <a:rPr lang="en-NZ" dirty="0" smtClean="0"/>
              <a:t> descendant (optionally), a delegate of correct form (optionally), and an associated event</a:t>
            </a:r>
          </a:p>
          <a:p>
            <a:pPr marL="633222" indent="-514350">
              <a:spcBef>
                <a:spcPts val="600"/>
              </a:spcBef>
              <a:spcAft>
                <a:spcPts val="600"/>
              </a:spcAft>
              <a:buFont typeface="+mj-lt"/>
              <a:buAutoNum type="arabicPeriod"/>
            </a:pPr>
            <a:r>
              <a:rPr lang="en-NZ" dirty="0" smtClean="0"/>
              <a:t>An Observer declares a method that matches the delegate </a:t>
            </a:r>
            <a:r>
              <a:rPr lang="en-NZ" dirty="0" smtClean="0"/>
              <a:t>signature, and creates a </a:t>
            </a:r>
            <a:r>
              <a:rPr lang="en-NZ" smtClean="0"/>
              <a:t>delegate instance from </a:t>
            </a:r>
            <a:r>
              <a:rPr lang="en-NZ" dirty="0" smtClean="0"/>
              <a:t>it.</a:t>
            </a:r>
            <a:endParaRPr lang="en-NZ" dirty="0" smtClean="0"/>
          </a:p>
          <a:p>
            <a:pPr marL="633222" indent="-514350">
              <a:spcBef>
                <a:spcPts val="600"/>
              </a:spcBef>
              <a:spcAft>
                <a:spcPts val="600"/>
              </a:spcAft>
              <a:buFont typeface="+mj-lt"/>
              <a:buAutoNum type="arabicPeriod"/>
            </a:pPr>
            <a:r>
              <a:rPr lang="en-NZ" dirty="0" smtClean="0"/>
              <a:t>The Observer registers its method with the Subject’s event.</a:t>
            </a:r>
          </a:p>
          <a:p>
            <a:pPr marL="633222" indent="-514350">
              <a:spcBef>
                <a:spcPts val="600"/>
              </a:spcBef>
              <a:spcAft>
                <a:spcPts val="600"/>
              </a:spcAft>
              <a:buFont typeface="+mj-lt"/>
              <a:buAutoNum type="arabicPeriod"/>
            </a:pPr>
            <a:r>
              <a:rPr lang="en-NZ" dirty="0" smtClean="0"/>
              <a:t>At the right time, the Subject prepares the </a:t>
            </a:r>
            <a:r>
              <a:rPr lang="en-NZ" dirty="0" err="1"/>
              <a:t>E</a:t>
            </a:r>
            <a:r>
              <a:rPr lang="en-NZ" dirty="0" err="1" smtClean="0"/>
              <a:t>ventArgs</a:t>
            </a:r>
            <a:r>
              <a:rPr lang="en-NZ" dirty="0" smtClean="0"/>
              <a:t> and raises the event</a:t>
            </a:r>
          </a:p>
          <a:p>
            <a:pPr marL="633222" indent="-514350">
              <a:spcBef>
                <a:spcPts val="600"/>
              </a:spcBef>
              <a:spcAft>
                <a:spcPts val="600"/>
              </a:spcAft>
              <a:buFont typeface="+mj-lt"/>
              <a:buAutoNum type="arabicPeriod"/>
            </a:pPr>
            <a:r>
              <a:rPr lang="en-NZ" dirty="0" smtClean="0"/>
              <a:t>All registered methods are executed.</a:t>
            </a:r>
          </a:p>
          <a:p>
            <a:pPr marL="633222"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The Subject Class</a:t>
            </a:r>
            <a:endParaRPr lang="en-NZ" dirty="0"/>
          </a:p>
        </p:txBody>
      </p:sp>
      <p:sp>
        <p:nvSpPr>
          <p:cNvPr id="3" name="Content Placeholder 2"/>
          <p:cNvSpPr>
            <a:spLocks noGrp="1"/>
          </p:cNvSpPr>
          <p:nvPr>
            <p:ph idx="1"/>
          </p:nvPr>
        </p:nvSpPr>
        <p:spPr/>
        <p:txBody>
          <a:bodyPr/>
          <a:lstStyle/>
          <a:p>
            <a:endParaRPr lang="en-NZ"/>
          </a:p>
        </p:txBody>
      </p:sp>
      <p:pic>
        <p:nvPicPr>
          <p:cNvPr id="6147" name="Picture 3"/>
          <p:cNvPicPr>
            <a:picLocks noChangeAspect="1" noChangeArrowheads="1"/>
          </p:cNvPicPr>
          <p:nvPr/>
        </p:nvPicPr>
        <p:blipFill>
          <a:blip r:embed="rId3" cstate="print"/>
          <a:srcRect/>
          <a:stretch>
            <a:fillRect/>
          </a:stretch>
        </p:blipFill>
        <p:spPr bwMode="auto">
          <a:xfrm>
            <a:off x="285750" y="1628800"/>
            <a:ext cx="8572500" cy="2714625"/>
          </a:xfrm>
          <a:prstGeom prst="rect">
            <a:avLst/>
          </a:prstGeom>
          <a:noFill/>
          <a:ln w="9525">
            <a:noFill/>
            <a:miter lim="800000"/>
            <a:headEnd/>
            <a:tailEnd/>
          </a:ln>
        </p:spPr>
      </p:pic>
    </p:spTree>
    <p:extLst>
      <p:ext uri="{BB962C8B-B14F-4D97-AF65-F5344CB8AC3E}">
        <p14:creationId xmlns:p14="http://schemas.microsoft.com/office/powerpoint/2010/main" val="29191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AU"/>
              <a:t>Supporting Communication</a:t>
            </a:r>
            <a:endParaRPr lang="en-US"/>
          </a:p>
        </p:txBody>
      </p:sp>
      <p:sp>
        <p:nvSpPr>
          <p:cNvPr id="9219" name="Rectangle 3"/>
          <p:cNvSpPr>
            <a:spLocks noGrp="1" noChangeArrowheads="1"/>
          </p:cNvSpPr>
          <p:nvPr>
            <p:ph idx="1"/>
          </p:nvPr>
        </p:nvSpPr>
        <p:spPr/>
        <p:txBody>
          <a:bodyPr>
            <a:normAutofit/>
          </a:bodyPr>
          <a:lstStyle/>
          <a:p>
            <a:r>
              <a:rPr lang="en-AU" sz="2800" dirty="0" smtClean="0"/>
              <a:t>Subject-Observer pattern</a:t>
            </a:r>
          </a:p>
          <a:p>
            <a:r>
              <a:rPr lang="en-AU" sz="2800" dirty="0" smtClean="0"/>
              <a:t>Events</a:t>
            </a:r>
          </a:p>
          <a:p>
            <a:pPr lvl="1"/>
            <a:r>
              <a:rPr lang="en-AU" sz="2800" dirty="0" smtClean="0"/>
              <a:t>Subjects expose events</a:t>
            </a:r>
          </a:p>
          <a:p>
            <a:pPr lvl="1"/>
            <a:r>
              <a:rPr lang="en-AU" sz="2800" dirty="0" smtClean="0"/>
              <a:t>Observers declare methods they wish to have executed when an event occurs.</a:t>
            </a:r>
          </a:p>
          <a:p>
            <a:pPr lvl="1"/>
            <a:r>
              <a:rPr lang="en-AU" sz="2800" dirty="0" smtClean="0"/>
              <a:t>Observer code can be bound to Subject events as delegate instances.</a:t>
            </a:r>
            <a:endParaRPr lang="en-AU"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An Observer Class</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556792"/>
            <a:ext cx="4514850" cy="1333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99467" y="2924944"/>
            <a:ext cx="7400925" cy="2133600"/>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827584" y="5157192"/>
            <a:ext cx="6267450" cy="971550"/>
          </a:xfrm>
          <a:prstGeom prst="rect">
            <a:avLst/>
          </a:prstGeom>
          <a:noFill/>
          <a:ln w="9525">
            <a:noFill/>
            <a:miter lim="800000"/>
            <a:headEnd/>
            <a:tailEnd/>
          </a:ln>
        </p:spPr>
      </p:pic>
    </p:spTree>
    <p:extLst>
      <p:ext uri="{BB962C8B-B14F-4D97-AF65-F5344CB8AC3E}">
        <p14:creationId xmlns:p14="http://schemas.microsoft.com/office/powerpoint/2010/main" val="119984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Using the Classes</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67544" y="1556792"/>
            <a:ext cx="5524500" cy="27146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942950" y="4509120"/>
            <a:ext cx="5573266" cy="909322"/>
          </a:xfrm>
          <a:prstGeom prst="rect">
            <a:avLst/>
          </a:prstGeom>
          <a:noFill/>
          <a:ln w="9525">
            <a:noFill/>
            <a:miter lim="800000"/>
            <a:headEnd/>
            <a:tailEnd/>
          </a:ln>
        </p:spPr>
      </p:pic>
    </p:spTree>
    <p:extLst>
      <p:ext uri="{BB962C8B-B14F-4D97-AF65-F5344CB8AC3E}">
        <p14:creationId xmlns:p14="http://schemas.microsoft.com/office/powerpoint/2010/main" val="2594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Using the Classes</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srcRect/>
          <a:stretch>
            <a:fillRect/>
          </a:stretch>
        </p:blipFill>
        <p:spPr bwMode="auto">
          <a:xfrm>
            <a:off x="1691680" y="3068960"/>
            <a:ext cx="1971675" cy="1885950"/>
          </a:xfrm>
          <a:prstGeom prst="rect">
            <a:avLst/>
          </a:prstGeom>
          <a:noFill/>
          <a:ln w="9525">
            <a:solidFill>
              <a:schemeClr val="accent1"/>
            </a:solid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5004048" y="3068960"/>
            <a:ext cx="1990725" cy="18669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77783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Using the Classes</a:t>
            </a:r>
            <a:endParaRPr lang="en-NZ" dirty="0"/>
          </a:p>
        </p:txBody>
      </p:sp>
      <p:pic>
        <p:nvPicPr>
          <p:cNvPr id="9" name="Picture 3"/>
          <p:cNvPicPr>
            <a:picLocks noChangeAspect="1" noChangeArrowheads="1"/>
          </p:cNvPicPr>
          <p:nvPr/>
        </p:nvPicPr>
        <p:blipFill>
          <a:blip r:embed="rId3" cstate="print"/>
          <a:srcRect/>
          <a:stretch>
            <a:fillRect/>
          </a:stretch>
        </p:blipFill>
        <p:spPr bwMode="auto">
          <a:xfrm>
            <a:off x="285750" y="1628801"/>
            <a:ext cx="5002661" cy="1584176"/>
          </a:xfrm>
          <a:prstGeom prst="rect">
            <a:avLst/>
          </a:prstGeom>
          <a:noFill/>
          <a:ln w="9525">
            <a:noFill/>
            <a:miter lim="800000"/>
            <a:headEnd/>
            <a:tailEnd/>
          </a:ln>
        </p:spPr>
      </p:pic>
      <p:pic>
        <p:nvPicPr>
          <p:cNvPr id="10242" name="Picture 2"/>
          <p:cNvPicPr>
            <a:picLocks noChangeAspect="1" noChangeArrowheads="1"/>
          </p:cNvPicPr>
          <p:nvPr/>
        </p:nvPicPr>
        <p:blipFill>
          <a:blip r:embed="rId4" cstate="print"/>
          <a:srcRect/>
          <a:stretch>
            <a:fillRect/>
          </a:stretch>
        </p:blipFill>
        <p:spPr bwMode="auto">
          <a:xfrm>
            <a:off x="395535" y="3573016"/>
            <a:ext cx="4268309" cy="3024336"/>
          </a:xfrm>
          <a:prstGeom prst="rect">
            <a:avLst/>
          </a:prstGeom>
          <a:noFill/>
          <a:ln w="9525">
            <a:noFill/>
            <a:miter lim="800000"/>
            <a:headEnd/>
            <a:tailEnd/>
          </a:ln>
        </p:spPr>
      </p:pic>
      <p:pic>
        <p:nvPicPr>
          <p:cNvPr id="10243" name="Picture 3"/>
          <p:cNvPicPr>
            <a:picLocks noChangeAspect="1" noChangeArrowheads="1"/>
          </p:cNvPicPr>
          <p:nvPr/>
        </p:nvPicPr>
        <p:blipFill>
          <a:blip r:embed="rId5" cstate="print"/>
          <a:srcRect/>
          <a:stretch>
            <a:fillRect/>
          </a:stretch>
        </p:blipFill>
        <p:spPr bwMode="auto">
          <a:xfrm>
            <a:off x="5436096" y="1700808"/>
            <a:ext cx="3452614" cy="2457987"/>
          </a:xfrm>
          <a:prstGeom prst="rect">
            <a:avLst/>
          </a:prstGeom>
          <a:noFill/>
          <a:ln w="9525">
            <a:noFill/>
            <a:miter lim="800000"/>
            <a:headEnd/>
            <a:tailEnd/>
          </a:ln>
        </p:spPr>
      </p:pic>
    </p:spTree>
    <p:extLst>
      <p:ext uri="{BB962C8B-B14F-4D97-AF65-F5344CB8AC3E}">
        <p14:creationId xmlns:p14="http://schemas.microsoft.com/office/powerpoint/2010/main" val="335105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Protecting the Event</a:t>
            </a:r>
            <a:endParaRPr lang="en-NZ"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576" y="1628800"/>
            <a:ext cx="6688712" cy="2324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89973" y="4149080"/>
            <a:ext cx="6674315" cy="2376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0917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Protecting the Event</a:t>
            </a:r>
            <a:endParaRPr lang="en-NZ" dirty="0"/>
          </a:p>
        </p:txBody>
      </p:sp>
      <p:sp>
        <p:nvSpPr>
          <p:cNvPr id="3" name="Content Placeholder 2"/>
          <p:cNvSpPr>
            <a:spLocks noGrp="1"/>
          </p:cNvSpPr>
          <p:nvPr>
            <p:ph idx="1"/>
          </p:nvPr>
        </p:nvSpPr>
        <p:spPr/>
        <p:txBody>
          <a:bodyPr>
            <a:normAutofit fontScale="85000" lnSpcReduction="10000"/>
          </a:bodyPr>
          <a:lstStyle/>
          <a:p>
            <a:r>
              <a:rPr lang="en-NZ" dirty="0" smtClean="0"/>
              <a:t>Assume an event named </a:t>
            </a:r>
            <a:r>
              <a:rPr lang="en-NZ" dirty="0" err="1" smtClean="0"/>
              <a:t>EventName</a:t>
            </a:r>
            <a:r>
              <a:rPr lang="en-NZ" dirty="0" smtClean="0"/>
              <a:t> has been declared.</a:t>
            </a:r>
          </a:p>
          <a:p>
            <a:r>
              <a:rPr lang="en-NZ" dirty="0" smtClean="0"/>
              <a:t>The method to raise that event  should look like:</a:t>
            </a:r>
          </a:p>
          <a:p>
            <a:endParaRPr lang="en-NZ" dirty="0"/>
          </a:p>
          <a:p>
            <a:pPr marL="0" indent="0">
              <a:buNone/>
            </a:pPr>
            <a:r>
              <a:rPr lang="en-NZ" dirty="0" smtClean="0"/>
              <a:t>public </a:t>
            </a:r>
            <a:r>
              <a:rPr lang="en-NZ" dirty="0"/>
              <a:t>void </a:t>
            </a:r>
            <a:r>
              <a:rPr lang="en-NZ" dirty="0" err="1" smtClean="0"/>
              <a:t>OnEventName</a:t>
            </a:r>
            <a:r>
              <a:rPr lang="en-NZ" dirty="0" smtClean="0"/>
              <a:t> (</a:t>
            </a:r>
            <a:r>
              <a:rPr lang="en-NZ" i="1" dirty="0" smtClean="0"/>
              <a:t>any </a:t>
            </a:r>
            <a:r>
              <a:rPr lang="en-NZ" i="1" dirty="0"/>
              <a:t>required data</a:t>
            </a:r>
            <a:r>
              <a:rPr lang="en-NZ" dirty="0"/>
              <a:t>)</a:t>
            </a:r>
          </a:p>
          <a:p>
            <a:pPr marL="0" indent="0">
              <a:buNone/>
            </a:pPr>
            <a:r>
              <a:rPr lang="en-NZ" dirty="0" smtClean="0"/>
              <a:t>{</a:t>
            </a:r>
            <a:endParaRPr lang="en-NZ" dirty="0"/>
          </a:p>
          <a:p>
            <a:pPr marL="0" indent="0">
              <a:buNone/>
            </a:pPr>
            <a:r>
              <a:rPr lang="en-NZ" dirty="0"/>
              <a:t>     </a:t>
            </a:r>
            <a:r>
              <a:rPr lang="en-NZ" dirty="0" err="1" smtClean="0"/>
              <a:t>CustomEventArgs</a:t>
            </a:r>
            <a:r>
              <a:rPr lang="en-NZ" dirty="0" smtClean="0"/>
              <a:t> </a:t>
            </a:r>
            <a:r>
              <a:rPr lang="en-NZ" dirty="0"/>
              <a:t>e = new </a:t>
            </a:r>
            <a:r>
              <a:rPr lang="en-NZ" dirty="0" err="1" smtClean="0"/>
              <a:t>CustomEventArgs</a:t>
            </a:r>
            <a:r>
              <a:rPr lang="en-NZ" dirty="0" smtClean="0"/>
              <a:t>(</a:t>
            </a:r>
            <a:r>
              <a:rPr lang="en-NZ" i="1" dirty="0" smtClean="0"/>
              <a:t>any </a:t>
            </a:r>
            <a:r>
              <a:rPr lang="en-NZ" i="1" dirty="0"/>
              <a:t>required </a:t>
            </a:r>
            <a:r>
              <a:rPr lang="en-NZ" i="1" dirty="0" smtClean="0"/>
              <a:t>data</a:t>
            </a:r>
            <a:r>
              <a:rPr lang="en-NZ" dirty="0" smtClean="0"/>
              <a:t>);</a:t>
            </a:r>
            <a:endParaRPr lang="en-NZ" dirty="0"/>
          </a:p>
          <a:p>
            <a:pPr marL="0" indent="0">
              <a:buNone/>
            </a:pPr>
            <a:r>
              <a:rPr lang="en-NZ" dirty="0"/>
              <a:t>            </a:t>
            </a:r>
          </a:p>
          <a:p>
            <a:pPr marL="0" indent="0">
              <a:buNone/>
            </a:pPr>
            <a:r>
              <a:rPr lang="en-NZ" dirty="0"/>
              <a:t>   </a:t>
            </a:r>
            <a:r>
              <a:rPr lang="en-NZ" dirty="0" smtClean="0"/>
              <a:t> </a:t>
            </a:r>
            <a:r>
              <a:rPr lang="en-NZ" dirty="0"/>
              <a:t>if </a:t>
            </a:r>
            <a:r>
              <a:rPr lang="en-NZ" dirty="0" smtClean="0"/>
              <a:t>(</a:t>
            </a:r>
            <a:r>
              <a:rPr lang="en-NZ" dirty="0" err="1"/>
              <a:t>EventName</a:t>
            </a:r>
            <a:r>
              <a:rPr lang="en-NZ" dirty="0" smtClean="0"/>
              <a:t> </a:t>
            </a:r>
            <a:r>
              <a:rPr lang="en-NZ" dirty="0"/>
              <a:t>!= null)  </a:t>
            </a:r>
            <a:r>
              <a:rPr lang="en-NZ" i="1" dirty="0"/>
              <a:t>// Is null if no methods have been registered</a:t>
            </a:r>
          </a:p>
          <a:p>
            <a:pPr marL="0" indent="0">
              <a:buNone/>
            </a:pPr>
            <a:r>
              <a:rPr lang="en-NZ" dirty="0"/>
              <a:t> </a:t>
            </a:r>
            <a:r>
              <a:rPr lang="en-NZ" dirty="0" smtClean="0"/>
              <a:t>	</a:t>
            </a:r>
            <a:r>
              <a:rPr lang="en-NZ" dirty="0" err="1" smtClean="0"/>
              <a:t>EventName</a:t>
            </a:r>
            <a:r>
              <a:rPr lang="en-NZ" dirty="0" smtClean="0"/>
              <a:t>(this, </a:t>
            </a:r>
            <a:r>
              <a:rPr lang="en-NZ" dirty="0"/>
              <a:t>e</a:t>
            </a:r>
            <a:r>
              <a:rPr lang="en-NZ" dirty="0" smtClean="0"/>
              <a:t>);</a:t>
            </a:r>
            <a:endParaRPr lang="en-NZ" dirty="0"/>
          </a:p>
          <a:p>
            <a:pPr marL="0" indent="0">
              <a:buNone/>
            </a:pPr>
            <a:r>
              <a:rPr lang="en-NZ" dirty="0" smtClean="0"/>
              <a:t>}</a:t>
            </a:r>
            <a:endParaRPr lang="en-NZ" dirty="0"/>
          </a:p>
          <a:p>
            <a:endParaRPr lang="en-NZ" dirty="0"/>
          </a:p>
        </p:txBody>
      </p:sp>
    </p:spTree>
    <p:extLst>
      <p:ext uri="{BB962C8B-B14F-4D97-AF65-F5344CB8AC3E}">
        <p14:creationId xmlns:p14="http://schemas.microsoft.com/office/powerpoint/2010/main" val="348386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Protecting the Event</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366713" y="1556792"/>
            <a:ext cx="8410575" cy="3095625"/>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395536" y="5445224"/>
            <a:ext cx="5915025" cy="1038225"/>
          </a:xfrm>
          <a:prstGeom prst="rect">
            <a:avLst/>
          </a:prstGeom>
          <a:noFill/>
          <a:ln w="9525">
            <a:noFill/>
            <a:miter lim="800000"/>
            <a:headEnd/>
            <a:tailEnd/>
          </a:ln>
        </p:spPr>
      </p:pic>
    </p:spTree>
    <p:extLst>
      <p:ext uri="{BB962C8B-B14F-4D97-AF65-F5344CB8AC3E}">
        <p14:creationId xmlns:p14="http://schemas.microsoft.com/office/powerpoint/2010/main" val="388298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 Class Practical – The Fire Alarm</a:t>
            </a:r>
            <a:endParaRPr lang="en-NZ" dirty="0"/>
          </a:p>
        </p:txBody>
      </p:sp>
      <p:sp>
        <p:nvSpPr>
          <p:cNvPr id="3" name="Content Placeholder 2"/>
          <p:cNvSpPr>
            <a:spLocks noGrp="1"/>
          </p:cNvSpPr>
          <p:nvPr>
            <p:ph idx="1"/>
          </p:nvPr>
        </p:nvSpPr>
        <p:spPr/>
        <p:txBody>
          <a:bodyPr>
            <a:normAutofit/>
          </a:bodyPr>
          <a:lstStyle/>
          <a:p>
            <a:pPr>
              <a:spcBef>
                <a:spcPts val="1000"/>
              </a:spcBef>
              <a:spcAft>
                <a:spcPts val="1000"/>
              </a:spcAft>
            </a:pPr>
            <a:endParaRPr lang="en-NZ" dirty="0"/>
          </a:p>
          <a:p>
            <a:pPr>
              <a:spcBef>
                <a:spcPts val="1000"/>
              </a:spcBef>
              <a:spcAft>
                <a:spcPts val="1000"/>
              </a:spcAft>
            </a:pPr>
            <a:endParaRPr lang="en-NZ"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1844824"/>
            <a:ext cx="2555155" cy="451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 The Fire Alarm</a:t>
            </a:r>
            <a:endParaRPr lang="en-NZ" dirty="0"/>
          </a:p>
        </p:txBody>
      </p:sp>
      <p:sp>
        <p:nvSpPr>
          <p:cNvPr id="3" name="Content Placeholder 2"/>
          <p:cNvSpPr>
            <a:spLocks noGrp="1"/>
          </p:cNvSpPr>
          <p:nvPr>
            <p:ph idx="1"/>
          </p:nvPr>
        </p:nvSpPr>
        <p:spPr/>
        <p:txBody>
          <a:bodyPr>
            <a:normAutofit/>
          </a:bodyPr>
          <a:lstStyle/>
          <a:p>
            <a:pPr>
              <a:spcBef>
                <a:spcPts val="1000"/>
              </a:spcBef>
              <a:spcAft>
                <a:spcPts val="1000"/>
              </a:spcAft>
            </a:pPr>
            <a:r>
              <a:rPr lang="en-NZ" dirty="0" smtClean="0"/>
              <a:t>We need:</a:t>
            </a:r>
          </a:p>
          <a:p>
            <a:pPr>
              <a:spcBef>
                <a:spcPts val="1000"/>
              </a:spcBef>
              <a:spcAft>
                <a:spcPts val="1000"/>
              </a:spcAft>
            </a:pPr>
            <a:r>
              <a:rPr lang="en-NZ" dirty="0" smtClean="0"/>
              <a:t>Custom </a:t>
            </a:r>
            <a:r>
              <a:rPr lang="en-NZ" dirty="0" err="1" smtClean="0"/>
              <a:t>EventArgs</a:t>
            </a:r>
            <a:endParaRPr lang="en-NZ" dirty="0" smtClean="0"/>
          </a:p>
          <a:p>
            <a:pPr>
              <a:spcBef>
                <a:spcPts val="1000"/>
              </a:spcBef>
              <a:spcAft>
                <a:spcPts val="1000"/>
              </a:spcAft>
            </a:pPr>
            <a:r>
              <a:rPr lang="en-NZ" dirty="0" smtClean="0"/>
              <a:t>Subject</a:t>
            </a:r>
          </a:p>
          <a:p>
            <a:pPr>
              <a:spcBef>
                <a:spcPts val="1000"/>
              </a:spcBef>
              <a:spcAft>
                <a:spcPts val="1000"/>
              </a:spcAft>
            </a:pPr>
            <a:r>
              <a:rPr lang="en-NZ" dirty="0" smtClean="0"/>
              <a:t>Observers</a:t>
            </a:r>
          </a:p>
          <a:p>
            <a:pPr>
              <a:spcBef>
                <a:spcPts val="1000"/>
              </a:spcBef>
              <a:spcAft>
                <a:spcPts val="1000"/>
              </a:spcAft>
            </a:pPr>
            <a:r>
              <a:rPr lang="en-NZ" dirty="0" smtClean="0"/>
              <a:t>Form Class</a:t>
            </a:r>
            <a:endParaRPr lang="en-NZ" dirty="0"/>
          </a:p>
          <a:p>
            <a:pPr>
              <a:spcBef>
                <a:spcPts val="1000"/>
              </a:spcBef>
              <a:spcAft>
                <a:spcPts val="1000"/>
              </a:spcAft>
            </a:pPr>
            <a:endParaRPr lang="en-NZ" dirty="0" smtClean="0"/>
          </a:p>
        </p:txBody>
      </p:sp>
    </p:spTree>
    <p:extLst>
      <p:ext uri="{BB962C8B-B14F-4D97-AF65-F5344CB8AC3E}">
        <p14:creationId xmlns:p14="http://schemas.microsoft.com/office/powerpoint/2010/main" val="346942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Custom </a:t>
            </a:r>
            <a:r>
              <a:rPr lang="en-NZ" dirty="0" err="1" smtClean="0"/>
              <a:t>EventArgs</a:t>
            </a:r>
            <a:endParaRPr lang="en-NZ" dirty="0"/>
          </a:p>
        </p:txBody>
      </p:sp>
      <p:sp>
        <p:nvSpPr>
          <p:cNvPr id="3" name="Content Placeholder 2"/>
          <p:cNvSpPr>
            <a:spLocks noGrp="1"/>
          </p:cNvSpPr>
          <p:nvPr>
            <p:ph idx="1"/>
          </p:nvPr>
        </p:nvSpPr>
        <p:spPr/>
        <p:txBody>
          <a:bodyPr/>
          <a:lstStyle/>
          <a:p>
            <a:r>
              <a:rPr lang="en-NZ" dirty="0" smtClean="0"/>
              <a:t>Needs to hold the fire category</a:t>
            </a:r>
            <a:endParaRPr lang="en-NZ" dirty="0"/>
          </a:p>
        </p:txBody>
      </p:sp>
      <p:pic>
        <p:nvPicPr>
          <p:cNvPr id="12290" name="Picture 2"/>
          <p:cNvPicPr>
            <a:picLocks noChangeAspect="1" noChangeArrowheads="1"/>
          </p:cNvPicPr>
          <p:nvPr/>
        </p:nvPicPr>
        <p:blipFill>
          <a:blip r:embed="rId3" cstate="print"/>
          <a:srcRect/>
          <a:stretch>
            <a:fillRect/>
          </a:stretch>
        </p:blipFill>
        <p:spPr bwMode="auto">
          <a:xfrm>
            <a:off x="611560" y="2420888"/>
            <a:ext cx="7776864" cy="3888432"/>
          </a:xfrm>
          <a:prstGeom prst="rect">
            <a:avLst/>
          </a:prstGeom>
          <a:noFill/>
          <a:ln w="9525">
            <a:noFill/>
            <a:miter lim="800000"/>
            <a:headEnd/>
            <a:tailEnd/>
          </a:ln>
        </p:spPr>
      </p:pic>
    </p:spTree>
    <p:extLst>
      <p:ext uri="{BB962C8B-B14F-4D97-AF65-F5344CB8AC3E}">
        <p14:creationId xmlns:p14="http://schemas.microsoft.com/office/powerpoint/2010/main" val="4084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dirty="0"/>
              <a:t>The </a:t>
            </a:r>
            <a:r>
              <a:rPr lang="en-AU" dirty="0" smtClean="0"/>
              <a:t>Subject (Publisher)</a:t>
            </a:r>
            <a:endParaRPr lang="en-US" dirty="0"/>
          </a:p>
        </p:txBody>
      </p:sp>
      <p:sp>
        <p:nvSpPr>
          <p:cNvPr id="15363" name="Rectangle 3"/>
          <p:cNvSpPr>
            <a:spLocks noGrp="1" noChangeArrowheads="1"/>
          </p:cNvSpPr>
          <p:nvPr>
            <p:ph idx="1"/>
          </p:nvPr>
        </p:nvSpPr>
        <p:spPr/>
        <p:txBody>
          <a:bodyPr/>
          <a:lstStyle/>
          <a:p>
            <a:r>
              <a:rPr lang="en-AU" dirty="0"/>
              <a:t>Declares a </a:t>
            </a:r>
            <a:r>
              <a:rPr lang="en-AU" b="1" dirty="0"/>
              <a:t>delegate type </a:t>
            </a:r>
            <a:r>
              <a:rPr lang="en-AU" dirty="0"/>
              <a:t>and an </a:t>
            </a:r>
            <a:r>
              <a:rPr lang="en-AU" b="1" dirty="0"/>
              <a:t>event</a:t>
            </a:r>
            <a:r>
              <a:rPr lang="en-AU" dirty="0"/>
              <a:t> which is bound to that delegate type</a:t>
            </a:r>
            <a:r>
              <a:rPr lang="en-AU" dirty="0" smtClean="0"/>
              <a:t>.</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a:t>
            </a:r>
            <a:endParaRPr lang="en-NZ" dirty="0"/>
          </a:p>
        </p:txBody>
      </p:sp>
      <p:sp>
        <p:nvSpPr>
          <p:cNvPr id="3" name="Content Placeholder 2"/>
          <p:cNvSpPr>
            <a:spLocks noGrp="1"/>
          </p:cNvSpPr>
          <p:nvPr>
            <p:ph idx="1"/>
          </p:nvPr>
        </p:nvSpPr>
        <p:spPr/>
        <p:txBody>
          <a:bodyPr/>
          <a:lstStyle/>
          <a:p>
            <a:r>
              <a:rPr lang="en-NZ" dirty="0" smtClean="0"/>
              <a:t>Defines the delegate</a:t>
            </a:r>
          </a:p>
          <a:p>
            <a:r>
              <a:rPr lang="en-NZ" dirty="0" smtClean="0"/>
              <a:t>Defines the event</a:t>
            </a:r>
          </a:p>
          <a:p>
            <a:r>
              <a:rPr lang="en-NZ" dirty="0" smtClean="0"/>
              <a:t>Provides the method to raise the event</a:t>
            </a:r>
          </a:p>
          <a:p>
            <a:endParaRPr lang="en-NZ" dirty="0" smtClean="0"/>
          </a:p>
          <a:p>
            <a:r>
              <a:rPr lang="en-NZ" dirty="0" smtClean="0"/>
              <a:t>The Subject will be responsible for creating the custom event </a:t>
            </a:r>
            <a:r>
              <a:rPr lang="en-NZ" dirty="0" err="1" smtClean="0"/>
              <a:t>args</a:t>
            </a:r>
            <a:r>
              <a:rPr lang="en-NZ" dirty="0" smtClean="0"/>
              <a:t>, which holds the category </a:t>
            </a:r>
            <a:r>
              <a:rPr lang="en-NZ" dirty="0" err="1" smtClean="0"/>
              <a:t>enum</a:t>
            </a:r>
            <a:r>
              <a:rPr lang="en-NZ" dirty="0" smtClean="0"/>
              <a:t> </a:t>
            </a:r>
            <a:r>
              <a:rPr lang="en-NZ" dirty="0" err="1" smtClean="0"/>
              <a:t>vlue</a:t>
            </a:r>
            <a:r>
              <a:rPr lang="en-NZ" dirty="0" smtClean="0"/>
              <a:t>.</a:t>
            </a:r>
          </a:p>
          <a:p>
            <a:r>
              <a:rPr lang="en-NZ" dirty="0" smtClean="0"/>
              <a:t>How does the Subject know </a:t>
            </a:r>
            <a:r>
              <a:rPr lang="en-NZ" dirty="0" smtClean="0"/>
              <a:t>that </a:t>
            </a:r>
            <a:r>
              <a:rPr lang="en-NZ" dirty="0" smtClean="0"/>
              <a:t>value?</a:t>
            </a:r>
            <a:endParaRPr lang="en-NZ" dirty="0"/>
          </a:p>
        </p:txBody>
      </p:sp>
    </p:spTree>
    <p:extLst>
      <p:ext uri="{BB962C8B-B14F-4D97-AF65-F5344CB8AC3E}">
        <p14:creationId xmlns:p14="http://schemas.microsoft.com/office/powerpoint/2010/main" val="1194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Observers</a:t>
            </a:r>
            <a:endParaRPr lang="en-NZ" dirty="0"/>
          </a:p>
        </p:txBody>
      </p:sp>
      <p:sp>
        <p:nvSpPr>
          <p:cNvPr id="3" name="Content Placeholder 2"/>
          <p:cNvSpPr>
            <a:spLocks noGrp="1"/>
          </p:cNvSpPr>
          <p:nvPr>
            <p:ph idx="1"/>
          </p:nvPr>
        </p:nvSpPr>
        <p:spPr/>
        <p:txBody>
          <a:bodyPr/>
          <a:lstStyle/>
          <a:p>
            <a:r>
              <a:rPr lang="en-NZ" dirty="0" smtClean="0"/>
              <a:t>Expose an appropriate event handler method</a:t>
            </a:r>
          </a:p>
          <a:p>
            <a:r>
              <a:rPr lang="en-NZ" dirty="0" smtClean="0"/>
              <a:t>Register themselves with their subject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Alarm Bell Observer</a:t>
            </a:r>
            <a:endParaRPr lang="en-NZ" dirty="0"/>
          </a:p>
        </p:txBody>
      </p:sp>
      <p:sp>
        <p:nvSpPr>
          <p:cNvPr id="3" name="Content Placeholder 2"/>
          <p:cNvSpPr>
            <a:spLocks noGrp="1"/>
          </p:cNvSpPr>
          <p:nvPr>
            <p:ph idx="1"/>
          </p:nvPr>
        </p:nvSpPr>
        <p:spPr/>
        <p:txBody>
          <a:bodyPr/>
          <a:lstStyle/>
          <a:p>
            <a:endParaRPr lang="en-NZ"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149080"/>
            <a:ext cx="5115568"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4" cstate="print"/>
          <a:srcRect/>
          <a:stretch>
            <a:fillRect/>
          </a:stretch>
        </p:blipFill>
        <p:spPr bwMode="auto">
          <a:xfrm>
            <a:off x="467544" y="1628800"/>
            <a:ext cx="8491509" cy="1440160"/>
          </a:xfrm>
          <a:prstGeom prst="rect">
            <a:avLst/>
          </a:prstGeom>
          <a:noFill/>
          <a:ln w="9525">
            <a:noFill/>
            <a:miter lim="800000"/>
            <a:headEnd/>
            <a:tailEnd/>
          </a:ln>
        </p:spPr>
      </p:pic>
    </p:spTree>
    <p:extLst>
      <p:ext uri="{BB962C8B-B14F-4D97-AF65-F5344CB8AC3E}">
        <p14:creationId xmlns:p14="http://schemas.microsoft.com/office/powerpoint/2010/main" val="156679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Code</a:t>
            </a:r>
            <a:endParaRPr lang="en-NZ" dirty="0"/>
          </a:p>
        </p:txBody>
      </p:sp>
      <p:sp>
        <p:nvSpPr>
          <p:cNvPr id="3" name="Content Placeholder 2"/>
          <p:cNvSpPr>
            <a:spLocks noGrp="1"/>
          </p:cNvSpPr>
          <p:nvPr>
            <p:ph idx="1"/>
          </p:nvPr>
        </p:nvSpPr>
        <p:spPr/>
        <p:txBody>
          <a:bodyPr/>
          <a:lstStyle/>
          <a:p>
            <a:r>
              <a:rPr lang="en-NZ" dirty="0" smtClean="0"/>
              <a:t>Remember: After creating the Observer instances, the Form never calls any Observer methods.</a:t>
            </a:r>
            <a:endParaRPr lang="en-NZ" dirty="0"/>
          </a:p>
        </p:txBody>
      </p:sp>
    </p:spTree>
    <p:extLst>
      <p:ext uri="{BB962C8B-B14F-4D97-AF65-F5344CB8AC3E}">
        <p14:creationId xmlns:p14="http://schemas.microsoft.com/office/powerpoint/2010/main" val="3476050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Code </a:t>
            </a:r>
            <a:r>
              <a:rPr lang="en-NZ" dirty="0" err="1" smtClean="0"/>
              <a:t>Frags</a:t>
            </a:r>
            <a:r>
              <a:rPr lang="en-NZ" dirty="0" smtClean="0"/>
              <a:t> if you get Stuck</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a:t>
            </a:r>
            <a:endParaRPr lang="en-NZ" dirty="0"/>
          </a:p>
        </p:txBody>
      </p:sp>
      <p:sp>
        <p:nvSpPr>
          <p:cNvPr id="3" name="Content Placeholder 2"/>
          <p:cNvSpPr>
            <a:spLocks noGrp="1"/>
          </p:cNvSpPr>
          <p:nvPr>
            <p:ph idx="1"/>
          </p:nvPr>
        </p:nvSpPr>
        <p:spPr/>
        <p:txBody>
          <a:bodyPr/>
          <a:lstStyle/>
          <a:p>
            <a:endParaRPr lang="en-NZ" dirty="0"/>
          </a:p>
        </p:txBody>
      </p:sp>
      <p:pic>
        <p:nvPicPr>
          <p:cNvPr id="13314" name="Picture 2"/>
          <p:cNvPicPr>
            <a:picLocks noChangeAspect="1" noChangeArrowheads="1"/>
          </p:cNvPicPr>
          <p:nvPr/>
        </p:nvPicPr>
        <p:blipFill>
          <a:blip r:embed="rId3" cstate="print"/>
          <a:srcRect/>
          <a:stretch>
            <a:fillRect/>
          </a:stretch>
        </p:blipFill>
        <p:spPr bwMode="auto">
          <a:xfrm>
            <a:off x="467544" y="1600944"/>
            <a:ext cx="7934325" cy="3124200"/>
          </a:xfrm>
          <a:prstGeom prst="rect">
            <a:avLst/>
          </a:prstGeom>
          <a:noFill/>
          <a:ln w="9525">
            <a:noFill/>
            <a:miter lim="800000"/>
            <a:headEnd/>
            <a:tailEnd/>
          </a:ln>
        </p:spPr>
      </p:pic>
    </p:spTree>
    <p:extLst>
      <p:ext uri="{BB962C8B-B14F-4D97-AF65-F5344CB8AC3E}">
        <p14:creationId xmlns:p14="http://schemas.microsoft.com/office/powerpoint/2010/main" val="179380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Observers</a:t>
            </a:r>
            <a:endParaRPr lang="en-NZ" dirty="0"/>
          </a:p>
        </p:txBody>
      </p:sp>
      <p:sp>
        <p:nvSpPr>
          <p:cNvPr id="3" name="Content Placeholder 2"/>
          <p:cNvSpPr>
            <a:spLocks noGrp="1"/>
          </p:cNvSpPr>
          <p:nvPr>
            <p:ph idx="1"/>
          </p:nvPr>
        </p:nvSpPr>
        <p:spPr/>
        <p:txBody>
          <a:bodyPr/>
          <a:lstStyle/>
          <a:p>
            <a:r>
              <a:rPr lang="en-NZ" dirty="0" smtClean="0"/>
              <a:t>Observer base class</a:t>
            </a:r>
            <a:endParaRPr lang="en-NZ" dirty="0"/>
          </a:p>
        </p:txBody>
      </p:sp>
      <p:pic>
        <p:nvPicPr>
          <p:cNvPr id="14338" name="Picture 2"/>
          <p:cNvPicPr>
            <a:picLocks noChangeAspect="1" noChangeArrowheads="1"/>
          </p:cNvPicPr>
          <p:nvPr/>
        </p:nvPicPr>
        <p:blipFill>
          <a:blip r:embed="rId3" cstate="print"/>
          <a:srcRect/>
          <a:stretch>
            <a:fillRect/>
          </a:stretch>
        </p:blipFill>
        <p:spPr bwMode="auto">
          <a:xfrm>
            <a:off x="414338" y="2420888"/>
            <a:ext cx="8315325" cy="3695700"/>
          </a:xfrm>
          <a:prstGeom prst="rect">
            <a:avLst/>
          </a:prstGeom>
          <a:noFill/>
          <a:ln w="9525">
            <a:noFill/>
            <a:miter lim="800000"/>
            <a:headEnd/>
            <a:tailEnd/>
          </a:ln>
        </p:spPr>
      </p:pic>
    </p:spTree>
    <p:extLst>
      <p:ext uri="{BB962C8B-B14F-4D97-AF65-F5344CB8AC3E}">
        <p14:creationId xmlns:p14="http://schemas.microsoft.com/office/powerpoint/2010/main" val="217454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Instructions Observer</a:t>
            </a:r>
            <a:endParaRPr lang="en-NZ" dirty="0"/>
          </a:p>
        </p:txBody>
      </p:sp>
      <p:sp>
        <p:nvSpPr>
          <p:cNvPr id="3" name="Content Placeholder 2"/>
          <p:cNvSpPr>
            <a:spLocks noGrp="1"/>
          </p:cNvSpPr>
          <p:nvPr>
            <p:ph idx="1"/>
          </p:nvPr>
        </p:nvSpPr>
        <p:spPr/>
        <p:txBody>
          <a:bodyPr/>
          <a:lstStyle/>
          <a:p>
            <a:endParaRPr lang="en-NZ"/>
          </a:p>
        </p:txBody>
      </p:sp>
      <p:pic>
        <p:nvPicPr>
          <p:cNvPr id="15362" name="Picture 2"/>
          <p:cNvPicPr>
            <a:picLocks noChangeAspect="1" noChangeArrowheads="1"/>
          </p:cNvPicPr>
          <p:nvPr/>
        </p:nvPicPr>
        <p:blipFill>
          <a:blip r:embed="rId3" cstate="print"/>
          <a:srcRect/>
          <a:stretch>
            <a:fillRect/>
          </a:stretch>
        </p:blipFill>
        <p:spPr bwMode="auto">
          <a:xfrm>
            <a:off x="467544" y="1624689"/>
            <a:ext cx="6857007" cy="4828647"/>
          </a:xfrm>
          <a:prstGeom prst="rect">
            <a:avLst/>
          </a:prstGeom>
          <a:noFill/>
          <a:ln w="9525">
            <a:noFill/>
            <a:miter lim="800000"/>
            <a:headEnd/>
            <a:tailEnd/>
          </a:ln>
        </p:spPr>
      </p:pic>
    </p:spTree>
    <p:extLst>
      <p:ext uri="{BB962C8B-B14F-4D97-AF65-F5344CB8AC3E}">
        <p14:creationId xmlns:p14="http://schemas.microsoft.com/office/powerpoint/2010/main" val="423089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dirty="0"/>
              <a:t>The </a:t>
            </a:r>
            <a:r>
              <a:rPr lang="en-AU" dirty="0" smtClean="0"/>
              <a:t>Observer (Subscriber)</a:t>
            </a:r>
            <a:endParaRPr lang="en-US" dirty="0"/>
          </a:p>
        </p:txBody>
      </p:sp>
      <p:sp>
        <p:nvSpPr>
          <p:cNvPr id="17411" name="Rectangle 3"/>
          <p:cNvSpPr>
            <a:spLocks noGrp="1" noChangeArrowheads="1"/>
          </p:cNvSpPr>
          <p:nvPr>
            <p:ph idx="1"/>
          </p:nvPr>
        </p:nvSpPr>
        <p:spPr>
          <a:xfrm>
            <a:off x="214282" y="1775191"/>
            <a:ext cx="8686800" cy="4625609"/>
          </a:xfrm>
        </p:spPr>
        <p:txBody>
          <a:bodyPr/>
          <a:lstStyle/>
          <a:p>
            <a:pPr>
              <a:spcBef>
                <a:spcPts val="600"/>
              </a:spcBef>
              <a:spcAft>
                <a:spcPts val="600"/>
              </a:spcAft>
            </a:pPr>
            <a:r>
              <a:rPr lang="en-AU" dirty="0"/>
              <a:t>Observers </a:t>
            </a:r>
            <a:r>
              <a:rPr lang="en-AU" dirty="0" smtClean="0"/>
              <a:t>declare a </a:t>
            </a:r>
            <a:r>
              <a:rPr lang="en-AU" dirty="0"/>
              <a:t>method they wish to have executed when the event occurs</a:t>
            </a:r>
            <a:r>
              <a:rPr lang="en-AU" dirty="0" smtClean="0"/>
              <a:t>.</a:t>
            </a:r>
          </a:p>
          <a:p>
            <a:pPr>
              <a:spcBef>
                <a:spcPts val="600"/>
              </a:spcBef>
              <a:spcAft>
                <a:spcPts val="600"/>
              </a:spcAft>
            </a:pPr>
            <a:r>
              <a:rPr lang="en-AU" dirty="0" smtClean="0"/>
              <a:t>The method must match the delegate type bound to the event.</a:t>
            </a:r>
            <a:endParaRPr lang="en-AU" dirty="0"/>
          </a:p>
          <a:p>
            <a:pPr>
              <a:spcBef>
                <a:spcPts val="600"/>
              </a:spcBef>
              <a:spcAft>
                <a:spcPts val="600"/>
              </a:spcAft>
            </a:pPr>
            <a:r>
              <a:rPr lang="en-AU" dirty="0" smtClean="0"/>
              <a:t>Observers must </a:t>
            </a:r>
            <a:r>
              <a:rPr lang="en-AU" dirty="0"/>
              <a:t>have access to the </a:t>
            </a:r>
            <a:r>
              <a:rPr lang="en-AU" dirty="0" smtClean="0"/>
              <a:t>Subject instance.</a:t>
            </a:r>
            <a:endParaRPr lang="en-AU" dirty="0"/>
          </a:p>
          <a:p>
            <a:pPr>
              <a:spcBef>
                <a:spcPts val="600"/>
              </a:spcBef>
              <a:spcAft>
                <a:spcPts val="600"/>
              </a:spcAft>
            </a:pPr>
            <a:r>
              <a:rPr lang="en-AU" dirty="0" smtClean="0"/>
              <a:t>Observers can subscribe </a:t>
            </a:r>
            <a:r>
              <a:rPr lang="en-AU" dirty="0"/>
              <a:t>themselves </a:t>
            </a:r>
            <a:r>
              <a:rPr lang="en-AU" b="1" i="1" dirty="0"/>
              <a:t>to the event</a:t>
            </a:r>
            <a:r>
              <a:rPr lang="en-AU" dirty="0"/>
              <a:t>, registering their method.</a:t>
            </a:r>
          </a:p>
          <a:p>
            <a:pPr>
              <a:spcBef>
                <a:spcPts val="600"/>
              </a:spcBef>
              <a:spcAft>
                <a:spcPts val="600"/>
              </a:spcAft>
            </a:pPr>
            <a:r>
              <a:rPr lang="en-AU" dirty="0"/>
              <a:t>There may be many </a:t>
            </a:r>
            <a:r>
              <a:rPr lang="en-AU" dirty="0" smtClean="0"/>
              <a:t>Observer methods registered </a:t>
            </a:r>
            <a:r>
              <a:rPr lang="en-AU" dirty="0"/>
              <a:t>to a single event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t>The Event</a:t>
            </a:r>
            <a:endParaRPr lang="en-US"/>
          </a:p>
        </p:txBody>
      </p:sp>
      <p:sp>
        <p:nvSpPr>
          <p:cNvPr id="18435" name="Rectangle 3"/>
          <p:cNvSpPr>
            <a:spLocks noGrp="1" noChangeArrowheads="1"/>
          </p:cNvSpPr>
          <p:nvPr>
            <p:ph idx="1"/>
          </p:nvPr>
        </p:nvSpPr>
        <p:spPr>
          <a:xfrm>
            <a:off x="214282" y="1775191"/>
            <a:ext cx="8686800" cy="4625609"/>
          </a:xfrm>
        </p:spPr>
        <p:txBody>
          <a:bodyPr/>
          <a:lstStyle/>
          <a:p>
            <a:r>
              <a:rPr lang="en-AU" dirty="0"/>
              <a:t>When the time is right, the </a:t>
            </a:r>
            <a:r>
              <a:rPr lang="en-AU" dirty="0" smtClean="0"/>
              <a:t>Subject </a:t>
            </a:r>
            <a:r>
              <a:rPr lang="en-AU" dirty="0"/>
              <a:t>“raises the </a:t>
            </a:r>
            <a:r>
              <a:rPr lang="en-AU" dirty="0" smtClean="0"/>
              <a:t>event.”</a:t>
            </a:r>
          </a:p>
          <a:p>
            <a:endParaRPr lang="en-AU" dirty="0"/>
          </a:p>
          <a:p>
            <a:r>
              <a:rPr lang="en-AU" dirty="0"/>
              <a:t>All subscribed methods are executed.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AU" dirty="0"/>
              <a:t>The </a:t>
            </a:r>
            <a:r>
              <a:rPr lang="en-AU" dirty="0" smtClean="0"/>
              <a:t>Subject - Declaring the delegate type</a:t>
            </a:r>
            <a:endParaRPr lang="en-US" dirty="0"/>
          </a:p>
        </p:txBody>
      </p:sp>
      <p:sp>
        <p:nvSpPr>
          <p:cNvPr id="20483" name="Rectangle 3"/>
          <p:cNvSpPr>
            <a:spLocks noGrp="1" noChangeArrowheads="1"/>
          </p:cNvSpPr>
          <p:nvPr>
            <p:ph idx="1"/>
          </p:nvPr>
        </p:nvSpPr>
        <p:spPr>
          <a:xfrm>
            <a:off x="0" y="1484784"/>
            <a:ext cx="9144000" cy="4625609"/>
          </a:xfrm>
        </p:spPr>
        <p:txBody>
          <a:bodyPr>
            <a:normAutofit/>
          </a:bodyPr>
          <a:lstStyle/>
          <a:p>
            <a:pPr>
              <a:spcBef>
                <a:spcPts val="600"/>
              </a:spcBef>
            </a:pPr>
            <a:r>
              <a:rPr lang="en-AU" sz="2800" dirty="0" smtClean="0"/>
              <a:t>Delegate types </a:t>
            </a:r>
            <a:r>
              <a:rPr lang="en-AU" sz="2800" dirty="0"/>
              <a:t>for events always </a:t>
            </a:r>
            <a:r>
              <a:rPr lang="en-AU" sz="2800" dirty="0" smtClean="0"/>
              <a:t>specify the </a:t>
            </a:r>
            <a:r>
              <a:rPr lang="en-AU" sz="2800" dirty="0"/>
              <a:t>same </a:t>
            </a:r>
            <a:r>
              <a:rPr lang="en-AU" sz="2800" dirty="0" smtClean="0"/>
              <a:t>method signature:</a:t>
            </a:r>
            <a:endParaRPr lang="en-AU" sz="2800" dirty="0"/>
          </a:p>
          <a:p>
            <a:pPr lvl="2">
              <a:spcBef>
                <a:spcPts val="600"/>
              </a:spcBef>
            </a:pPr>
            <a:r>
              <a:rPr lang="en-AU" sz="2800" dirty="0"/>
              <a:t>Return </a:t>
            </a:r>
            <a:r>
              <a:rPr lang="en-AU" sz="2800" dirty="0" smtClean="0"/>
              <a:t>type </a:t>
            </a:r>
            <a:r>
              <a:rPr lang="en-AU" sz="2800" dirty="0"/>
              <a:t>is void</a:t>
            </a:r>
          </a:p>
          <a:p>
            <a:pPr lvl="2">
              <a:spcBef>
                <a:spcPts val="600"/>
              </a:spcBef>
            </a:pPr>
            <a:r>
              <a:rPr lang="en-AU" sz="2800" dirty="0"/>
              <a:t>Arguments </a:t>
            </a:r>
            <a:r>
              <a:rPr lang="en-AU" sz="2800" dirty="0" smtClean="0"/>
              <a:t>are: </a:t>
            </a:r>
          </a:p>
          <a:p>
            <a:pPr lvl="3">
              <a:spcBef>
                <a:spcPts val="600"/>
              </a:spcBef>
            </a:pPr>
            <a:r>
              <a:rPr lang="en-AU" sz="2800" dirty="0" smtClean="0"/>
              <a:t>object </a:t>
            </a:r>
          </a:p>
          <a:p>
            <a:pPr lvl="3">
              <a:spcBef>
                <a:spcPts val="600"/>
              </a:spcBef>
            </a:pPr>
            <a:r>
              <a:rPr lang="en-AU" sz="2800" dirty="0" smtClean="0"/>
              <a:t>EventArgs or descendent</a:t>
            </a:r>
          </a:p>
          <a:p>
            <a:pPr lvl="3">
              <a:spcBef>
                <a:spcPts val="600"/>
              </a:spcBef>
              <a:spcAft>
                <a:spcPts val="600"/>
              </a:spcAft>
            </a:pPr>
            <a:endParaRPr lang="en-AU" sz="2600"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0" y="1484784"/>
            <a:ext cx="9144000" cy="4625609"/>
          </a:xfrm>
          <a:prstGeom prst="rect">
            <a:avLst/>
          </a:prstGeom>
        </p:spPr>
        <p:txBody>
          <a:bodyPr vert="horz" lIns="91440" tIns="45720" rIns="91440" bIns="45720" rtlCol="0">
            <a:normAutofit/>
          </a:bodyPr>
          <a:lstStyle/>
          <a:p>
            <a:pPr marL="457200" marR="0" lvl="1" indent="-182880" algn="l" defTabSz="914400" rtl="0" eaLnBrk="1" fontAlgn="auto" latinLnBrk="0" hangingPunct="1">
              <a:lnSpc>
                <a:spcPct val="114000"/>
              </a:lnSpc>
              <a:spcBef>
                <a:spcPts val="600"/>
              </a:spcBef>
              <a:spcAft>
                <a:spcPts val="600"/>
              </a:spcAft>
              <a:buClr>
                <a:schemeClr val="accent1"/>
              </a:buClr>
              <a:buSzPct val="85000"/>
              <a:buFont typeface="Arial" pitchFamily="34" charset="0"/>
              <a:buChar char="•"/>
              <a:tabLst/>
              <a:defRPr/>
            </a:pPr>
            <a:r>
              <a:rPr kumimoji="0" lang="en-AU" sz="2600" b="0" i="0" u="none" strike="noStrike" kern="1200" cap="none" spc="0" normalizeH="0" baseline="0" noProof="0" dirty="0" smtClean="0">
                <a:ln>
                  <a:noFill/>
                </a:ln>
                <a:solidFill>
                  <a:schemeClr val="tx1"/>
                </a:solidFill>
                <a:effectLst/>
                <a:uLnTx/>
                <a:uFillTx/>
                <a:latin typeface="+mn-lt"/>
                <a:ea typeface="+mn-ea"/>
                <a:cs typeface="+mn-cs"/>
              </a:rPr>
              <a:t>Delegate types for event handlers always specify the same method signature:</a:t>
            </a:r>
            <a:r>
              <a:rPr kumimoji="0" lang="en-AU" sz="2600" b="0" i="0" u="none" strike="noStrike" kern="1200" cap="none" spc="0" normalizeH="0" noProof="0" dirty="0" smtClean="0">
                <a:ln>
                  <a:noFill/>
                </a:ln>
                <a:solidFill>
                  <a:schemeClr val="tx1"/>
                </a:solidFill>
                <a:effectLst/>
                <a:uLnTx/>
                <a:uFillTx/>
                <a:latin typeface="+mn-lt"/>
                <a:ea typeface="+mn-ea"/>
                <a:cs typeface="+mn-cs"/>
              </a:rPr>
              <a:t> </a:t>
            </a:r>
            <a:r>
              <a:rPr lang="en-AU" sz="2600" dirty="0" smtClean="0">
                <a:latin typeface="+mn-lt"/>
              </a:rPr>
              <a:t>r</a:t>
            </a:r>
            <a:r>
              <a:rPr kumimoji="0" lang="en-AU" sz="2600" b="0" i="0" u="none" strike="noStrike" kern="1200" cap="none" spc="0" normalizeH="0" baseline="0" noProof="0" dirty="0" err="1" smtClean="0">
                <a:ln>
                  <a:noFill/>
                </a:ln>
                <a:solidFill>
                  <a:schemeClr val="tx1"/>
                </a:solidFill>
                <a:effectLst/>
                <a:uLnTx/>
                <a:uFillTx/>
                <a:latin typeface="+mn-lt"/>
                <a:ea typeface="+mn-ea"/>
                <a:cs typeface="+mn-cs"/>
              </a:rPr>
              <a:t>eturn</a:t>
            </a:r>
            <a:r>
              <a:rPr kumimoji="0" lang="en-AU" sz="2600" b="0" i="0" u="none" strike="noStrike" kern="1200" cap="none" spc="0" normalizeH="0" baseline="0" noProof="0" dirty="0" smtClean="0">
                <a:ln>
                  <a:noFill/>
                </a:ln>
                <a:solidFill>
                  <a:schemeClr val="tx1"/>
                </a:solidFill>
                <a:effectLst/>
                <a:uLnTx/>
                <a:uFillTx/>
                <a:latin typeface="+mn-lt"/>
                <a:ea typeface="+mn-ea"/>
                <a:cs typeface="+mn-cs"/>
              </a:rPr>
              <a:t> type is void;</a:t>
            </a:r>
            <a:r>
              <a:rPr kumimoji="0" lang="en-AU" sz="2600" b="0" i="0" u="none" strike="noStrike" kern="1200" cap="none" spc="0" normalizeH="0" noProof="0" dirty="0" smtClean="0">
                <a:ln>
                  <a:noFill/>
                </a:ln>
                <a:solidFill>
                  <a:schemeClr val="tx1"/>
                </a:solidFill>
                <a:effectLst/>
                <a:uLnTx/>
                <a:uFillTx/>
                <a:latin typeface="+mn-lt"/>
                <a:ea typeface="+mn-ea"/>
                <a:cs typeface="+mn-cs"/>
              </a:rPr>
              <a:t> </a:t>
            </a:r>
            <a:r>
              <a:rPr lang="en-AU" sz="2600" dirty="0" err="1" smtClean="0">
                <a:latin typeface="+mn-lt"/>
              </a:rPr>
              <a:t>args</a:t>
            </a:r>
            <a:r>
              <a:rPr lang="en-AU" sz="2600" dirty="0" smtClean="0">
                <a:latin typeface="+mn-lt"/>
              </a:rPr>
              <a:t> </a:t>
            </a:r>
            <a:r>
              <a:rPr kumimoji="0" lang="en-AU" sz="2600" b="0" i="0" u="none" strike="noStrike" kern="1200" cap="none" spc="0" normalizeH="0" baseline="0" noProof="0" dirty="0" smtClean="0">
                <a:ln>
                  <a:noFill/>
                </a:ln>
                <a:solidFill>
                  <a:schemeClr val="tx1"/>
                </a:solidFill>
                <a:effectLst/>
                <a:uLnTx/>
                <a:uFillTx/>
                <a:latin typeface="+mn-lt"/>
                <a:ea typeface="+mn-ea"/>
                <a:cs typeface="+mn-cs"/>
              </a:rPr>
              <a:t>are</a:t>
            </a:r>
            <a:r>
              <a:rPr kumimoji="0" lang="en-AU" sz="2600" b="0" i="0" u="none" strike="noStrike" kern="1200" cap="none" spc="0" normalizeH="0" noProof="0" dirty="0" smtClean="0">
                <a:ln>
                  <a:noFill/>
                </a:ln>
                <a:solidFill>
                  <a:schemeClr val="tx1"/>
                </a:solidFill>
                <a:effectLst/>
                <a:uLnTx/>
                <a:uFillTx/>
                <a:latin typeface="+mn-lt"/>
                <a:ea typeface="+mn-ea"/>
                <a:cs typeface="+mn-cs"/>
              </a:rPr>
              <a:t> </a:t>
            </a:r>
            <a:r>
              <a:rPr kumimoji="0" lang="en-AU" sz="2600" b="0" i="0" u="none" strike="noStrike" kern="1200" cap="none" spc="0" normalizeH="0" baseline="0" noProof="0" dirty="0" smtClean="0">
                <a:ln>
                  <a:noFill/>
                </a:ln>
                <a:solidFill>
                  <a:schemeClr val="tx1"/>
                </a:solidFill>
                <a:effectLst/>
                <a:uLnTx/>
                <a:uFillTx/>
                <a:latin typeface="+mn-lt"/>
                <a:ea typeface="+mn-ea"/>
                <a:cs typeface="+mn-cs"/>
              </a:rPr>
              <a:t>object</a:t>
            </a:r>
            <a:r>
              <a:rPr kumimoji="0" lang="en-AU" sz="2600" b="0" i="0" u="none" strike="noStrike" kern="1200" cap="none" spc="0" normalizeH="0" noProof="0" dirty="0" smtClean="0">
                <a:ln>
                  <a:noFill/>
                </a:ln>
                <a:solidFill>
                  <a:schemeClr val="tx1"/>
                </a:solidFill>
                <a:effectLst/>
                <a:uLnTx/>
                <a:uFillTx/>
                <a:latin typeface="+mn-lt"/>
                <a:ea typeface="+mn-ea"/>
                <a:cs typeface="+mn-cs"/>
              </a:rPr>
              <a:t> &amp; </a:t>
            </a:r>
            <a:r>
              <a:rPr kumimoji="0" lang="en-AU" sz="2600" b="0" i="0" u="none" strike="noStrike" kern="1200" cap="none" spc="0" normalizeH="0" baseline="0" noProof="0" dirty="0" smtClean="0">
                <a:ln>
                  <a:noFill/>
                </a:ln>
                <a:solidFill>
                  <a:schemeClr val="tx1"/>
                </a:solidFill>
                <a:effectLst/>
                <a:uLnTx/>
                <a:uFillTx/>
                <a:latin typeface="+mn-lt"/>
                <a:ea typeface="+mn-ea"/>
                <a:cs typeface="+mn-cs"/>
              </a:rPr>
              <a:t>EventArgs or descendent)</a:t>
            </a:r>
          </a:p>
          <a:p>
            <a:pPr marL="457200" marR="0" lvl="1" indent="-182880" algn="l" defTabSz="914400" rtl="0" eaLnBrk="1" fontAlgn="auto" latinLnBrk="0" hangingPunct="1">
              <a:lnSpc>
                <a:spcPct val="114000"/>
              </a:lnSpc>
              <a:spcBef>
                <a:spcPct val="20000"/>
              </a:spcBef>
              <a:spcAft>
                <a:spcPts val="600"/>
              </a:spcAft>
              <a:buClr>
                <a:schemeClr val="accent1"/>
              </a:buClr>
              <a:buSzPct val="85000"/>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0482" name="Rectangle 2"/>
          <p:cNvSpPr>
            <a:spLocks noGrp="1" noChangeArrowheads="1"/>
          </p:cNvSpPr>
          <p:nvPr>
            <p:ph type="title"/>
          </p:nvPr>
        </p:nvSpPr>
        <p:spPr/>
        <p:txBody>
          <a:bodyPr>
            <a:normAutofit fontScale="90000"/>
          </a:bodyPr>
          <a:lstStyle/>
          <a:p>
            <a:r>
              <a:rPr lang="en-AU" dirty="0" smtClean="0"/>
              <a:t>The Subject - Declaring the delegate type</a:t>
            </a:r>
            <a:endParaRPr lang="en-US" dirty="0"/>
          </a:p>
        </p:txBody>
      </p:sp>
      <p:pic>
        <p:nvPicPr>
          <p:cNvPr id="2" name="Picture 2"/>
          <p:cNvPicPr>
            <a:picLocks noGrp="1" noChangeAspect="1" noChangeArrowheads="1"/>
          </p:cNvPicPr>
          <p:nvPr>
            <p:ph idx="1"/>
          </p:nvPr>
        </p:nvPicPr>
        <p:blipFill>
          <a:blip r:embed="rId3" cstate="print"/>
          <a:srcRect/>
          <a:stretch>
            <a:fillRect/>
          </a:stretch>
        </p:blipFill>
        <p:spPr bwMode="auto">
          <a:xfrm>
            <a:off x="539552" y="2996952"/>
            <a:ext cx="5410200" cy="176022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7544" y="5953844"/>
            <a:ext cx="7639050" cy="57150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95536" y="4952975"/>
            <a:ext cx="4648200" cy="276225"/>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467544" y="5370165"/>
            <a:ext cx="5324475" cy="219075"/>
          </a:xfrm>
          <a:prstGeom prst="rect">
            <a:avLst/>
          </a:prstGeom>
          <a:noFill/>
          <a:ln w="9525">
            <a:noFill/>
            <a:miter lim="800000"/>
            <a:headEnd/>
            <a:tailEnd/>
          </a:ln>
        </p:spPr>
      </p:pic>
      <p:pic>
        <p:nvPicPr>
          <p:cNvPr id="3" name="Picture 4"/>
          <p:cNvPicPr>
            <a:picLocks noChangeAspect="1" noChangeArrowheads="1"/>
          </p:cNvPicPr>
          <p:nvPr/>
        </p:nvPicPr>
        <p:blipFill>
          <a:blip r:embed="rId7" cstate="print"/>
          <a:srcRect/>
          <a:stretch>
            <a:fillRect/>
          </a:stretch>
        </p:blipFill>
        <p:spPr bwMode="auto">
          <a:xfrm>
            <a:off x="395536" y="5733256"/>
            <a:ext cx="5591175"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EventArgs</a:t>
            </a:r>
            <a:endParaRPr lang="en-NZ" dirty="0"/>
          </a:p>
        </p:txBody>
      </p:sp>
      <p:sp>
        <p:nvSpPr>
          <p:cNvPr id="3" name="Content Placeholder 2"/>
          <p:cNvSpPr>
            <a:spLocks noGrp="1"/>
          </p:cNvSpPr>
          <p:nvPr>
            <p:ph idx="1"/>
          </p:nvPr>
        </p:nvSpPr>
        <p:spPr/>
        <p:txBody>
          <a:bodyPr/>
          <a:lstStyle/>
          <a:p>
            <a:pPr>
              <a:spcBef>
                <a:spcPts val="600"/>
              </a:spcBef>
              <a:spcAft>
                <a:spcPts val="600"/>
              </a:spcAft>
            </a:pPr>
            <a:r>
              <a:rPr lang="en-NZ" dirty="0" smtClean="0"/>
              <a:t>The system base class </a:t>
            </a:r>
            <a:r>
              <a:rPr lang="en-NZ" dirty="0" err="1" smtClean="0"/>
              <a:t>EventArgs</a:t>
            </a:r>
            <a:r>
              <a:rPr lang="en-NZ" dirty="0" smtClean="0"/>
              <a:t> has no data and no methods.</a:t>
            </a:r>
          </a:p>
          <a:p>
            <a:pPr>
              <a:spcBef>
                <a:spcPts val="600"/>
              </a:spcBef>
              <a:spcAft>
                <a:spcPts val="600"/>
              </a:spcAft>
            </a:pPr>
            <a:r>
              <a:rPr lang="en-NZ" dirty="0" smtClean="0"/>
              <a:t>If you don’t want to pass any data to the event handler, you can use this base class and the generic event handler delegate type (you don’t need to declare your own).</a:t>
            </a:r>
          </a:p>
          <a:p>
            <a:pPr>
              <a:spcBef>
                <a:spcPts val="600"/>
              </a:spcBef>
              <a:spcAft>
                <a:spcPts val="600"/>
              </a:spcAft>
            </a:pPr>
            <a:r>
              <a:rPr lang="en-NZ" dirty="0" smtClean="0"/>
              <a:t>If you wish to pass data you can create your own </a:t>
            </a:r>
            <a:r>
              <a:rPr lang="en-NZ" dirty="0" err="1" smtClean="0"/>
              <a:t>EventArgs</a:t>
            </a:r>
            <a:r>
              <a:rPr lang="en-NZ" dirty="0" smtClean="0"/>
              <a:t> descendant and give it the necessary additional data fields.</a:t>
            </a:r>
          </a:p>
          <a:p>
            <a:pPr>
              <a:spcBef>
                <a:spcPts val="600"/>
              </a:spcBef>
              <a:spcAft>
                <a:spcPts val="600"/>
              </a:spcAft>
            </a:pPr>
            <a:r>
              <a:rPr lang="en-NZ" dirty="0" smtClean="0"/>
              <a:t>When handling system events, you can use an appropriate system descendant of </a:t>
            </a:r>
            <a:r>
              <a:rPr lang="en-NZ" dirty="0" err="1" smtClean="0"/>
              <a:t>EventArgs</a:t>
            </a:r>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Descending a Custom </a:t>
            </a:r>
            <a:r>
              <a:rPr lang="en-NZ" dirty="0" err="1" smtClean="0"/>
              <a:t>EventArgs</a:t>
            </a:r>
            <a:endParaRPr lang="en-NZ" dirty="0"/>
          </a:p>
        </p:txBody>
      </p:sp>
      <p:sp>
        <p:nvSpPr>
          <p:cNvPr id="4" name="Content Placeholder 3"/>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4" y="1628800"/>
            <a:ext cx="7344816" cy="3281726"/>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395536" y="5373216"/>
            <a:ext cx="8761435" cy="6480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911</TotalTime>
  <Words>4146</Words>
  <Application>Microsoft Office PowerPoint</Application>
  <PresentationFormat>On-screen Show (4:3)</PresentationFormat>
  <Paragraphs>406</Paragraphs>
  <Slides>38</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Clarity</vt:lpstr>
      <vt:lpstr>Events</vt:lpstr>
      <vt:lpstr>Supporting Communication</vt:lpstr>
      <vt:lpstr>The Subject (Publisher)</vt:lpstr>
      <vt:lpstr>The Observer (Subscriber)</vt:lpstr>
      <vt:lpstr>The Event</vt:lpstr>
      <vt:lpstr>The Subject - Declaring the delegate type</vt:lpstr>
      <vt:lpstr>The Subject - Declaring the delegate type</vt:lpstr>
      <vt:lpstr>EventArgs</vt:lpstr>
      <vt:lpstr>Descending a Custom EventArgs</vt:lpstr>
      <vt:lpstr>The Event</vt:lpstr>
      <vt:lpstr>The Event</vt:lpstr>
      <vt:lpstr>The Observer</vt:lpstr>
      <vt:lpstr>Event Binding</vt:lpstr>
      <vt:lpstr>The Subject</vt:lpstr>
      <vt:lpstr>Raising the Event</vt:lpstr>
      <vt:lpstr>The Subject Raises the Event</vt:lpstr>
      <vt:lpstr>The Observer(s)</vt:lpstr>
      <vt:lpstr>Events</vt:lpstr>
      <vt:lpstr>Example: The Subject Class</vt:lpstr>
      <vt:lpstr>Example: An Observer Class</vt:lpstr>
      <vt:lpstr>Example: Using the Classes</vt:lpstr>
      <vt:lpstr>Example: Using the Classes</vt:lpstr>
      <vt:lpstr>Example: Using the Classes</vt:lpstr>
      <vt:lpstr>Protecting the Event</vt:lpstr>
      <vt:lpstr>Protecting the Event</vt:lpstr>
      <vt:lpstr>Protecting the Event</vt:lpstr>
      <vt:lpstr>In Class Practical – The Fire Alarm</vt:lpstr>
      <vt:lpstr>Example – The Fire Alarm</vt:lpstr>
      <vt:lpstr>Custom EventArgs</vt:lpstr>
      <vt:lpstr>Subject</vt:lpstr>
      <vt:lpstr>The Observers</vt:lpstr>
      <vt:lpstr>Alarm Bell Observer</vt:lpstr>
      <vt:lpstr>Form Code</vt:lpstr>
      <vt:lpstr>Demo</vt:lpstr>
      <vt:lpstr>Code Frags if you get Stuck</vt:lpstr>
      <vt:lpstr>Subject</vt:lpstr>
      <vt:lpstr>Observers</vt:lpstr>
      <vt:lpstr>Instructions Observer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Patricia Haden</cp:lastModifiedBy>
  <cp:revision>522</cp:revision>
  <cp:lastPrinted>2014-04-03T22:34:40Z</cp:lastPrinted>
  <dcterms:created xsi:type="dcterms:W3CDTF">1601-01-01T00:00:00Z</dcterms:created>
  <dcterms:modified xsi:type="dcterms:W3CDTF">2017-04-04T00:53:59Z</dcterms:modified>
</cp:coreProperties>
</file>