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96" r:id="rId11"/>
    <p:sldId id="293" r:id="rId12"/>
    <p:sldId id="294" r:id="rId13"/>
    <p:sldId id="297" r:id="rId14"/>
    <p:sldId id="298" r:id="rId15"/>
    <p:sldId id="308" r:id="rId16"/>
    <p:sldId id="292" r:id="rId17"/>
    <p:sldId id="261" r:id="rId18"/>
    <p:sldId id="299" r:id="rId19"/>
    <p:sldId id="301" r:id="rId20"/>
    <p:sldId id="302" r:id="rId21"/>
    <p:sldId id="303" r:id="rId22"/>
    <p:sldId id="300" r:id="rId23"/>
    <p:sldId id="304" r:id="rId24"/>
    <p:sldId id="305" r:id="rId25"/>
    <p:sldId id="306" r:id="rId26"/>
    <p:sldId id="307" r:id="rId27"/>
    <p:sldId id="309" r:id="rId2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65" autoAdjust="0"/>
  </p:normalViewPr>
  <p:slideViewPr>
    <p:cSldViewPr>
      <p:cViewPr varScale="1">
        <p:scale>
          <a:sx n="76" d="100"/>
          <a:sy n="76" d="100"/>
        </p:scale>
        <p:origin x="263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BCDAB0-06EE-4C1D-B116-D7C024413936}" type="datetimeFigureOut">
              <a:rPr lang="en-US"/>
              <a:pPr/>
              <a:t>5/25/2017</a:t>
            </a:fld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0492C55-3D52-49DC-9F73-D3E51555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baseline="0" dirty="0" smtClean="0"/>
              <a:t>Recently added language features to simplify concurrent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Walkthrough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We launch</a:t>
            </a:r>
            <a:r>
              <a:rPr lang="en-NZ" baseline="0" dirty="0" smtClean="0"/>
              <a:t> the </a:t>
            </a:r>
            <a:r>
              <a:rPr lang="en-NZ" baseline="0" dirty="0" err="1" smtClean="0"/>
              <a:t>slowMethod</a:t>
            </a:r>
            <a:r>
              <a:rPr lang="en-NZ" baseline="0" dirty="0" smtClean="0"/>
              <a:t> wrapped as a Task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(We haven’t used it here, but that Task object has various exposed properties like Status that one could look at.)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goes off and starts doing its work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button click handler continues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In the next two lines, it binds a </a:t>
            </a:r>
            <a:r>
              <a:rPr lang="en-NZ" baseline="0" dirty="0" err="1" smtClean="0"/>
              <a:t>callback</a:t>
            </a:r>
            <a:r>
              <a:rPr lang="en-NZ" baseline="0" dirty="0" smtClean="0"/>
              <a:t> for </a:t>
            </a:r>
            <a:r>
              <a:rPr lang="en-NZ" b="1" baseline="0" dirty="0" smtClean="0"/>
              <a:t>what should happen when that slow method finishes. </a:t>
            </a:r>
            <a:endParaRPr lang="en-NZ" b="0" baseline="0" dirty="0" smtClean="0"/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Then it just continues on executing. In this case, it writes a couple of lines to its </a:t>
            </a:r>
            <a:r>
              <a:rPr lang="en-NZ" b="0" baseline="0" dirty="0" err="1" smtClean="0"/>
              <a:t>listbox</a:t>
            </a:r>
            <a:r>
              <a:rPr lang="en-NZ" b="0" baseline="0" dirty="0" smtClean="0"/>
              <a:t>, which it can do no problem, because it is on the main thread.</a:t>
            </a:r>
          </a:p>
          <a:p>
            <a:pPr>
              <a:buFont typeface="Arial" pitchFamily="34" charset="0"/>
              <a:buChar char="•"/>
            </a:pPr>
            <a:endParaRPr lang="en-NZ" b="0" baseline="0" dirty="0" smtClean="0"/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What does this output?</a:t>
            </a:r>
          </a:p>
          <a:p>
            <a:pPr>
              <a:buFont typeface="Arial" pitchFamily="34" charset="0"/>
              <a:buChar char="•"/>
            </a:pPr>
            <a:r>
              <a:rPr lang="en-NZ" b="0" baseline="0" dirty="0" smtClean="0"/>
              <a:t>(We see the 2</a:t>
            </a:r>
            <a:r>
              <a:rPr lang="en-NZ" b="0" baseline="30000" dirty="0" smtClean="0"/>
              <a:t>nd</a:t>
            </a:r>
            <a:r>
              <a:rPr lang="en-NZ" b="0" baseline="0" dirty="0" smtClean="0"/>
              <a:t> and 3</a:t>
            </a:r>
            <a:r>
              <a:rPr lang="en-NZ" b="0" baseline="30000" dirty="0" smtClean="0"/>
              <a:t>rd</a:t>
            </a:r>
            <a:r>
              <a:rPr lang="en-NZ" b="0" baseline="0" dirty="0" smtClean="0"/>
              <a:t> Add before the first one...)</a:t>
            </a: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...and</a:t>
            </a:r>
            <a:r>
              <a:rPr lang="en-NZ" baseline="0" dirty="0" smtClean="0"/>
              <a:t> the UI is live while you are waiting for that 3</a:t>
            </a:r>
            <a:r>
              <a:rPr lang="en-NZ" baseline="30000" dirty="0" smtClean="0"/>
              <a:t>rd</a:t>
            </a:r>
            <a:r>
              <a:rPr lang="en-NZ" baseline="0" dirty="0" smtClean="0"/>
              <a:t> line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Note that it doesn’t hurt anything if the Task actually finishes before the binding, it just executes as normal.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 for awhile, this was “better than Threads”. But as people needed to use it more, they made the syntax simpler.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Here, we have a method that returns a value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We can run it as a Task like this, but we can’t get the return value.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Remember</a:t>
            </a:r>
            <a:r>
              <a:rPr lang="en-NZ" baseline="0" dirty="0" smtClean="0"/>
              <a:t> that before, with our void method </a:t>
            </a:r>
            <a:r>
              <a:rPr lang="en-NZ" baseline="0" dirty="0" err="1" smtClean="0"/>
              <a:t>Task.Run</a:t>
            </a:r>
            <a:r>
              <a:rPr lang="en-NZ" baseline="0" dirty="0" smtClean="0"/>
              <a:t> returned a Task object  -- that computational thing that we can check Status and add </a:t>
            </a:r>
            <a:r>
              <a:rPr lang="en-NZ" baseline="0" dirty="0" err="1" smtClean="0"/>
              <a:t>callback</a:t>
            </a:r>
            <a:r>
              <a:rPr lang="en-NZ" baseline="0" dirty="0" smtClean="0"/>
              <a:t>?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When you give </a:t>
            </a:r>
            <a:r>
              <a:rPr lang="en-NZ" baseline="0" dirty="0" err="1" smtClean="0"/>
              <a:t>Task.Run</a:t>
            </a:r>
            <a:r>
              <a:rPr lang="en-NZ" baseline="0" dirty="0" smtClean="0"/>
              <a:t> a method that returns a value, you get a descendent of Task  </a:t>
            </a:r>
            <a:r>
              <a:rPr lang="en-NZ" baseline="0" dirty="0" err="1" smtClean="0"/>
              <a:t>Task</a:t>
            </a:r>
            <a:r>
              <a:rPr lang="en-NZ" baseline="0" dirty="0" smtClean="0"/>
              <a:t>&lt;</a:t>
            </a:r>
            <a:r>
              <a:rPr lang="en-NZ" baseline="0" dirty="0" err="1" smtClean="0"/>
              <a:t>resultType</a:t>
            </a:r>
            <a:r>
              <a:rPr lang="en-NZ" baseline="0" dirty="0" smtClean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Like this...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Note that this code will actually block the UI thread, because execution moves onto the next statement but </a:t>
            </a:r>
            <a:r>
              <a:rPr lang="en-NZ" baseline="0" dirty="0" smtClean="0"/>
              <a:t>the right-hand side of an assignment statement is evaluated first, so it have to wait.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 We will see a method later that fixes this, but you can also prevent it with a </a:t>
            </a:r>
            <a:r>
              <a:rPr lang="en-NZ" baseline="0" dirty="0" err="1" smtClean="0"/>
              <a:t>callback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See the </a:t>
            </a:r>
            <a:r>
              <a:rPr lang="en-NZ" dirty="0" err="1" smtClean="0"/>
              <a:t>awaiter.GetResult</a:t>
            </a:r>
            <a:r>
              <a:rPr lang="en-NZ" dirty="0" smtClean="0"/>
              <a:t>, which returns</a:t>
            </a:r>
            <a:r>
              <a:rPr lang="en-NZ" baseline="0" dirty="0" smtClean="0"/>
              <a:t> the return value of the Task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As before, the 2</a:t>
            </a:r>
            <a:r>
              <a:rPr lang="en-NZ" baseline="30000" dirty="0" smtClean="0"/>
              <a:t>nd</a:t>
            </a:r>
            <a:r>
              <a:rPr lang="en-NZ" baseline="0" dirty="0" smtClean="0"/>
              <a:t> and 3</a:t>
            </a:r>
            <a:r>
              <a:rPr lang="en-NZ" baseline="30000" dirty="0" smtClean="0"/>
              <a:t>rd</a:t>
            </a:r>
            <a:r>
              <a:rPr lang="en-NZ" baseline="0" dirty="0" smtClean="0"/>
              <a:t> line are written before the output of the Task.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Imagine I have changed </a:t>
            </a:r>
            <a:r>
              <a:rPr lang="en-NZ" dirty="0" err="1" smtClean="0"/>
              <a:t>VerySlowMethod</a:t>
            </a:r>
            <a:r>
              <a:rPr lang="en-NZ" dirty="0" smtClean="0"/>
              <a:t> to write to the </a:t>
            </a:r>
            <a:r>
              <a:rPr lang="en-NZ" dirty="0" err="1" smtClean="0"/>
              <a:t>listbox</a:t>
            </a:r>
            <a:r>
              <a:rPr lang="en-NZ" dirty="0" smtClean="0"/>
              <a:t>,</a:t>
            </a:r>
            <a:r>
              <a:rPr lang="en-NZ" baseline="0" dirty="0" smtClean="0"/>
              <a:t> rather than raise the </a:t>
            </a:r>
            <a:r>
              <a:rPr lang="en-NZ" baseline="0" dirty="0" err="1" smtClean="0"/>
              <a:t>messagebox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What will happen when I launch it as a Task?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Well, it will look like nothing happens, actually. Like the method doesn’t even run. But what really happens is that a cross-threading exception will be thrown, on the Task thread, when it tries to write to the </a:t>
            </a:r>
            <a:r>
              <a:rPr lang="en-NZ" baseline="0" dirty="0" err="1" smtClean="0"/>
              <a:t>listBox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As you know writing to another thread’s controls is not permitted.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As you know, this can be managed with Invoke.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will see in a minute that it can also be handled with a new C# concurrency feature,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/await.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Before we see how to do that, though, we need to think a little bit about the kinds of concurrency we might encounter, and to meet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/await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Our</a:t>
            </a:r>
            <a:r>
              <a:rPr lang="en-NZ" baseline="0" dirty="0" smtClean="0"/>
              <a:t> double-for-loop is CPU bound – the CPU is performing instructions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 slow database or http access is I/O Bound. There is nothing for the CPU to do while it waits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can see that creating another thread to sit and wait for an http call makes no sense.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 for I/O bound operations, there is an alternative approach in newer versions of C#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If called in a button click handler, this blocks the UI</a:t>
            </a:r>
            <a:r>
              <a:rPr lang="en-NZ" baseline="0" dirty="0" smtClean="0"/>
              <a:t> thread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Using await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Thus await is perfect for I/O</a:t>
            </a:r>
            <a:r>
              <a:rPr lang="en-NZ" baseline="0" dirty="0" smtClean="0"/>
              <a:t> bound operations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The thread does not block. Other work that is going on can continue</a:t>
            </a:r>
            <a:r>
              <a:rPr lang="en-NZ" baseline="0" dirty="0" smtClean="0"/>
              <a:t> –e.g. The UI will be responsive. If you have animations running they would continue to run. If this was a web server that was handling requests, it would continue to do so.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When the I/O bound operation completes, execution picks up right where it left off, so no </a:t>
            </a:r>
            <a:r>
              <a:rPr lang="en-NZ" baseline="0" dirty="0" err="1" smtClean="0"/>
              <a:t>awaiters</a:t>
            </a:r>
            <a:r>
              <a:rPr lang="en-NZ" baseline="0" dirty="0" smtClean="0"/>
              <a:t> or other </a:t>
            </a:r>
            <a:r>
              <a:rPr lang="en-NZ" baseline="0" dirty="0" err="1" smtClean="0"/>
              <a:t>callback</a:t>
            </a:r>
            <a:r>
              <a:rPr lang="en-NZ" baseline="0" dirty="0" smtClean="0"/>
              <a:t> arrangements are needed.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You can’t, however await any kind of statement. It has to be one that can be “waited for”.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 statement can be waited for if it bundles itself up into a Task</a:t>
            </a:r>
            <a:r>
              <a:rPr lang="en-NZ" baseline="0" dirty="0" smtClean="0"/>
              <a:t> (remember them?)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So, to allow our http call to run efficiently we go....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In addition to concerns about thread safety....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High processing overhead creating and destroying threads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No</a:t>
            </a:r>
            <a:r>
              <a:rPr lang="en-NZ" baseline="0" dirty="0" smtClean="0"/>
              <a:t> point wrapping your threaded code in a try-catch, the catch will run on the original thread, not the new one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No “</a:t>
            </a:r>
            <a:r>
              <a:rPr lang="en-NZ" dirty="0" err="1" smtClean="0"/>
              <a:t>onComplete</a:t>
            </a:r>
            <a:r>
              <a:rPr lang="en-NZ" dirty="0" smtClean="0"/>
              <a:t>” event. Can handle clumsily with Join, but this is not satisfactory.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So, C# (5.0?) introduced a class that wraps the</a:t>
            </a:r>
            <a:r>
              <a:rPr lang="en-NZ" baseline="0" dirty="0" smtClean="0"/>
              <a:t> low-level thread and solves some of these problems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Ignore</a:t>
            </a:r>
            <a:r>
              <a:rPr lang="en-NZ" baseline="0" dirty="0" smtClean="0"/>
              <a:t> the error for just a minute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Here we bundle the http call up as a Task&lt;String&gt; because </a:t>
            </a:r>
            <a:r>
              <a:rPr lang="en-NZ" baseline="0" dirty="0" err="1" smtClean="0"/>
              <a:t>GetStringAsync</a:t>
            </a:r>
            <a:r>
              <a:rPr lang="en-NZ" baseline="0" dirty="0" smtClean="0"/>
              <a:t> returns a string (that’s what the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 in the method name tells us).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Then we launch the task with await.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Note that we don’t have to use the Result property anymore; making it Task&lt;string&gt; produces the same return.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You’ll see that we have a syntax error...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We are being asked to mark this method with the </a:t>
            </a:r>
            <a:r>
              <a:rPr lang="en-NZ" dirty="0" err="1" smtClean="0"/>
              <a:t>async</a:t>
            </a:r>
            <a:r>
              <a:rPr lang="en-NZ" dirty="0" smtClean="0"/>
              <a:t> keyword and change its type to Task.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The</a:t>
            </a:r>
            <a:r>
              <a:rPr lang="en-NZ" baseline="0" dirty="0" smtClean="0"/>
              <a:t>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 keyword is purely for the compiler. It “avoids ambiguities” according to the documentation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Sort of like repeating override, it tells the compiler that you really know what you’re doing here.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“returning Task” part makes the whole method </a:t>
            </a:r>
            <a:r>
              <a:rPr lang="en-NZ" baseline="0" dirty="0" err="1" smtClean="0"/>
              <a:t>awaitable</a:t>
            </a:r>
            <a:r>
              <a:rPr lang="en-NZ" baseline="0" dirty="0" smtClean="0"/>
              <a:t>, so you can chain and nest these calls if needed.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So, we make the requested changes....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Note also, that we have</a:t>
            </a:r>
            <a:r>
              <a:rPr lang="en-NZ" baseline="0" dirty="0" smtClean="0"/>
              <a:t> changed the method name to .....</a:t>
            </a:r>
            <a:r>
              <a:rPr lang="en-NZ" baseline="0" dirty="0" err="1" smtClean="0"/>
              <a:t>Async</a:t>
            </a: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 conventional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just tells future users of the method (who might not necessarily have the whole method code) that there is awaiting happening in here.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should tell you something about </a:t>
            </a:r>
            <a:r>
              <a:rPr lang="en-NZ" baseline="0" dirty="0" err="1" smtClean="0"/>
              <a:t>HttpClient.GetStringAsync</a:t>
            </a:r>
            <a:r>
              <a:rPr lang="en-NZ" baseline="0" dirty="0" smtClean="0"/>
              <a:t> =&gt; it’s got some await statements in it, or </a:t>
            </a:r>
            <a:r>
              <a:rPr lang="en-NZ" baseline="0" dirty="0" err="1" smtClean="0"/>
              <a:t>Task.Run</a:t>
            </a: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Now, if we call this method in a button-click, the UI remains responsive during the http access.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When you put this method into the button click handler, you get a compiler </a:t>
            </a:r>
            <a:r>
              <a:rPr lang="en-NZ" b="1" dirty="0" smtClean="0"/>
              <a:t>warning</a:t>
            </a:r>
            <a:r>
              <a:rPr lang="en-NZ" b="0" dirty="0" smtClean="0"/>
              <a:t> (not an error) saying effectively “are you sure you don’t want to await this call?”</a:t>
            </a:r>
          </a:p>
          <a:p>
            <a:pPr>
              <a:buFont typeface="Arial" pitchFamily="34" charset="0"/>
              <a:buChar char="•"/>
            </a:pPr>
            <a:endParaRPr lang="en-NZ" b="0" dirty="0" smtClean="0"/>
          </a:p>
          <a:p>
            <a:pPr>
              <a:buFont typeface="Arial" pitchFamily="34" charset="0"/>
              <a:buChar char="•"/>
            </a:pPr>
            <a:r>
              <a:rPr lang="en-NZ" b="0" dirty="0" smtClean="0"/>
              <a:t>This happens whenever there is any await</a:t>
            </a:r>
            <a:r>
              <a:rPr lang="en-NZ" b="0" baseline="0" dirty="0" smtClean="0"/>
              <a:t> statement inside the method – it offers you the opportunity to cascade the awaiting. This is just a compiler weirdness (many would classify it as a bug) and should be ignored.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Since await doesn’t create a new thread, it</a:t>
            </a:r>
            <a:r>
              <a:rPr lang="en-NZ" baseline="0" dirty="0" smtClean="0"/>
              <a:t> won’t improve performance on CPU bound tasks directly.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But we can force it to by wrapping our CPU-bound code in a Task and awaiting the Task.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await prevent blocking and the Task wrapper gets you a new Thread.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synchronous version...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And remember that this version also blocked, because the second statement had to wait for its right-hand to finish.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So how can we get it not to block?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want to launch </a:t>
            </a:r>
            <a:r>
              <a:rPr lang="en-NZ" baseline="0" dirty="0" err="1" smtClean="0"/>
              <a:t>taskWrapper</a:t>
            </a:r>
            <a:r>
              <a:rPr lang="en-NZ" baseline="0" dirty="0" smtClean="0"/>
              <a:t> and free the main thread while it does its work, then pick up where we left off =&gt; that’s exactly how await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This does not block,</a:t>
            </a:r>
            <a:r>
              <a:rPr lang="en-NZ" baseline="0" dirty="0" smtClean="0"/>
              <a:t> and there is no cross-threading problem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Note that we again don’t say “Result”, because await means “await the result”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Note that we mark the button click handler method as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, but don’t change its return type to Task, because we don’t intend the ever nest it.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There are some shortcuts that</a:t>
            </a:r>
            <a:r>
              <a:rPr lang="en-NZ" baseline="0" dirty="0" smtClean="0"/>
              <a:t> require less typing, but it can start to get very confusing who is actually being paused and who isn’t, so I suggest that you work with the full syntax until you feel very comfortable with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 &amp; await before moving to </a:t>
            </a:r>
            <a:r>
              <a:rPr lang="en-NZ" baseline="0" smtClean="0"/>
              <a:t>the shortcuts.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Allows normal exception handling</a:t>
            </a:r>
          </a:p>
          <a:p>
            <a:r>
              <a:rPr lang="en-NZ" dirty="0" smtClean="0"/>
              <a:t>Runs off thread pool (set of pre-made reusable threads; save resources) automatically</a:t>
            </a:r>
          </a:p>
          <a:p>
            <a:r>
              <a:rPr lang="en-NZ" dirty="0" smtClean="0"/>
              <a:t>Allows callbacks (instead of just “join”)</a:t>
            </a:r>
          </a:p>
          <a:p>
            <a:r>
              <a:rPr lang="en-NZ" dirty="0" smtClean="0"/>
              <a:t>Managed by Task Scheduler for efficiency</a:t>
            </a:r>
          </a:p>
          <a:p>
            <a:r>
              <a:rPr lang="en-NZ" dirty="0" smtClean="0"/>
              <a:t>A Task encapsulates code that should be run asynchronously (i.e. without blocking).</a:t>
            </a:r>
          </a:p>
          <a:p>
            <a:r>
              <a:rPr lang="en-NZ" dirty="0" smtClean="0"/>
              <a:t>A method on the main thread launches a Task, but can continue its own execution while the task completes.</a:t>
            </a:r>
          </a:p>
          <a:p>
            <a:r>
              <a:rPr lang="en-NZ" dirty="0" smtClean="0"/>
              <a:t>A </a:t>
            </a:r>
            <a:r>
              <a:rPr lang="en-NZ" dirty="0" err="1" smtClean="0"/>
              <a:t>callback</a:t>
            </a:r>
            <a:r>
              <a:rPr lang="en-NZ" dirty="0" smtClean="0"/>
              <a:t> can be bound to the task for its “</a:t>
            </a:r>
            <a:r>
              <a:rPr lang="en-NZ" dirty="0" err="1" smtClean="0"/>
              <a:t>onComplete</a:t>
            </a:r>
            <a:r>
              <a:rPr lang="en-NZ" dirty="0" smtClean="0"/>
              <a:t>” event.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The</a:t>
            </a:r>
            <a:r>
              <a:rPr lang="en-NZ" baseline="0" dirty="0" smtClean="0"/>
              <a:t> Task Schedule decides when it is appropriate, and we will see what it bases that decision on a bit later.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This double-for takes about 5 seconds to run.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 have this program, with two buttons.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The top one</a:t>
            </a:r>
            <a:r>
              <a:rPr lang="en-NZ" baseline="0" dirty="0" smtClean="0"/>
              <a:t> calls our slow method, the bottom one writes to the </a:t>
            </a:r>
            <a:r>
              <a:rPr lang="en-NZ" baseline="0" dirty="0" err="1" smtClean="0"/>
              <a:t>listbox</a:t>
            </a:r>
            <a:r>
              <a:rPr lang="en-NZ" baseline="0" dirty="0" smtClean="0"/>
              <a:t>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Here</a:t>
            </a:r>
            <a:r>
              <a:rPr lang="en-NZ" baseline="0" dirty="0" smtClean="0"/>
              <a:t> I have clicked the button on the left, starting </a:t>
            </a:r>
            <a:r>
              <a:rPr lang="en-NZ" baseline="0" dirty="0" err="1" smtClean="0"/>
              <a:t>verySlowMethod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During that time, I have clicked on the UI checker several times, but it is dead.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doesn’t highlight and it doesn’t execute its code.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UI thread is busy running that double-for, so it isn’t listening for the mouse (technically, it isn’t monitoring the message buffer where the mouse clicks are being placed by the operating system.)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To overcome this, we can wrap our slow method in a Task object, so that it runs on a separate thread.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Like this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Action</a:t>
            </a:r>
            <a:r>
              <a:rPr lang="en-NZ" baseline="0" dirty="0" smtClean="0"/>
              <a:t> is a system delegate type, specifically for a void/void method.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is like </a:t>
            </a:r>
            <a:r>
              <a:rPr lang="en-NZ" baseline="0" dirty="0" err="1" smtClean="0"/>
              <a:t>Func</a:t>
            </a:r>
            <a:r>
              <a:rPr lang="en-NZ" baseline="0" dirty="0" smtClean="0"/>
              <a:t> (remember that?) but for voids.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code is more commonly written using the shorthand shown...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They are equivalent.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Setting up </a:t>
            </a:r>
            <a:r>
              <a:rPr lang="en-NZ" baseline="0" dirty="0" err="1" smtClean="0"/>
              <a:t>Task.Run</a:t>
            </a:r>
            <a:r>
              <a:rPr lang="en-NZ" baseline="0" dirty="0" smtClean="0"/>
              <a:t> is equivalent to making a Thread with </a:t>
            </a:r>
            <a:r>
              <a:rPr lang="en-NZ" baseline="0" dirty="0" err="1" smtClean="0"/>
              <a:t>VerySlowMethod</a:t>
            </a:r>
            <a:r>
              <a:rPr lang="en-NZ" baseline="0" dirty="0" smtClean="0"/>
              <a:t> and calling Start().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When we click this button, the task starts, but the main thread continues without waiting for it to complete, so the button is live.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A call to </a:t>
            </a:r>
            <a:r>
              <a:rPr lang="en-NZ" dirty="0" err="1" smtClean="0"/>
              <a:t>Task.Run</a:t>
            </a:r>
            <a:r>
              <a:rPr lang="en-NZ" dirty="0" smtClean="0"/>
              <a:t> returns a Task object, which you can capture and use in</a:t>
            </a:r>
            <a:r>
              <a:rPr lang="en-NZ" baseline="0" dirty="0" smtClean="0"/>
              <a:t> various ways. 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For example, you can read the Status property or, as we will see later, you can attach a </a:t>
            </a:r>
            <a:r>
              <a:rPr lang="en-NZ" baseline="0" dirty="0" err="1" smtClean="0"/>
              <a:t>callback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For greater flexibility, you more often see the </a:t>
            </a:r>
            <a:r>
              <a:rPr lang="en-NZ" baseline="0" dirty="0" err="1" smtClean="0"/>
              <a:t>Task.Run</a:t>
            </a:r>
            <a:r>
              <a:rPr lang="en-NZ" baseline="0" dirty="0" smtClean="0"/>
              <a:t> wrapped into a function that returns Task, like this.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 also an important part of the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/await architecture, which we will see later.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92C55-3D52-49DC-9F73-D3E51555A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6979E-0C24-4EE5-9E91-DC9FF0DA8408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9A038-B380-4525-B739-17249B98AB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F82D-6D9D-43ED-852F-4B5F6C7B0890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EF9BB-BF6E-4B9C-8015-681E054551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285E51-710B-4ADD-8062-831B524FA88B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21ECA-2069-4F62-B9EE-6A3D305276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2BB7F-9DB1-48C2-B55D-2BE0A74BDC64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5BB50-80EA-404A-888E-B4E85774C2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CCA46-1F77-46E4-9F76-D6DD874B7B5F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17E74-0F62-4605-84F0-2D410998B2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07C34-73B0-4819-BCA0-4BE7428A0B6C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A49D6-F27D-47C6-8467-87ED412A9B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3BEEB-8FA7-4A4D-A31E-C177C4737432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CBA19E-2C07-4844-B2F0-D5A04F4F69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378F9-23CE-4670-9108-FAE35300D768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0D28E-E777-4BFA-97BB-5AC2B3F721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56306B-FF6A-480E-AF8E-32259112427F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EC21E-B506-482B-9905-F878CE230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88E8F-F7B2-4A45-9A3A-9AFBAE7E8640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3F9EF-81E0-477A-A7FD-E7FD96632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B9AAFF-A566-44AA-A309-AB7CDEE8577D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DA608-9400-4AD3-AE4F-BDE51122A3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AE1180-87CC-40C1-B247-20C93298D361}" type="datetimeFigureOut">
              <a:rPr lang="en-US" smtClean="0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0E2F53-0CA5-4DBC-9DDB-A5CA824B9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Asynchronous </a:t>
            </a:r>
            <a:r>
              <a:rPr lang="en-NZ" dirty="0" smtClean="0"/>
              <a:t>Programming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898989"/>
                </a:solidFill>
              </a:rPr>
              <a:t>IN710 OOSD 2017</a:t>
            </a:r>
          </a:p>
          <a:p>
            <a:r>
              <a:rPr lang="en-NZ" dirty="0" smtClean="0">
                <a:solidFill>
                  <a:srgbClr val="898989"/>
                </a:solidFill>
              </a:rPr>
              <a:t>Session 13.2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 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76400"/>
            <a:ext cx="890016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67000"/>
            <a:ext cx="82714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a </a:t>
            </a:r>
            <a:r>
              <a:rPr lang="en-NZ" dirty="0" err="1" smtClean="0"/>
              <a:t>Callback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69" y="1676400"/>
            <a:ext cx="828353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Adding a </a:t>
            </a:r>
            <a:r>
              <a:rPr lang="en-NZ" dirty="0" err="1" smtClean="0"/>
              <a:t>Callback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75342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Task&lt;</a:t>
            </a:r>
            <a:r>
              <a:rPr lang="en-NZ" dirty="0" err="1" smtClean="0"/>
              <a:t>resultType</a:t>
            </a:r>
            <a:r>
              <a:rPr lang="en-NZ" dirty="0" smtClean="0"/>
              <a:t>&gt;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5257800" cy="361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334000"/>
            <a:ext cx="81642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Task&lt;</a:t>
            </a:r>
            <a:r>
              <a:rPr lang="en-NZ" dirty="0" err="1" smtClean="0"/>
              <a:t>resultType</a:t>
            </a:r>
            <a:r>
              <a:rPr lang="en-NZ" dirty="0" smtClean="0"/>
              <a:t>&gt;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01079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Callbacks with Task&lt;T&gt;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600200"/>
            <a:ext cx="6934201" cy="27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86275"/>
            <a:ext cx="4162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6096000" y="2743200"/>
            <a:ext cx="990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Cross-Threading Issues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657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81625"/>
            <a:ext cx="5229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CPU-Bound vs. I/O-Bound Operations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CPU-bound</a:t>
            </a:r>
          </a:p>
          <a:p>
            <a:pPr lvl="1"/>
            <a:r>
              <a:rPr lang="en-NZ" dirty="0" smtClean="0"/>
              <a:t>Processing is blocked by a long computation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IO-Bound</a:t>
            </a:r>
          </a:p>
          <a:p>
            <a:pPr lvl="1"/>
            <a:r>
              <a:rPr lang="en-NZ" dirty="0" smtClean="0"/>
              <a:t>Processing is blocked while waiting on a slow I/O operation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CPU-Bound delays benefit from creation of a separate thread.</a:t>
            </a:r>
          </a:p>
          <a:p>
            <a:r>
              <a:rPr lang="en-NZ" dirty="0" smtClean="0"/>
              <a:t>I/O-Bound delays do not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I/O-Bound Computation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1600200"/>
            <a:ext cx="821917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await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keyword await placed before a statement means: “After you launch this statement, don’t pause its execution thread waiting for it to finish.”</a:t>
            </a:r>
          </a:p>
          <a:p>
            <a:r>
              <a:rPr lang="en-NZ" dirty="0" smtClean="0"/>
              <a:t>await  does not start a new thread, it just “frees up” the current thread.</a:t>
            </a:r>
          </a:p>
          <a:p>
            <a:r>
              <a:rPr lang="en-NZ" dirty="0" smtClean="0"/>
              <a:t>When the “awaited” operation finishes, execution resumes from that point in the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Problems with Threads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High processing overhead</a:t>
            </a:r>
          </a:p>
          <a:p>
            <a:r>
              <a:rPr lang="en-NZ" dirty="0" smtClean="0"/>
              <a:t>Don’t permit exception handling</a:t>
            </a:r>
          </a:p>
          <a:p>
            <a:r>
              <a:rPr lang="en-NZ" dirty="0" smtClean="0"/>
              <a:t>Difficult to specify “what should happen after”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await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 use await on some code, you must make it “</a:t>
            </a:r>
            <a:r>
              <a:rPr lang="en-NZ" dirty="0" err="1" smtClean="0"/>
              <a:t>awaitable</a:t>
            </a:r>
            <a:r>
              <a:rPr lang="en-NZ" dirty="0" smtClean="0"/>
              <a:t>”.</a:t>
            </a:r>
          </a:p>
          <a:p>
            <a:r>
              <a:rPr lang="en-NZ" dirty="0" smtClean="0"/>
              <a:t>Tasks are </a:t>
            </a:r>
            <a:r>
              <a:rPr lang="en-NZ" dirty="0" err="1" smtClean="0"/>
              <a:t>awaitable</a:t>
            </a:r>
            <a:r>
              <a:rPr lang="en-NZ" dirty="0" smtClean="0"/>
              <a:t>.</a:t>
            </a:r>
          </a:p>
          <a:p>
            <a:r>
              <a:rPr lang="en-NZ" dirty="0" smtClean="0"/>
              <a:t>Therefore, we bundle our I/O bound code into a Task or Task&lt;T&gt;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await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5506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async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1600200"/>
            <a:ext cx="824235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async</a:t>
            </a:r>
            <a:r>
              <a:rPr lang="en-NZ" dirty="0" smtClean="0"/>
              <a:t> &amp; await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9810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Note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001000" cy="180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await with CPU-Bound Computation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7766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84788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await with CPU-Bound Computation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49" y="1619250"/>
            <a:ext cx="795180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2895600" y="2743200"/>
            <a:ext cx="609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Syntactic Simplification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Note that there are syntactic options for </a:t>
            </a:r>
            <a:r>
              <a:rPr lang="en-NZ" dirty="0" err="1" smtClean="0"/>
              <a:t>async</a:t>
            </a:r>
            <a:r>
              <a:rPr lang="en-NZ" dirty="0" smtClean="0"/>
              <a:t> &amp; await that eliminate the need to explicitly create the Task object.</a:t>
            </a:r>
          </a:p>
          <a:p>
            <a:r>
              <a:rPr lang="en-NZ" dirty="0" smtClean="0"/>
              <a:t>Left as an exercise.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5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Accepts the “to be threaded” code as a delegate.</a:t>
            </a:r>
          </a:p>
          <a:p>
            <a:r>
              <a:rPr lang="en-NZ" dirty="0" smtClean="0"/>
              <a:t>Allow normal exception handling</a:t>
            </a:r>
          </a:p>
          <a:p>
            <a:r>
              <a:rPr lang="en-NZ" dirty="0" smtClean="0"/>
              <a:t>Managed by a Task Scheduler module in the .NET framework that optimises for efficiency.</a:t>
            </a:r>
          </a:p>
          <a:p>
            <a:r>
              <a:rPr lang="en-NZ" dirty="0" smtClean="0"/>
              <a:t>Runs off the Thread Pool, a set of pre-made reusable threads.</a:t>
            </a:r>
          </a:p>
          <a:p>
            <a:r>
              <a:rPr lang="en-NZ" dirty="0" smtClean="0"/>
              <a:t>Can be bound to a </a:t>
            </a:r>
            <a:r>
              <a:rPr lang="en-NZ" dirty="0" err="1" smtClean="0"/>
              <a:t>callback</a:t>
            </a:r>
            <a:r>
              <a:rPr lang="en-NZ" dirty="0" smtClean="0"/>
              <a:t> for “on completion”.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Tasks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Task’s bound code can be launched like a normal method call.</a:t>
            </a:r>
          </a:p>
          <a:p>
            <a:r>
              <a:rPr lang="en-NZ" dirty="0" smtClean="0"/>
              <a:t>If appropriate, the Task is run on a separate thread taken from the Thread Pool</a:t>
            </a:r>
          </a:p>
          <a:p>
            <a:r>
              <a:rPr lang="en-NZ" dirty="0" smtClean="0"/>
              <a:t>Execution of the launching method’s code continues </a:t>
            </a:r>
            <a:r>
              <a:rPr lang="en-NZ" b="1" dirty="0" smtClean="0"/>
              <a:t>without waiting for the Task to complete.</a:t>
            </a:r>
          </a:p>
          <a:p>
            <a:r>
              <a:rPr lang="en-NZ" dirty="0" smtClean="0"/>
              <a:t>When the Task completes, its </a:t>
            </a:r>
            <a:r>
              <a:rPr lang="en-NZ" dirty="0" err="1" smtClean="0"/>
              <a:t>callback</a:t>
            </a:r>
            <a:r>
              <a:rPr lang="en-NZ" dirty="0" smtClean="0"/>
              <a:t> (if specified) is automatically queued up to run.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6" y="1600200"/>
            <a:ext cx="40666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600200"/>
            <a:ext cx="4114800" cy="487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210" y="1600200"/>
            <a:ext cx="858479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49530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Running a Task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2891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873111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5114925" cy="44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1643</TotalTime>
  <Words>2151</Words>
  <Application>Microsoft Office PowerPoint</Application>
  <PresentationFormat>On-screen Show (4:3)</PresentationFormat>
  <Paragraphs>204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Clarity</vt:lpstr>
      <vt:lpstr>Asynchronous Programming in C#</vt:lpstr>
      <vt:lpstr>Problems with Threads</vt:lpstr>
      <vt:lpstr>Tasks</vt:lpstr>
      <vt:lpstr>Tasks</vt:lpstr>
      <vt:lpstr>Example</vt:lpstr>
      <vt:lpstr>Example</vt:lpstr>
      <vt:lpstr>Example</vt:lpstr>
      <vt:lpstr>Running a Task</vt:lpstr>
      <vt:lpstr>Example</vt:lpstr>
      <vt:lpstr>Task Objects</vt:lpstr>
      <vt:lpstr>Adding a Callback</vt:lpstr>
      <vt:lpstr>Adding a Callback</vt:lpstr>
      <vt:lpstr>Task&lt;resultType&gt;</vt:lpstr>
      <vt:lpstr>Task&lt;resultType&gt;</vt:lpstr>
      <vt:lpstr>Callbacks with Task&lt;T&gt;</vt:lpstr>
      <vt:lpstr>Cross-Threading Issues</vt:lpstr>
      <vt:lpstr>CPU-Bound vs. I/O-Bound Operations</vt:lpstr>
      <vt:lpstr>I/O-Bound Computation</vt:lpstr>
      <vt:lpstr>await</vt:lpstr>
      <vt:lpstr>await</vt:lpstr>
      <vt:lpstr>await</vt:lpstr>
      <vt:lpstr>async</vt:lpstr>
      <vt:lpstr>async &amp; await</vt:lpstr>
      <vt:lpstr>Technical Note</vt:lpstr>
      <vt:lpstr>await with CPU-Bound Computation</vt:lpstr>
      <vt:lpstr>await with CPU-Bound Computation</vt:lpstr>
      <vt:lpstr>Syntactic Simplification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Patricia Haden</cp:lastModifiedBy>
  <cp:revision>535</cp:revision>
  <dcterms:created xsi:type="dcterms:W3CDTF">2006-08-16T00:00:00Z</dcterms:created>
  <dcterms:modified xsi:type="dcterms:W3CDTF">2017-05-24T21:14:49Z</dcterms:modified>
</cp:coreProperties>
</file>