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46"/>
  </p:notesMasterIdLst>
  <p:handoutMasterIdLst>
    <p:handoutMasterId r:id="rId47"/>
  </p:handoutMasterIdLst>
  <p:sldIdLst>
    <p:sldId id="256" r:id="rId2"/>
    <p:sldId id="292" r:id="rId3"/>
    <p:sldId id="271" r:id="rId4"/>
    <p:sldId id="293" r:id="rId5"/>
    <p:sldId id="294" r:id="rId6"/>
    <p:sldId id="301" r:id="rId7"/>
    <p:sldId id="276" r:id="rId8"/>
    <p:sldId id="283" r:id="rId9"/>
    <p:sldId id="295" r:id="rId10"/>
    <p:sldId id="296" r:id="rId11"/>
    <p:sldId id="297" r:id="rId12"/>
    <p:sldId id="284" r:id="rId13"/>
    <p:sldId id="285" r:id="rId14"/>
    <p:sldId id="287" r:id="rId15"/>
    <p:sldId id="288" r:id="rId16"/>
    <p:sldId id="289" r:id="rId17"/>
    <p:sldId id="299" r:id="rId18"/>
    <p:sldId id="300" r:id="rId19"/>
    <p:sldId id="304" r:id="rId20"/>
    <p:sldId id="302" r:id="rId21"/>
    <p:sldId id="326" r:id="rId22"/>
    <p:sldId id="303" r:id="rId23"/>
    <p:sldId id="305" r:id="rId24"/>
    <p:sldId id="306" r:id="rId25"/>
    <p:sldId id="307" r:id="rId26"/>
    <p:sldId id="309" r:id="rId27"/>
    <p:sldId id="308" r:id="rId28"/>
    <p:sldId id="310" r:id="rId29"/>
    <p:sldId id="311" r:id="rId30"/>
    <p:sldId id="312" r:id="rId31"/>
    <p:sldId id="313" r:id="rId32"/>
    <p:sldId id="314" r:id="rId33"/>
    <p:sldId id="315" r:id="rId34"/>
    <p:sldId id="316" r:id="rId35"/>
    <p:sldId id="317" r:id="rId36"/>
    <p:sldId id="327" r:id="rId37"/>
    <p:sldId id="321" r:id="rId38"/>
    <p:sldId id="318" r:id="rId39"/>
    <p:sldId id="319" r:id="rId40"/>
    <p:sldId id="320" r:id="rId41"/>
    <p:sldId id="322" r:id="rId42"/>
    <p:sldId id="325" r:id="rId43"/>
    <p:sldId id="323" r:id="rId44"/>
    <p:sldId id="324" r:id="rId45"/>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775" autoAdjust="0"/>
  </p:normalViewPr>
  <p:slideViewPr>
    <p:cSldViewPr>
      <p:cViewPr varScale="1">
        <p:scale>
          <a:sx n="78" d="100"/>
          <a:sy n="78" d="100"/>
        </p:scale>
        <p:origin x="2538"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w Cen MT" pitchFamily="34" charset="0"/>
              </a:defRPr>
            </a:lvl1pPr>
          </a:lstStyle>
          <a:p>
            <a:endParaRPr lang="en-US"/>
          </a:p>
        </p:txBody>
      </p:sp>
      <p:sp>
        <p:nvSpPr>
          <p:cNvPr id="70659" name="Rectangle 3"/>
          <p:cNvSpPr>
            <a:spLocks noGrp="1" noChangeArrowheads="1"/>
          </p:cNvSpPr>
          <p:nvPr>
            <p:ph type="dt" sz="quarter"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w Cen MT" pitchFamily="34" charset="0"/>
              </a:defRPr>
            </a:lvl1pPr>
          </a:lstStyle>
          <a:p>
            <a:fld id="{5CFE8D76-0188-4CD2-8B21-08474602FE52}" type="datetimeFigureOut">
              <a:rPr lang="en-US"/>
              <a:pPr/>
              <a:t>4/11/2017</a:t>
            </a:fld>
            <a:endParaRPr lang="en-US"/>
          </a:p>
        </p:txBody>
      </p:sp>
      <p:sp>
        <p:nvSpPr>
          <p:cNvPr id="70660" name="Rectangle 4"/>
          <p:cNvSpPr>
            <a:spLocks noGrp="1" noChangeArrowheads="1"/>
          </p:cNvSpPr>
          <p:nvPr>
            <p:ph type="ftr" sz="quarter" idx="2"/>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w Cen MT" pitchFamily="34" charset="0"/>
              </a:defRPr>
            </a:lvl1pPr>
          </a:lstStyle>
          <a:p>
            <a:endParaRPr lang="en-US"/>
          </a:p>
        </p:txBody>
      </p:sp>
      <p:sp>
        <p:nvSpPr>
          <p:cNvPr id="70661" name="Rectangle 5"/>
          <p:cNvSpPr>
            <a:spLocks noGrp="1" noChangeArrowheads="1"/>
          </p:cNvSpPr>
          <p:nvPr>
            <p:ph type="sldNum" sz="quarter" idx="3"/>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w Cen MT" pitchFamily="34" charset="0"/>
              </a:defRPr>
            </a:lvl1pPr>
          </a:lstStyle>
          <a:p>
            <a:fld id="{4AFFE299-3348-436C-A2C1-BAEB1705D81E}" type="slidenum">
              <a:rPr lang="en-US"/>
              <a:pPr/>
              <a:t>‹#›</a:t>
            </a:fld>
            <a:endParaRPr lang="en-US"/>
          </a:p>
        </p:txBody>
      </p:sp>
    </p:spTree>
    <p:extLst>
      <p:ext uri="{BB962C8B-B14F-4D97-AF65-F5344CB8AC3E}">
        <p14:creationId xmlns:p14="http://schemas.microsoft.com/office/powerpoint/2010/main" val="41315698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NZ"/>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CAE17C2E-38CC-4FDE-A2D2-3009DFC396CB}" type="datetimeFigureOut">
              <a:rPr lang="en-US"/>
              <a:pPr>
                <a:defRPr/>
              </a:pPr>
              <a:t>4/11/2017</a:t>
            </a:fld>
            <a:endParaRPr lang="en-NZ"/>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NZ" noProof="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NZ" noProof="0"/>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NZ"/>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B77B28B5-0164-4472-9A73-6DBE017AF42D}" type="slidenum">
              <a:rPr lang="en-NZ"/>
              <a:pPr>
                <a:defRPr/>
              </a:pPr>
              <a:t>‹#›</a:t>
            </a:fld>
            <a:endParaRPr lang="en-NZ"/>
          </a:p>
        </p:txBody>
      </p:sp>
    </p:spTree>
    <p:extLst>
      <p:ext uri="{BB962C8B-B14F-4D97-AF65-F5344CB8AC3E}">
        <p14:creationId xmlns:p14="http://schemas.microsoft.com/office/powerpoint/2010/main" val="99163222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marL="171450" indent="-171450" fontAlgn="auto">
              <a:spcBef>
                <a:spcPts val="0"/>
              </a:spcBef>
              <a:spcAft>
                <a:spcPts val="0"/>
              </a:spcAft>
              <a:buFont typeface="Arial" pitchFamily="34" charset="0"/>
              <a:buChar char="•"/>
              <a:defRPr/>
            </a:pPr>
            <a:r>
              <a:rPr lang="en-NZ" dirty="0" smtClean="0"/>
              <a:t>Useful extensions</a:t>
            </a:r>
            <a:r>
              <a:rPr lang="en-NZ" baseline="0" dirty="0" smtClean="0"/>
              <a:t> of the delegate technique</a:t>
            </a:r>
            <a:endParaRPr lang="en-NZ" dirty="0"/>
          </a:p>
        </p:txBody>
      </p:sp>
      <p:sp>
        <p:nvSpPr>
          <p:cNvPr id="153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4796F71-9252-41B2-B58C-4F7B1FA32EAF}" type="slidenum">
              <a:rPr lang="en-NZ"/>
              <a:pPr fontAlgn="base">
                <a:spcBef>
                  <a:spcPct val="0"/>
                </a:spcBef>
                <a:spcAft>
                  <a:spcPct val="0"/>
                </a:spcAft>
              </a:pPr>
              <a:t>1</a:t>
            </a:fld>
            <a:endParaRPr lang="en-NZ"/>
          </a:p>
        </p:txBody>
      </p:sp>
    </p:spTree>
    <p:extLst>
      <p:ext uri="{BB962C8B-B14F-4D97-AF65-F5344CB8AC3E}">
        <p14:creationId xmlns:p14="http://schemas.microsoft.com/office/powerpoint/2010/main" val="394136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(Walk through)</a:t>
            </a:r>
          </a:p>
          <a:p>
            <a:pPr marL="171450" indent="-171450">
              <a:buFont typeface="Arial" pitchFamily="34" charset="0"/>
              <a:buChar char="•"/>
            </a:pPr>
            <a:r>
              <a:rPr lang="en-NZ" dirty="0" smtClean="0"/>
              <a:t>Remember</a:t>
            </a:r>
            <a:r>
              <a:rPr lang="en-NZ" baseline="0" dirty="0" smtClean="0"/>
              <a:t> that the add and subtract methods are gone.</a:t>
            </a:r>
          </a:p>
          <a:p>
            <a:pPr marL="171450" indent="-171450">
              <a:buFont typeface="Arial" pitchFamily="34" charset="0"/>
              <a:buChar char="•"/>
            </a:pPr>
            <a:r>
              <a:rPr lang="en-NZ" baseline="0" dirty="0" smtClean="0"/>
              <a:t>And the </a:t>
            </a:r>
            <a:r>
              <a:rPr lang="en-NZ" baseline="0" dirty="0" err="1" smtClean="0"/>
              <a:t>DelegateDemo</a:t>
            </a:r>
            <a:r>
              <a:rPr lang="en-NZ" baseline="0" dirty="0" smtClean="0"/>
              <a:t> method has fewer lines.</a:t>
            </a:r>
          </a:p>
          <a:p>
            <a:pPr marL="171450" indent="-171450">
              <a:buFont typeface="Arial" pitchFamily="34" charset="0"/>
              <a:buChar char="•"/>
            </a:pPr>
            <a:r>
              <a:rPr lang="en-NZ" baseline="0" dirty="0" smtClean="0"/>
              <a:t>So you have saved some typing. What do you think about the readability?</a:t>
            </a:r>
          </a:p>
          <a:p>
            <a:pPr marL="171450" indent="-171450">
              <a:buFont typeface="Arial" pitchFamily="34" charset="0"/>
              <a:buChar char="•"/>
            </a:pPr>
            <a:r>
              <a:rPr lang="en-NZ" baseline="0" dirty="0" smtClean="0"/>
              <a:t>Any limit on when you might use this syntactic feature?</a:t>
            </a:r>
          </a:p>
          <a:p>
            <a:pPr marL="171450" indent="-171450">
              <a:buFont typeface="Arial" pitchFamily="34" charset="0"/>
              <a:buChar char="•"/>
            </a:pPr>
            <a:endParaRPr lang="en-NZ" baseline="0" dirty="0" smtClean="0"/>
          </a:p>
          <a:p>
            <a:pPr marL="171450" indent="-171450">
              <a:buFont typeface="Arial" pitchFamily="34" charset="0"/>
              <a:buChar char="•"/>
            </a:pPr>
            <a:r>
              <a:rPr lang="en-NZ" baseline="0" dirty="0" smtClean="0"/>
              <a:t>We said earlier that any anonymous delegate could be replaced with a lambda.</a:t>
            </a:r>
          </a:p>
          <a:p>
            <a:pPr marL="171450" indent="-171450">
              <a:buFont typeface="Arial" pitchFamily="34" charset="0"/>
              <a:buChar char="•"/>
            </a:pPr>
            <a:r>
              <a:rPr lang="en-NZ" baseline="0" dirty="0" smtClean="0"/>
              <a:t>What would that look like here?</a:t>
            </a: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10</a:t>
            </a:fld>
            <a:endParaRPr lang="en-NZ"/>
          </a:p>
        </p:txBody>
      </p:sp>
    </p:spTree>
    <p:extLst>
      <p:ext uri="{BB962C8B-B14F-4D97-AF65-F5344CB8AC3E}">
        <p14:creationId xmlns:p14="http://schemas.microsoft.com/office/powerpoint/2010/main" val="2500883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Here we need no “delegate” keyword, no “return” keyword, and no data types, since they can be inferred from the operator.</a:t>
            </a:r>
          </a:p>
          <a:p>
            <a:pPr marL="171450" indent="-171450">
              <a:buFont typeface="Arial" pitchFamily="34" charset="0"/>
              <a:buChar char="•"/>
            </a:pPr>
            <a:r>
              <a:rPr lang="en-NZ" b="1" dirty="0" smtClean="0"/>
              <a:t>(Just a thought, what do you think you would do if you wanted concatenation instead of addition in this lambda?) =&gt; Explicitly</a:t>
            </a:r>
            <a:r>
              <a:rPr lang="en-NZ" b="1" baseline="0" dirty="0" smtClean="0"/>
              <a:t> type your input </a:t>
            </a:r>
            <a:r>
              <a:rPr lang="en-NZ" b="1" baseline="0" dirty="0" err="1" smtClean="0"/>
              <a:t>args</a:t>
            </a:r>
            <a:endParaRPr lang="en-NZ" b="1" dirty="0" smtClean="0"/>
          </a:p>
          <a:p>
            <a:pPr marL="171450" indent="-171450">
              <a:buFont typeface="Arial" pitchFamily="34" charset="0"/>
              <a:buChar char="•"/>
            </a:pPr>
            <a:r>
              <a:rPr lang="en-NZ" dirty="0" smtClean="0"/>
              <a:t>Let’s look at some more lambda</a:t>
            </a:r>
            <a:r>
              <a:rPr lang="en-NZ" baseline="0" dirty="0" smtClean="0"/>
              <a:t> expression examples.</a:t>
            </a: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11</a:t>
            </a:fld>
            <a:endParaRPr lang="en-NZ"/>
          </a:p>
        </p:txBody>
      </p:sp>
    </p:spTree>
    <p:extLst>
      <p:ext uri="{BB962C8B-B14F-4D97-AF65-F5344CB8AC3E}">
        <p14:creationId xmlns:p14="http://schemas.microsoft.com/office/powerpoint/2010/main" val="3584765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How would you write this function as a lambda?</a:t>
            </a:r>
          </a:p>
          <a:p>
            <a:pPr>
              <a:buFont typeface="Arial" pitchFamily="34" charset="0"/>
              <a:buChar char="•"/>
            </a:pPr>
            <a:r>
              <a:rPr lang="en-NZ" dirty="0" smtClean="0"/>
              <a:t>The full lambda</a:t>
            </a:r>
            <a:r>
              <a:rPr lang="en-NZ" baseline="0" dirty="0" smtClean="0"/>
              <a:t> syntax allows specification of type, the return keyword, braces, the whole lot.</a:t>
            </a:r>
          </a:p>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NZ" baseline="0" dirty="0" smtClean="0"/>
              <a:t>In fact, you can write more complicated lambdas that have if statements and so on, but by the time you get there, you might as well write the code</a:t>
            </a:r>
            <a:endParaRPr lang="en-NZ" dirty="0" smtClean="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12</a:t>
            </a:fld>
            <a:endParaRPr lang="en-NZ"/>
          </a:p>
        </p:txBody>
      </p:sp>
    </p:spTree>
    <p:extLst>
      <p:ext uri="{BB962C8B-B14F-4D97-AF65-F5344CB8AC3E}">
        <p14:creationId xmlns:p14="http://schemas.microsoft.com/office/powerpoint/2010/main" val="1154135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How would you write this function as a lambda?</a:t>
            </a: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13</a:t>
            </a:fld>
            <a:endParaRPr lang="en-NZ"/>
          </a:p>
        </p:txBody>
      </p:sp>
    </p:spTree>
    <p:extLst>
      <p:ext uri="{BB962C8B-B14F-4D97-AF65-F5344CB8AC3E}">
        <p14:creationId xmlns:p14="http://schemas.microsoft.com/office/powerpoint/2010/main" val="30354178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How would you write this function as a lambda?</a:t>
            </a: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14</a:t>
            </a:fld>
            <a:endParaRPr lang="en-NZ"/>
          </a:p>
        </p:txBody>
      </p:sp>
    </p:spTree>
    <p:extLst>
      <p:ext uri="{BB962C8B-B14F-4D97-AF65-F5344CB8AC3E}">
        <p14:creationId xmlns:p14="http://schemas.microsoft.com/office/powerpoint/2010/main" val="358316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Assume class Employee exposes these properties</a:t>
            </a:r>
          </a:p>
          <a:p>
            <a:r>
              <a:rPr lang="en-NZ" dirty="0" smtClean="0"/>
              <a:t>How would you write this function as a lambda?</a:t>
            </a:r>
          </a:p>
          <a:p>
            <a:r>
              <a:rPr lang="en-NZ" dirty="0" smtClean="0"/>
              <a:t>Input b goes</a:t>
            </a:r>
            <a:r>
              <a:rPr lang="en-NZ" baseline="0" dirty="0" smtClean="0"/>
              <a:t> to....</a:t>
            </a: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15</a:t>
            </a:fld>
            <a:endParaRPr lang="en-NZ"/>
          </a:p>
        </p:txBody>
      </p:sp>
    </p:spTree>
    <p:extLst>
      <p:ext uri="{BB962C8B-B14F-4D97-AF65-F5344CB8AC3E}">
        <p14:creationId xmlns:p14="http://schemas.microsoft.com/office/powerpoint/2010/main" val="538135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How would you write this function as a lambda?</a:t>
            </a:r>
          </a:p>
          <a:p>
            <a:endParaRPr lang="en-NZ" dirty="0" smtClean="0"/>
          </a:p>
          <a:p>
            <a:r>
              <a:rPr lang="en-NZ" dirty="0" smtClean="0"/>
              <a:t>Let’s look at how this would actually happen</a:t>
            </a:r>
            <a:r>
              <a:rPr lang="en-NZ" baseline="0" dirty="0" smtClean="0"/>
              <a:t> in code....</a:t>
            </a:r>
            <a:endParaRPr lang="en-NZ" dirty="0" smtClean="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16</a:t>
            </a:fld>
            <a:endParaRPr lang="en-NZ"/>
          </a:p>
        </p:txBody>
      </p:sp>
    </p:spTree>
    <p:extLst>
      <p:ext uri="{BB962C8B-B14F-4D97-AF65-F5344CB8AC3E}">
        <p14:creationId xmlns:p14="http://schemas.microsoft.com/office/powerpoint/2010/main" val="24709627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 typeface="Arial" pitchFamily="34" charset="0"/>
              <a:buChar char="•"/>
            </a:pPr>
            <a:r>
              <a:rPr lang="en-NZ" dirty="0" smtClean="0"/>
              <a:t> There’s the lambda up in the corner</a:t>
            </a:r>
            <a:r>
              <a:rPr lang="en-NZ" baseline="0" dirty="0" smtClean="0"/>
              <a:t> for your reference.</a:t>
            </a:r>
          </a:p>
          <a:p>
            <a:pPr>
              <a:buFont typeface="Arial" pitchFamily="34" charset="0"/>
              <a:buChar char="•"/>
            </a:pPr>
            <a:r>
              <a:rPr lang="en-NZ" baseline="0" dirty="0" smtClean="0"/>
              <a:t>Read it as “takes n and s and goes to (returns) true if </a:t>
            </a:r>
            <a:r>
              <a:rPr lang="en-NZ" baseline="0" dirty="0" err="1" smtClean="0"/>
              <a:t>s.Length</a:t>
            </a:r>
            <a:r>
              <a:rPr lang="en-NZ" baseline="0" dirty="0" smtClean="0"/>
              <a:t> &gt; n, false otherwise”</a:t>
            </a:r>
          </a:p>
          <a:p>
            <a:pPr>
              <a:buFont typeface="Arial" pitchFamily="34" charset="0"/>
              <a:buChar char="•"/>
            </a:pPr>
            <a:endParaRPr lang="en-NZ" baseline="0" dirty="0" smtClean="0"/>
          </a:p>
          <a:p>
            <a:pPr>
              <a:buFont typeface="Arial" pitchFamily="34" charset="0"/>
              <a:buChar char="•"/>
            </a:pPr>
            <a:r>
              <a:rPr lang="en-NZ" baseline="0" dirty="0" smtClean="0"/>
              <a:t>Declare a delegate type that matches this signature: takes an </a:t>
            </a:r>
            <a:r>
              <a:rPr lang="en-NZ" baseline="0" dirty="0" err="1" smtClean="0"/>
              <a:t>int</a:t>
            </a:r>
            <a:r>
              <a:rPr lang="en-NZ" baseline="0" dirty="0" smtClean="0"/>
              <a:t> and a string, and returns a </a:t>
            </a:r>
            <a:r>
              <a:rPr lang="en-NZ" baseline="0" dirty="0" err="1" smtClean="0"/>
              <a:t>bool</a:t>
            </a:r>
            <a:r>
              <a:rPr lang="en-NZ" baseline="0" dirty="0" smtClean="0"/>
              <a:t>...</a:t>
            </a:r>
          </a:p>
          <a:p>
            <a:pPr>
              <a:buFont typeface="Arial" pitchFamily="34" charset="0"/>
              <a:buChar char="•"/>
            </a:pPr>
            <a:endParaRPr lang="en-NZ" baseline="0" dirty="0" smtClean="0"/>
          </a:p>
          <a:p>
            <a:pPr>
              <a:buFont typeface="Arial" pitchFamily="34" charset="0"/>
              <a:buChar char="•"/>
            </a:pPr>
            <a:r>
              <a:rPr lang="en-NZ" baseline="0" dirty="0" smtClean="0"/>
              <a:t>Write some method that wants a delegate of that type....</a:t>
            </a:r>
          </a:p>
          <a:p>
            <a:pPr>
              <a:buFont typeface="Arial" pitchFamily="34" charset="0"/>
              <a:buChar char="•"/>
            </a:pPr>
            <a:r>
              <a:rPr lang="en-NZ" baseline="0" dirty="0" smtClean="0"/>
              <a:t>Note how general the functionality is. This method doesn’t care what you are doing with the number and the string. It will simply tell you whether the function returns true (which it considers a ‘pass’) or false (which it considers a ‘fail’). (Should note that mathematically, Takes...Bool is a predicate.)</a:t>
            </a:r>
          </a:p>
          <a:p>
            <a:pPr>
              <a:buFont typeface="Arial" pitchFamily="34" charset="0"/>
              <a:buChar char="•"/>
            </a:pPr>
            <a:endParaRPr lang="en-NZ" baseline="0" dirty="0" smtClean="0"/>
          </a:p>
          <a:p>
            <a:pPr>
              <a:buFont typeface="Arial" pitchFamily="34" charset="0"/>
              <a:buChar char="•"/>
            </a:pPr>
            <a:r>
              <a:rPr lang="en-NZ" baseline="0" dirty="0" smtClean="0"/>
              <a:t>We could create an instance of </a:t>
            </a:r>
            <a:r>
              <a:rPr lang="en-NZ" baseline="0" dirty="0" err="1" smtClean="0"/>
              <a:t>TakesInt</a:t>
            </a:r>
            <a:r>
              <a:rPr lang="en-NZ" baseline="0" dirty="0" smtClean="0"/>
              <a:t>…Bool with any function that matched the delegate signature. The </a:t>
            </a:r>
            <a:r>
              <a:rPr lang="en-NZ" baseline="0" dirty="0" err="1" smtClean="0"/>
              <a:t>LengthCheck</a:t>
            </a:r>
            <a:r>
              <a:rPr lang="en-NZ" baseline="0" dirty="0" smtClean="0"/>
              <a:t> function on the previous slide, for example, would work fine. We could then call </a:t>
            </a:r>
            <a:r>
              <a:rPr lang="en-NZ" baseline="0" dirty="0" err="1" smtClean="0"/>
              <a:t>StringTest</a:t>
            </a:r>
            <a:r>
              <a:rPr lang="en-NZ" baseline="0" dirty="0" smtClean="0"/>
              <a:t> and pass that instance in as the first argument.</a:t>
            </a:r>
          </a:p>
          <a:p>
            <a:pPr>
              <a:buFont typeface="Arial" pitchFamily="34" charset="0"/>
              <a:buChar char="•"/>
            </a:pPr>
            <a:endParaRPr lang="en-NZ" baseline="0" dirty="0" smtClean="0"/>
          </a:p>
          <a:p>
            <a:pPr>
              <a:buFont typeface="Arial" pitchFamily="34" charset="0"/>
              <a:buChar char="•"/>
            </a:pPr>
            <a:r>
              <a:rPr lang="en-NZ" baseline="0" dirty="0" smtClean="0"/>
              <a:t>But as we now know, we could also just write that function anonymously on the fly when we call </a:t>
            </a:r>
            <a:r>
              <a:rPr lang="en-NZ" baseline="0" dirty="0" err="1" smtClean="0"/>
              <a:t>StringTest</a:t>
            </a:r>
            <a:r>
              <a:rPr lang="en-NZ" baseline="0" dirty="0" smtClean="0"/>
              <a:t> (left as an exercise)</a:t>
            </a:r>
          </a:p>
          <a:p>
            <a:pPr>
              <a:buFont typeface="Arial" pitchFamily="34" charset="0"/>
              <a:buChar char="•"/>
            </a:pP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StringTest</a:t>
            </a:r>
            <a:r>
              <a:rPr lang="en-US" sz="1200" kern="1200" dirty="0" smtClean="0">
                <a:solidFill>
                  <a:schemeClr val="tx1"/>
                </a:solidFill>
                <a:latin typeface="+mn-lt"/>
                <a:ea typeface="+mn-ea"/>
                <a:cs typeface="+mn-cs"/>
              </a:rPr>
              <a:t>(delegate(</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n, string s) { return </a:t>
            </a:r>
            <a:r>
              <a:rPr lang="en-US" sz="1200" kern="1200" dirty="0" err="1" smtClean="0">
                <a:solidFill>
                  <a:schemeClr val="tx1"/>
                </a:solidFill>
                <a:latin typeface="+mn-lt"/>
                <a:ea typeface="+mn-ea"/>
                <a:cs typeface="+mn-cs"/>
              </a:rPr>
              <a:t>s.Length</a:t>
            </a:r>
            <a:r>
              <a:rPr lang="en-US" sz="1200" kern="1200" dirty="0" smtClean="0">
                <a:solidFill>
                  <a:schemeClr val="tx1"/>
                </a:solidFill>
                <a:latin typeface="+mn-lt"/>
                <a:ea typeface="+mn-ea"/>
                <a:cs typeface="+mn-cs"/>
              </a:rPr>
              <a:t> &gt; n; }, 5, "</a:t>
            </a:r>
            <a:r>
              <a:rPr lang="en-US" sz="1200" kern="1200" dirty="0" err="1" smtClean="0">
                <a:solidFill>
                  <a:schemeClr val="tx1"/>
                </a:solidFill>
                <a:latin typeface="+mn-lt"/>
                <a:ea typeface="+mn-ea"/>
                <a:cs typeface="+mn-cs"/>
              </a:rPr>
              <a:t>afg</a:t>
            </a:r>
            <a:r>
              <a:rPr lang="en-US" sz="1200" kern="1200" dirty="0" smtClean="0">
                <a:solidFill>
                  <a:schemeClr val="tx1"/>
                </a:solidFill>
                <a:latin typeface="+mn-lt"/>
                <a:ea typeface="+mn-ea"/>
                <a:cs typeface="+mn-cs"/>
              </a:rPr>
              <a:t>");</a:t>
            </a:r>
            <a:endParaRPr lang="en-NZ" baseline="0" dirty="0" smtClean="0"/>
          </a:p>
          <a:p>
            <a:pPr>
              <a:buFont typeface="Arial" pitchFamily="34" charset="0"/>
              <a:buNone/>
            </a:pPr>
            <a:endParaRPr lang="en-NZ" baseline="0" dirty="0" smtClean="0"/>
          </a:p>
          <a:p>
            <a:pPr>
              <a:buFont typeface="Arial" pitchFamily="34" charset="0"/>
              <a:buChar char="•"/>
            </a:pPr>
            <a:r>
              <a:rPr lang="en-NZ" baseline="0" dirty="0" smtClean="0"/>
              <a:t>Or, we could call </a:t>
            </a:r>
            <a:r>
              <a:rPr lang="en-NZ" baseline="0" dirty="0" err="1" smtClean="0"/>
              <a:t>StringTest</a:t>
            </a:r>
            <a:r>
              <a:rPr lang="en-NZ" baseline="0" dirty="0" smtClean="0"/>
              <a:t> and give its tester function with lambda, like this</a:t>
            </a:r>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17</a:t>
            </a:fld>
            <a:endParaRPr lang="en-NZ"/>
          </a:p>
        </p:txBody>
      </p:sp>
    </p:spTree>
    <p:extLst>
      <p:ext uri="{BB962C8B-B14F-4D97-AF65-F5344CB8AC3E}">
        <p14:creationId xmlns:p14="http://schemas.microsoft.com/office/powerpoint/2010/main" val="1780824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NZ" dirty="0" smtClean="0"/>
              <a:t>The</a:t>
            </a:r>
            <a:r>
              <a:rPr lang="en-NZ" baseline="0" dirty="0" smtClean="0"/>
              <a:t> program...</a:t>
            </a:r>
          </a:p>
          <a:p>
            <a:pPr marL="171450" indent="-171450">
              <a:buFont typeface="Arial" panose="020B0604020202020204" pitchFamily="34" charset="0"/>
              <a:buChar char="•"/>
            </a:pPr>
            <a:endParaRPr lang="en-NZ" baseline="0" dirty="0" smtClean="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18</a:t>
            </a:fld>
            <a:endParaRPr lang="en-NZ"/>
          </a:p>
        </p:txBody>
      </p:sp>
    </p:spTree>
    <p:extLst>
      <p:ext uri="{BB962C8B-B14F-4D97-AF65-F5344CB8AC3E}">
        <p14:creationId xmlns:p14="http://schemas.microsoft.com/office/powerpoint/2010/main" val="990459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 The lambda syntax</a:t>
            </a:r>
            <a:r>
              <a:rPr lang="en-NZ" baseline="0" dirty="0" smtClean="0"/>
              <a:t> can also be used to create a named function, using the </a:t>
            </a:r>
            <a:r>
              <a:rPr lang="en-NZ" baseline="0" dirty="0" err="1" smtClean="0"/>
              <a:t>Func</a:t>
            </a:r>
            <a:r>
              <a:rPr lang="en-NZ" baseline="0" dirty="0" smtClean="0"/>
              <a:t>&lt;T,T&gt; system delegate</a:t>
            </a:r>
          </a:p>
          <a:p>
            <a:pPr>
              <a:buFont typeface="Arial" pitchFamily="34" charset="0"/>
              <a:buChar char="•"/>
            </a:pPr>
            <a:r>
              <a:rPr lang="en-NZ" baseline="0" dirty="0" smtClean="0"/>
              <a:t>The first n-1 </a:t>
            </a:r>
            <a:r>
              <a:rPr lang="en-NZ" baseline="0" dirty="0" err="1" smtClean="0"/>
              <a:t>args</a:t>
            </a:r>
            <a:r>
              <a:rPr lang="en-NZ" baseline="0" dirty="0" smtClean="0"/>
              <a:t> “in T” represent the input variables. Provide a comma-separated list.</a:t>
            </a:r>
          </a:p>
          <a:p>
            <a:pPr>
              <a:buFont typeface="Arial" pitchFamily="34" charset="0"/>
              <a:buChar char="•"/>
            </a:pPr>
            <a:r>
              <a:rPr lang="en-NZ" baseline="0" dirty="0" smtClean="0"/>
              <a:t>The last </a:t>
            </a:r>
            <a:r>
              <a:rPr lang="en-NZ" baseline="0" dirty="0" err="1" smtClean="0"/>
              <a:t>arg</a:t>
            </a:r>
            <a:r>
              <a:rPr lang="en-NZ" baseline="0" dirty="0" smtClean="0"/>
              <a:t> “out </a:t>
            </a:r>
            <a:r>
              <a:rPr lang="en-NZ" baseline="0" dirty="0" err="1" smtClean="0"/>
              <a:t>TResult</a:t>
            </a:r>
            <a:r>
              <a:rPr lang="en-NZ" baseline="0" dirty="0" smtClean="0"/>
              <a:t>” is the return type.</a:t>
            </a:r>
          </a:p>
          <a:p>
            <a:pPr>
              <a:buFont typeface="Arial" pitchFamily="34" charset="0"/>
              <a:buChar char="•"/>
            </a:pPr>
            <a:r>
              <a:rPr lang="en-NZ" baseline="0" dirty="0" smtClean="0"/>
              <a:t>You can create a named function with a lambda like this one to convert RPM to KPH (cf. the exercise bicycle subject/observer practical).</a:t>
            </a:r>
          </a:p>
          <a:p>
            <a:pPr>
              <a:buFont typeface="Arial" pitchFamily="34" charset="0"/>
              <a:buChar char="•"/>
            </a:pPr>
            <a:r>
              <a:rPr lang="en-NZ" baseline="0" dirty="0" smtClean="0"/>
              <a:t> </a:t>
            </a:r>
            <a:r>
              <a:rPr lang="en-NZ" baseline="0" dirty="0" err="1" smtClean="0"/>
              <a:t>RPMtoKPH</a:t>
            </a:r>
            <a:r>
              <a:rPr lang="en-NZ" baseline="0" dirty="0" smtClean="0"/>
              <a:t> is a delegate. It can be declared in local or global scope (i.e. inside a method or just in the body of the class)</a:t>
            </a:r>
          </a:p>
          <a:p>
            <a:pPr>
              <a:buFont typeface="Arial" pitchFamily="34" charset="0"/>
              <a:buChar char="•"/>
            </a:pPr>
            <a:r>
              <a:rPr lang="en-NZ" dirty="0" smtClean="0"/>
              <a:t> You then call it in the normal way...</a:t>
            </a:r>
          </a:p>
          <a:p>
            <a:pPr>
              <a:buFont typeface="Arial" pitchFamily="34" charset="0"/>
              <a:buChar char="•"/>
            </a:pPr>
            <a:endParaRPr lang="en-NZ" dirty="0" smtClean="0"/>
          </a:p>
          <a:p>
            <a:pPr>
              <a:buFont typeface="Arial" pitchFamily="34" charset="0"/>
              <a:buChar char="•"/>
            </a:pPr>
            <a:r>
              <a:rPr lang="en-NZ" dirty="0" smtClean="0"/>
              <a:t>There is another, more complex</a:t>
            </a:r>
            <a:r>
              <a:rPr lang="en-NZ" baseline="0" dirty="0" smtClean="0"/>
              <a:t> delegate type for lambda Expression&lt;T,T&gt; that provides a different in-memory representation which is more efficient for complex calculations. See the docs if interested.</a:t>
            </a:r>
          </a:p>
          <a:p>
            <a:pPr>
              <a:buFont typeface="Arial" pitchFamily="34" charset="0"/>
              <a:buChar char="•"/>
            </a:pPr>
            <a:endParaRPr lang="en-NZ" baseline="0" dirty="0" smtClean="0"/>
          </a:p>
          <a:p>
            <a:pPr>
              <a:buFont typeface="Arial" pitchFamily="34" charset="0"/>
              <a:buChar char="•"/>
            </a:pPr>
            <a:endParaRPr lang="en-NZ" baseline="0" dirty="0" smtClean="0"/>
          </a:p>
          <a:p>
            <a:pPr>
              <a:buFont typeface="Arial" pitchFamily="34" charset="0"/>
              <a:buChar char="•"/>
            </a:pPr>
            <a:endParaRPr lang="en-NZ" baseline="0" dirty="0" smtClean="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19</a:t>
            </a:fld>
            <a:endParaRPr lang="en-NZ"/>
          </a:p>
        </p:txBody>
      </p:sp>
    </p:spTree>
    <p:extLst>
      <p:ext uri="{BB962C8B-B14F-4D97-AF65-F5344CB8AC3E}">
        <p14:creationId xmlns:p14="http://schemas.microsoft.com/office/powerpoint/2010/main" val="962531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pPr>
            <a:r>
              <a:rPr lang="en-NZ" dirty="0" smtClean="0"/>
              <a:t>So we wrote this code</a:t>
            </a:r>
          </a:p>
          <a:p>
            <a:pPr>
              <a:buFont typeface="Arial" pitchFamily="34" charset="0"/>
              <a:buChar char="•"/>
            </a:pPr>
            <a:r>
              <a:rPr lang="en-NZ" dirty="0" smtClean="0"/>
              <a:t>You defined the delegate</a:t>
            </a:r>
            <a:r>
              <a:rPr lang="en-NZ" baseline="0" dirty="0" smtClean="0"/>
              <a:t> type, then built a method to match the delegate type, then created one of them, then finally passed it into the method that needed it.</a:t>
            </a:r>
          </a:p>
          <a:p>
            <a:pPr>
              <a:buFont typeface="Arial" pitchFamily="34" charset="0"/>
              <a:buChar char="•"/>
            </a:pPr>
            <a:endParaRPr lang="en-NZ" baseline="0" dirty="0" smtClean="0"/>
          </a:p>
          <a:p>
            <a:pPr>
              <a:buFont typeface="Arial" pitchFamily="34" charset="0"/>
              <a:buChar char="•"/>
            </a:pPr>
            <a:r>
              <a:rPr lang="en-NZ" baseline="0" dirty="0" smtClean="0"/>
              <a:t>But people decided that this was a lot of effort to pass in one line of code (progressBar1.PerformStep()). If the helper method was 100s of lines, it would be efficient this way, but for one line it seemed like a lot of overhead.</a:t>
            </a:r>
          </a:p>
          <a:p>
            <a:pPr>
              <a:buFont typeface="Arial" pitchFamily="34" charset="0"/>
              <a:buChar char="•"/>
            </a:pPr>
            <a:r>
              <a:rPr lang="en-NZ" baseline="0" dirty="0" smtClean="0"/>
              <a:t>So C# 2.0 introduced a shorthand for delegates called “anonymous delegates” with which you don’t have to make a separate declaration of the method to associate with the delegate instance, you just sort of declare it when you need it. (Those in Mobile and Web 3 will recognise the similar features in Android and  JavaScript.)</a:t>
            </a:r>
          </a:p>
          <a:p>
            <a:pPr>
              <a:buFont typeface="Arial" pitchFamily="34" charset="0"/>
              <a:buChar char="•"/>
            </a:pPr>
            <a:endParaRPr lang="en-NZ" baseline="0" dirty="0" smtClean="0"/>
          </a:p>
          <a:p>
            <a:pPr>
              <a:buFont typeface="Arial" pitchFamily="34" charset="0"/>
              <a:buChar char="•"/>
            </a:pPr>
            <a:r>
              <a:rPr lang="en-NZ" dirty="0" smtClean="0"/>
              <a:t>The anonymous</a:t>
            </a:r>
            <a:r>
              <a:rPr lang="en-NZ" baseline="0" dirty="0" smtClean="0"/>
              <a:t> syntax feature will allow us to eliminate the definition of the method, and the creation of the delegate instance via “new”</a:t>
            </a:r>
          </a:p>
          <a:p>
            <a:pPr>
              <a:buFont typeface="Arial" pitchFamily="34" charset="0"/>
              <a:buChar char="•"/>
            </a:pPr>
            <a:r>
              <a:rPr lang="en-NZ" baseline="0" dirty="0" smtClean="0"/>
              <a:t>We will replace the new statement with the actual code.</a:t>
            </a:r>
          </a:p>
          <a:p>
            <a:pPr>
              <a:buFont typeface="Arial" pitchFamily="34" charset="0"/>
              <a:buChar char="•"/>
            </a:pPr>
            <a:r>
              <a:rPr lang="en-NZ" baseline="0" dirty="0" smtClean="0"/>
              <a:t>Like this…</a:t>
            </a:r>
            <a:endParaRPr lang="en-NZ" dirty="0" smtClean="0"/>
          </a:p>
          <a:p>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2</a:t>
            </a:fld>
            <a:endParaRPr lang="en-NZ"/>
          </a:p>
        </p:txBody>
      </p:sp>
    </p:spTree>
    <p:extLst>
      <p:ext uri="{BB962C8B-B14F-4D97-AF65-F5344CB8AC3E}">
        <p14:creationId xmlns:p14="http://schemas.microsoft.com/office/powerpoint/2010/main" val="17216281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NZ" baseline="0" dirty="0" smtClean="0"/>
              <a:t>As described, lambdas don’t seem to accomplish much beyond saving some keystrokes.</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NZ" baseline="0" dirty="0" smtClean="0"/>
              <a:t>But there is another C# facility where they come in very handy. This is an alternative C# syntax for collection processing (called LINQ) where we need to be able to embed simple functions inside longer expressions. Lambdas are perfect for this.</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NZ" baseline="0" dirty="0" smtClean="0"/>
              <a:t>We will cover LINQ in the next class session.</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NZ" baseline="0" dirty="0" smtClean="0"/>
              <a:t>So take some time before then to practice a few lambdas.</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endParaRPr lang="en-NZ" baseline="0" dirty="0" smtClean="0"/>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NZ" baseline="0" dirty="0" smtClean="0"/>
              <a:t>Now, however, we need to turn our attention to the mid-term assignment…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20</a:t>
            </a:fld>
            <a:endParaRPr lang="en-NZ"/>
          </a:p>
        </p:txBody>
      </p:sp>
    </p:spTree>
    <p:extLst>
      <p:ext uri="{BB962C8B-B14F-4D97-AF65-F5344CB8AC3E}">
        <p14:creationId xmlns:p14="http://schemas.microsoft.com/office/powerpoint/2010/main" val="42432704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There</a:t>
            </a:r>
            <a:r>
              <a:rPr lang="en-NZ" baseline="0" dirty="0" smtClean="0"/>
              <a:t> is an additional handout with some required mathematical formulas on it.</a:t>
            </a:r>
          </a:p>
          <a:p>
            <a:pPr>
              <a:buFont typeface="Arial" pitchFamily="34" charset="0"/>
              <a:buChar char="•"/>
            </a:pPr>
            <a:r>
              <a:rPr lang="en-NZ" baseline="0" dirty="0" smtClean="0"/>
              <a:t>We are doing it this way so that we can talk through the spec together, rather than just have you read it.</a:t>
            </a: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21</a:t>
            </a:fld>
            <a:endParaRPr lang="en-NZ"/>
          </a:p>
        </p:txBody>
      </p:sp>
    </p:spTree>
    <p:extLst>
      <p:ext uri="{BB962C8B-B14F-4D97-AF65-F5344CB8AC3E}">
        <p14:creationId xmlns:p14="http://schemas.microsoft.com/office/powerpoint/2010/main" val="39146698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pPr>
              <a:buFont typeface="Arial" pitchFamily="34" charset="0"/>
              <a:buChar char="•"/>
            </a:pPr>
            <a:r>
              <a:rPr lang="en-NZ" dirty="0" smtClean="0"/>
              <a:t>http://n-e-r-v-o-u-s.com/education/simulation/ethworkshop.php</a:t>
            </a:r>
            <a:r>
              <a:rPr lang="en-NZ" baseline="0" dirty="0" smtClean="0"/>
              <a:t> “</a:t>
            </a:r>
            <a:r>
              <a:rPr lang="en-NZ" dirty="0" smtClean="0"/>
              <a:t>Reaction-Diffusion is a mathematical model of a theorized mechanism for biological pattern formation. “</a:t>
            </a:r>
          </a:p>
          <a:p>
            <a:pPr>
              <a:buFont typeface="Arial" pitchFamily="34" charset="0"/>
              <a:buChar char="•"/>
            </a:pPr>
            <a:endParaRPr lang="en-NZ" dirty="0" smtClean="0"/>
          </a:p>
          <a:p>
            <a:pPr>
              <a:buFont typeface="Arial" pitchFamily="34" charset="0"/>
              <a:buChar char="•"/>
            </a:pPr>
            <a:r>
              <a:rPr lang="en-NZ" dirty="0" smtClean="0"/>
              <a:t>Nature produces a wide array of complex yet regular patterns.</a:t>
            </a:r>
          </a:p>
          <a:p>
            <a:pPr>
              <a:buFont typeface="Arial" pitchFamily="34" charset="0"/>
              <a:buChar char="•"/>
            </a:pPr>
            <a:r>
              <a:rPr lang="en-NZ" dirty="0" smtClean="0"/>
              <a:t>Biologists</a:t>
            </a:r>
            <a:r>
              <a:rPr lang="en-NZ" baseline="0" dirty="0" smtClean="0"/>
              <a:t> have determined that these patterns arise during embryonic development, but they still don’t know exactly how it all happens.</a:t>
            </a:r>
          </a:p>
          <a:p>
            <a:pPr>
              <a:buFont typeface="Arial" pitchFamily="34" charset="0"/>
              <a:buChar char="•"/>
            </a:pPr>
            <a:r>
              <a:rPr lang="en-NZ" baseline="0" dirty="0" smtClean="0"/>
              <a:t>Because the patterns are so regular, they have often been considered mathematical problems – what formulas or equations could one produce that would explain how the patterns are developed.</a:t>
            </a:r>
          </a:p>
          <a:p>
            <a:pPr>
              <a:buFont typeface="Arial" pitchFamily="34" charset="0"/>
              <a:buChar char="•"/>
            </a:pPr>
            <a:r>
              <a:rPr lang="en-NZ" baseline="0" dirty="0" smtClean="0"/>
              <a:t>For a long time (i.e. all the </a:t>
            </a:r>
            <a:r>
              <a:rPr lang="en-NZ" baseline="0" dirty="0" err="1" smtClean="0"/>
              <a:t>millenia</a:t>
            </a:r>
            <a:r>
              <a:rPr lang="en-NZ" baseline="0" dirty="0" smtClean="0"/>
              <a:t> before computers), proposed mathematical explanations were difficult to test – you make an equation, but then what? But with the advent of modern powerful computation, they are now testable through simulation. That is, you make your mathematical model, program it up as a prediction/simulation, let it run millions of times and see what happens.</a:t>
            </a:r>
          </a:p>
          <a:p>
            <a:pPr>
              <a:buFont typeface="Arial" pitchFamily="34" charset="0"/>
              <a:buChar char="•"/>
            </a:pPr>
            <a:r>
              <a:rPr lang="en-NZ" baseline="0" dirty="0" smtClean="0"/>
              <a:t>This capability has advanced all of the hard sciences, and it has specifically shed some light on “how the leopard gets its spots”</a:t>
            </a:r>
          </a:p>
          <a:p>
            <a:pPr>
              <a:buFont typeface="Arial" pitchFamily="34" charset="0"/>
              <a:buChar char="•"/>
            </a:pPr>
            <a:endParaRPr lang="en-NZ" baseline="0" dirty="0" smtClean="0"/>
          </a:p>
          <a:p>
            <a:pPr>
              <a:buFont typeface="Arial" pitchFamily="34" charset="0"/>
              <a:buChar char="•"/>
            </a:pPr>
            <a:r>
              <a:rPr lang="en-NZ" baseline="0" dirty="0" smtClean="0"/>
              <a:t>One of the great things about being a coder is that you get to work on this stuff without having to have a biology degree. You just need to be able to understand the workings well enough to implement them.</a:t>
            </a:r>
            <a:endParaRPr lang="en-NZ" dirty="0" smtClean="0"/>
          </a:p>
          <a:p>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22</a:t>
            </a:fld>
            <a:endParaRPr lang="en-NZ"/>
          </a:p>
        </p:txBody>
      </p:sp>
    </p:spTree>
    <p:extLst>
      <p:ext uri="{BB962C8B-B14F-4D97-AF65-F5344CB8AC3E}">
        <p14:creationId xmlns:p14="http://schemas.microsoft.com/office/powerpoint/2010/main" val="3458453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https://www.researchgate.net/figure/49645863_fig2_Figure-1-Reaction-diffusion-simulations-reproduce-color-patterns-found-in-nature-A</a:t>
            </a:r>
          </a:p>
          <a:p>
            <a:endParaRPr lang="en-NZ" dirty="0" smtClean="0"/>
          </a:p>
          <a:p>
            <a:pPr>
              <a:buFont typeface="Arial" pitchFamily="34" charset="0"/>
              <a:buChar char="•"/>
            </a:pPr>
            <a:r>
              <a:rPr lang="en-NZ" dirty="0" smtClean="0"/>
              <a:t>In the 1980’s Gray and Scott proposed a chemical</a:t>
            </a:r>
            <a:r>
              <a:rPr lang="en-NZ" baseline="0" dirty="0" smtClean="0"/>
              <a:t> mathematical model that they believed could explain how these animal patterns arise. </a:t>
            </a:r>
          </a:p>
          <a:p>
            <a:pPr>
              <a:buFont typeface="Arial" pitchFamily="34" charset="0"/>
              <a:buChar char="•"/>
            </a:pPr>
            <a:r>
              <a:rPr lang="en-NZ" baseline="0" dirty="0" smtClean="0"/>
              <a:t>In the decades following, people were able to implement simulations of the model, and the patterns the simulations generated were remarkably similar to those found in nature.</a:t>
            </a:r>
          </a:p>
          <a:p>
            <a:pPr>
              <a:buFont typeface="Arial" pitchFamily="34" charset="0"/>
              <a:buChar char="•"/>
            </a:pPr>
            <a:endParaRPr lang="en-NZ" baseline="0" dirty="0" smtClean="0"/>
          </a:p>
          <a:p>
            <a:pPr>
              <a:buFont typeface="Arial" pitchFamily="34" charset="0"/>
              <a:buChar char="•"/>
            </a:pPr>
            <a:r>
              <a:rPr lang="en-NZ" baseline="0" dirty="0" smtClean="0"/>
              <a:t>In the image, you see animals in the bottom row, and patterns generated by the simulation in the top row.</a:t>
            </a:r>
          </a:p>
          <a:p>
            <a:pPr>
              <a:buFont typeface="Arial" pitchFamily="34" charset="0"/>
              <a:buChar char="•"/>
            </a:pPr>
            <a:endParaRPr lang="en-NZ" baseline="0" dirty="0" smtClean="0"/>
          </a:p>
          <a:p>
            <a:pPr>
              <a:buFont typeface="Arial" pitchFamily="34" charset="0"/>
              <a:buChar char="•"/>
            </a:pPr>
            <a:r>
              <a:rPr lang="en-NZ" baseline="0" dirty="0" smtClean="0"/>
              <a:t>The different patterns occur when the constants in the mathematical models are varied, as one would expect them to be in different animals.</a:t>
            </a:r>
          </a:p>
          <a:p>
            <a:endParaRPr lang="en-NZ" baseline="0" dirty="0" smtClean="0"/>
          </a:p>
          <a:p>
            <a:pPr>
              <a:buFont typeface="Arial" pitchFamily="34" charset="0"/>
              <a:buChar char="•"/>
            </a:pPr>
            <a:r>
              <a:rPr lang="en-NZ" baseline="0" dirty="0" smtClean="0"/>
              <a:t>Many people consider this to be evidence in support of the Gray-Scott diffusion model as an explanation for how the biological system works.</a:t>
            </a:r>
          </a:p>
          <a:p>
            <a:pPr>
              <a:buFont typeface="Arial" pitchFamily="34" charset="0"/>
              <a:buChar char="•"/>
            </a:pPr>
            <a:endParaRPr lang="en-NZ" baseline="0" dirty="0" smtClean="0"/>
          </a:p>
          <a:p>
            <a:pPr>
              <a:buFont typeface="Arial" pitchFamily="34" charset="0"/>
              <a:buChar char="•"/>
            </a:pPr>
            <a:r>
              <a:rPr lang="en-NZ" baseline="0" dirty="0" smtClean="0"/>
              <a:t>In your first assignment this semester, you are going to build a Gray-Scott simulator. </a:t>
            </a:r>
            <a:endParaRPr lang="en-NZ" dirty="0" smtClean="0"/>
          </a:p>
          <a:p>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23</a:t>
            </a:fld>
            <a:endParaRPr lang="en-NZ"/>
          </a:p>
        </p:txBody>
      </p:sp>
    </p:spTree>
    <p:extLst>
      <p:ext uri="{BB962C8B-B14F-4D97-AF65-F5344CB8AC3E}">
        <p14:creationId xmlns:p14="http://schemas.microsoft.com/office/powerpoint/2010/main" val="42440409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Very,</a:t>
            </a:r>
            <a:r>
              <a:rPr lang="en-NZ" baseline="0" dirty="0" smtClean="0"/>
              <a:t> very simplified...</a:t>
            </a: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24</a:t>
            </a:fld>
            <a:endParaRPr lang="en-NZ"/>
          </a:p>
        </p:txBody>
      </p:sp>
    </p:spTree>
    <p:extLst>
      <p:ext uri="{BB962C8B-B14F-4D97-AF65-F5344CB8AC3E}">
        <p14:creationId xmlns:p14="http://schemas.microsoft.com/office/powerpoint/2010/main" val="38727222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From my solution, with different computational and shading algorithms...</a:t>
            </a:r>
          </a:p>
          <a:p>
            <a:pPr>
              <a:buFont typeface="Arial" pitchFamily="34" charset="0"/>
              <a:buChar char="•"/>
            </a:pPr>
            <a:r>
              <a:rPr lang="en-NZ" dirty="0" smtClean="0"/>
              <a:t>These are 64 x 64 cell grids.</a:t>
            </a:r>
          </a:p>
          <a:p>
            <a:pPr>
              <a:buFont typeface="Arial" pitchFamily="34" charset="0"/>
              <a:buChar char="•"/>
            </a:pPr>
            <a:r>
              <a:rPr lang="en-NZ" dirty="0" smtClean="0"/>
              <a:t>These all differ</a:t>
            </a:r>
            <a:r>
              <a:rPr lang="en-NZ" baseline="0" dirty="0" smtClean="0"/>
              <a:t> simply in the values of the equation parameters</a:t>
            </a:r>
          </a:p>
          <a:p>
            <a:pPr>
              <a:buFont typeface="Arial" pitchFamily="34" charset="0"/>
              <a:buChar char="•"/>
            </a:pPr>
            <a:r>
              <a:rPr lang="en-NZ" baseline="0" dirty="0" smtClean="0"/>
              <a:t>This is what they look like when they reach a stable state</a:t>
            </a:r>
          </a:p>
          <a:p>
            <a:pPr>
              <a:buFont typeface="Arial" pitchFamily="34" charset="0"/>
              <a:buChar char="•"/>
            </a:pPr>
            <a:r>
              <a:rPr lang="en-NZ" baseline="0" dirty="0" smtClean="0"/>
              <a:t>The different shades of grey represent different concentrations of the two chemicals in each grid cell</a:t>
            </a:r>
          </a:p>
          <a:p>
            <a:pPr>
              <a:buFont typeface="Arial" pitchFamily="34" charset="0"/>
              <a:buChar char="•"/>
            </a:pPr>
            <a:r>
              <a:rPr lang="en-NZ" baseline="0" dirty="0" smtClean="0"/>
              <a:t>The plain white ones are where the stable state has one of the two chemicals completely taking over the whole grid.</a:t>
            </a: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25</a:t>
            </a:fld>
            <a:endParaRPr lang="en-NZ"/>
          </a:p>
        </p:txBody>
      </p:sp>
    </p:spTree>
    <p:extLst>
      <p:ext uri="{BB962C8B-B14F-4D97-AF65-F5344CB8AC3E}">
        <p14:creationId xmlns:p14="http://schemas.microsoft.com/office/powerpoint/2010/main" val="36109268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From my solution, with different computational and </a:t>
            </a:r>
            <a:r>
              <a:rPr lang="en-NZ" smtClean="0"/>
              <a:t>shading algorithms...</a:t>
            </a: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26</a:t>
            </a:fld>
            <a:endParaRPr lang="en-NZ"/>
          </a:p>
        </p:txBody>
      </p:sp>
    </p:spTree>
    <p:extLst>
      <p:ext uri="{BB962C8B-B14F-4D97-AF65-F5344CB8AC3E}">
        <p14:creationId xmlns:p14="http://schemas.microsoft.com/office/powerpoint/2010/main" val="610610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Demo app...</a:t>
            </a: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28</a:t>
            </a:fld>
            <a:endParaRPr lang="en-NZ"/>
          </a:p>
        </p:txBody>
      </p:sp>
    </p:spTree>
    <p:extLst>
      <p:ext uri="{BB962C8B-B14F-4D97-AF65-F5344CB8AC3E}">
        <p14:creationId xmlns:p14="http://schemas.microsoft.com/office/powerpoint/2010/main" val="16661533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http://www.karlsims.com/rd.html</a:t>
            </a:r>
          </a:p>
          <a:p>
            <a:endParaRPr lang="en-NZ" dirty="0" smtClean="0"/>
          </a:p>
          <a:p>
            <a:pPr>
              <a:buFont typeface="Arial" pitchFamily="34" charset="0"/>
              <a:buChar char="•"/>
            </a:pPr>
            <a:r>
              <a:rPr lang="en-NZ" dirty="0" smtClean="0"/>
              <a:t>Imagine the embryo as a collection of cells with a lot of chemicals swirling around in</a:t>
            </a:r>
            <a:r>
              <a:rPr lang="en-NZ" baseline="0" dirty="0" smtClean="0"/>
              <a:t> them. This is actually pretty realistic.</a:t>
            </a:r>
          </a:p>
          <a:p>
            <a:pPr>
              <a:buFont typeface="Arial" pitchFamily="34" charset="0"/>
              <a:buChar char="•"/>
            </a:pPr>
            <a:r>
              <a:rPr lang="en-NZ" baseline="0" dirty="0" smtClean="0"/>
              <a:t>The model says that colouration is determined by the relative concentrations of just these two chemicals, A and B.</a:t>
            </a:r>
          </a:p>
          <a:p>
            <a:pPr>
              <a:buFont typeface="Arial" pitchFamily="34" charset="0"/>
              <a:buChar char="•"/>
            </a:pPr>
            <a:r>
              <a:rPr lang="en-NZ" baseline="0" dirty="0" smtClean="0"/>
              <a:t>They swirl around and have chemical reactions, as shown.</a:t>
            </a:r>
          </a:p>
          <a:p>
            <a:pPr>
              <a:buFont typeface="Arial" pitchFamily="34" charset="0"/>
              <a:buChar char="•"/>
            </a:pPr>
            <a:endParaRPr lang="en-NZ" baseline="0" dirty="0" smtClean="0"/>
          </a:p>
          <a:p>
            <a:pPr>
              <a:buFont typeface="Arial" pitchFamily="34" charset="0"/>
              <a:buChar char="•"/>
            </a:pPr>
            <a:r>
              <a:rPr lang="en-NZ" baseline="0" dirty="0" smtClean="0"/>
              <a:t>The cell’s walls are permeable to A and B. Chemical A comes into a cell at some rate; chemical B exits the cell at some rate.</a:t>
            </a:r>
          </a:p>
          <a:p>
            <a:pPr>
              <a:buFont typeface="Arial" pitchFamily="34" charset="0"/>
              <a:buChar char="•"/>
            </a:pPr>
            <a:r>
              <a:rPr lang="en-NZ" baseline="0" dirty="0" smtClean="0"/>
              <a:t>When they bump into each other in the right quantities, they have a chemical reaction =&gt; If two Bs and an A clump together, the A changes into a B (so you have three Bs).</a:t>
            </a:r>
          </a:p>
          <a:p>
            <a:pPr>
              <a:buFont typeface="Arial" pitchFamily="34" charset="0"/>
              <a:buChar char="•"/>
            </a:pPr>
            <a:r>
              <a:rPr lang="en-NZ" baseline="0" dirty="0" smtClean="0"/>
              <a:t>Note that this immediately introduces some probability into the system </a:t>
            </a:r>
            <a:r>
              <a:rPr lang="en-NZ" baseline="0" dirty="0" smtClean="0">
                <a:sym typeface="Wingdings" pitchFamily="2" charset="2"/>
              </a:rPr>
              <a:t> the more A there is, the more likely the Bs are to find it. So it is similar to predator-prey models, as indicated in the figure. Nature is parsimonious.</a:t>
            </a: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29</a:t>
            </a:fld>
            <a:endParaRPr lang="en-NZ"/>
          </a:p>
        </p:txBody>
      </p:sp>
    </p:spTree>
    <p:extLst>
      <p:ext uri="{BB962C8B-B14F-4D97-AF65-F5344CB8AC3E}">
        <p14:creationId xmlns:p14="http://schemas.microsoft.com/office/powerpoint/2010/main" val="1605375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At the same time all the reacting is going on, the chemicals diffuse by osmosis – the tendency of chemicals to want to spread out evenly.</a:t>
            </a: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30</a:t>
            </a:fld>
            <a:endParaRPr lang="en-NZ"/>
          </a:p>
        </p:txBody>
      </p:sp>
    </p:spTree>
    <p:extLst>
      <p:ext uri="{BB962C8B-B14F-4D97-AF65-F5344CB8AC3E}">
        <p14:creationId xmlns:p14="http://schemas.microsoft.com/office/powerpoint/2010/main" val="2690410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TextEdit="1"/>
          </p:cNvSpPr>
          <p:nvPr>
            <p:ph type="sldImg"/>
          </p:nvPr>
        </p:nvSpPr>
        <p:spPr bwMode="auto">
          <a:noFill/>
          <a:ln>
            <a:solidFill>
              <a:srgbClr val="000000"/>
            </a:solidFill>
            <a:miter lim="800000"/>
            <a:headEnd/>
            <a:tailEnd/>
          </a:ln>
        </p:spPr>
      </p:sp>
      <p:sp>
        <p:nvSpPr>
          <p:cNvPr id="74755" name="Rectangle 3"/>
          <p:cNvSpPr>
            <a:spLocks noGrp="1"/>
          </p:cNvSpPr>
          <p:nvPr>
            <p:ph type="body" idx="1"/>
          </p:nvPr>
        </p:nvSpPr>
        <p:spPr bwMode="auto">
          <a:noFill/>
        </p:spPr>
        <p:txBody>
          <a:bodyPr wrap="square" numCol="1" anchor="t" anchorCtr="0" compatLnSpc="1">
            <a:prstTxWarp prst="textNoShape">
              <a:avLst/>
            </a:prstTxWarp>
          </a:bodyPr>
          <a:lstStyle/>
          <a:p>
            <a:pPr>
              <a:buFont typeface="Arial" pitchFamily="34" charset="0"/>
              <a:buChar char="•"/>
            </a:pPr>
            <a:r>
              <a:rPr lang="en-US" dirty="0" smtClean="0"/>
              <a:t>Assuming delegate type </a:t>
            </a:r>
            <a:r>
              <a:rPr lang="en-US" dirty="0" err="1" smtClean="0"/>
              <a:t>FeedbackDelegate</a:t>
            </a:r>
            <a:r>
              <a:rPr lang="en-US" dirty="0" smtClean="0"/>
              <a:t> has been declared</a:t>
            </a:r>
            <a:r>
              <a:rPr lang="en-US" baseline="0" dirty="0" smtClean="0"/>
              <a:t> as before….</a:t>
            </a:r>
            <a:endParaRPr lang="en-US" dirty="0" smtClean="0"/>
          </a:p>
          <a:p>
            <a:pPr>
              <a:buFont typeface="Arial" pitchFamily="34" charset="0"/>
              <a:buChar char="•"/>
            </a:pPr>
            <a:endParaRPr lang="en-US" dirty="0" smtClean="0"/>
          </a:p>
          <a:p>
            <a:pPr>
              <a:buFont typeface="Arial" pitchFamily="34" charset="0"/>
              <a:buChar char="•"/>
            </a:pPr>
            <a:r>
              <a:rPr lang="en-US" dirty="0" smtClean="0"/>
              <a:t>We no longer have the names function</a:t>
            </a:r>
            <a:r>
              <a:rPr lang="en-US" baseline="0" dirty="0" smtClean="0"/>
              <a:t> or the new statement.</a:t>
            </a:r>
            <a:endParaRPr lang="en-US" dirty="0" smtClean="0"/>
          </a:p>
          <a:p>
            <a:pPr>
              <a:buFont typeface="Arial" pitchFamily="34" charset="0"/>
              <a:buChar char="•"/>
            </a:pPr>
            <a:r>
              <a:rPr lang="en-US" dirty="0" smtClean="0"/>
              <a:t>The delegate() keyword says “here comes</a:t>
            </a:r>
            <a:r>
              <a:rPr lang="en-US" baseline="0" dirty="0" smtClean="0"/>
              <a:t> the code of the delegate”.</a:t>
            </a:r>
          </a:p>
          <a:p>
            <a:pPr>
              <a:buFont typeface="Arial" pitchFamily="34" charset="0"/>
              <a:buChar char="•"/>
            </a:pPr>
            <a:endParaRPr lang="en-US" baseline="0" dirty="0" smtClean="0"/>
          </a:p>
          <a:p>
            <a:pPr>
              <a:buFont typeface="Arial" pitchFamily="34" charset="0"/>
              <a:buChar char="•"/>
            </a:pPr>
            <a:r>
              <a:rPr lang="en-US" baseline="0" dirty="0" smtClean="0"/>
              <a:t>Note that the input </a:t>
            </a:r>
            <a:r>
              <a:rPr lang="en-US" baseline="0" dirty="0" err="1" smtClean="0"/>
              <a:t>args</a:t>
            </a:r>
            <a:r>
              <a:rPr lang="en-US" baseline="0" dirty="0" smtClean="0"/>
              <a:t> (in the delegate())  and the output return value still have to be appropriate for the delegate type.</a:t>
            </a:r>
          </a:p>
          <a:p>
            <a:pPr>
              <a:buFont typeface="Arial" pitchFamily="34" charset="0"/>
              <a:buChar char="•"/>
            </a:pPr>
            <a:r>
              <a:rPr lang="en-US" baseline="0" dirty="0" smtClean="0"/>
              <a:t>Here, delegate() has the empty </a:t>
            </a:r>
            <a:r>
              <a:rPr lang="en-US" baseline="0" dirty="0" err="1" smtClean="0"/>
              <a:t>arg</a:t>
            </a:r>
            <a:r>
              <a:rPr lang="en-US" baseline="0" dirty="0" smtClean="0"/>
              <a:t> list, and the single line of code has no (i.e. void) return as required by </a:t>
            </a:r>
            <a:r>
              <a:rPr lang="en-US" baseline="0" dirty="0" err="1" smtClean="0"/>
              <a:t>FeedbackDelegate</a:t>
            </a:r>
            <a:r>
              <a:rPr lang="en-US" baseline="0" dirty="0" smtClean="0"/>
              <a:t>.</a:t>
            </a:r>
          </a:p>
          <a:p>
            <a:pPr>
              <a:buFont typeface="Arial" pitchFamily="34" charset="0"/>
              <a:buChar char="•"/>
            </a:pPr>
            <a:r>
              <a:rPr lang="en-US" baseline="0" dirty="0" smtClean="0"/>
              <a:t>Given that you match the delegate type, you can write all the code you need in the anonymous declaration. </a:t>
            </a:r>
          </a:p>
          <a:p>
            <a:pPr>
              <a:buFont typeface="Arial" pitchFamily="34" charset="0"/>
              <a:buChar char="•"/>
            </a:pPr>
            <a:r>
              <a:rPr lang="en-US" baseline="0" dirty="0" smtClean="0"/>
              <a:t>We will see an example with some more in a moment…</a:t>
            </a:r>
          </a:p>
          <a:p>
            <a:pPr>
              <a:buFont typeface="Arial" pitchFamily="34" charset="0"/>
              <a:buChar char="•"/>
            </a:pPr>
            <a:endParaRPr lang="en-US" baseline="0" dirty="0" smtClean="0"/>
          </a:p>
          <a:p>
            <a:pPr>
              <a:buFont typeface="Arial" pitchFamily="34" charset="0"/>
              <a:buChar char="•"/>
            </a:pPr>
            <a:r>
              <a:rPr lang="en-US" baseline="0" dirty="0" smtClean="0"/>
              <a:t>The delegate instance thus created is then passed to </a:t>
            </a:r>
            <a:r>
              <a:rPr lang="en-US" baseline="0" dirty="0" err="1" smtClean="0"/>
              <a:t>slowMethod</a:t>
            </a:r>
            <a:r>
              <a:rPr lang="en-US" baseline="0" dirty="0" smtClean="0"/>
              <a:t> in exactly the same way as before</a:t>
            </a:r>
          </a:p>
          <a:p>
            <a:pPr>
              <a:buFont typeface="Arial" pitchFamily="34" charset="0"/>
              <a:buChar char="•"/>
            </a:pPr>
            <a:r>
              <a:rPr lang="en-US" baseline="0" dirty="0" smtClean="0"/>
              <a:t>Note the terminating semi-colon in the anonymous delegate creation. That’s required.</a:t>
            </a:r>
            <a:endParaRPr lang="en-US" dirty="0" smtClean="0"/>
          </a:p>
        </p:txBody>
      </p:sp>
    </p:spTree>
    <p:extLst>
      <p:ext uri="{BB962C8B-B14F-4D97-AF65-F5344CB8AC3E}">
        <p14:creationId xmlns:p14="http://schemas.microsoft.com/office/powerpoint/2010/main" val="39520761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To see the patterns, we only need to model the relative concentrations</a:t>
            </a:r>
            <a:r>
              <a:rPr lang="en-NZ" baseline="0" dirty="0" smtClean="0"/>
              <a:t> of A and B on a scale from 0 (none) to 1 (maximum possible)</a:t>
            </a: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31</a:t>
            </a:fld>
            <a:endParaRPr lang="en-NZ"/>
          </a:p>
        </p:txBody>
      </p:sp>
    </p:spTree>
    <p:extLst>
      <p:ext uri="{BB962C8B-B14F-4D97-AF65-F5344CB8AC3E}">
        <p14:creationId xmlns:p14="http://schemas.microsoft.com/office/powerpoint/2010/main" val="31282547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This is what we are going to do.</a:t>
            </a:r>
          </a:p>
          <a:p>
            <a:pPr>
              <a:buFont typeface="Arial" pitchFamily="34" charset="0"/>
              <a:buChar char="•"/>
            </a:pPr>
            <a:r>
              <a:rPr lang="en-NZ" dirty="0" smtClean="0"/>
              <a:t>We will build a grid of cells, determine</a:t>
            </a:r>
            <a:r>
              <a:rPr lang="en-NZ" baseline="0" dirty="0" smtClean="0"/>
              <a:t> the concentrations of A and B by using a formula and then colour the cells based on the concentrations of A and B.</a:t>
            </a:r>
          </a:p>
          <a:p>
            <a:pPr>
              <a:buFont typeface="Arial" pitchFamily="34" charset="0"/>
              <a:buChar char="•"/>
            </a:pPr>
            <a:r>
              <a:rPr lang="en-NZ" baseline="0" dirty="0" smtClean="0"/>
              <a:t>The concentrations of A and B change over time as the chemicals feed in, die off, react and diffuse.</a:t>
            </a:r>
          </a:p>
          <a:p>
            <a:pPr>
              <a:buFont typeface="Arial" pitchFamily="34" charset="0"/>
              <a:buChar char="•"/>
            </a:pPr>
            <a:r>
              <a:rPr lang="en-NZ" baseline="0" dirty="0" smtClean="0"/>
              <a:t>We will simulate time with a simple timer, updating the cells and their visual display at each timer tick.</a:t>
            </a:r>
            <a:endParaRPr lang="en-NZ" dirty="0" smtClean="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32</a:t>
            </a:fld>
            <a:endParaRPr lang="en-NZ"/>
          </a:p>
        </p:txBody>
      </p:sp>
    </p:spTree>
    <p:extLst>
      <p:ext uri="{BB962C8B-B14F-4D97-AF65-F5344CB8AC3E}">
        <p14:creationId xmlns:p14="http://schemas.microsoft.com/office/powerpoint/2010/main" val="41755743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NZ" dirty="0" smtClean="0"/>
              <a:t>Lap(x) = “</a:t>
            </a:r>
            <a:r>
              <a:rPr lang="en-NZ" dirty="0" err="1" smtClean="0"/>
              <a:t>Laplacian</a:t>
            </a:r>
            <a:r>
              <a:rPr lang="en-NZ" dirty="0" smtClean="0"/>
              <a:t> function” which is a measure of osmosis. It</a:t>
            </a:r>
            <a:r>
              <a:rPr lang="en-NZ" baseline="0" dirty="0" smtClean="0"/>
              <a:t> is basically the difference between this cell’s concentration and the concentrations of its neighbours. If its neighbours are a lot lower than it, the chemical will diffuse fast. If its neighbours are nearly equal, it will diffuse more slowly. There are number of ways that mathematical biologists estimate this function. You will be given three different methods in the handout.</a:t>
            </a:r>
            <a:endParaRPr lang="en-NZ" dirty="0" smtClean="0"/>
          </a:p>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endParaRPr lang="en-NZ" dirty="0" smtClean="0"/>
          </a:p>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NZ" dirty="0" smtClean="0"/>
              <a:t>A</a:t>
            </a:r>
            <a:r>
              <a:rPr lang="en-NZ" baseline="0" dirty="0" smtClean="0"/>
              <a:t> and B are the concentrations of the two chemicals.</a:t>
            </a:r>
          </a:p>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NZ" baseline="0" dirty="0" err="1" smtClean="0"/>
              <a:t>DiffA</a:t>
            </a:r>
            <a:r>
              <a:rPr lang="en-NZ" baseline="0" dirty="0" smtClean="0"/>
              <a:t> and </a:t>
            </a:r>
            <a:r>
              <a:rPr lang="en-NZ" baseline="0" dirty="0" err="1" smtClean="0"/>
              <a:t>DiffB</a:t>
            </a:r>
            <a:r>
              <a:rPr lang="en-NZ" baseline="0" dirty="0" smtClean="0"/>
              <a:t> are their diffusion rates</a:t>
            </a:r>
          </a:p>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NZ" baseline="0" dirty="0" err="1" smtClean="0"/>
              <a:t>FeedA</a:t>
            </a:r>
            <a:r>
              <a:rPr lang="en-NZ" baseline="0" dirty="0" smtClean="0"/>
              <a:t> is the feed rate of A</a:t>
            </a:r>
          </a:p>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NZ" baseline="0" dirty="0" err="1" smtClean="0"/>
              <a:t>KillB</a:t>
            </a:r>
            <a:r>
              <a:rPr lang="en-NZ" baseline="0" dirty="0" smtClean="0"/>
              <a:t> is the kill rate of B</a:t>
            </a:r>
          </a:p>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endParaRPr lang="en-NZ" baseline="0" dirty="0" smtClean="0"/>
          </a:p>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NZ" baseline="0" dirty="0" smtClean="0"/>
              <a:t>The equations are actually pretty straightforward:</a:t>
            </a:r>
          </a:p>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NZ" baseline="0" dirty="0" smtClean="0"/>
              <a:t>How much does A change? </a:t>
            </a:r>
          </a:p>
          <a:p>
            <a:pPr marL="457200" marR="0" lvl="1"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NZ" baseline="0" dirty="0" smtClean="0"/>
              <a:t>It changes by its diffusion, which that first term will compute for us (decreases if the </a:t>
            </a:r>
            <a:r>
              <a:rPr lang="en-NZ" baseline="0" dirty="0" err="1" smtClean="0"/>
              <a:t>laplacian</a:t>
            </a:r>
            <a:r>
              <a:rPr lang="en-NZ" baseline="0" dirty="0" smtClean="0"/>
              <a:t> terms are negative; increases if they are positive). Just take that on faith.</a:t>
            </a:r>
          </a:p>
          <a:p>
            <a:pPr marL="457200" marR="0" lvl="1"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NZ" baseline="0" dirty="0" smtClean="0"/>
              <a:t>The </a:t>
            </a:r>
            <a:r>
              <a:rPr lang="en-NZ" baseline="0" dirty="0" err="1" smtClean="0"/>
              <a:t>prob</a:t>
            </a:r>
            <a:r>
              <a:rPr lang="en-NZ" baseline="0" dirty="0" smtClean="0"/>
              <a:t> of 2 B and </a:t>
            </a:r>
            <a:r>
              <a:rPr lang="en-NZ" baseline="0" dirty="0" err="1" smtClean="0"/>
              <a:t>and</a:t>
            </a:r>
            <a:r>
              <a:rPr lang="en-NZ" baseline="0" dirty="0" smtClean="0"/>
              <a:t> A meeting up is A*B*B. When that happens, the A changes to a B, so we subtract this term.</a:t>
            </a:r>
          </a:p>
          <a:p>
            <a:pPr marL="457200" marR="0" lvl="1"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NZ" baseline="0" dirty="0" smtClean="0"/>
              <a:t>Then we add in the feed rate, scaled by 1-A so that it can’t be bigger than 1 (because we are limiting our range to 0..1).</a:t>
            </a:r>
          </a:p>
          <a:p>
            <a:pPr marL="0" marR="0" lvl="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NZ" baseline="0" dirty="0" smtClean="0"/>
              <a:t>How much does B change?</a:t>
            </a:r>
          </a:p>
          <a:p>
            <a:pPr marL="457200" marR="0" lvl="1"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NZ" baseline="0" dirty="0" smtClean="0"/>
              <a:t>The same, except that the reaction adds a B, and we subtract the Kill rate. (The addition of </a:t>
            </a:r>
            <a:r>
              <a:rPr lang="en-NZ" baseline="0" dirty="0" err="1" smtClean="0"/>
              <a:t>FeedA</a:t>
            </a:r>
            <a:r>
              <a:rPr lang="en-NZ" baseline="0" dirty="0" smtClean="0"/>
              <a:t> to </a:t>
            </a:r>
            <a:r>
              <a:rPr lang="en-NZ" baseline="0" dirty="0" err="1" smtClean="0"/>
              <a:t>KillB</a:t>
            </a:r>
            <a:r>
              <a:rPr lang="en-NZ" baseline="0" dirty="0" smtClean="0"/>
              <a:t> there just keeps the system from exploding).</a:t>
            </a:r>
            <a:endParaRPr lang="en-NZ" dirty="0" smtClean="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33</a:t>
            </a:fld>
            <a:endParaRPr lang="en-NZ"/>
          </a:p>
        </p:txBody>
      </p:sp>
    </p:spTree>
    <p:extLst>
      <p:ext uri="{BB962C8B-B14F-4D97-AF65-F5344CB8AC3E}">
        <p14:creationId xmlns:p14="http://schemas.microsoft.com/office/powerpoint/2010/main" val="8800028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 typeface="Arial" pitchFamily="34" charset="0"/>
              <a:buChar char="•"/>
            </a:pPr>
            <a:r>
              <a:rPr lang="en-NZ" dirty="0" smtClean="0"/>
              <a:t>Colouring algorithms in a minute</a:t>
            </a:r>
          </a:p>
          <a:p>
            <a:pPr>
              <a:buFont typeface="Arial" pitchFamily="34" charset="0"/>
              <a:buChar char="•"/>
            </a:pPr>
            <a:endParaRPr lang="en-NZ" dirty="0" smtClean="0"/>
          </a:p>
          <a:p>
            <a:pPr>
              <a:buFont typeface="Arial" pitchFamily="34" charset="0"/>
              <a:buChar char="•"/>
            </a:pPr>
            <a:r>
              <a:rPr lang="en-NZ" dirty="0" smtClean="0"/>
              <a:t>Note that you compute new values for all cells</a:t>
            </a:r>
            <a:r>
              <a:rPr lang="en-NZ" baseline="0" dirty="0" smtClean="0"/>
              <a:t> based on current cell values for the whole grid (specifically for neighbours), then update all at once. You don’t make a rolling change.</a:t>
            </a:r>
            <a:endParaRPr lang="en-NZ" dirty="0" smtClean="0"/>
          </a:p>
          <a:p>
            <a:pPr>
              <a:buFont typeface="Arial" pitchFamily="34" charset="0"/>
              <a:buChar char="•"/>
            </a:pPr>
            <a:endParaRPr lang="en-NZ" dirty="0" smtClean="0"/>
          </a:p>
          <a:p>
            <a:pPr>
              <a:buFont typeface="Arial" pitchFamily="34" charset="0"/>
              <a:buChar char="•"/>
            </a:pPr>
            <a:r>
              <a:rPr lang="en-NZ" dirty="0" smtClean="0"/>
              <a:t>Stability happens at different points</a:t>
            </a:r>
            <a:r>
              <a:rPr lang="en-NZ" baseline="0" dirty="0" smtClean="0"/>
              <a:t> for different parameter values.</a:t>
            </a: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34</a:t>
            </a:fld>
            <a:endParaRPr lang="en-NZ"/>
          </a:p>
        </p:txBody>
      </p:sp>
    </p:spTree>
    <p:extLst>
      <p:ext uri="{BB962C8B-B14F-4D97-AF65-F5344CB8AC3E}">
        <p14:creationId xmlns:p14="http://schemas.microsoft.com/office/powerpoint/2010/main" val="22737198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More details in handout, but this is the basic approach.</a:t>
            </a:r>
          </a:p>
          <a:p>
            <a:pPr>
              <a:buFont typeface="Arial" pitchFamily="34" charset="0"/>
              <a:buChar char="•"/>
            </a:pPr>
            <a:endParaRPr lang="en-NZ" dirty="0" smtClean="0"/>
          </a:p>
          <a:p>
            <a:pPr>
              <a:buFont typeface="Arial" pitchFamily="34" charset="0"/>
              <a:buChar char="•"/>
            </a:pPr>
            <a:r>
              <a:rPr lang="en-NZ" dirty="0" smtClean="0"/>
              <a:t>You can get patterns</a:t>
            </a:r>
            <a:r>
              <a:rPr lang="en-NZ" baseline="0" dirty="0" smtClean="0"/>
              <a:t> with as little as 16x16, but the good ones require at least 64x64, and they continue to get better up to 256 x 256. Bigger than that takes too long to run.</a:t>
            </a:r>
          </a:p>
          <a:p>
            <a:pPr>
              <a:buFont typeface="Arial" pitchFamily="34" charset="0"/>
              <a:buChar char="•"/>
            </a:pPr>
            <a:endParaRPr lang="en-NZ" baseline="0" dirty="0" smtClean="0"/>
          </a:p>
          <a:p>
            <a:pPr>
              <a:buFont typeface="Arial" pitchFamily="34" charset="0"/>
              <a:buChar char="•"/>
            </a:pPr>
            <a:r>
              <a:rPr lang="en-NZ" baseline="0" dirty="0" smtClean="0"/>
              <a:t>Two steps because: The </a:t>
            </a:r>
            <a:r>
              <a:rPr lang="en-NZ" baseline="0" dirty="0" err="1" smtClean="0"/>
              <a:t>Laplacian</a:t>
            </a:r>
            <a:r>
              <a:rPr lang="en-NZ" baseline="0" dirty="0" smtClean="0"/>
              <a:t> formula uses the chemical concentrations of the neighbours, so it matters if you change as you go. Don’t change as you go.</a:t>
            </a:r>
          </a:p>
          <a:p>
            <a:pPr>
              <a:buFont typeface="Arial" pitchFamily="34" charset="0"/>
              <a:buChar char="•"/>
            </a:pPr>
            <a:endParaRPr lang="en-NZ" baseline="0" dirty="0" smtClean="0"/>
          </a:p>
          <a:p>
            <a:pPr>
              <a:buFont typeface="Arial" pitchFamily="34" charset="0"/>
              <a:buChar char="•"/>
            </a:pPr>
            <a:r>
              <a:rPr lang="en-NZ" baseline="0" dirty="0" smtClean="0"/>
              <a:t>The seeded area is often placed </a:t>
            </a:r>
            <a:r>
              <a:rPr lang="en-NZ" baseline="0" dirty="0" err="1" smtClean="0"/>
              <a:t>symetrically</a:t>
            </a:r>
            <a:r>
              <a:rPr lang="en-NZ" baseline="0" dirty="0" smtClean="0"/>
              <a:t> in the centre, but you should feel free to experiment with off-</a:t>
            </a:r>
            <a:r>
              <a:rPr lang="en-NZ" baseline="0" dirty="0" err="1" smtClean="0"/>
              <a:t>center</a:t>
            </a:r>
            <a:r>
              <a:rPr lang="en-NZ" baseline="0" dirty="0" smtClean="0"/>
              <a:t> areas, multiple areas, etc.</a:t>
            </a:r>
          </a:p>
          <a:p>
            <a:pPr>
              <a:buFont typeface="Arial" pitchFamily="34" charset="0"/>
              <a:buChar char="•"/>
            </a:pPr>
            <a:endParaRPr lang="en-NZ" baseline="0" dirty="0" smtClean="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35</a:t>
            </a:fld>
            <a:endParaRPr lang="en-NZ"/>
          </a:p>
        </p:txBody>
      </p:sp>
    </p:spTree>
    <p:extLst>
      <p:ext uri="{BB962C8B-B14F-4D97-AF65-F5344CB8AC3E}">
        <p14:creationId xmlns:p14="http://schemas.microsoft.com/office/powerpoint/2010/main" val="39669699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Use these for testing your implementation to see if it is making sense.</a:t>
            </a:r>
          </a:p>
          <a:p>
            <a:pPr>
              <a:buFont typeface="Arial" pitchFamily="34" charset="0"/>
              <a:buChar char="•"/>
            </a:pPr>
            <a:endParaRPr lang="en-NZ" dirty="0" smtClean="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36</a:t>
            </a:fld>
            <a:endParaRPr lang="en-NZ"/>
          </a:p>
        </p:txBody>
      </p:sp>
    </p:spTree>
    <p:extLst>
      <p:ext uri="{BB962C8B-B14F-4D97-AF65-F5344CB8AC3E}">
        <p14:creationId xmlns:p14="http://schemas.microsoft.com/office/powerpoint/2010/main" val="3152211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baseline="0" dirty="0" smtClean="0"/>
              <a:t>You’re going to need to look at the effects of the various combinations of parameter values. You won’t want to do this by hand...</a:t>
            </a:r>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37</a:t>
            </a:fld>
            <a:endParaRPr lang="en-NZ"/>
          </a:p>
        </p:txBody>
      </p:sp>
    </p:spTree>
    <p:extLst>
      <p:ext uri="{BB962C8B-B14F-4D97-AF65-F5344CB8AC3E}">
        <p14:creationId xmlns:p14="http://schemas.microsoft.com/office/powerpoint/2010/main" val="12201255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a:t>
            </a: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38</a:t>
            </a:fld>
            <a:endParaRPr lang="en-NZ"/>
          </a:p>
        </p:txBody>
      </p:sp>
    </p:spTree>
    <p:extLst>
      <p:ext uri="{BB962C8B-B14F-4D97-AF65-F5344CB8AC3E}">
        <p14:creationId xmlns:p14="http://schemas.microsoft.com/office/powerpoint/2010/main" val="22323787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39</a:t>
            </a:fld>
            <a:endParaRPr lang="en-NZ"/>
          </a:p>
        </p:txBody>
      </p:sp>
    </p:spTree>
    <p:extLst>
      <p:ext uri="{BB962C8B-B14F-4D97-AF65-F5344CB8AC3E}">
        <p14:creationId xmlns:p14="http://schemas.microsoft.com/office/powerpoint/2010/main" val="15823637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Detailed marking rubric</a:t>
            </a:r>
            <a:r>
              <a:rPr lang="en-NZ" baseline="0" dirty="0" smtClean="0"/>
              <a:t> in the handout.</a:t>
            </a: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41</a:t>
            </a:fld>
            <a:endParaRPr lang="en-NZ"/>
          </a:p>
        </p:txBody>
      </p:sp>
    </p:spTree>
    <p:extLst>
      <p:ext uri="{BB962C8B-B14F-4D97-AF65-F5344CB8AC3E}">
        <p14:creationId xmlns:p14="http://schemas.microsoft.com/office/powerpoint/2010/main" val="1387858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Just to reiterate: Method</a:t>
            </a:r>
            <a:r>
              <a:rPr lang="en-NZ" baseline="0" dirty="0" smtClean="0"/>
              <a:t> 1 (Delegate instance)  and Method 2 (Anonymous delegate)</a:t>
            </a:r>
          </a:p>
          <a:p>
            <a:pPr marL="171450" indent="-171450">
              <a:buFont typeface="Arial" pitchFamily="34" charset="0"/>
              <a:buChar char="•"/>
            </a:pPr>
            <a:r>
              <a:rPr lang="en-NZ" baseline="0" dirty="0" smtClean="0"/>
              <a:t>Note that you can do this wherever you would have supplied a concrete delegate instance.</a:t>
            </a:r>
          </a:p>
          <a:p>
            <a:pPr marL="171450" indent="-171450">
              <a:buFont typeface="Arial" pitchFamily="34" charset="0"/>
              <a:buChar char="•"/>
            </a:pPr>
            <a:r>
              <a:rPr lang="en-NZ" baseline="0" dirty="0" smtClean="0"/>
              <a:t>For example….</a:t>
            </a: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4</a:t>
            </a:fld>
            <a:endParaRPr lang="en-NZ"/>
          </a:p>
        </p:txBody>
      </p:sp>
    </p:spTree>
    <p:extLst>
      <p:ext uri="{BB962C8B-B14F-4D97-AF65-F5344CB8AC3E}">
        <p14:creationId xmlns:p14="http://schemas.microsoft.com/office/powerpoint/2010/main" val="5943591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“Robustness” = bugs</a:t>
            </a: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42</a:t>
            </a:fld>
            <a:endParaRPr lang="en-NZ"/>
          </a:p>
        </p:txBody>
      </p:sp>
    </p:spTree>
    <p:extLst>
      <p:ext uri="{BB962C8B-B14F-4D97-AF65-F5344CB8AC3E}">
        <p14:creationId xmlns:p14="http://schemas.microsoft.com/office/powerpoint/2010/main" val="15271103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NZ" dirty="0" smtClean="0"/>
              <a:t>To find your interesting</a:t>
            </a:r>
            <a:r>
              <a:rPr lang="en-NZ" baseline="0" dirty="0" smtClean="0"/>
              <a:t> patterns, you will need to explore the whole range of parameter values.</a:t>
            </a:r>
          </a:p>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NZ" baseline="0" dirty="0" smtClean="0"/>
              <a:t>You will absolutely need to automate this.</a:t>
            </a:r>
            <a:endParaRPr lang="en-NZ" dirty="0" smtClean="0"/>
          </a:p>
          <a:p>
            <a:pPr>
              <a:buFont typeface="Arial" pitchFamily="34" charset="0"/>
              <a:buChar char="•"/>
            </a:pPr>
            <a:endParaRPr lang="en-NZ" dirty="0" smtClean="0"/>
          </a:p>
          <a:p>
            <a:pPr>
              <a:buFont typeface="Arial" pitchFamily="34" charset="0"/>
              <a:buChar char="•"/>
            </a:pPr>
            <a:r>
              <a:rPr lang="en-NZ" dirty="0" smtClean="0"/>
              <a:t>If you</a:t>
            </a:r>
            <a:r>
              <a:rPr lang="en-NZ" baseline="0" dirty="0" smtClean="0"/>
              <a:t> haven’t done anything, that’s your commit message.</a:t>
            </a:r>
          </a:p>
          <a:p>
            <a:pPr>
              <a:buFont typeface="Arial" pitchFamily="34" charset="0"/>
              <a:buChar char="•"/>
            </a:pPr>
            <a:endParaRPr lang="en-NZ" baseline="0" dirty="0" smtClean="0"/>
          </a:p>
          <a:p>
            <a:pPr>
              <a:buFont typeface="Arial" pitchFamily="34" charset="0"/>
              <a:buChar char="•"/>
            </a:pPr>
            <a:r>
              <a:rPr lang="en-NZ" baseline="0" dirty="0" smtClean="0"/>
              <a:t>Read the spec very carefully. Plan ahead very carefully.</a:t>
            </a: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43</a:t>
            </a:fld>
            <a:endParaRPr lang="en-NZ"/>
          </a:p>
        </p:txBody>
      </p:sp>
    </p:spTree>
    <p:extLst>
      <p:ext uri="{BB962C8B-B14F-4D97-AF65-F5344CB8AC3E}">
        <p14:creationId xmlns:p14="http://schemas.microsoft.com/office/powerpoint/2010/main" val="32695163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No copy-paste</a:t>
            </a:r>
          </a:p>
          <a:p>
            <a:pPr>
              <a:buFont typeface="Arial" pitchFamily="34" charset="0"/>
              <a:buChar char="•"/>
            </a:pPr>
            <a:r>
              <a:rPr lang="en-NZ" dirty="0" smtClean="0"/>
              <a:t>No </a:t>
            </a:r>
            <a:r>
              <a:rPr lang="en-NZ" dirty="0" err="1" smtClean="0"/>
              <a:t>robo</a:t>
            </a:r>
            <a:r>
              <a:rPr lang="en-NZ" dirty="0" smtClean="0"/>
              <a:t>-coding.</a:t>
            </a: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44</a:t>
            </a:fld>
            <a:endParaRPr lang="en-NZ"/>
          </a:p>
        </p:txBody>
      </p:sp>
    </p:spTree>
    <p:extLst>
      <p:ext uri="{BB962C8B-B14F-4D97-AF65-F5344CB8AC3E}">
        <p14:creationId xmlns:p14="http://schemas.microsoft.com/office/powerpoint/2010/main" val="1557444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Remember this? Hopefully, you have written this code.</a:t>
            </a:r>
          </a:p>
          <a:p>
            <a:pPr marL="171450" indent="-171450">
              <a:buFont typeface="Arial" pitchFamily="34" charset="0"/>
              <a:buChar char="•"/>
            </a:pPr>
            <a:endParaRPr lang="en-NZ" dirty="0" smtClean="0"/>
          </a:p>
          <a:p>
            <a:pPr marL="171450" indent="-171450">
              <a:buFont typeface="Arial" pitchFamily="34" charset="0"/>
              <a:buChar char="•"/>
            </a:pPr>
            <a:r>
              <a:rPr lang="en-NZ" baseline="0" dirty="0" smtClean="0"/>
              <a:t>This function matches the method signature for the system delegate Predicate&lt;</a:t>
            </a:r>
            <a:r>
              <a:rPr lang="en-NZ" baseline="0" dirty="0" err="1" smtClean="0"/>
              <a:t>int</a:t>
            </a:r>
            <a:r>
              <a:rPr lang="en-NZ" baseline="0" dirty="0" smtClean="0"/>
              <a:t>&gt;</a:t>
            </a:r>
          </a:p>
          <a:p>
            <a:pPr marL="171450" indent="-171450">
              <a:buFont typeface="Arial" pitchFamily="34" charset="0"/>
              <a:buChar char="•"/>
            </a:pPr>
            <a:r>
              <a:rPr lang="en-NZ" baseline="0" dirty="0" smtClean="0"/>
              <a:t>So we can do things like this….make an instance and pass it to a method like </a:t>
            </a:r>
            <a:r>
              <a:rPr lang="en-NZ" baseline="0" dirty="0" err="1" smtClean="0"/>
              <a:t>findAll</a:t>
            </a:r>
            <a:r>
              <a:rPr lang="en-NZ" baseline="0" dirty="0" smtClean="0"/>
              <a:t>, who wants one</a:t>
            </a:r>
          </a:p>
          <a:p>
            <a:pPr marL="171450" indent="-171450">
              <a:buFont typeface="Arial" pitchFamily="34" charset="0"/>
              <a:buChar char="•"/>
            </a:pPr>
            <a:endParaRPr lang="en-NZ" baseline="0" dirty="0" smtClean="0"/>
          </a:p>
          <a:p>
            <a:pPr marL="171450" indent="-171450">
              <a:buFont typeface="Arial" pitchFamily="34" charset="0"/>
              <a:buChar char="•"/>
            </a:pPr>
            <a:r>
              <a:rPr lang="en-NZ" baseline="0" dirty="0" smtClean="0"/>
              <a:t>But we can also do it like this…</a:t>
            </a:r>
          </a:p>
          <a:p>
            <a:pPr marL="171450" indent="-171450">
              <a:buFont typeface="Arial" pitchFamily="34" charset="0"/>
              <a:buChar char="•"/>
            </a:pPr>
            <a:endParaRPr lang="en-NZ" baseline="0" dirty="0" smtClean="0"/>
          </a:p>
          <a:p>
            <a:pPr marL="171450" indent="-171450">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5</a:t>
            </a:fld>
            <a:endParaRPr lang="en-NZ"/>
          </a:p>
        </p:txBody>
      </p:sp>
    </p:spTree>
    <p:extLst>
      <p:ext uri="{BB962C8B-B14F-4D97-AF65-F5344CB8AC3E}">
        <p14:creationId xmlns:p14="http://schemas.microsoft.com/office/powerpoint/2010/main" val="612779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baseline="0" dirty="0" smtClean="0"/>
              <a:t>It is also legal to do it like this.</a:t>
            </a:r>
          </a:p>
          <a:p>
            <a:pPr marL="171450" indent="-171450">
              <a:buFont typeface="Arial" pitchFamily="34" charset="0"/>
              <a:buChar char="•"/>
            </a:pPr>
            <a:r>
              <a:rPr lang="en-NZ" baseline="0" dirty="0" smtClean="0"/>
              <a:t>We don’t declare the </a:t>
            </a:r>
            <a:r>
              <a:rPr lang="en-NZ" baseline="0" dirty="0" err="1" smtClean="0"/>
              <a:t>isEven</a:t>
            </a:r>
            <a:r>
              <a:rPr lang="en-NZ" baseline="0" dirty="0" smtClean="0"/>
              <a:t> function at all.</a:t>
            </a:r>
          </a:p>
          <a:p>
            <a:pPr marL="171450" indent="-171450">
              <a:buFont typeface="Arial" pitchFamily="34" charset="0"/>
              <a:buChar char="•"/>
            </a:pPr>
            <a:r>
              <a:rPr lang="en-NZ" baseline="0" dirty="0" smtClean="0"/>
              <a:t>We don’t create an instance of the delegate.</a:t>
            </a:r>
          </a:p>
          <a:p>
            <a:pPr marL="171450" indent="-171450">
              <a:buFont typeface="Arial" pitchFamily="34" charset="0"/>
              <a:buChar char="•"/>
            </a:pPr>
            <a:r>
              <a:rPr lang="en-NZ" baseline="0" dirty="0" smtClean="0"/>
              <a:t>We just get to the point where </a:t>
            </a:r>
            <a:r>
              <a:rPr lang="en-NZ" baseline="0" dirty="0" err="1" smtClean="0"/>
              <a:t>findAll</a:t>
            </a:r>
            <a:r>
              <a:rPr lang="en-NZ" baseline="0" dirty="0" smtClean="0"/>
              <a:t> wants a predicate delegate, and start writing the code.</a:t>
            </a:r>
          </a:p>
          <a:p>
            <a:pPr marL="171450" indent="-171450">
              <a:buFont typeface="Arial" pitchFamily="34" charset="0"/>
              <a:buChar char="•"/>
            </a:pPr>
            <a:endParaRPr lang="en-NZ" baseline="0" dirty="0" smtClean="0"/>
          </a:p>
          <a:p>
            <a:pPr marL="171450" indent="-171450">
              <a:buFont typeface="Arial" pitchFamily="34" charset="0"/>
              <a:buChar char="•"/>
            </a:pPr>
            <a:r>
              <a:rPr lang="en-NZ" baseline="0" dirty="0" smtClean="0"/>
              <a:t>Thoughts? Less typing? =&gt; Yes. Readability problems? =&gt; Also yes.</a:t>
            </a:r>
          </a:p>
          <a:p>
            <a:pPr marL="171450" indent="-171450">
              <a:buFont typeface="Arial" pitchFamily="34" charset="0"/>
              <a:buChar char="•"/>
            </a:pPr>
            <a:r>
              <a:rPr lang="en-NZ" baseline="0" dirty="0" smtClean="0"/>
              <a:t>Use with caution.</a:t>
            </a:r>
          </a:p>
          <a:p>
            <a:pPr marL="171450" indent="-171450">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6</a:t>
            </a:fld>
            <a:endParaRPr lang="en-NZ"/>
          </a:p>
        </p:txBody>
      </p:sp>
    </p:spTree>
    <p:extLst>
      <p:ext uri="{BB962C8B-B14F-4D97-AF65-F5344CB8AC3E}">
        <p14:creationId xmlns:p14="http://schemas.microsoft.com/office/powerpoint/2010/main" val="2551256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TextEdit="1"/>
          </p:cNvSpPr>
          <p:nvPr>
            <p:ph type="sldImg"/>
          </p:nvPr>
        </p:nvSpPr>
        <p:spPr bwMode="auto">
          <a:noFill/>
          <a:ln>
            <a:solidFill>
              <a:srgbClr val="000000"/>
            </a:solidFill>
            <a:miter lim="800000"/>
            <a:headEnd/>
            <a:tailEnd/>
          </a:ln>
        </p:spPr>
      </p:sp>
      <p:sp>
        <p:nvSpPr>
          <p:cNvPr id="74755" name="Rectangle 3"/>
          <p:cNvSpPr>
            <a:spLocks noGrp="1"/>
          </p:cNvSpPr>
          <p:nvPr>
            <p:ph type="body" idx="1"/>
          </p:nvPr>
        </p:nvSpPr>
        <p:spPr bwMode="auto">
          <a:noFill/>
        </p:spPr>
        <p:txBody>
          <a:bodyPr wrap="square" numCol="1" anchor="t" anchorCtr="0" compatLnSpc="1">
            <a:prstTxWarp prst="textNoShape">
              <a:avLst/>
            </a:prstTxWarp>
            <a:normAutofit fontScale="92500" lnSpcReduction="20000"/>
          </a:bodyPr>
          <a:lstStyle/>
          <a:p>
            <a:pPr>
              <a:buFont typeface="Arial" pitchFamily="34" charset="0"/>
              <a:buChar char="•"/>
            </a:pPr>
            <a:r>
              <a:rPr lang="en-US" dirty="0" smtClean="0"/>
              <a:t>Should be familiar from Programming</a:t>
            </a:r>
            <a:r>
              <a:rPr lang="en-US" baseline="0" dirty="0" smtClean="0"/>
              <a:t> 4</a:t>
            </a:r>
          </a:p>
          <a:p>
            <a:pPr>
              <a:buFont typeface="Arial" pitchFamily="34" charset="0"/>
              <a:buChar char="•"/>
            </a:pPr>
            <a:r>
              <a:rPr lang="en-US" dirty="0" smtClean="0"/>
              <a:t> </a:t>
            </a:r>
          </a:p>
          <a:p>
            <a:pPr>
              <a:buFont typeface="Arial" pitchFamily="34" charset="0"/>
              <a:buChar char="•"/>
            </a:pPr>
            <a:r>
              <a:rPr lang="en-US" dirty="0" smtClean="0"/>
              <a:t>With C# 3.0 the trend toward more succinct</a:t>
            </a:r>
            <a:r>
              <a:rPr lang="en-US" baseline="0" dirty="0" smtClean="0"/>
              <a:t> code continued as they decided that even anonymous methods required too much typing.</a:t>
            </a:r>
          </a:p>
          <a:p>
            <a:pPr>
              <a:buFont typeface="Arial" pitchFamily="34" charset="0"/>
              <a:buChar char="•"/>
            </a:pPr>
            <a:r>
              <a:rPr lang="en-US" baseline="0" dirty="0" smtClean="0"/>
              <a:t>So they introduced the lambda expression</a:t>
            </a:r>
          </a:p>
          <a:p>
            <a:pPr>
              <a:buFont typeface="Arial" pitchFamily="34" charset="0"/>
              <a:buChar char="•"/>
            </a:pPr>
            <a:endParaRPr lang="en-US" baseline="0" dirty="0" smtClean="0"/>
          </a:p>
          <a:p>
            <a:pPr>
              <a:buFont typeface="Arial" pitchFamily="34" charset="0"/>
              <a:buChar char="•"/>
            </a:pPr>
            <a:r>
              <a:rPr lang="en-US" baseline="0" dirty="0" smtClean="0"/>
              <a:t>These are mathematical constructs from the lambda calculus, an important theory of functions.</a:t>
            </a:r>
          </a:p>
          <a:p>
            <a:pPr>
              <a:buFont typeface="Arial" pitchFamily="34" charset="0"/>
              <a:buChar char="•"/>
            </a:pPr>
            <a:r>
              <a:rPr lang="en-US" baseline="0" dirty="0" smtClean="0"/>
              <a:t>They are a critical part of functional programming languages, which are a completely different kind of programming tool than the ones we use. </a:t>
            </a:r>
          </a:p>
          <a:p>
            <a:pPr>
              <a:buFont typeface="Arial" pitchFamily="34" charset="0"/>
              <a:buChar char="•"/>
            </a:pPr>
            <a:r>
              <a:rPr lang="en-US" baseline="0" dirty="0" smtClean="0"/>
              <a:t>They can get a lot more complicated than we are going to see today, and we may come back and revisit them later.</a:t>
            </a:r>
          </a:p>
          <a:p>
            <a:pPr>
              <a:buFont typeface="Arial" pitchFamily="34" charset="0"/>
              <a:buChar char="•"/>
            </a:pPr>
            <a:endParaRPr lang="en-US" baseline="0" dirty="0" smtClean="0"/>
          </a:p>
          <a:p>
            <a:pPr>
              <a:buFont typeface="Arial" pitchFamily="34" charset="0"/>
              <a:buChar char="•"/>
            </a:pPr>
            <a:r>
              <a:rPr lang="en-US" baseline="0" dirty="0" smtClean="0"/>
              <a:t>In these languages there is no sense of “first do this, then do that”. All processing is defined as functional relationships.</a:t>
            </a:r>
          </a:p>
          <a:p>
            <a:pPr>
              <a:buFont typeface="Arial" pitchFamily="34" charset="0"/>
              <a:buChar char="•"/>
            </a:pPr>
            <a:r>
              <a:rPr lang="en-NZ" baseline="0" dirty="0" smtClean="0"/>
              <a:t>Lambda expressions simply define functions</a:t>
            </a:r>
          </a:p>
          <a:p>
            <a:pPr>
              <a:buFont typeface="Arial" pitchFamily="34" charset="0"/>
              <a:buChar char="•"/>
            </a:pPr>
            <a:endParaRPr lang="en-US" baseline="0" dirty="0" smtClean="0"/>
          </a:p>
          <a:p>
            <a:pPr>
              <a:buFont typeface="Arial" pitchFamily="34" charset="0"/>
              <a:buChar char="•"/>
            </a:pPr>
            <a:r>
              <a:rPr lang="en-US" baseline="0" dirty="0" smtClean="0"/>
              <a:t>The =&gt; operator is read as “goes to”</a:t>
            </a:r>
          </a:p>
          <a:p>
            <a:pPr>
              <a:buFont typeface="Arial" pitchFamily="34" charset="0"/>
              <a:buChar char="•"/>
            </a:pPr>
            <a:endParaRPr lang="en-US" baseline="0" dirty="0" smtClean="0"/>
          </a:p>
          <a:p>
            <a:pPr>
              <a:buFont typeface="Arial" pitchFamily="34" charset="0"/>
              <a:buChar char="•"/>
            </a:pPr>
            <a:r>
              <a:rPr lang="en-US" baseline="0" dirty="0" smtClean="0"/>
              <a:t>The first is equivalent to f(x) = x*3</a:t>
            </a:r>
          </a:p>
          <a:p>
            <a:pPr>
              <a:buFont typeface="Arial" pitchFamily="34" charset="0"/>
              <a:buChar char="•"/>
            </a:pPr>
            <a:endParaRPr lang="en-US" baseline="0" dirty="0" smtClean="0"/>
          </a:p>
          <a:p>
            <a:pPr>
              <a:buFont typeface="Arial" pitchFamily="34" charset="0"/>
              <a:buChar char="•"/>
            </a:pPr>
            <a:r>
              <a:rPr lang="en-US" baseline="0" dirty="0" smtClean="0"/>
              <a:t>The second evaluates to true or false. Equivalent to if(x!=y) return true; else return false;</a:t>
            </a:r>
          </a:p>
          <a:p>
            <a:pPr>
              <a:buFont typeface="Arial" pitchFamily="34" charset="0"/>
              <a:buChar char="•"/>
            </a:pPr>
            <a:endParaRPr lang="en-US" baseline="0" dirty="0" smtClean="0"/>
          </a:p>
          <a:p>
            <a:pPr>
              <a:buFont typeface="Arial" pitchFamily="34" charset="0"/>
              <a:buChar char="•"/>
            </a:pPr>
            <a:r>
              <a:rPr lang="en-US" baseline="0" dirty="0" smtClean="0"/>
              <a:t>If necessary you can specify the data types as shown, but generally the compiler will infer the type and behave accordingly.</a:t>
            </a:r>
          </a:p>
          <a:p>
            <a:pPr>
              <a:buFont typeface="Arial" pitchFamily="34" charset="0"/>
              <a:buChar char="•"/>
            </a:pPr>
            <a:r>
              <a:rPr lang="en-US" baseline="0" dirty="0" smtClean="0"/>
              <a:t>In some cases, you can tell that the compiler </a:t>
            </a:r>
            <a:r>
              <a:rPr lang="en-US" b="1" i="1" baseline="0" dirty="0" smtClean="0"/>
              <a:t>won’t</a:t>
            </a:r>
            <a:r>
              <a:rPr lang="en-US" b="0" i="0" baseline="0" dirty="0" smtClean="0"/>
              <a:t> be able to tell what type your arguments should be, and you will have to specify it. We will see an example in a minute.</a:t>
            </a:r>
            <a:endParaRPr lang="en-US" baseline="0" dirty="0" smtClean="0"/>
          </a:p>
        </p:txBody>
      </p:sp>
    </p:spTree>
    <p:extLst>
      <p:ext uri="{BB962C8B-B14F-4D97-AF65-F5344CB8AC3E}">
        <p14:creationId xmlns:p14="http://schemas.microsoft.com/office/powerpoint/2010/main" val="3857811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So this gives us three ways to specify a function argument: explicit delegate instance, anonymous function and lambda.</a:t>
            </a:r>
          </a:p>
          <a:p>
            <a:pPr>
              <a:buFont typeface="Arial" pitchFamily="34" charset="0"/>
              <a:buChar char="•"/>
            </a:pPr>
            <a:r>
              <a:rPr lang="en-NZ" baseline="0" dirty="0" smtClean="0"/>
              <a:t>Let’s compare…</a:t>
            </a:r>
          </a:p>
          <a:p>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8</a:t>
            </a:fld>
            <a:endParaRPr lang="en-NZ"/>
          </a:p>
        </p:txBody>
      </p:sp>
    </p:spTree>
    <p:extLst>
      <p:ext uri="{BB962C8B-B14F-4D97-AF65-F5344CB8AC3E}">
        <p14:creationId xmlns:p14="http://schemas.microsoft.com/office/powerpoint/2010/main" val="2067642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Remember this?</a:t>
            </a:r>
          </a:p>
          <a:p>
            <a:pPr marL="171450" indent="-171450">
              <a:buFont typeface="Arial" pitchFamily="34" charset="0"/>
              <a:buChar char="•"/>
            </a:pPr>
            <a:r>
              <a:rPr lang="en-NZ" dirty="0" smtClean="0"/>
              <a:t>Let’s</a:t>
            </a:r>
            <a:r>
              <a:rPr lang="en-NZ" baseline="0" dirty="0" smtClean="0"/>
              <a:t> look at doing this with anonymous and lambda…</a:t>
            </a:r>
          </a:p>
          <a:p>
            <a:pPr marL="171450" indent="-171450">
              <a:buFont typeface="Arial" pitchFamily="34" charset="0"/>
              <a:buChar char="•"/>
            </a:pPr>
            <a:r>
              <a:rPr lang="en-NZ" baseline="0" dirty="0" smtClean="0"/>
              <a:t>First, with anonymous methods, we can get rid of the add and subtract methods, completely.</a:t>
            </a:r>
          </a:p>
          <a:p>
            <a:pPr marL="171450" indent="-171450">
              <a:buFont typeface="Arial" pitchFamily="34" charset="0"/>
              <a:buChar char="•"/>
            </a:pPr>
            <a:r>
              <a:rPr lang="en-NZ" baseline="0" dirty="0" err="1" smtClean="0"/>
              <a:t>SimpleCalculator</a:t>
            </a:r>
            <a:r>
              <a:rPr lang="en-NZ" baseline="0" dirty="0" smtClean="0"/>
              <a:t> is the consumer, he remains the same.</a:t>
            </a:r>
          </a:p>
          <a:p>
            <a:pPr marL="171450" indent="-171450">
              <a:buFont typeface="Arial" pitchFamily="34" charset="0"/>
              <a:buChar char="•"/>
            </a:pPr>
            <a:r>
              <a:rPr lang="en-NZ" baseline="0" dirty="0" smtClean="0"/>
              <a:t>In </a:t>
            </a:r>
            <a:r>
              <a:rPr lang="en-NZ" baseline="0" dirty="0" err="1" smtClean="0"/>
              <a:t>DelegateDemo</a:t>
            </a:r>
            <a:r>
              <a:rPr lang="en-NZ" baseline="0" dirty="0" smtClean="0"/>
              <a:t>, where we call </a:t>
            </a:r>
            <a:r>
              <a:rPr lang="en-NZ" baseline="0" dirty="0" err="1" smtClean="0"/>
              <a:t>SimpleCalculator</a:t>
            </a:r>
            <a:r>
              <a:rPr lang="en-NZ" baseline="0" dirty="0" smtClean="0"/>
              <a:t>, we don’t create any instances anymore, but just declare the delegates anonymously on the fly.</a:t>
            </a:r>
          </a:p>
          <a:p>
            <a:pPr marL="171450" indent="-171450">
              <a:buFont typeface="Arial" pitchFamily="34" charset="0"/>
              <a:buChar char="•"/>
            </a:pPr>
            <a:r>
              <a:rPr lang="en-NZ" baseline="0" dirty="0" smtClean="0"/>
              <a:t>So what does </a:t>
            </a:r>
            <a:r>
              <a:rPr lang="en-NZ" baseline="0" dirty="0" err="1" smtClean="0"/>
              <a:t>DelegateDemo</a:t>
            </a:r>
            <a:r>
              <a:rPr lang="en-NZ" baseline="0" dirty="0" smtClean="0"/>
              <a:t> look like?</a:t>
            </a: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9</a:t>
            </a:fld>
            <a:endParaRPr lang="en-NZ"/>
          </a:p>
        </p:txBody>
      </p:sp>
    </p:spTree>
    <p:extLst>
      <p:ext uri="{BB962C8B-B14F-4D97-AF65-F5344CB8AC3E}">
        <p14:creationId xmlns:p14="http://schemas.microsoft.com/office/powerpoint/2010/main" val="3665483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solidFill>
                  <a:schemeClr val="bg2">
                    <a:lumMod val="25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4F3B6F93-115A-404E-9911-4918A597BDBD}" type="datetimeFigureOut">
              <a:rPr lang="en-US" smtClean="0"/>
              <a:pPr>
                <a:defRPr/>
              </a:pPr>
              <a:t>4/11/2017</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D6C59C2-CC43-484B-9A16-104744458370}" type="slidenum">
              <a:rPr lang="en-US" smtClean="0"/>
              <a:pPr>
                <a:defRPr/>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215DA8D3-6499-421A-8B28-8F49C7681F76}" type="datetimeFigureOut">
              <a:rPr lang="en-US" smtClean="0"/>
              <a:pPr>
                <a:defRPr/>
              </a:pPr>
              <a:t>4/11/2017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6BAB98A-C34C-4F33-B980-F95E12B49CF2}"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2846EF3A-F5A3-4EB7-8101-AD3A9F4E7120}" type="datetimeFigureOut">
              <a:rPr lang="en-US" smtClean="0"/>
              <a:pPr>
                <a:defRPr/>
              </a:pPr>
              <a:t>4/11/2017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A99892B-907B-46AC-8900-B5766AA4A355}"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lumMod val="25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215DA8D3-6499-421A-8B28-8F49C7681F76}" type="datetimeFigureOut">
              <a:rPr lang="en-US" smtClean="0"/>
              <a:pPr>
                <a:defRPr/>
              </a:pPr>
              <a:t>4/11/2017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6BAB98A-C34C-4F33-B980-F95E12B49CF2}"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1EE0429D-AB7A-44AC-B528-B9A062F757BD}" type="datetimeFigureOut">
              <a:rPr lang="en-US" smtClean="0"/>
              <a:pPr>
                <a:defRPr/>
              </a:pPr>
              <a:t>4/11/2017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2D39147-F9D0-4EB0-AF5C-7327C4FCF5B3}" type="slidenum">
              <a:rPr lang="en-US" smtClean="0"/>
              <a:pPr>
                <a:defRPr/>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F4B31663-E778-4D75-99FF-54A765C75FCE}" type="datetimeFigureOut">
              <a:rPr lang="en-US" smtClean="0"/>
              <a:pPr>
                <a:defRPr/>
              </a:pPr>
              <a:t>4/11/2017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63A61E0-57F2-46FF-AA2F-1EF3B9A2387B}"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7D335263-A0FF-4223-BCD7-78F4BEDC8DDA}" type="datetimeFigureOut">
              <a:rPr lang="en-US" smtClean="0"/>
              <a:pPr>
                <a:defRPr/>
              </a:pPr>
              <a:t>4/11/2017</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8D5275D0-8917-402E-92A9-4B545541EC66}" type="slidenum">
              <a:rPr lang="en-US" smtClean="0"/>
              <a:pPr>
                <a:defRPr/>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215DA8D3-6499-421A-8B28-8F49C7681F76}" type="datetimeFigureOut">
              <a:rPr lang="en-US" smtClean="0"/>
              <a:pPr>
                <a:defRPr/>
              </a:pPr>
              <a:t>4/11/2017</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6BAB98A-C34C-4F33-B980-F95E12B49CF2}"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E9FD434-896C-4B40-B812-B88700A18222}" type="datetimeFigureOut">
              <a:rPr lang="en-US" smtClean="0"/>
              <a:pPr>
                <a:defRPr/>
              </a:pPr>
              <a:t>4/11/2017</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4E33FDCC-6F55-4BD0-83C5-DB816974FED2}"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215DA8D3-6499-421A-8B28-8F49C7681F76}" type="datetimeFigureOut">
              <a:rPr lang="en-US" smtClean="0"/>
              <a:pPr>
                <a:defRPr/>
              </a:pPr>
              <a:t>4/11/2017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6BAB98A-C34C-4F33-B980-F95E12B49CF2}" type="slidenum">
              <a:rPr lang="en-US" smtClean="0"/>
              <a:pPr>
                <a:defRPr/>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73188186-3E3D-4B09-B336-02B0DF05141E}" type="datetimeFigureOut">
              <a:rPr lang="en-US" smtClean="0"/>
              <a:pPr>
                <a:defRPr/>
              </a:pPr>
              <a:t>4/11/2017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9AC84BC-1B0E-48E5-94E1-5DCD3EAAC13E}"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fld id="{215DA8D3-6499-421A-8B28-8F49C7681F76}" type="datetimeFigureOut">
              <a:rPr lang="en-US" smtClean="0"/>
              <a:pPr>
                <a:defRPr/>
              </a:pPr>
              <a:t>4/11/2017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F6BAB98A-C34C-4F33-B980-F95E12B49CF2}"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Anonymous Delegates and Lambda Expressions</a:t>
            </a:r>
          </a:p>
        </p:txBody>
      </p:sp>
      <p:sp>
        <p:nvSpPr>
          <p:cNvPr id="14338" name="Subtitle 2"/>
          <p:cNvSpPr>
            <a:spLocks noGrp="1"/>
          </p:cNvSpPr>
          <p:nvPr>
            <p:ph type="subTitle" idx="1"/>
          </p:nvPr>
        </p:nvSpPr>
        <p:spPr/>
        <p:txBody>
          <a:bodyPr/>
          <a:lstStyle/>
          <a:p>
            <a:r>
              <a:rPr lang="en-NZ" dirty="0" smtClean="0"/>
              <a:t>IN710 OOSD 2017</a:t>
            </a:r>
          </a:p>
          <a:p>
            <a:r>
              <a:rPr lang="en-NZ" dirty="0" smtClean="0"/>
              <a:t>Session 9.1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Anonymous Version</a:t>
            </a:r>
            <a:endParaRPr lang="en-NZ" dirty="0"/>
          </a:p>
        </p:txBody>
      </p:sp>
      <p:sp>
        <p:nvSpPr>
          <p:cNvPr id="3" name="Content Placeholder 2"/>
          <p:cNvSpPr>
            <a:spLocks noGrp="1"/>
          </p:cNvSpPr>
          <p:nvPr>
            <p:ph idx="1"/>
          </p:nvPr>
        </p:nvSpPr>
        <p:spPr/>
        <p:txBody>
          <a:bodyPr/>
          <a:lstStyle/>
          <a:p>
            <a:endParaRPr lang="en-NZ"/>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3276600"/>
            <a:ext cx="7806786"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1676400"/>
            <a:ext cx="8073394"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3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Lambda Version</a:t>
            </a:r>
            <a:endParaRPr lang="en-NZ" dirty="0"/>
          </a:p>
        </p:txBody>
      </p:sp>
      <p:sp>
        <p:nvSpPr>
          <p:cNvPr id="3" name="Content Placeholder 2"/>
          <p:cNvSpPr>
            <a:spLocks noGrp="1"/>
          </p:cNvSpPr>
          <p:nvPr>
            <p:ph idx="1"/>
          </p:nvPr>
        </p:nvSpPr>
        <p:spPr/>
        <p:txBody>
          <a:bodyPr/>
          <a:lstStyle/>
          <a:p>
            <a:endParaRPr lang="en-NZ"/>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1676400"/>
            <a:ext cx="7476226"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176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Lambda Examples</a:t>
            </a:r>
            <a:endParaRPr lang="en-NZ" dirty="0"/>
          </a:p>
        </p:txBody>
      </p:sp>
      <p:sp>
        <p:nvSpPr>
          <p:cNvPr id="4" name="Content Placeholder 3"/>
          <p:cNvSpPr>
            <a:spLocks noGrp="1"/>
          </p:cNvSpPr>
          <p:nvPr>
            <p:ph idx="1"/>
          </p:nvPr>
        </p:nvSpPr>
        <p:spPr/>
        <p:txBody>
          <a:bodyPr/>
          <a:lstStyle/>
          <a:p>
            <a:endParaRPr lang="en-NZ"/>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600200"/>
            <a:ext cx="5190744"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4419600"/>
            <a:ext cx="4420892"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Lambda Examples</a:t>
            </a:r>
            <a:endParaRPr lang="en-NZ" dirty="0"/>
          </a:p>
        </p:txBody>
      </p:sp>
      <p:sp>
        <p:nvSpPr>
          <p:cNvPr id="4" name="Content Placeholder 3"/>
          <p:cNvSpPr>
            <a:spLocks noGrp="1"/>
          </p:cNvSpPr>
          <p:nvPr>
            <p:ph idx="1"/>
          </p:nvPr>
        </p:nvSpPr>
        <p:spPr/>
        <p:txBody>
          <a:bodyPr/>
          <a:lstStyle/>
          <a:p>
            <a:endParaRPr lang="en-NZ"/>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600200"/>
            <a:ext cx="6749143"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 y="4495800"/>
            <a:ext cx="5595551"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Lambda Examples</a:t>
            </a:r>
            <a:endParaRPr lang="en-NZ" dirty="0"/>
          </a:p>
        </p:txBody>
      </p:sp>
      <p:sp>
        <p:nvSpPr>
          <p:cNvPr id="4" name="Content Placeholder 3"/>
          <p:cNvSpPr>
            <a:spLocks noGrp="1"/>
          </p:cNvSpPr>
          <p:nvPr>
            <p:ph idx="1"/>
          </p:nvPr>
        </p:nvSpPr>
        <p:spPr/>
        <p:txBody>
          <a:bodyPr/>
          <a:lstStyle/>
          <a:p>
            <a:endParaRPr lang="en-NZ"/>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5775" y="1666875"/>
            <a:ext cx="4467225" cy="2745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6285" y="4953000"/>
            <a:ext cx="5870222"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Lambda Examples</a:t>
            </a:r>
            <a:endParaRPr lang="en-NZ" dirty="0"/>
          </a:p>
        </p:txBody>
      </p:sp>
      <p:sp>
        <p:nvSpPr>
          <p:cNvPr id="4" name="Content Placeholder 3"/>
          <p:cNvSpPr>
            <a:spLocks noGrp="1"/>
          </p:cNvSpPr>
          <p:nvPr>
            <p:ph idx="1"/>
          </p:nvPr>
        </p:nvSpPr>
        <p:spPr/>
        <p:txBody>
          <a:bodyPr/>
          <a:lstStyle/>
          <a:p>
            <a:endParaRPr lang="en-NZ"/>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688880"/>
            <a:ext cx="7974142" cy="2197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9857" y="4267200"/>
            <a:ext cx="7815943"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Lambda Examples</a:t>
            </a:r>
            <a:endParaRPr lang="en-NZ" dirty="0"/>
          </a:p>
        </p:txBody>
      </p:sp>
      <p:sp>
        <p:nvSpPr>
          <p:cNvPr id="4" name="Content Placeholder 3"/>
          <p:cNvSpPr>
            <a:spLocks noGrp="1"/>
          </p:cNvSpPr>
          <p:nvPr>
            <p:ph idx="1"/>
          </p:nvPr>
        </p:nvSpPr>
        <p:spPr/>
        <p:txBody>
          <a:bodyPr/>
          <a:lstStyle/>
          <a:p>
            <a:endParaRPr lang="en-NZ"/>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600200"/>
            <a:ext cx="8218004"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 y="5029200"/>
            <a:ext cx="609600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Lambda Examples</a:t>
            </a:r>
            <a:endParaRPr lang="en-NZ" dirty="0"/>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0" y="609600"/>
            <a:ext cx="3733800" cy="840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Grp="1" noChangeAspect="1" noChangeArrowheads="1"/>
          </p:cNvPicPr>
          <p:nvPr>
            <p:ph idx="1"/>
          </p:nvPr>
        </p:nvPicPr>
        <p:blipFill>
          <a:blip r:embed="rId4" cstate="print"/>
          <a:srcRect/>
          <a:stretch>
            <a:fillRect/>
          </a:stretch>
        </p:blipFill>
        <p:spPr bwMode="auto">
          <a:xfrm>
            <a:off x="457200" y="1828800"/>
            <a:ext cx="6614160" cy="297180"/>
          </a:xfrm>
          <a:prstGeom prst="rect">
            <a:avLst/>
          </a:prstGeom>
          <a:noFill/>
          <a:ln w="9525">
            <a:noFill/>
            <a:miter lim="800000"/>
            <a:headEnd/>
            <a:tailEnd/>
          </a:ln>
        </p:spPr>
      </p:pic>
      <p:pic>
        <p:nvPicPr>
          <p:cNvPr id="1030" name="Picture 6"/>
          <p:cNvPicPr>
            <a:picLocks noChangeAspect="1" noChangeArrowheads="1"/>
          </p:cNvPicPr>
          <p:nvPr/>
        </p:nvPicPr>
        <p:blipFill>
          <a:blip r:embed="rId5" cstate="print"/>
          <a:srcRect/>
          <a:stretch>
            <a:fillRect/>
          </a:stretch>
        </p:blipFill>
        <p:spPr bwMode="auto">
          <a:xfrm>
            <a:off x="304800" y="4457700"/>
            <a:ext cx="7362825" cy="2095500"/>
          </a:xfrm>
          <a:prstGeom prst="rect">
            <a:avLst/>
          </a:prstGeom>
          <a:noFill/>
          <a:ln w="9525">
            <a:noFill/>
            <a:miter lim="800000"/>
            <a:headEnd/>
            <a:tailEnd/>
          </a:ln>
        </p:spPr>
      </p:pic>
      <p:pic>
        <p:nvPicPr>
          <p:cNvPr id="1031" name="Picture 7"/>
          <p:cNvPicPr>
            <a:picLocks noChangeAspect="1" noChangeArrowheads="1"/>
          </p:cNvPicPr>
          <p:nvPr/>
        </p:nvPicPr>
        <p:blipFill>
          <a:blip r:embed="rId6" cstate="print"/>
          <a:srcRect/>
          <a:stretch>
            <a:fillRect/>
          </a:stretch>
        </p:blipFill>
        <p:spPr bwMode="auto">
          <a:xfrm>
            <a:off x="613797" y="2339975"/>
            <a:ext cx="7234803" cy="21558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Lambda Examples</a:t>
            </a:r>
            <a:endParaRPr lang="en-NZ" dirty="0"/>
          </a:p>
        </p:txBody>
      </p:sp>
      <p:pic>
        <p:nvPicPr>
          <p:cNvPr id="2050" name="Picture 2"/>
          <p:cNvPicPr>
            <a:picLocks noChangeAspect="1" noChangeArrowheads="1"/>
          </p:cNvPicPr>
          <p:nvPr/>
        </p:nvPicPr>
        <p:blipFill>
          <a:blip r:embed="rId3" cstate="print"/>
          <a:srcRect/>
          <a:stretch>
            <a:fillRect/>
          </a:stretch>
        </p:blipFill>
        <p:spPr bwMode="auto">
          <a:xfrm>
            <a:off x="438149" y="1600200"/>
            <a:ext cx="4153497" cy="2057400"/>
          </a:xfrm>
          <a:prstGeom prst="rect">
            <a:avLst/>
          </a:prstGeom>
          <a:noFill/>
          <a:ln w="9525">
            <a:noFill/>
            <a:miter lim="800000"/>
            <a:headEnd/>
            <a:tailEnd/>
          </a:ln>
        </p:spPr>
      </p:pic>
      <p:pic>
        <p:nvPicPr>
          <p:cNvPr id="2051" name="Picture 3"/>
          <p:cNvPicPr>
            <a:picLocks noGrp="1" noChangeAspect="1" noChangeArrowheads="1"/>
          </p:cNvPicPr>
          <p:nvPr>
            <p:ph idx="1"/>
          </p:nvPr>
        </p:nvPicPr>
        <p:blipFill>
          <a:blip r:embed="rId4" cstate="print"/>
          <a:srcRect/>
          <a:stretch>
            <a:fillRect/>
          </a:stretch>
        </p:blipFill>
        <p:spPr bwMode="auto">
          <a:xfrm>
            <a:off x="457200" y="4183568"/>
            <a:ext cx="4191000" cy="21181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Lambda Functions</a:t>
            </a:r>
            <a:endParaRPr lang="en-NZ" dirty="0"/>
          </a:p>
        </p:txBody>
      </p:sp>
      <p:sp>
        <p:nvSpPr>
          <p:cNvPr id="3" name="Content Placeholder 2"/>
          <p:cNvSpPr>
            <a:spLocks noGrp="1"/>
          </p:cNvSpPr>
          <p:nvPr>
            <p:ph idx="1"/>
          </p:nvPr>
        </p:nvSpPr>
        <p:spPr/>
        <p:txBody>
          <a:bodyPr/>
          <a:lstStyle/>
          <a:p>
            <a:r>
              <a:rPr lang="en-NZ" dirty="0" smtClean="0"/>
              <a:t>public delegate </a:t>
            </a:r>
            <a:r>
              <a:rPr lang="en-NZ" dirty="0" err="1" smtClean="0"/>
              <a:t>TResult</a:t>
            </a:r>
            <a:r>
              <a:rPr lang="en-NZ" dirty="0" smtClean="0"/>
              <a:t> </a:t>
            </a:r>
            <a:r>
              <a:rPr lang="en-NZ" dirty="0" err="1" smtClean="0"/>
              <a:t>Func</a:t>
            </a:r>
            <a:r>
              <a:rPr lang="en-NZ" dirty="0" smtClean="0"/>
              <a:t>&lt;in T, out </a:t>
            </a:r>
            <a:r>
              <a:rPr lang="en-NZ" dirty="0" err="1" smtClean="0"/>
              <a:t>TResult</a:t>
            </a:r>
            <a:r>
              <a:rPr lang="en-NZ" dirty="0" smtClean="0"/>
              <a:t>&gt;</a:t>
            </a:r>
            <a:endParaRPr lang="en-NZ" dirty="0"/>
          </a:p>
        </p:txBody>
      </p:sp>
      <p:pic>
        <p:nvPicPr>
          <p:cNvPr id="1026" name="Picture 2"/>
          <p:cNvPicPr>
            <a:picLocks noChangeAspect="1" noChangeArrowheads="1"/>
          </p:cNvPicPr>
          <p:nvPr/>
        </p:nvPicPr>
        <p:blipFill>
          <a:blip r:embed="rId3" cstate="print"/>
          <a:srcRect/>
          <a:stretch>
            <a:fillRect/>
          </a:stretch>
        </p:blipFill>
        <p:spPr bwMode="auto">
          <a:xfrm>
            <a:off x="0" y="2514600"/>
            <a:ext cx="9052560" cy="6858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304800" y="3581400"/>
            <a:ext cx="6683829" cy="609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4591050"/>
            <a:ext cx="7610475"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NZ" dirty="0" smtClean="0"/>
              <a:t>Basic Delegates</a:t>
            </a:r>
            <a:endParaRPr lang="en-NZ" dirty="0"/>
          </a:p>
        </p:txBody>
      </p:sp>
      <p:sp>
        <p:nvSpPr>
          <p:cNvPr id="3" name="Content Placeholder 2"/>
          <p:cNvSpPr>
            <a:spLocks noGrp="1"/>
          </p:cNvSpPr>
          <p:nvPr>
            <p:ph idx="1"/>
          </p:nvPr>
        </p:nvSpPr>
        <p:spPr/>
        <p:txBody>
          <a:bodyPr/>
          <a:lstStyle/>
          <a:p>
            <a:endParaRPr lang="en-NZ" dirty="0"/>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199" y="1600200"/>
            <a:ext cx="7992533" cy="762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200" y="2590800"/>
            <a:ext cx="5940228" cy="1752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5" name="Straight Connector 4"/>
          <p:cNvCxnSpPr/>
          <p:nvPr/>
        </p:nvCxnSpPr>
        <p:spPr>
          <a:xfrm>
            <a:off x="685799" y="2895600"/>
            <a:ext cx="556260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38199" y="3276600"/>
            <a:ext cx="502920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38199" y="4114800"/>
            <a:ext cx="502920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38199" y="5334000"/>
            <a:ext cx="701040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609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Practical Exercises</a:t>
            </a:r>
            <a:endParaRPr lang="en-US" dirty="0"/>
          </a:p>
        </p:txBody>
      </p:sp>
      <p:sp>
        <p:nvSpPr>
          <p:cNvPr id="3" name="Content Placeholder 2"/>
          <p:cNvSpPr>
            <a:spLocks noGrp="1"/>
          </p:cNvSpPr>
          <p:nvPr>
            <p:ph idx="1"/>
          </p:nvPr>
        </p:nvSpPr>
        <p:spPr/>
        <p:txBody>
          <a:bodyPr/>
          <a:lstStyle/>
          <a:p>
            <a:r>
              <a:rPr lang="en-US" dirty="0" smtClean="0"/>
              <a:t>Due before class on Thursday</a:t>
            </a:r>
            <a:endParaRPr lang="en-US" dirty="0"/>
          </a:p>
        </p:txBody>
      </p:sp>
    </p:spTree>
    <p:extLst>
      <p:ext uri="{BB962C8B-B14F-4D97-AF65-F5344CB8AC3E}">
        <p14:creationId xmlns:p14="http://schemas.microsoft.com/office/powerpoint/2010/main" val="39456122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Assignment 1</a:t>
            </a:r>
            <a:endParaRPr lang="en-NZ" dirty="0"/>
          </a:p>
        </p:txBody>
      </p:sp>
      <p:sp>
        <p:nvSpPr>
          <p:cNvPr id="3" name="Content Placeholder 2"/>
          <p:cNvSpPr>
            <a:spLocks noGrp="1"/>
          </p:cNvSpPr>
          <p:nvPr>
            <p:ph idx="1"/>
          </p:nvPr>
        </p:nvSpPr>
        <p:spPr/>
        <p:txBody>
          <a:bodyPr/>
          <a:lstStyle/>
          <a:p>
            <a:r>
              <a:rPr lang="en-NZ" dirty="0" smtClean="0"/>
              <a:t>This PowerPoint comprises the formal assignment specification.</a:t>
            </a:r>
          </a:p>
          <a:p>
            <a:endParaRPr lang="en-NZ" dirty="0" smtClean="0"/>
          </a:p>
          <a:p>
            <a:r>
              <a:rPr lang="en-NZ" dirty="0" smtClean="0"/>
              <a:t>Due Tuesday 2</a:t>
            </a:r>
            <a:r>
              <a:rPr lang="en-NZ" baseline="30000" dirty="0" smtClean="0"/>
              <a:t>nd</a:t>
            </a:r>
            <a:r>
              <a:rPr lang="en-NZ" dirty="0" smtClean="0"/>
              <a:t> May @ 9.00 am</a:t>
            </a:r>
          </a:p>
          <a:p>
            <a:endParaRPr lang="en-NZ" dirty="0" smtClean="0"/>
          </a:p>
          <a:p>
            <a:r>
              <a:rPr lang="en-NZ" dirty="0" smtClean="0"/>
              <a:t>Worth 25% of your course mark.</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Mathematics and Computation in Biology</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descr="http://n-e-r-v-o-u-s.com/education/simulation/images/rxd_nature1.jpg"/>
          <p:cNvPicPr>
            <a:picLocks noChangeAspect="1" noChangeArrowheads="1"/>
          </p:cNvPicPr>
          <p:nvPr/>
        </p:nvPicPr>
        <p:blipFill>
          <a:blip r:embed="rId3" cstate="print"/>
          <a:srcRect/>
          <a:stretch>
            <a:fillRect/>
          </a:stretch>
        </p:blipFill>
        <p:spPr bwMode="auto">
          <a:xfrm>
            <a:off x="1219200" y="1676400"/>
            <a:ext cx="6635394" cy="4724400"/>
          </a:xfrm>
          <a:prstGeom prst="rect">
            <a:avLst/>
          </a:prstGeom>
          <a:noFill/>
        </p:spPr>
      </p:pic>
    </p:spTree>
    <p:extLst>
      <p:ext uri="{BB962C8B-B14F-4D97-AF65-F5344CB8AC3E}">
        <p14:creationId xmlns:p14="http://schemas.microsoft.com/office/powerpoint/2010/main" val="23531053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Gray-Scott Reaction Diffusion Models</a:t>
            </a:r>
            <a:endParaRPr lang="en-NZ" dirty="0"/>
          </a:p>
        </p:txBody>
      </p:sp>
      <p:sp>
        <p:nvSpPr>
          <p:cNvPr id="3" name="Content Placeholder 2"/>
          <p:cNvSpPr>
            <a:spLocks noGrp="1"/>
          </p:cNvSpPr>
          <p:nvPr>
            <p:ph idx="1"/>
          </p:nvPr>
        </p:nvSpPr>
        <p:spPr/>
        <p:txBody>
          <a:bodyPr/>
          <a:lstStyle/>
          <a:p>
            <a:r>
              <a:rPr lang="en-NZ" dirty="0" smtClean="0"/>
              <a:t> Gray, P. and Scott, S.K., Chem. Eng. Sci. 38 29 (1983); 39, 1087 (1984); J. Phys. Chem.89 22 (1985).</a:t>
            </a:r>
          </a:p>
          <a:p>
            <a:endParaRPr lang="en-NZ" dirty="0"/>
          </a:p>
        </p:txBody>
      </p:sp>
      <p:pic>
        <p:nvPicPr>
          <p:cNvPr id="57346" name="Picture 2"/>
          <p:cNvPicPr>
            <a:picLocks noChangeAspect="1" noChangeArrowheads="1"/>
          </p:cNvPicPr>
          <p:nvPr/>
        </p:nvPicPr>
        <p:blipFill>
          <a:blip r:embed="rId3" cstate="print"/>
          <a:srcRect/>
          <a:stretch>
            <a:fillRect/>
          </a:stretch>
        </p:blipFill>
        <p:spPr bwMode="auto">
          <a:xfrm>
            <a:off x="838200" y="2819400"/>
            <a:ext cx="7729141" cy="3124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3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Diffusion-Reaction</a:t>
            </a:r>
            <a:endParaRPr lang="en-NZ" dirty="0"/>
          </a:p>
        </p:txBody>
      </p:sp>
      <p:sp>
        <p:nvSpPr>
          <p:cNvPr id="3" name="Content Placeholder 2"/>
          <p:cNvSpPr>
            <a:spLocks noGrp="1"/>
          </p:cNvSpPr>
          <p:nvPr>
            <p:ph idx="1"/>
          </p:nvPr>
        </p:nvSpPr>
        <p:spPr>
          <a:xfrm>
            <a:off x="457200" y="1600200"/>
            <a:ext cx="8229600" cy="4876800"/>
          </a:xfrm>
        </p:spPr>
        <p:txBody>
          <a:bodyPr/>
          <a:lstStyle/>
          <a:p>
            <a:r>
              <a:rPr lang="en-NZ" dirty="0" smtClean="0"/>
              <a:t>Animal colouration is determined by the concentration of   specific chemicals in the animal’s cells during embryonic development.</a:t>
            </a:r>
          </a:p>
          <a:p>
            <a:r>
              <a:rPr lang="en-NZ" dirty="0" smtClean="0"/>
              <a:t>These chemicals spread out (diffusion) across the animal’s cells in a mathematically predictable way.</a:t>
            </a:r>
          </a:p>
          <a:p>
            <a:r>
              <a:rPr lang="en-NZ" dirty="0" smtClean="0"/>
              <a:t>These chemicals react (reaction) with each other in a mathematically predictable way.</a:t>
            </a:r>
          </a:p>
          <a:p>
            <a:r>
              <a:rPr lang="en-NZ" dirty="0" smtClean="0"/>
              <a:t>We will model a two-chemical system.</a:t>
            </a:r>
          </a:p>
          <a:p>
            <a:r>
              <a:rPr lang="en-NZ" dirty="0" smtClean="0"/>
              <a:t>We will assign pixel colours based on the concentrations of these two chemicals.</a:t>
            </a:r>
          </a:p>
          <a:p>
            <a:r>
              <a:rPr lang="en-NZ" dirty="0" smtClean="0"/>
              <a:t>We will observe the impact of varying equation parameters and algorithms on the patterns we generate.</a:t>
            </a:r>
          </a:p>
          <a:p>
            <a:endParaRPr lang="en-NZ" dirty="0" smtClean="0"/>
          </a:p>
          <a:p>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Examples</a:t>
            </a:r>
            <a:endParaRPr lang="en-NZ" dirty="0"/>
          </a:p>
        </p:txBody>
      </p:sp>
      <p:sp>
        <p:nvSpPr>
          <p:cNvPr id="3" name="Content Placeholder 2"/>
          <p:cNvSpPr>
            <a:spLocks noGrp="1"/>
          </p:cNvSpPr>
          <p:nvPr>
            <p:ph idx="1"/>
          </p:nvPr>
        </p:nvSpPr>
        <p:spPr/>
        <p:txBody>
          <a:bodyPr/>
          <a:lstStyle/>
          <a:p>
            <a:endParaRPr lang="en-NZ"/>
          </a:p>
        </p:txBody>
      </p:sp>
      <p:pic>
        <p:nvPicPr>
          <p:cNvPr id="58451" name="Picture 83"/>
          <p:cNvPicPr>
            <a:picLocks noChangeAspect="1" noChangeArrowheads="1"/>
          </p:cNvPicPr>
          <p:nvPr/>
        </p:nvPicPr>
        <p:blipFill>
          <a:blip r:embed="rId3" cstate="print"/>
          <a:srcRect/>
          <a:stretch>
            <a:fillRect/>
          </a:stretch>
        </p:blipFill>
        <p:spPr bwMode="auto">
          <a:xfrm>
            <a:off x="1219200" y="1651000"/>
            <a:ext cx="6334125" cy="482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Examples</a:t>
            </a:r>
            <a:endParaRPr lang="en-NZ" dirty="0"/>
          </a:p>
        </p:txBody>
      </p:sp>
      <p:sp>
        <p:nvSpPr>
          <p:cNvPr id="3" name="Content Placeholder 2"/>
          <p:cNvSpPr>
            <a:spLocks noGrp="1"/>
          </p:cNvSpPr>
          <p:nvPr>
            <p:ph idx="1"/>
          </p:nvPr>
        </p:nvSpPr>
        <p:spPr/>
        <p:txBody>
          <a:bodyPr/>
          <a:lstStyle/>
          <a:p>
            <a:endParaRPr lang="en-NZ"/>
          </a:p>
        </p:txBody>
      </p:sp>
      <p:pic>
        <p:nvPicPr>
          <p:cNvPr id="59394" name="Picture 2"/>
          <p:cNvPicPr>
            <a:picLocks noChangeAspect="1" noChangeArrowheads="1"/>
          </p:cNvPicPr>
          <p:nvPr/>
        </p:nvPicPr>
        <p:blipFill>
          <a:blip r:embed="rId3" cstate="print"/>
          <a:srcRect/>
          <a:stretch>
            <a:fillRect/>
          </a:stretch>
        </p:blipFill>
        <p:spPr bwMode="auto">
          <a:xfrm>
            <a:off x="381000" y="1828800"/>
            <a:ext cx="8307856"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Examples</a:t>
            </a:r>
            <a:endParaRPr lang="en-NZ" dirty="0"/>
          </a:p>
        </p:txBody>
      </p:sp>
      <p:sp>
        <p:nvSpPr>
          <p:cNvPr id="3" name="Content Placeholder 2"/>
          <p:cNvSpPr>
            <a:spLocks noGrp="1"/>
          </p:cNvSpPr>
          <p:nvPr>
            <p:ph idx="1"/>
          </p:nvPr>
        </p:nvSpPr>
        <p:spPr/>
        <p:txBody>
          <a:bodyPr/>
          <a:lstStyle/>
          <a:p>
            <a:endParaRPr lang="en-NZ"/>
          </a:p>
        </p:txBody>
      </p:sp>
      <p:pic>
        <p:nvPicPr>
          <p:cNvPr id="60419" name="Picture 3"/>
          <p:cNvPicPr>
            <a:picLocks noChangeAspect="1" noChangeArrowheads="1"/>
          </p:cNvPicPr>
          <p:nvPr/>
        </p:nvPicPr>
        <p:blipFill>
          <a:blip r:embed="rId2" cstate="print"/>
          <a:srcRect/>
          <a:stretch>
            <a:fillRect/>
          </a:stretch>
        </p:blipFill>
        <p:spPr bwMode="auto">
          <a:xfrm>
            <a:off x="407007" y="1752600"/>
            <a:ext cx="8355993"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Examples</a:t>
            </a:r>
            <a:endParaRPr lang="en-NZ" dirty="0"/>
          </a:p>
        </p:txBody>
      </p:sp>
      <p:sp>
        <p:nvSpPr>
          <p:cNvPr id="3" name="Content Placeholder 2"/>
          <p:cNvSpPr>
            <a:spLocks noGrp="1"/>
          </p:cNvSpPr>
          <p:nvPr>
            <p:ph idx="1"/>
          </p:nvPr>
        </p:nvSpPr>
        <p:spPr/>
        <p:txBody>
          <a:bodyPr/>
          <a:lstStyle/>
          <a:p>
            <a:endParaRPr lang="en-NZ"/>
          </a:p>
        </p:txBody>
      </p:sp>
      <p:pic>
        <p:nvPicPr>
          <p:cNvPr id="60418" name="Picture 2"/>
          <p:cNvPicPr>
            <a:picLocks noChangeAspect="1" noChangeArrowheads="1"/>
          </p:cNvPicPr>
          <p:nvPr/>
        </p:nvPicPr>
        <p:blipFill>
          <a:blip r:embed="rId3" cstate="print"/>
          <a:srcRect/>
          <a:stretch>
            <a:fillRect/>
          </a:stretch>
        </p:blipFill>
        <p:spPr bwMode="auto">
          <a:xfrm>
            <a:off x="685800" y="1600199"/>
            <a:ext cx="7924800" cy="491679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Gray-Scott</a:t>
            </a:r>
            <a:endParaRPr lang="en-NZ" dirty="0"/>
          </a:p>
        </p:txBody>
      </p:sp>
      <p:sp>
        <p:nvSpPr>
          <p:cNvPr id="3" name="Content Placeholder 2"/>
          <p:cNvSpPr>
            <a:spLocks noGrp="1"/>
          </p:cNvSpPr>
          <p:nvPr>
            <p:ph idx="1"/>
          </p:nvPr>
        </p:nvSpPr>
        <p:spPr/>
        <p:txBody>
          <a:bodyPr/>
          <a:lstStyle/>
          <a:p>
            <a:endParaRPr lang="en-NZ"/>
          </a:p>
        </p:txBody>
      </p:sp>
      <p:pic>
        <p:nvPicPr>
          <p:cNvPr id="61442" name="Picture 2"/>
          <p:cNvPicPr>
            <a:picLocks noChangeAspect="1" noChangeArrowheads="1"/>
          </p:cNvPicPr>
          <p:nvPr/>
        </p:nvPicPr>
        <p:blipFill>
          <a:blip r:embed="rId3" cstate="print"/>
          <a:srcRect/>
          <a:stretch>
            <a:fillRect/>
          </a:stretch>
        </p:blipFill>
        <p:spPr bwMode="auto">
          <a:xfrm>
            <a:off x="61537" y="1676400"/>
            <a:ext cx="8930063" cy="4800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p:txBody>
          <a:bodyPr/>
          <a:lstStyle/>
          <a:p>
            <a:r>
              <a:rPr lang="en-AU" dirty="0" smtClean="0"/>
              <a:t>Anonymous Delegates	</a:t>
            </a:r>
            <a:endParaRPr lang="en-US" dirty="0" smtClean="0"/>
          </a:p>
        </p:txBody>
      </p:sp>
      <p:sp>
        <p:nvSpPr>
          <p:cNvPr id="2" name="Content Placeholder 1"/>
          <p:cNvSpPr>
            <a:spLocks noGrp="1"/>
          </p:cNvSpPr>
          <p:nvPr>
            <p:ph idx="1"/>
          </p:nvPr>
        </p:nvSpPr>
        <p:spPr/>
        <p:txBody>
          <a:bodyPr/>
          <a:lstStyle/>
          <a:p>
            <a:endParaRPr lang="en-NZ"/>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051" y="3429000"/>
            <a:ext cx="8379898"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199" y="1600200"/>
            <a:ext cx="7992533" cy="762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Gray-Scott</a:t>
            </a:r>
            <a:endParaRPr lang="en-NZ" dirty="0"/>
          </a:p>
        </p:txBody>
      </p:sp>
      <p:sp>
        <p:nvSpPr>
          <p:cNvPr id="3" name="Content Placeholder 2"/>
          <p:cNvSpPr>
            <a:spLocks noGrp="1"/>
          </p:cNvSpPr>
          <p:nvPr>
            <p:ph idx="1"/>
          </p:nvPr>
        </p:nvSpPr>
        <p:spPr/>
        <p:txBody>
          <a:bodyPr/>
          <a:lstStyle/>
          <a:p>
            <a:endParaRPr lang="en-NZ"/>
          </a:p>
        </p:txBody>
      </p:sp>
      <p:pic>
        <p:nvPicPr>
          <p:cNvPr id="62466" name="Picture 2"/>
          <p:cNvPicPr>
            <a:picLocks noChangeAspect="1" noChangeArrowheads="1"/>
          </p:cNvPicPr>
          <p:nvPr/>
        </p:nvPicPr>
        <p:blipFill>
          <a:blip r:embed="rId3" cstate="print"/>
          <a:srcRect/>
          <a:stretch>
            <a:fillRect/>
          </a:stretch>
        </p:blipFill>
        <p:spPr bwMode="auto">
          <a:xfrm>
            <a:off x="656524" y="1676400"/>
            <a:ext cx="7877876"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Gray-Scott Simulator</a:t>
            </a:r>
            <a:endParaRPr lang="en-NZ" dirty="0"/>
          </a:p>
        </p:txBody>
      </p:sp>
      <p:sp>
        <p:nvSpPr>
          <p:cNvPr id="3" name="Content Placeholder 2"/>
          <p:cNvSpPr>
            <a:spLocks noGrp="1"/>
          </p:cNvSpPr>
          <p:nvPr>
            <p:ph idx="1"/>
          </p:nvPr>
        </p:nvSpPr>
        <p:spPr/>
        <p:txBody>
          <a:bodyPr/>
          <a:lstStyle/>
          <a:p>
            <a:endParaRPr lang="en-NZ"/>
          </a:p>
        </p:txBody>
      </p:sp>
      <p:pic>
        <p:nvPicPr>
          <p:cNvPr id="63490" name="Picture 2"/>
          <p:cNvPicPr>
            <a:picLocks noChangeAspect="1" noChangeArrowheads="1"/>
          </p:cNvPicPr>
          <p:nvPr/>
        </p:nvPicPr>
        <p:blipFill>
          <a:blip r:embed="rId3" cstate="print"/>
          <a:srcRect/>
          <a:stretch>
            <a:fillRect/>
          </a:stretch>
        </p:blipFill>
        <p:spPr bwMode="auto">
          <a:xfrm>
            <a:off x="533400" y="1689100"/>
            <a:ext cx="5257800" cy="4559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Gray-Scott Simulator</a:t>
            </a:r>
            <a:endParaRPr lang="en-NZ" dirty="0"/>
          </a:p>
        </p:txBody>
      </p:sp>
      <p:sp>
        <p:nvSpPr>
          <p:cNvPr id="3" name="Content Placeholder 2"/>
          <p:cNvSpPr>
            <a:spLocks noGrp="1"/>
          </p:cNvSpPr>
          <p:nvPr>
            <p:ph idx="1"/>
          </p:nvPr>
        </p:nvSpPr>
        <p:spPr/>
        <p:txBody>
          <a:bodyPr/>
          <a:lstStyle/>
          <a:p>
            <a:endParaRPr lang="en-NZ"/>
          </a:p>
        </p:txBody>
      </p:sp>
      <p:pic>
        <p:nvPicPr>
          <p:cNvPr id="64514" name="Picture 2"/>
          <p:cNvPicPr>
            <a:picLocks noChangeAspect="1" noChangeArrowheads="1"/>
          </p:cNvPicPr>
          <p:nvPr/>
        </p:nvPicPr>
        <p:blipFill>
          <a:blip r:embed="rId3" cstate="print"/>
          <a:srcRect/>
          <a:stretch>
            <a:fillRect/>
          </a:stretch>
        </p:blipFill>
        <p:spPr bwMode="auto">
          <a:xfrm>
            <a:off x="835025" y="1676400"/>
            <a:ext cx="7473950" cy="4667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Equations</a:t>
            </a:r>
            <a:endParaRPr lang="en-NZ" dirty="0"/>
          </a:p>
        </p:txBody>
      </p:sp>
      <p:sp>
        <p:nvSpPr>
          <p:cNvPr id="3" name="Content Placeholder 2"/>
          <p:cNvSpPr>
            <a:spLocks noGrp="1"/>
          </p:cNvSpPr>
          <p:nvPr>
            <p:ph idx="1"/>
          </p:nvPr>
        </p:nvSpPr>
        <p:spPr/>
        <p:txBody>
          <a:bodyPr/>
          <a:lstStyle/>
          <a:p>
            <a:r>
              <a:rPr lang="en-NZ" dirty="0" smtClean="0"/>
              <a:t>A</a:t>
            </a:r>
            <a:r>
              <a:rPr lang="en-NZ" baseline="-25000" dirty="0" smtClean="0"/>
              <a:t>t + 1 </a:t>
            </a:r>
            <a:r>
              <a:rPr lang="en-NZ" dirty="0" smtClean="0"/>
              <a:t> = A</a:t>
            </a:r>
            <a:r>
              <a:rPr lang="en-NZ" baseline="-25000" dirty="0" smtClean="0"/>
              <a:t>t </a:t>
            </a:r>
            <a:r>
              <a:rPr lang="en-NZ" dirty="0" smtClean="0"/>
              <a:t>+ (</a:t>
            </a:r>
            <a:r>
              <a:rPr lang="en-NZ" dirty="0" err="1" smtClean="0"/>
              <a:t>Diff</a:t>
            </a:r>
            <a:r>
              <a:rPr lang="en-NZ" baseline="-25000" dirty="0" err="1" smtClean="0"/>
              <a:t>A</a:t>
            </a:r>
            <a:r>
              <a:rPr lang="en-NZ" dirty="0" smtClean="0"/>
              <a:t> * Lap(A</a:t>
            </a:r>
            <a:r>
              <a:rPr lang="en-NZ" baseline="-25000" dirty="0" smtClean="0"/>
              <a:t>t</a:t>
            </a:r>
            <a:r>
              <a:rPr lang="en-NZ" dirty="0" smtClean="0"/>
              <a:t>)) – A</a:t>
            </a:r>
            <a:r>
              <a:rPr lang="en-NZ" baseline="-25000" dirty="0" smtClean="0"/>
              <a:t>t</a:t>
            </a:r>
            <a:r>
              <a:rPr lang="en-NZ" dirty="0" smtClean="0"/>
              <a:t>B</a:t>
            </a:r>
            <a:r>
              <a:rPr lang="en-NZ" baseline="-25000" dirty="0" smtClean="0"/>
              <a:t>t</a:t>
            </a:r>
            <a:r>
              <a:rPr lang="en-NZ" baseline="30000" dirty="0" smtClean="0"/>
              <a:t>2</a:t>
            </a:r>
            <a:r>
              <a:rPr lang="en-NZ" dirty="0" smtClean="0"/>
              <a:t> + (</a:t>
            </a:r>
            <a:r>
              <a:rPr lang="en-NZ" dirty="0" err="1" smtClean="0"/>
              <a:t>Feed</a:t>
            </a:r>
            <a:r>
              <a:rPr lang="en-NZ" baseline="-25000" dirty="0" err="1" smtClean="0"/>
              <a:t>A</a:t>
            </a:r>
            <a:r>
              <a:rPr lang="en-NZ" dirty="0" smtClean="0"/>
              <a:t> * (1-A</a:t>
            </a:r>
            <a:r>
              <a:rPr lang="en-NZ" baseline="-25000" dirty="0" smtClean="0"/>
              <a:t>t</a:t>
            </a:r>
            <a:r>
              <a:rPr lang="en-NZ" dirty="0" smtClean="0"/>
              <a:t>))</a:t>
            </a:r>
          </a:p>
          <a:p>
            <a:endParaRPr lang="en-NZ" dirty="0" smtClean="0"/>
          </a:p>
          <a:p>
            <a:r>
              <a:rPr lang="en-NZ" dirty="0" smtClean="0"/>
              <a:t>B</a:t>
            </a:r>
            <a:r>
              <a:rPr lang="en-NZ" baseline="-25000" dirty="0" smtClean="0"/>
              <a:t>t+1</a:t>
            </a:r>
            <a:r>
              <a:rPr lang="en-NZ" dirty="0" smtClean="0"/>
              <a:t> = B</a:t>
            </a:r>
            <a:r>
              <a:rPr lang="en-NZ" baseline="-25000" dirty="0" smtClean="0"/>
              <a:t>t</a:t>
            </a:r>
            <a:r>
              <a:rPr lang="en-NZ" dirty="0" smtClean="0"/>
              <a:t> + (</a:t>
            </a:r>
            <a:r>
              <a:rPr lang="en-NZ" dirty="0" err="1" smtClean="0"/>
              <a:t>Diff</a:t>
            </a:r>
            <a:r>
              <a:rPr lang="en-NZ" baseline="-25000" dirty="0" err="1" smtClean="0"/>
              <a:t>B</a:t>
            </a:r>
            <a:r>
              <a:rPr lang="en-NZ" dirty="0" smtClean="0"/>
              <a:t> * Lap(B</a:t>
            </a:r>
            <a:r>
              <a:rPr lang="en-NZ" baseline="-25000" dirty="0" smtClean="0"/>
              <a:t>t</a:t>
            </a:r>
            <a:r>
              <a:rPr lang="en-NZ" dirty="0" smtClean="0"/>
              <a:t>)) + A</a:t>
            </a:r>
            <a:r>
              <a:rPr lang="en-NZ" baseline="-25000" dirty="0" smtClean="0"/>
              <a:t>t</a:t>
            </a:r>
            <a:r>
              <a:rPr lang="en-NZ" dirty="0" smtClean="0"/>
              <a:t>B</a:t>
            </a:r>
            <a:r>
              <a:rPr lang="en-NZ" baseline="-25000" dirty="0" smtClean="0"/>
              <a:t>t</a:t>
            </a:r>
            <a:r>
              <a:rPr lang="en-NZ" baseline="30000" dirty="0" smtClean="0"/>
              <a:t>2</a:t>
            </a:r>
            <a:r>
              <a:rPr lang="en-NZ" dirty="0" smtClean="0"/>
              <a:t> – ((</a:t>
            </a:r>
            <a:r>
              <a:rPr lang="en-NZ" dirty="0" err="1" smtClean="0"/>
              <a:t>Kill</a:t>
            </a:r>
            <a:r>
              <a:rPr lang="en-NZ" baseline="-25000" dirty="0" err="1" smtClean="0"/>
              <a:t>B</a:t>
            </a:r>
            <a:r>
              <a:rPr lang="en-NZ" dirty="0" smtClean="0"/>
              <a:t> + </a:t>
            </a:r>
            <a:r>
              <a:rPr lang="en-NZ" dirty="0" err="1" smtClean="0"/>
              <a:t>Feed</a:t>
            </a:r>
            <a:r>
              <a:rPr lang="en-NZ" baseline="-25000" dirty="0" err="1" smtClean="0"/>
              <a:t>A</a:t>
            </a:r>
            <a:r>
              <a:rPr lang="en-NZ" dirty="0" smtClean="0"/>
              <a:t>) * B</a:t>
            </a:r>
            <a:r>
              <a:rPr lang="en-NZ" baseline="-25000" dirty="0" smtClean="0"/>
              <a:t>t</a:t>
            </a:r>
            <a:r>
              <a:rPr lang="en-NZ" dirty="0" smtClean="0"/>
              <a:t>)</a:t>
            </a:r>
          </a:p>
          <a:p>
            <a:endParaRPr lang="en-NZ" dirty="0" smtClean="0"/>
          </a:p>
          <a:p>
            <a:r>
              <a:rPr lang="en-NZ" dirty="0" err="1" smtClean="0"/>
              <a:t>Diff</a:t>
            </a:r>
            <a:r>
              <a:rPr lang="en-NZ" baseline="-25000" dirty="0" err="1" smtClean="0"/>
              <a:t>A</a:t>
            </a:r>
            <a:r>
              <a:rPr lang="en-NZ" dirty="0" smtClean="0"/>
              <a:t>, </a:t>
            </a:r>
            <a:r>
              <a:rPr lang="en-NZ" dirty="0" err="1" smtClean="0"/>
              <a:t>Diff</a:t>
            </a:r>
            <a:r>
              <a:rPr lang="en-NZ" baseline="-25000" dirty="0" err="1" smtClean="0"/>
              <a:t>B</a:t>
            </a:r>
            <a:r>
              <a:rPr lang="en-NZ" dirty="0" smtClean="0"/>
              <a:t>, </a:t>
            </a:r>
            <a:r>
              <a:rPr lang="en-NZ" dirty="0" err="1" smtClean="0"/>
              <a:t>Feed</a:t>
            </a:r>
            <a:r>
              <a:rPr lang="en-NZ" baseline="-25000" dirty="0" err="1" smtClean="0"/>
              <a:t>A</a:t>
            </a:r>
            <a:r>
              <a:rPr lang="en-NZ" dirty="0" smtClean="0"/>
              <a:t> and </a:t>
            </a:r>
            <a:r>
              <a:rPr lang="en-NZ" dirty="0" err="1" smtClean="0"/>
              <a:t>Kill</a:t>
            </a:r>
            <a:r>
              <a:rPr lang="en-NZ" baseline="-25000" dirty="0" err="1" smtClean="0"/>
              <a:t>B</a:t>
            </a:r>
            <a:r>
              <a:rPr lang="en-NZ" dirty="0" smtClean="0"/>
              <a:t> are simulation parameters.</a:t>
            </a:r>
          </a:p>
          <a:p>
            <a:r>
              <a:rPr lang="en-NZ" dirty="0" smtClean="0"/>
              <a:t>They are set at the beginning of the simulation and do not change during that trial.</a:t>
            </a:r>
          </a:p>
          <a:p>
            <a:endParaRPr lang="en-NZ" dirty="0" smtClean="0"/>
          </a:p>
          <a:p>
            <a:r>
              <a:rPr lang="en-NZ" dirty="0" smtClean="0"/>
              <a:t>Lap(x) is the “</a:t>
            </a:r>
            <a:r>
              <a:rPr lang="en-NZ" dirty="0" err="1" smtClean="0"/>
              <a:t>Laplacian</a:t>
            </a:r>
            <a:r>
              <a:rPr lang="en-NZ" dirty="0" smtClean="0"/>
              <a:t> Function”, which is a measure of osmotic pressure (details in the handout).</a:t>
            </a:r>
          </a:p>
          <a:p>
            <a:endParaRPr lang="en-NZ" dirty="0" smtClean="0"/>
          </a:p>
          <a:p>
            <a:endParaRPr lang="en-NZ" dirty="0" smtClean="0"/>
          </a:p>
          <a:p>
            <a:endParaRPr lang="en-NZ"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Equations</a:t>
            </a:r>
            <a:endParaRPr lang="en-NZ" dirty="0"/>
          </a:p>
        </p:txBody>
      </p:sp>
      <p:sp>
        <p:nvSpPr>
          <p:cNvPr id="3" name="Content Placeholder 2"/>
          <p:cNvSpPr>
            <a:spLocks noGrp="1"/>
          </p:cNvSpPr>
          <p:nvPr>
            <p:ph idx="1"/>
          </p:nvPr>
        </p:nvSpPr>
        <p:spPr/>
        <p:txBody>
          <a:bodyPr>
            <a:normAutofit lnSpcReduction="10000"/>
          </a:bodyPr>
          <a:lstStyle/>
          <a:p>
            <a:r>
              <a:rPr lang="en-NZ" dirty="0" smtClean="0"/>
              <a:t>A</a:t>
            </a:r>
            <a:r>
              <a:rPr lang="en-NZ" baseline="-25000" dirty="0" smtClean="0"/>
              <a:t>t + 1 </a:t>
            </a:r>
            <a:r>
              <a:rPr lang="en-NZ" dirty="0" smtClean="0"/>
              <a:t> = A</a:t>
            </a:r>
            <a:r>
              <a:rPr lang="en-NZ" baseline="-25000" dirty="0" smtClean="0"/>
              <a:t>t </a:t>
            </a:r>
            <a:r>
              <a:rPr lang="en-NZ" dirty="0" smtClean="0"/>
              <a:t>+ (</a:t>
            </a:r>
            <a:r>
              <a:rPr lang="en-NZ" dirty="0" err="1" smtClean="0"/>
              <a:t>Diff</a:t>
            </a:r>
            <a:r>
              <a:rPr lang="en-NZ" baseline="-25000" dirty="0" err="1" smtClean="0"/>
              <a:t>A</a:t>
            </a:r>
            <a:r>
              <a:rPr lang="en-NZ" dirty="0" smtClean="0"/>
              <a:t> * Lap(A</a:t>
            </a:r>
            <a:r>
              <a:rPr lang="en-NZ" baseline="-25000" dirty="0" smtClean="0"/>
              <a:t>t</a:t>
            </a:r>
            <a:r>
              <a:rPr lang="en-NZ" dirty="0" smtClean="0"/>
              <a:t>)) – A</a:t>
            </a:r>
            <a:r>
              <a:rPr lang="en-NZ" baseline="-25000" dirty="0" smtClean="0"/>
              <a:t>t</a:t>
            </a:r>
            <a:r>
              <a:rPr lang="en-NZ" dirty="0" smtClean="0"/>
              <a:t>B</a:t>
            </a:r>
            <a:r>
              <a:rPr lang="en-NZ" baseline="-25000" dirty="0" smtClean="0"/>
              <a:t>t</a:t>
            </a:r>
            <a:r>
              <a:rPr lang="en-NZ" baseline="30000" dirty="0" smtClean="0"/>
              <a:t>2</a:t>
            </a:r>
            <a:r>
              <a:rPr lang="en-NZ" dirty="0" smtClean="0"/>
              <a:t> + (</a:t>
            </a:r>
            <a:r>
              <a:rPr lang="en-NZ" dirty="0" err="1" smtClean="0"/>
              <a:t>Feed</a:t>
            </a:r>
            <a:r>
              <a:rPr lang="en-NZ" baseline="-25000" dirty="0" err="1" smtClean="0"/>
              <a:t>A</a:t>
            </a:r>
            <a:r>
              <a:rPr lang="en-NZ" dirty="0" smtClean="0"/>
              <a:t> * (1-A</a:t>
            </a:r>
            <a:r>
              <a:rPr lang="en-NZ" baseline="-25000" dirty="0" smtClean="0"/>
              <a:t>t</a:t>
            </a:r>
            <a:r>
              <a:rPr lang="en-NZ" dirty="0" smtClean="0"/>
              <a:t>))</a:t>
            </a:r>
          </a:p>
          <a:p>
            <a:endParaRPr lang="en-NZ" dirty="0" smtClean="0"/>
          </a:p>
          <a:p>
            <a:r>
              <a:rPr lang="en-NZ" dirty="0" smtClean="0"/>
              <a:t>B</a:t>
            </a:r>
            <a:r>
              <a:rPr lang="en-NZ" baseline="-25000" dirty="0" smtClean="0"/>
              <a:t>t+1</a:t>
            </a:r>
            <a:r>
              <a:rPr lang="en-NZ" dirty="0" smtClean="0"/>
              <a:t> = B</a:t>
            </a:r>
            <a:r>
              <a:rPr lang="en-NZ" baseline="-25000" dirty="0" smtClean="0"/>
              <a:t>t</a:t>
            </a:r>
            <a:r>
              <a:rPr lang="en-NZ" dirty="0" smtClean="0"/>
              <a:t> + (</a:t>
            </a:r>
            <a:r>
              <a:rPr lang="en-NZ" dirty="0" err="1" smtClean="0"/>
              <a:t>Diff</a:t>
            </a:r>
            <a:r>
              <a:rPr lang="en-NZ" baseline="-25000" dirty="0" err="1" smtClean="0"/>
              <a:t>B</a:t>
            </a:r>
            <a:r>
              <a:rPr lang="en-NZ" dirty="0" smtClean="0"/>
              <a:t> * Lap(B</a:t>
            </a:r>
            <a:r>
              <a:rPr lang="en-NZ" baseline="-25000" dirty="0" smtClean="0"/>
              <a:t>t</a:t>
            </a:r>
            <a:r>
              <a:rPr lang="en-NZ" dirty="0" smtClean="0"/>
              <a:t>)) + A</a:t>
            </a:r>
            <a:r>
              <a:rPr lang="en-NZ" baseline="-25000" dirty="0" smtClean="0"/>
              <a:t>t</a:t>
            </a:r>
            <a:r>
              <a:rPr lang="en-NZ" dirty="0" smtClean="0"/>
              <a:t>B</a:t>
            </a:r>
            <a:r>
              <a:rPr lang="en-NZ" baseline="-25000" dirty="0" smtClean="0"/>
              <a:t>t</a:t>
            </a:r>
            <a:r>
              <a:rPr lang="en-NZ" baseline="30000" dirty="0" smtClean="0"/>
              <a:t>2</a:t>
            </a:r>
            <a:r>
              <a:rPr lang="en-NZ" dirty="0" smtClean="0"/>
              <a:t> – ((</a:t>
            </a:r>
            <a:r>
              <a:rPr lang="en-NZ" dirty="0" err="1" smtClean="0"/>
              <a:t>Kill</a:t>
            </a:r>
            <a:r>
              <a:rPr lang="en-NZ" baseline="-25000" dirty="0" err="1" smtClean="0"/>
              <a:t>B</a:t>
            </a:r>
            <a:r>
              <a:rPr lang="en-NZ" dirty="0" smtClean="0"/>
              <a:t> + </a:t>
            </a:r>
            <a:r>
              <a:rPr lang="en-NZ" dirty="0" err="1" smtClean="0"/>
              <a:t>Feed</a:t>
            </a:r>
            <a:r>
              <a:rPr lang="en-NZ" baseline="-25000" dirty="0" err="1" smtClean="0"/>
              <a:t>A</a:t>
            </a:r>
            <a:r>
              <a:rPr lang="en-NZ" dirty="0" smtClean="0"/>
              <a:t>) * B</a:t>
            </a:r>
            <a:r>
              <a:rPr lang="en-NZ" baseline="-25000" dirty="0" smtClean="0"/>
              <a:t>t</a:t>
            </a:r>
            <a:r>
              <a:rPr lang="en-NZ" dirty="0" smtClean="0"/>
              <a:t>)</a:t>
            </a:r>
          </a:p>
          <a:p>
            <a:endParaRPr lang="en-NZ" dirty="0" smtClean="0"/>
          </a:p>
          <a:p>
            <a:r>
              <a:rPr lang="en-NZ" dirty="0" smtClean="0"/>
              <a:t>At each timer tick, we compute the new values of A and B for each cell and re-colour the cells.</a:t>
            </a:r>
          </a:p>
          <a:p>
            <a:endParaRPr lang="en-NZ" dirty="0" smtClean="0"/>
          </a:p>
          <a:p>
            <a:r>
              <a:rPr lang="en-NZ" dirty="0" smtClean="0"/>
              <a:t>Eventually the levels of A and B will stabilise (no longer change). That’s what the animal would look like.</a:t>
            </a:r>
          </a:p>
          <a:p>
            <a:endParaRPr lang="en-NZ" dirty="0" smtClean="0"/>
          </a:p>
          <a:p>
            <a:r>
              <a:rPr lang="en-NZ" dirty="0" smtClean="0"/>
              <a:t>Different values of the parameters produce different stable patterns.</a:t>
            </a:r>
          </a:p>
          <a:p>
            <a:endParaRPr lang="en-NZ" dirty="0" smtClean="0"/>
          </a:p>
          <a:p>
            <a:endParaRPr lang="en-NZ" dirty="0" smtClean="0"/>
          </a:p>
          <a:p>
            <a:endParaRPr lang="en-NZ"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Implementation</a:t>
            </a:r>
            <a:endParaRPr lang="en-NZ" dirty="0"/>
          </a:p>
        </p:txBody>
      </p:sp>
      <p:sp>
        <p:nvSpPr>
          <p:cNvPr id="3" name="Content Placeholder 2"/>
          <p:cNvSpPr>
            <a:spLocks noGrp="1"/>
          </p:cNvSpPr>
          <p:nvPr>
            <p:ph idx="1"/>
          </p:nvPr>
        </p:nvSpPr>
        <p:spPr/>
        <p:txBody>
          <a:bodyPr>
            <a:normAutofit/>
          </a:bodyPr>
          <a:lstStyle/>
          <a:p>
            <a:r>
              <a:rPr lang="en-NZ" dirty="0" smtClean="0"/>
              <a:t>An n x n grid of cells, 16 &lt;= n &lt;= 256</a:t>
            </a:r>
          </a:p>
          <a:p>
            <a:r>
              <a:rPr lang="en-NZ" dirty="0" smtClean="0"/>
              <a:t>Each cell has a concentration of A and of B</a:t>
            </a:r>
          </a:p>
          <a:p>
            <a:r>
              <a:rPr lang="en-NZ" dirty="0" smtClean="0"/>
              <a:t>Update the concentrations of each cell at each timer tick.</a:t>
            </a:r>
          </a:p>
          <a:p>
            <a:r>
              <a:rPr lang="en-NZ" dirty="0" smtClean="0"/>
              <a:t>Two step process:</a:t>
            </a:r>
          </a:p>
          <a:p>
            <a:pPr lvl="1"/>
            <a:r>
              <a:rPr lang="en-NZ" dirty="0" smtClean="0"/>
              <a:t>Compute the new concentration values for all cells</a:t>
            </a:r>
          </a:p>
          <a:p>
            <a:pPr lvl="1"/>
            <a:r>
              <a:rPr lang="en-NZ" dirty="0" smtClean="0"/>
              <a:t>Update all cells</a:t>
            </a:r>
          </a:p>
          <a:p>
            <a:pPr lvl="1"/>
            <a:endParaRPr lang="en-NZ" dirty="0" smtClean="0"/>
          </a:p>
          <a:p>
            <a:r>
              <a:rPr lang="en-NZ" dirty="0" smtClean="0"/>
              <a:t>Simulation begins with all grid cells at A=1, B=0.</a:t>
            </a:r>
          </a:p>
          <a:p>
            <a:r>
              <a:rPr lang="en-NZ" dirty="0" smtClean="0"/>
              <a:t>Seed a small area of cells with B=1, A=0</a:t>
            </a:r>
          </a:p>
          <a:p>
            <a:endParaRPr lang="en-NZ"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Parameter Values </a:t>
            </a:r>
            <a:endParaRPr lang="en-NZ" dirty="0"/>
          </a:p>
        </p:txBody>
      </p:sp>
      <p:sp>
        <p:nvSpPr>
          <p:cNvPr id="3" name="Content Placeholder 2"/>
          <p:cNvSpPr>
            <a:spLocks noGrp="1"/>
          </p:cNvSpPr>
          <p:nvPr>
            <p:ph idx="1"/>
          </p:nvPr>
        </p:nvSpPr>
        <p:spPr/>
        <p:txBody>
          <a:bodyPr/>
          <a:lstStyle/>
          <a:p>
            <a:r>
              <a:rPr lang="en-NZ" dirty="0" err="1" smtClean="0"/>
              <a:t>Diff</a:t>
            </a:r>
            <a:r>
              <a:rPr lang="en-NZ" baseline="-25000" dirty="0" err="1" smtClean="0"/>
              <a:t>A</a:t>
            </a:r>
            <a:r>
              <a:rPr lang="en-NZ" dirty="0" smtClean="0"/>
              <a:t> and </a:t>
            </a:r>
            <a:r>
              <a:rPr lang="en-NZ" dirty="0" err="1" smtClean="0"/>
              <a:t>Diff</a:t>
            </a:r>
            <a:r>
              <a:rPr lang="en-NZ" baseline="-25000" dirty="0" err="1" smtClean="0"/>
              <a:t>B</a:t>
            </a:r>
            <a:r>
              <a:rPr lang="en-NZ" dirty="0" smtClean="0"/>
              <a:t> depend on which Laplacian function you use (see handout)</a:t>
            </a:r>
          </a:p>
          <a:p>
            <a:r>
              <a:rPr lang="en-NZ" dirty="0" smtClean="0"/>
              <a:t>The following pairs of </a:t>
            </a:r>
            <a:r>
              <a:rPr lang="en-NZ" dirty="0" err="1" smtClean="0"/>
              <a:t>Feed</a:t>
            </a:r>
            <a:r>
              <a:rPr lang="en-NZ" baseline="-25000" dirty="0" err="1" smtClean="0"/>
              <a:t>A</a:t>
            </a:r>
            <a:r>
              <a:rPr lang="en-NZ" dirty="0" smtClean="0"/>
              <a:t> and </a:t>
            </a:r>
            <a:r>
              <a:rPr lang="en-NZ" dirty="0" err="1" smtClean="0"/>
              <a:t>Kill</a:t>
            </a:r>
            <a:r>
              <a:rPr lang="en-NZ" baseline="-25000" dirty="0" err="1" smtClean="0"/>
              <a:t>B</a:t>
            </a:r>
            <a:r>
              <a:rPr lang="en-NZ" dirty="0" smtClean="0"/>
              <a:t> values should generate interesting patterns for all three Laplacian functions  in 5000 time steps.</a:t>
            </a:r>
          </a:p>
          <a:p>
            <a:endParaRPr lang="en-NZ" dirty="0"/>
          </a:p>
        </p:txBody>
      </p:sp>
      <p:graphicFrame>
        <p:nvGraphicFramePr>
          <p:cNvPr id="4" name="Table 3"/>
          <p:cNvGraphicFramePr>
            <a:graphicFrameLocks noGrp="1"/>
          </p:cNvGraphicFramePr>
          <p:nvPr/>
        </p:nvGraphicFramePr>
        <p:xfrm>
          <a:off x="762000" y="4267200"/>
          <a:ext cx="4191000" cy="1828800"/>
        </p:xfrm>
        <a:graphic>
          <a:graphicData uri="http://schemas.openxmlformats.org/drawingml/2006/table">
            <a:tbl>
              <a:tblPr firstRow="1" bandRow="1">
                <a:tableStyleId>{5C22544A-7EE6-4342-B048-85BDC9FD1C3A}</a:tableStyleId>
              </a:tblPr>
              <a:tblGrid>
                <a:gridCol w="2095500"/>
                <a:gridCol w="2095500"/>
              </a:tblGrid>
              <a:tr h="370840">
                <a:tc>
                  <a:txBody>
                    <a:bodyPr/>
                    <a:lstStyle/>
                    <a:p>
                      <a:pPr algn="ctr"/>
                      <a:r>
                        <a:rPr lang="en-NZ" sz="2400" dirty="0" smtClean="0"/>
                        <a:t>Feed</a:t>
                      </a:r>
                      <a:r>
                        <a:rPr lang="en-NZ" sz="2400" baseline="0" dirty="0" smtClean="0"/>
                        <a:t> </a:t>
                      </a:r>
                      <a:r>
                        <a:rPr lang="en-NZ" sz="2400" baseline="-25000" dirty="0" smtClean="0"/>
                        <a:t>A</a:t>
                      </a:r>
                      <a:endParaRPr lang="en-NZ" sz="2400" baseline="-25000" dirty="0"/>
                    </a:p>
                  </a:txBody>
                  <a:tcPr/>
                </a:tc>
                <a:tc>
                  <a:txBody>
                    <a:bodyPr/>
                    <a:lstStyle/>
                    <a:p>
                      <a:pPr algn="ctr"/>
                      <a:r>
                        <a:rPr lang="en-NZ" sz="2400" dirty="0" err="1" smtClean="0"/>
                        <a:t>Kill</a:t>
                      </a:r>
                      <a:r>
                        <a:rPr lang="en-NZ" sz="2400" baseline="-25000" dirty="0" err="1" smtClean="0"/>
                        <a:t>B</a:t>
                      </a:r>
                      <a:endParaRPr lang="en-NZ" sz="2400" baseline="-25000" dirty="0"/>
                    </a:p>
                  </a:txBody>
                  <a:tcPr/>
                </a:tc>
              </a:tr>
              <a:tr h="370840">
                <a:tc>
                  <a:txBody>
                    <a:bodyPr/>
                    <a:lstStyle/>
                    <a:p>
                      <a:pPr algn="ctr"/>
                      <a:r>
                        <a:rPr lang="en-NZ" sz="2400" dirty="0" smtClean="0"/>
                        <a:t>.025</a:t>
                      </a:r>
                      <a:endParaRPr lang="en-NZ" sz="2400" dirty="0"/>
                    </a:p>
                  </a:txBody>
                  <a:tcPr/>
                </a:tc>
                <a:tc>
                  <a:txBody>
                    <a:bodyPr/>
                    <a:lstStyle/>
                    <a:p>
                      <a:pPr algn="ctr"/>
                      <a:r>
                        <a:rPr lang="en-NZ" sz="2400" dirty="0" smtClean="0"/>
                        <a:t>.056</a:t>
                      </a:r>
                      <a:endParaRPr lang="en-NZ" sz="2400" dirty="0"/>
                    </a:p>
                  </a:txBody>
                  <a:tcPr/>
                </a:tc>
              </a:tr>
              <a:tr h="370840">
                <a:tc>
                  <a:txBody>
                    <a:bodyPr/>
                    <a:lstStyle/>
                    <a:p>
                      <a:pPr algn="ctr"/>
                      <a:r>
                        <a:rPr lang="en-NZ" sz="2400" dirty="0" smtClean="0"/>
                        <a:t>.032</a:t>
                      </a:r>
                      <a:endParaRPr lang="en-NZ" sz="2400" dirty="0"/>
                    </a:p>
                  </a:txBody>
                  <a:tcPr/>
                </a:tc>
                <a:tc>
                  <a:txBody>
                    <a:bodyPr/>
                    <a:lstStyle/>
                    <a:p>
                      <a:pPr algn="ctr"/>
                      <a:r>
                        <a:rPr lang="en-NZ" sz="2400" dirty="0" smtClean="0"/>
                        <a:t>.061</a:t>
                      </a:r>
                      <a:endParaRPr lang="en-NZ" sz="2400" dirty="0"/>
                    </a:p>
                  </a:txBody>
                  <a:tcPr/>
                </a:tc>
              </a:tr>
              <a:tr h="370840">
                <a:tc>
                  <a:txBody>
                    <a:bodyPr/>
                    <a:lstStyle/>
                    <a:p>
                      <a:pPr algn="ctr"/>
                      <a:r>
                        <a:rPr lang="en-NZ" sz="2400" dirty="0" smtClean="0"/>
                        <a:t>.021</a:t>
                      </a:r>
                      <a:endParaRPr lang="en-NZ" sz="2400" dirty="0"/>
                    </a:p>
                  </a:txBody>
                  <a:tcPr/>
                </a:tc>
                <a:tc>
                  <a:txBody>
                    <a:bodyPr/>
                    <a:lstStyle/>
                    <a:p>
                      <a:pPr algn="ctr"/>
                      <a:r>
                        <a:rPr lang="en-NZ" sz="2400" smtClean="0"/>
                        <a:t>.058</a:t>
                      </a:r>
                      <a:endParaRPr lang="en-NZ" sz="2400"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Additional Requirements</a:t>
            </a:r>
            <a:endParaRPr lang="en-NZ" dirty="0"/>
          </a:p>
        </p:txBody>
      </p:sp>
      <p:sp>
        <p:nvSpPr>
          <p:cNvPr id="3" name="Content Placeholder 2"/>
          <p:cNvSpPr>
            <a:spLocks noGrp="1"/>
          </p:cNvSpPr>
          <p:nvPr>
            <p:ph idx="1"/>
          </p:nvPr>
        </p:nvSpPr>
        <p:spPr/>
        <p:txBody>
          <a:bodyPr>
            <a:normAutofit/>
          </a:bodyPr>
          <a:lstStyle/>
          <a:p>
            <a:r>
              <a:rPr lang="en-NZ" dirty="0" smtClean="0"/>
              <a:t>No </a:t>
            </a:r>
            <a:r>
              <a:rPr lang="en-NZ" smtClean="0"/>
              <a:t>group work</a:t>
            </a:r>
          </a:p>
          <a:p>
            <a:r>
              <a:rPr lang="en-NZ" smtClean="0"/>
              <a:t>Three </a:t>
            </a:r>
            <a:r>
              <a:rPr lang="en-NZ" dirty="0" smtClean="0"/>
              <a:t>Laplacian functions (see handout)</a:t>
            </a:r>
          </a:p>
          <a:p>
            <a:r>
              <a:rPr lang="en-NZ" dirty="0" smtClean="0"/>
              <a:t>At least three colouring algorithms (see next slides)</a:t>
            </a:r>
          </a:p>
          <a:p>
            <a:r>
              <a:rPr lang="en-NZ" dirty="0" smtClean="0"/>
              <a:t>Appropriate user interface to allow manipulation of simulation parameters and display.</a:t>
            </a:r>
          </a:p>
          <a:p>
            <a:r>
              <a:rPr lang="en-NZ" dirty="0" smtClean="0"/>
              <a:t>Facility for saving grids as image files.</a:t>
            </a:r>
          </a:p>
          <a:p>
            <a:r>
              <a:rPr lang="en-NZ" dirty="0" smtClean="0"/>
              <a:t>Facility for automating simulations to explore the solution space.</a:t>
            </a:r>
          </a:p>
          <a:p>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Shading Algorithms</a:t>
            </a:r>
            <a:endParaRPr lang="en-NZ" dirty="0"/>
          </a:p>
        </p:txBody>
      </p:sp>
      <p:sp>
        <p:nvSpPr>
          <p:cNvPr id="3" name="Content Placeholder 2"/>
          <p:cNvSpPr>
            <a:spLocks noGrp="1"/>
          </p:cNvSpPr>
          <p:nvPr>
            <p:ph idx="1"/>
          </p:nvPr>
        </p:nvSpPr>
        <p:spPr>
          <a:xfrm>
            <a:off x="457200" y="1676400"/>
            <a:ext cx="8229600" cy="4876800"/>
          </a:xfrm>
        </p:spPr>
        <p:txBody>
          <a:bodyPr/>
          <a:lstStyle/>
          <a:p>
            <a:r>
              <a:rPr lang="en-NZ" dirty="0" smtClean="0"/>
              <a:t>Use the .NET Graphics class.</a:t>
            </a:r>
          </a:p>
          <a:p>
            <a:r>
              <a:rPr lang="en-NZ" dirty="0" smtClean="0"/>
              <a:t>Each cell is painted a single colour (</a:t>
            </a:r>
            <a:r>
              <a:rPr lang="en-NZ" dirty="0" err="1" smtClean="0"/>
              <a:t>FillRectangle</a:t>
            </a:r>
            <a:r>
              <a:rPr lang="en-NZ" dirty="0" smtClean="0"/>
              <a:t>)</a:t>
            </a:r>
          </a:p>
          <a:p>
            <a:r>
              <a:rPr lang="en-NZ" dirty="0" smtClean="0"/>
              <a:t>Based on concentration of one of the chemicals.</a:t>
            </a:r>
          </a:p>
          <a:p>
            <a:r>
              <a:rPr lang="en-NZ" dirty="0" smtClean="0"/>
              <a:t>Must convert a scalar (value between 0 and 1) into an RGB value.</a:t>
            </a:r>
          </a:p>
          <a:p>
            <a:r>
              <a:rPr lang="en-NZ" dirty="0" smtClean="0"/>
              <a:t>Many, many available algorithms.</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Shading Algorithms</a:t>
            </a:r>
            <a:endParaRPr lang="en-NZ" dirty="0"/>
          </a:p>
        </p:txBody>
      </p:sp>
      <p:sp>
        <p:nvSpPr>
          <p:cNvPr id="3" name="Content Placeholder 2"/>
          <p:cNvSpPr>
            <a:spLocks noGrp="1"/>
          </p:cNvSpPr>
          <p:nvPr>
            <p:ph idx="1"/>
          </p:nvPr>
        </p:nvSpPr>
        <p:spPr/>
        <p:txBody>
          <a:bodyPr/>
          <a:lstStyle/>
          <a:p>
            <a:r>
              <a:rPr lang="en-NZ" dirty="0" smtClean="0"/>
              <a:t>Simplest: </a:t>
            </a:r>
            <a:r>
              <a:rPr lang="en-NZ" dirty="0" err="1" smtClean="0"/>
              <a:t>Grayscale</a:t>
            </a:r>
            <a:endParaRPr lang="en-NZ" dirty="0" smtClean="0"/>
          </a:p>
          <a:p>
            <a:endParaRPr lang="en-NZ" dirty="0" smtClean="0"/>
          </a:p>
          <a:p>
            <a:r>
              <a:rPr lang="en-NZ" dirty="0" smtClean="0"/>
              <a:t>Let x = (Concentration of B) * 255</a:t>
            </a:r>
          </a:p>
          <a:p>
            <a:r>
              <a:rPr lang="en-NZ" dirty="0" smtClean="0"/>
              <a:t>Let y = Floor(x)</a:t>
            </a:r>
          </a:p>
          <a:p>
            <a:endParaRPr lang="en-NZ" dirty="0" smtClean="0"/>
          </a:p>
          <a:p>
            <a:r>
              <a:rPr lang="en-NZ" dirty="0" smtClean="0"/>
              <a:t>Brush colour is RGB(</a:t>
            </a:r>
            <a:r>
              <a:rPr lang="en-NZ" dirty="0" err="1" smtClean="0"/>
              <a:t>y,y,y</a:t>
            </a:r>
            <a:r>
              <a:rPr lang="en-NZ" dirty="0" smtClean="0"/>
              <a:t>)</a:t>
            </a:r>
          </a:p>
          <a:p>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Comparison</a:t>
            </a:r>
            <a:endParaRPr lang="en-NZ" dirty="0"/>
          </a:p>
        </p:txBody>
      </p:sp>
      <p:sp>
        <p:nvSpPr>
          <p:cNvPr id="3" name="Content Placeholder 2"/>
          <p:cNvSpPr>
            <a:spLocks noGrp="1"/>
          </p:cNvSpPr>
          <p:nvPr>
            <p:ph idx="1"/>
          </p:nvPr>
        </p:nvSpPr>
        <p:spPr/>
        <p:txBody>
          <a:bodyPr/>
          <a:lstStyle/>
          <a:p>
            <a:endParaRPr lang="en-NZ" dirty="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4419600"/>
            <a:ext cx="4495800" cy="217873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7958" y="1600200"/>
            <a:ext cx="4505325"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895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Shading Algorithms</a:t>
            </a:r>
            <a:endParaRPr lang="en-NZ" dirty="0"/>
          </a:p>
        </p:txBody>
      </p:sp>
      <p:sp>
        <p:nvSpPr>
          <p:cNvPr id="3" name="Content Placeholder 2"/>
          <p:cNvSpPr>
            <a:spLocks noGrp="1"/>
          </p:cNvSpPr>
          <p:nvPr>
            <p:ph idx="1"/>
          </p:nvPr>
        </p:nvSpPr>
        <p:spPr/>
        <p:txBody>
          <a:bodyPr/>
          <a:lstStyle/>
          <a:p>
            <a:r>
              <a:rPr lang="en-NZ" dirty="0" smtClean="0"/>
              <a:t>More interesting</a:t>
            </a:r>
          </a:p>
          <a:p>
            <a:endParaRPr lang="en-NZ" dirty="0" smtClean="0"/>
          </a:p>
          <a:p>
            <a:r>
              <a:rPr lang="en-NZ" dirty="0" smtClean="0"/>
              <a:t>Converting Scalars to RGB </a:t>
            </a:r>
            <a:r>
              <a:rPr lang="en-NZ" dirty="0" err="1" smtClean="0"/>
              <a:t>Colormap</a:t>
            </a:r>
            <a:r>
              <a:rPr lang="en-NZ" dirty="0" smtClean="0"/>
              <a:t> https://www.particleincell.com/2014/colormap/</a:t>
            </a:r>
            <a:endParaRPr lang="en-NZ"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Architecture</a:t>
            </a:r>
            <a:endParaRPr lang="en-NZ" dirty="0"/>
          </a:p>
        </p:txBody>
      </p:sp>
      <p:sp>
        <p:nvSpPr>
          <p:cNvPr id="3" name="Content Placeholder 2"/>
          <p:cNvSpPr>
            <a:spLocks noGrp="1"/>
          </p:cNvSpPr>
          <p:nvPr>
            <p:ph idx="1"/>
          </p:nvPr>
        </p:nvSpPr>
        <p:spPr/>
        <p:txBody>
          <a:bodyPr/>
          <a:lstStyle/>
          <a:p>
            <a:r>
              <a:rPr lang="en-NZ" dirty="0" smtClean="0"/>
              <a:t>Correct classes and interfaces (if appropriate)</a:t>
            </a:r>
          </a:p>
          <a:p>
            <a:r>
              <a:rPr lang="en-NZ" dirty="0" smtClean="0"/>
              <a:t>Correct SRP</a:t>
            </a:r>
          </a:p>
          <a:p>
            <a:r>
              <a:rPr lang="en-NZ" dirty="0" smtClean="0"/>
              <a:t>Correct Open/Closed</a:t>
            </a:r>
          </a:p>
          <a:p>
            <a:r>
              <a:rPr lang="en-NZ" dirty="0" smtClean="0"/>
              <a:t>Correct modularity</a:t>
            </a:r>
          </a:p>
          <a:p>
            <a:r>
              <a:rPr lang="en-NZ" dirty="0" smtClean="0"/>
              <a:t>Cohesive</a:t>
            </a:r>
          </a:p>
          <a:p>
            <a:r>
              <a:rPr lang="en-NZ" dirty="0" smtClean="0"/>
              <a:t>Uncoupled</a:t>
            </a:r>
          </a:p>
          <a:p>
            <a:r>
              <a:rPr lang="en-NZ" dirty="0" smtClean="0"/>
              <a:t>Strategy, Factory and Subject/Observer design patterns used (or not used) as appropriate.</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Rubric</a:t>
            </a:r>
            <a:endParaRPr lang="en-NZ" dirty="0"/>
          </a:p>
        </p:txBody>
      </p:sp>
      <p:graphicFrame>
        <p:nvGraphicFramePr>
          <p:cNvPr id="5" name="Content Placeholder 4"/>
          <p:cNvGraphicFramePr>
            <a:graphicFrameLocks noGrp="1"/>
          </p:cNvGraphicFramePr>
          <p:nvPr>
            <p:ph idx="1"/>
          </p:nvPr>
        </p:nvGraphicFramePr>
        <p:xfrm>
          <a:off x="762000" y="2133601"/>
          <a:ext cx="7620000" cy="3535454"/>
        </p:xfrm>
        <a:graphic>
          <a:graphicData uri="http://schemas.openxmlformats.org/drawingml/2006/table">
            <a:tbl>
              <a:tblPr/>
              <a:tblGrid>
                <a:gridCol w="6235834"/>
                <a:gridCol w="1384166"/>
              </a:tblGrid>
              <a:tr h="731294">
                <a:tc>
                  <a:txBody>
                    <a:bodyPr/>
                    <a:lstStyle/>
                    <a:p>
                      <a:pPr>
                        <a:lnSpc>
                          <a:spcPct val="115000"/>
                        </a:lnSpc>
                        <a:spcAft>
                          <a:spcPts val="0"/>
                        </a:spcAft>
                      </a:pPr>
                      <a:r>
                        <a:rPr lang="en-NZ" sz="3200" b="1" dirty="0">
                          <a:latin typeface="Calibri"/>
                          <a:ea typeface="Times New Roman"/>
                          <a:cs typeface="Times New Roman"/>
                        </a:rPr>
                        <a:t>Component</a:t>
                      </a:r>
                      <a:endParaRPr lang="en-NZ" sz="32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3200" b="1">
                          <a:latin typeface="Calibri"/>
                          <a:ea typeface="Times New Roman"/>
                          <a:cs typeface="Times New Roman"/>
                        </a:rPr>
                        <a:t>Weight</a:t>
                      </a:r>
                      <a:endParaRPr lang="en-NZ" sz="32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9377">
                <a:tc>
                  <a:txBody>
                    <a:bodyPr/>
                    <a:lstStyle/>
                    <a:p>
                      <a:pPr>
                        <a:lnSpc>
                          <a:spcPct val="115000"/>
                        </a:lnSpc>
                        <a:spcAft>
                          <a:spcPts val="0"/>
                        </a:spcAft>
                      </a:pPr>
                      <a:r>
                        <a:rPr lang="en-NZ" sz="3200" dirty="0" smtClean="0">
                          <a:latin typeface="Calibri"/>
                          <a:ea typeface="Times New Roman"/>
                          <a:cs typeface="Times New Roman"/>
                        </a:rPr>
                        <a:t>Architecture</a:t>
                      </a:r>
                      <a:endParaRPr lang="en-NZ" sz="32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3200" dirty="0" smtClean="0">
                          <a:latin typeface="Calibri"/>
                          <a:ea typeface="Times New Roman"/>
                          <a:cs typeface="Times New Roman"/>
                        </a:rPr>
                        <a:t>30%</a:t>
                      </a:r>
                      <a:endParaRPr lang="en-NZ" sz="32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9377">
                <a:tc>
                  <a:txBody>
                    <a:bodyPr/>
                    <a:lstStyle/>
                    <a:p>
                      <a:pPr>
                        <a:lnSpc>
                          <a:spcPct val="115000"/>
                        </a:lnSpc>
                        <a:spcAft>
                          <a:spcPts val="0"/>
                        </a:spcAft>
                      </a:pPr>
                      <a:r>
                        <a:rPr lang="en-NZ" sz="3200" dirty="0">
                          <a:latin typeface="Calibri"/>
                          <a:ea typeface="Times New Roman"/>
                          <a:cs typeface="Times New Roman"/>
                        </a:rPr>
                        <a:t>Code elegance and correctness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3200" dirty="0" smtClean="0">
                          <a:latin typeface="Calibri"/>
                          <a:ea typeface="Times New Roman"/>
                          <a:cs typeface="Times New Roman"/>
                        </a:rPr>
                        <a:t>30%</a:t>
                      </a:r>
                      <a:endParaRPr lang="en-NZ" sz="32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9377">
                <a:tc>
                  <a:txBody>
                    <a:bodyPr/>
                    <a:lstStyle/>
                    <a:p>
                      <a:pPr>
                        <a:lnSpc>
                          <a:spcPct val="115000"/>
                        </a:lnSpc>
                        <a:spcAft>
                          <a:spcPts val="0"/>
                        </a:spcAft>
                      </a:pPr>
                      <a:r>
                        <a:rPr lang="en-NZ" sz="3200" dirty="0" smtClean="0">
                          <a:latin typeface="Calibri"/>
                          <a:ea typeface="Times New Roman"/>
                          <a:cs typeface="Times New Roman"/>
                        </a:rPr>
                        <a:t>Commenting</a:t>
                      </a:r>
                      <a:endParaRPr lang="en-NZ" sz="32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3200" dirty="0" smtClean="0">
                          <a:latin typeface="Calibri"/>
                          <a:ea typeface="Times New Roman"/>
                          <a:cs typeface="Times New Roman"/>
                        </a:rPr>
                        <a:t>5%</a:t>
                      </a:r>
                      <a:endParaRPr lang="en-NZ" sz="32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9377">
                <a:tc>
                  <a:txBody>
                    <a:bodyPr/>
                    <a:lstStyle/>
                    <a:p>
                      <a:pPr>
                        <a:lnSpc>
                          <a:spcPct val="115000"/>
                        </a:lnSpc>
                        <a:spcAft>
                          <a:spcPts val="0"/>
                        </a:spcAft>
                      </a:pPr>
                      <a:r>
                        <a:rPr lang="en-NZ" sz="3200" dirty="0" smtClean="0">
                          <a:latin typeface="Calibri"/>
                          <a:ea typeface="Times New Roman"/>
                          <a:cs typeface="Times New Roman"/>
                        </a:rPr>
                        <a:t>Functionality &amp; Robustness</a:t>
                      </a:r>
                      <a:endParaRPr lang="en-NZ" sz="32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3200" dirty="0" smtClean="0">
                          <a:latin typeface="Calibri"/>
                          <a:ea typeface="Times New Roman"/>
                          <a:cs typeface="Times New Roman"/>
                        </a:rPr>
                        <a:t>30%</a:t>
                      </a:r>
                      <a:endParaRPr lang="en-NZ" sz="32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9377">
                <a:tc>
                  <a:txBody>
                    <a:bodyPr/>
                    <a:lstStyle/>
                    <a:p>
                      <a:pPr>
                        <a:lnSpc>
                          <a:spcPct val="115000"/>
                        </a:lnSpc>
                        <a:spcAft>
                          <a:spcPts val="0"/>
                        </a:spcAft>
                      </a:pPr>
                      <a:r>
                        <a:rPr lang="en-NZ" sz="3200" dirty="0" smtClean="0">
                          <a:latin typeface="Calibri"/>
                          <a:ea typeface="Times New Roman"/>
                          <a:cs typeface="Times New Roman"/>
                        </a:rPr>
                        <a:t>User Interface</a:t>
                      </a:r>
                      <a:endParaRPr lang="en-NZ" sz="32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3200" dirty="0" smtClean="0">
                          <a:latin typeface="Calibri"/>
                          <a:ea typeface="Times New Roman"/>
                          <a:cs typeface="Times New Roman"/>
                        </a:rPr>
                        <a:t>5%</a:t>
                      </a:r>
                      <a:endParaRPr lang="en-NZ" sz="32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Submission Requirements</a:t>
            </a:r>
            <a:endParaRPr lang="en-NZ" dirty="0"/>
          </a:p>
        </p:txBody>
      </p:sp>
      <p:sp>
        <p:nvSpPr>
          <p:cNvPr id="3" name="Content Placeholder 2"/>
          <p:cNvSpPr>
            <a:spLocks noGrp="1"/>
          </p:cNvSpPr>
          <p:nvPr>
            <p:ph idx="1"/>
          </p:nvPr>
        </p:nvSpPr>
        <p:spPr/>
        <p:txBody>
          <a:bodyPr>
            <a:normAutofit lnSpcReduction="10000"/>
          </a:bodyPr>
          <a:lstStyle/>
          <a:p>
            <a:r>
              <a:rPr lang="en-NZ" dirty="0" smtClean="0"/>
              <a:t>Deliverables:</a:t>
            </a:r>
          </a:p>
          <a:p>
            <a:pPr lvl="1"/>
            <a:r>
              <a:rPr lang="en-NZ" dirty="0" smtClean="0"/>
              <a:t>Running implementation, written in C# </a:t>
            </a:r>
          </a:p>
          <a:p>
            <a:pPr lvl="1"/>
            <a:r>
              <a:rPr lang="en-NZ" dirty="0" smtClean="0"/>
              <a:t>Word document showing image files for 10 distinct patterns, specifying parameter values, number of time steps and </a:t>
            </a:r>
            <a:r>
              <a:rPr lang="en-NZ" dirty="0" err="1" smtClean="0"/>
              <a:t>Laplacian</a:t>
            </a:r>
            <a:r>
              <a:rPr lang="en-NZ" dirty="0" smtClean="0"/>
              <a:t> algorithm used.</a:t>
            </a:r>
          </a:p>
          <a:p>
            <a:r>
              <a:rPr lang="en-NZ" dirty="0" smtClean="0"/>
              <a:t>All work to OP </a:t>
            </a:r>
            <a:r>
              <a:rPr lang="en-NZ" dirty="0" err="1" smtClean="0"/>
              <a:t>GitBucket</a:t>
            </a:r>
            <a:r>
              <a:rPr lang="en-NZ" dirty="0" smtClean="0"/>
              <a:t> repo</a:t>
            </a:r>
          </a:p>
          <a:p>
            <a:r>
              <a:rPr lang="en-NZ" dirty="0" smtClean="0"/>
              <a:t>Minimum of two commits each week.</a:t>
            </a:r>
          </a:p>
          <a:p>
            <a:r>
              <a:rPr lang="en-NZ" dirty="0" smtClean="0"/>
              <a:t>Note that success with this assignment depends very heavily on carefully following the spec.</a:t>
            </a:r>
          </a:p>
          <a:p>
            <a:r>
              <a:rPr lang="en-NZ" dirty="0" smtClean="0"/>
              <a:t>Note that after your simulator is working, you will need a lot of time (possibly several days) to run your automated trials to explore the solution space. Plan your schedule accordingly.</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Permissible </a:t>
            </a:r>
            <a:r>
              <a:rPr lang="en-NZ" dirty="0" err="1" smtClean="0"/>
              <a:t>Googling</a:t>
            </a:r>
            <a:endParaRPr lang="en-NZ" dirty="0"/>
          </a:p>
        </p:txBody>
      </p:sp>
      <p:sp>
        <p:nvSpPr>
          <p:cNvPr id="3" name="Content Placeholder 2"/>
          <p:cNvSpPr>
            <a:spLocks noGrp="1"/>
          </p:cNvSpPr>
          <p:nvPr>
            <p:ph idx="1"/>
          </p:nvPr>
        </p:nvSpPr>
        <p:spPr/>
        <p:txBody>
          <a:bodyPr/>
          <a:lstStyle/>
          <a:p>
            <a:r>
              <a:rPr lang="en-NZ" dirty="0" smtClean="0"/>
              <a:t>Do as much research into Gray-Scott and its implementations as you wish.</a:t>
            </a:r>
          </a:p>
          <a:p>
            <a:r>
              <a:rPr lang="en-NZ" dirty="0" smtClean="0"/>
              <a:t>Submit ONLY original code.</a:t>
            </a:r>
          </a:p>
          <a:p>
            <a:r>
              <a:rPr lang="en-NZ" dirty="0" smtClean="0"/>
              <a:t>Be prepared to explain your code in laborious detail if asked.</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Anonymous Delegates</a:t>
            </a:r>
            <a:endParaRPr lang="en-NZ" dirty="0"/>
          </a:p>
        </p:txBody>
      </p:sp>
      <p:pic>
        <p:nvPicPr>
          <p:cNvPr id="6" name="Picture 5"/>
          <p:cNvPicPr>
            <a:picLocks noChangeAspect="1"/>
          </p:cNvPicPr>
          <p:nvPr/>
        </p:nvPicPr>
        <p:blipFill>
          <a:blip r:embed="rId3" cstate="print"/>
          <a:stretch>
            <a:fillRect/>
          </a:stretch>
        </p:blipFill>
        <p:spPr>
          <a:xfrm>
            <a:off x="423862" y="1600200"/>
            <a:ext cx="4953000" cy="990600"/>
          </a:xfrm>
          <a:prstGeom prst="rect">
            <a:avLst/>
          </a:prstGeom>
        </p:spPr>
      </p:pic>
      <p:pic>
        <p:nvPicPr>
          <p:cNvPr id="7" name="Picture 6"/>
          <p:cNvPicPr>
            <a:picLocks noChangeAspect="1"/>
          </p:cNvPicPr>
          <p:nvPr/>
        </p:nvPicPr>
        <p:blipFill>
          <a:blip r:embed="rId4" cstate="print"/>
          <a:stretch>
            <a:fillRect/>
          </a:stretch>
        </p:blipFill>
        <p:spPr>
          <a:xfrm>
            <a:off x="457200" y="3333750"/>
            <a:ext cx="6200775" cy="3295650"/>
          </a:xfrm>
          <a:prstGeom prst="rect">
            <a:avLst/>
          </a:prstGeom>
        </p:spPr>
      </p:pic>
      <p:cxnSp>
        <p:nvCxnSpPr>
          <p:cNvPr id="9" name="Straight Arrow Connector 8"/>
          <p:cNvCxnSpPr/>
          <p:nvPr/>
        </p:nvCxnSpPr>
        <p:spPr>
          <a:xfrm flipH="1">
            <a:off x="6172200" y="5105400"/>
            <a:ext cx="1295400"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5181600" y="5486400"/>
            <a:ext cx="1295400"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5376862" y="2209800"/>
            <a:ext cx="2090738" cy="289560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4947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Anonymous Delegates</a:t>
            </a:r>
            <a:endParaRPr lang="en-NZ" dirty="0"/>
          </a:p>
        </p:txBody>
      </p:sp>
      <p:pic>
        <p:nvPicPr>
          <p:cNvPr id="3" name="Picture 2"/>
          <p:cNvPicPr>
            <a:picLocks noChangeAspect="1"/>
          </p:cNvPicPr>
          <p:nvPr/>
        </p:nvPicPr>
        <p:blipFill>
          <a:blip r:embed="rId3" cstate="print"/>
          <a:stretch>
            <a:fillRect/>
          </a:stretch>
        </p:blipFill>
        <p:spPr>
          <a:xfrm>
            <a:off x="457200" y="1905000"/>
            <a:ext cx="8459724" cy="2667000"/>
          </a:xfrm>
          <a:prstGeom prst="rect">
            <a:avLst/>
          </a:prstGeom>
        </p:spPr>
      </p:pic>
      <p:cxnSp>
        <p:nvCxnSpPr>
          <p:cNvPr id="8" name="Straight Arrow Connector 7"/>
          <p:cNvCxnSpPr/>
          <p:nvPr/>
        </p:nvCxnSpPr>
        <p:spPr>
          <a:xfrm flipH="1">
            <a:off x="8305800" y="3429000"/>
            <a:ext cx="762000"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22328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p:txBody>
          <a:bodyPr>
            <a:normAutofit/>
          </a:bodyPr>
          <a:lstStyle/>
          <a:p>
            <a:r>
              <a:rPr lang="en-AU" dirty="0" smtClean="0"/>
              <a:t>Lambda Expressions</a:t>
            </a:r>
            <a:endParaRPr lang="en-US" dirty="0" smtClean="0"/>
          </a:p>
        </p:txBody>
      </p:sp>
      <p:sp>
        <p:nvSpPr>
          <p:cNvPr id="69635" name="Rectangle 3"/>
          <p:cNvSpPr>
            <a:spLocks noGrp="1"/>
          </p:cNvSpPr>
          <p:nvPr>
            <p:ph idx="1"/>
          </p:nvPr>
        </p:nvSpPr>
        <p:spPr/>
        <p:txBody>
          <a:bodyPr/>
          <a:lstStyle/>
          <a:p>
            <a:r>
              <a:rPr lang="en-US" dirty="0" smtClean="0"/>
              <a:t>General form:</a:t>
            </a:r>
          </a:p>
          <a:p>
            <a:pPr lvl="1"/>
            <a:r>
              <a:rPr lang="en-US" i="1" dirty="0" smtClean="0"/>
              <a:t>inputs</a:t>
            </a:r>
            <a:r>
              <a:rPr lang="en-US" dirty="0" smtClean="0"/>
              <a:t> =&gt; </a:t>
            </a:r>
            <a:r>
              <a:rPr lang="en-US" i="1" dirty="0" smtClean="0"/>
              <a:t>output function</a:t>
            </a:r>
          </a:p>
          <a:p>
            <a:r>
              <a:rPr lang="en-US" dirty="0" smtClean="0"/>
              <a:t>Example:</a:t>
            </a:r>
          </a:p>
          <a:p>
            <a:pPr lvl="1"/>
            <a:r>
              <a:rPr lang="en-US" dirty="0" smtClean="0"/>
              <a:t>x =&gt; x * 3	// </a:t>
            </a:r>
            <a:r>
              <a:rPr lang="en-US" i="1" dirty="0" smtClean="0"/>
              <a:t>equivalent to f(x) = x*3</a:t>
            </a:r>
          </a:p>
          <a:p>
            <a:r>
              <a:rPr lang="en-US" dirty="0" smtClean="0"/>
              <a:t>Example:</a:t>
            </a:r>
          </a:p>
          <a:p>
            <a:pPr lvl="1"/>
            <a:r>
              <a:rPr lang="en-US" dirty="0" smtClean="0"/>
              <a:t>(x, y) =&gt; x != y</a:t>
            </a:r>
          </a:p>
          <a:p>
            <a:pPr lvl="1"/>
            <a:r>
              <a:rPr lang="en-US" dirty="0" smtClean="0"/>
              <a:t>(</a:t>
            </a:r>
            <a:r>
              <a:rPr lang="en-US" dirty="0" err="1" smtClean="0"/>
              <a:t>int</a:t>
            </a:r>
            <a:r>
              <a:rPr lang="en-US" dirty="0" smtClean="0"/>
              <a:t> x, </a:t>
            </a:r>
            <a:r>
              <a:rPr lang="en-US" dirty="0" err="1" smtClean="0"/>
              <a:t>int</a:t>
            </a:r>
            <a:r>
              <a:rPr lang="en-US" dirty="0" smtClean="0"/>
              <a:t> y) =&gt; x != 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6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96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63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96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bldLvl="4"/>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Lambda Expressions</a:t>
            </a:r>
            <a:endParaRPr lang="en-NZ" dirty="0"/>
          </a:p>
        </p:txBody>
      </p:sp>
      <p:sp>
        <p:nvSpPr>
          <p:cNvPr id="3" name="Content Placeholder 2"/>
          <p:cNvSpPr>
            <a:spLocks noGrp="1"/>
          </p:cNvSpPr>
          <p:nvPr>
            <p:ph idx="1"/>
          </p:nvPr>
        </p:nvSpPr>
        <p:spPr/>
        <p:txBody>
          <a:bodyPr/>
          <a:lstStyle/>
          <a:p>
            <a:r>
              <a:rPr lang="en-NZ" dirty="0" smtClean="0"/>
              <a:t>Any anonymous delegate can be replaced with an equivalent lambda expression.</a:t>
            </a:r>
          </a:p>
          <a:p>
            <a:endParaRPr lang="en-NZ" dirty="0" smtClean="0"/>
          </a:p>
          <a:p>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Concrete Instantiation Version</a:t>
            </a:r>
            <a:endParaRPr lang="en-NZ" dirty="0"/>
          </a:p>
        </p:txBody>
      </p:sp>
      <p:sp>
        <p:nvSpPr>
          <p:cNvPr id="3" name="Content Placeholder 2"/>
          <p:cNvSpPr>
            <a:spLocks noGrp="1"/>
          </p:cNvSpPr>
          <p:nvPr>
            <p:ph idx="1"/>
          </p:nvPr>
        </p:nvSpPr>
        <p:spPr/>
        <p:txBody>
          <a:bodyPr/>
          <a:lstStyle/>
          <a:p>
            <a:endParaRPr lang="en-NZ"/>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1" y="1600200"/>
            <a:ext cx="3200400" cy="1541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8235" y="3276600"/>
            <a:ext cx="5781776" cy="7094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8600" y="4114800"/>
            <a:ext cx="4891224" cy="2441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0905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1888</TotalTime>
  <Words>3865</Words>
  <Application>Microsoft Office PowerPoint</Application>
  <PresentationFormat>On-screen Show (4:3)</PresentationFormat>
  <Paragraphs>400</Paragraphs>
  <Slides>44</Slides>
  <Notes>42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Times New Roman</vt:lpstr>
      <vt:lpstr>Tw Cen MT</vt:lpstr>
      <vt:lpstr>Wingdings</vt:lpstr>
      <vt:lpstr>Clarity</vt:lpstr>
      <vt:lpstr>Anonymous Delegates and Lambda Expressions</vt:lpstr>
      <vt:lpstr>Basic Delegates</vt:lpstr>
      <vt:lpstr>Anonymous Delegates </vt:lpstr>
      <vt:lpstr>Comparison</vt:lpstr>
      <vt:lpstr>Anonymous Delegates</vt:lpstr>
      <vt:lpstr>Anonymous Delegates</vt:lpstr>
      <vt:lpstr>Lambda Expressions</vt:lpstr>
      <vt:lpstr>Lambda Expressions</vt:lpstr>
      <vt:lpstr>Concrete Instantiation Version</vt:lpstr>
      <vt:lpstr>Anonymous Version</vt:lpstr>
      <vt:lpstr>Lambda Version</vt:lpstr>
      <vt:lpstr>Lambda Examples</vt:lpstr>
      <vt:lpstr>Lambda Examples</vt:lpstr>
      <vt:lpstr>Lambda Examples</vt:lpstr>
      <vt:lpstr>Lambda Examples</vt:lpstr>
      <vt:lpstr>Lambda Examples</vt:lpstr>
      <vt:lpstr>Lambda Examples</vt:lpstr>
      <vt:lpstr>Lambda Examples</vt:lpstr>
      <vt:lpstr>Lambda Functions</vt:lpstr>
      <vt:lpstr>Practical Exercises</vt:lpstr>
      <vt:lpstr>Assignment 1</vt:lpstr>
      <vt:lpstr>Mathematics and Computation in Biology</vt:lpstr>
      <vt:lpstr>Gray-Scott Reaction Diffusion Models</vt:lpstr>
      <vt:lpstr>Diffusion-Reaction</vt:lpstr>
      <vt:lpstr>Examples</vt:lpstr>
      <vt:lpstr>Examples</vt:lpstr>
      <vt:lpstr>Examples</vt:lpstr>
      <vt:lpstr>Examples</vt:lpstr>
      <vt:lpstr>Gray-Scott</vt:lpstr>
      <vt:lpstr>Gray-Scott</vt:lpstr>
      <vt:lpstr>Gray-Scott Simulator</vt:lpstr>
      <vt:lpstr>Gray-Scott Simulator</vt:lpstr>
      <vt:lpstr>The Equations</vt:lpstr>
      <vt:lpstr>The Equations</vt:lpstr>
      <vt:lpstr>Implementation</vt:lpstr>
      <vt:lpstr>Parameter Values </vt:lpstr>
      <vt:lpstr>Additional Requirements</vt:lpstr>
      <vt:lpstr>Shading Algorithms</vt:lpstr>
      <vt:lpstr>Shading Algorithms</vt:lpstr>
      <vt:lpstr>Shading Algorithms</vt:lpstr>
      <vt:lpstr>Architecture</vt:lpstr>
      <vt:lpstr>Rubric</vt:lpstr>
      <vt:lpstr>Submission Requirements</vt:lpstr>
      <vt:lpstr>Permissible Googling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IT321 Lecture 4</dc:title>
  <dc:creator>Patricia</dc:creator>
  <cp:lastModifiedBy>Patricia Haden</cp:lastModifiedBy>
  <cp:revision>688</cp:revision>
  <dcterms:created xsi:type="dcterms:W3CDTF">2006-08-16T00:00:00Z</dcterms:created>
  <dcterms:modified xsi:type="dcterms:W3CDTF">2017-04-10T23:05:56Z</dcterms:modified>
</cp:coreProperties>
</file>