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8"/>
  </p:notesMasterIdLst>
  <p:sldIdLst>
    <p:sldId id="285" r:id="rId2"/>
    <p:sldId id="257" r:id="rId3"/>
    <p:sldId id="258" r:id="rId4"/>
    <p:sldId id="260" r:id="rId5"/>
    <p:sldId id="259" r:id="rId6"/>
    <p:sldId id="262" r:id="rId7"/>
    <p:sldId id="261" r:id="rId8"/>
    <p:sldId id="263" r:id="rId9"/>
    <p:sldId id="264" r:id="rId10"/>
    <p:sldId id="266" r:id="rId11"/>
    <p:sldId id="267" r:id="rId12"/>
    <p:sldId id="268" r:id="rId13"/>
    <p:sldId id="269" r:id="rId14"/>
    <p:sldId id="270" r:id="rId15"/>
    <p:sldId id="271" r:id="rId16"/>
    <p:sldId id="275" r:id="rId17"/>
    <p:sldId id="273" r:id="rId18"/>
    <p:sldId id="277" r:id="rId19"/>
    <p:sldId id="278" r:id="rId20"/>
    <p:sldId id="279" r:id="rId21"/>
    <p:sldId id="280" r:id="rId22"/>
    <p:sldId id="281" r:id="rId23"/>
    <p:sldId id="282" r:id="rId24"/>
    <p:sldId id="283" r:id="rId25"/>
    <p:sldId id="284" r:id="rId26"/>
    <p:sldId id="274" r:id="rId27"/>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8B7B7"/>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896" autoAdjust="0"/>
  </p:normalViewPr>
  <p:slideViewPr>
    <p:cSldViewPr>
      <p:cViewPr varScale="1">
        <p:scale>
          <a:sx n="33" d="100"/>
          <a:sy n="33" d="100"/>
        </p:scale>
        <p:origin x="1469"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 By definition, one of the distinguishing factors of mobile devices (compared to desktops) is that they move around.</a:t>
            </a:r>
          </a:p>
          <a:p>
            <a:pPr>
              <a:buFont typeface="Arial" pitchFamily="34" charset="0"/>
              <a:buChar char="•"/>
            </a:pPr>
            <a:r>
              <a:rPr lang="en-US" baseline="0" dirty="0" smtClean="0"/>
              <a:t>Thus, any use case that requires knowledge of location – checking in, finding information about surroundings, labeling content with location, etc. -- is appropriate for mobile.</a:t>
            </a:r>
          </a:p>
          <a:p>
            <a:pPr>
              <a:buFont typeface="Arial" pitchFamily="34" charset="0"/>
              <a:buChar char="•"/>
            </a:pPr>
            <a:endParaRPr lang="en-US" baseline="0" dirty="0" smtClean="0"/>
          </a:p>
          <a:p>
            <a:pPr>
              <a:buFont typeface="Arial" pitchFamily="34" charset="0"/>
              <a:buChar char="•"/>
            </a:pPr>
            <a:r>
              <a:rPr lang="en-US" baseline="0" dirty="0" smtClean="0"/>
              <a:t>Most modern Android devices have onboard GPS chips that give varyingly accurate location information.</a:t>
            </a:r>
          </a:p>
          <a:p>
            <a:pPr>
              <a:buFont typeface="Arial" pitchFamily="34" charset="0"/>
              <a:buChar char="•"/>
            </a:pPr>
            <a:r>
              <a:rPr lang="en-US" baseline="0" dirty="0" err="1" smtClean="0"/>
              <a:t>Localisation</a:t>
            </a:r>
            <a:r>
              <a:rPr lang="en-US" baseline="0" dirty="0" smtClean="0"/>
              <a:t> by </a:t>
            </a:r>
            <a:r>
              <a:rPr lang="en-US" baseline="0" dirty="0" err="1" smtClean="0"/>
              <a:t>wi-fi</a:t>
            </a:r>
            <a:r>
              <a:rPr lang="en-US" baseline="0" dirty="0" smtClean="0"/>
              <a:t> address is also possible.</a:t>
            </a:r>
          </a:p>
          <a:p>
            <a:pPr>
              <a:buFont typeface="Arial" pitchFamily="34" charset="0"/>
              <a:buChar char="•"/>
            </a:pPr>
            <a:r>
              <a:rPr lang="en-US" baseline="0" dirty="0" smtClean="0"/>
              <a:t>The Android libraries can use both of these approaches to determine where a device is.</a:t>
            </a:r>
          </a:p>
          <a:p>
            <a:pPr>
              <a:buFont typeface="Arial" pitchFamily="34" charset="0"/>
              <a:buChar char="•"/>
            </a:pPr>
            <a:endParaRPr lang="en-US" baseline="0" dirty="0" smtClean="0"/>
          </a:p>
          <a:p>
            <a:pPr>
              <a:buFont typeface="Arial" pitchFamily="34" charset="0"/>
              <a:buChar char="•"/>
            </a:pPr>
            <a:r>
              <a:rPr lang="en-US" baseline="0" dirty="0" smtClean="0"/>
              <a:t>There are two APIs for location – </a:t>
            </a:r>
            <a:r>
              <a:rPr lang="en-US" baseline="0" dirty="0" err="1" smtClean="0"/>
              <a:t>android.location</a:t>
            </a:r>
            <a:r>
              <a:rPr lang="en-US" baseline="0" dirty="0" smtClean="0"/>
              <a:t> and the Google Play services Location API. The former is much simpler, and we will start by looking at it.</a:t>
            </a:r>
          </a:p>
          <a:p>
            <a:pPr>
              <a:buFont typeface="Arial" pitchFamily="34" charset="0"/>
              <a:buChar char="•"/>
            </a:pPr>
            <a:endParaRPr lang="en-US" baseline="0" dirty="0" smtClean="0"/>
          </a:p>
          <a:p>
            <a:pPr>
              <a:buFont typeface="Arial" pitchFamily="34" charset="0"/>
              <a:buChar char="•"/>
            </a:pPr>
            <a:r>
              <a:rPr lang="en-US" baseline="0" dirty="0" smtClean="0"/>
              <a:t>The latter is more powerful and is “preferred” (by Google) but much more complicated. Its specific strength is that it automatically handles switching between the phone’s two </a:t>
            </a:r>
            <a:r>
              <a:rPr lang="en-US" baseline="0" dirty="0" err="1" smtClean="0"/>
              <a:t>localisation</a:t>
            </a:r>
            <a:r>
              <a:rPr lang="en-US" baseline="0" dirty="0" smtClean="0"/>
              <a:t>  algorithms, so you don’t have to code that. We will look at the second approach, in the context of Google Play services and Google maps, later.</a:t>
            </a:r>
          </a:p>
          <a:p>
            <a:pPr>
              <a:buFont typeface="Arial" pitchFamily="34" charset="0"/>
              <a:buChar char="•"/>
            </a:pPr>
            <a:endParaRPr lang="en-US" baseline="0" dirty="0" smtClean="0"/>
          </a:p>
          <a:p>
            <a:pPr>
              <a:buFont typeface="Arial" pitchFamily="34" charset="0"/>
              <a:buChar char="•"/>
            </a:pPr>
            <a:r>
              <a:rPr lang="en-US" baseline="0" dirty="0" smtClean="0"/>
              <a:t>Since the Google Play API actually uses the Android API (that is, it is a wrapper), the Android API is unlikely to be deprecated, so it is safe to use.</a:t>
            </a:r>
          </a:p>
          <a:p>
            <a:pPr>
              <a:buFont typeface="Arial" pitchFamily="34" charset="0"/>
              <a:buChar char="•"/>
            </a:pPr>
            <a:endParaRPr lang="en-US" baseline="0" dirty="0" smtClean="0"/>
          </a:p>
          <a:p>
            <a:pPr>
              <a:buFont typeface="Arial" pitchFamily="34" charset="0"/>
              <a:buChar char="•"/>
            </a:pPr>
            <a:r>
              <a:rPr lang="en-US" baseline="0" dirty="0" smtClean="0"/>
              <a:t>Let’s start, though, by looking at how location is determined</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Free from </a:t>
            </a:r>
            <a:r>
              <a:rPr lang="en-NZ" dirty="0" err="1" smtClean="0"/>
              <a:t>Lexa</a:t>
            </a:r>
            <a:r>
              <a:rPr lang="en-NZ" dirty="0" smtClean="0"/>
              <a:t> software</a:t>
            </a:r>
          </a:p>
          <a:p>
            <a:pPr>
              <a:buFont typeface="Arial" pitchFamily="34" charset="0"/>
              <a:buChar char="•"/>
            </a:pPr>
            <a:r>
              <a:rPr lang="en-NZ" dirty="0" smtClean="0"/>
              <a:t>Install</a:t>
            </a:r>
            <a:r>
              <a:rPr lang="en-NZ" baseline="0" dirty="0" smtClean="0"/>
              <a:t> it and turn on “Allow mock location” setting on your phone.</a:t>
            </a:r>
          </a:p>
          <a:p>
            <a:pPr>
              <a:buFont typeface="Arial" pitchFamily="34" charset="0"/>
              <a:buChar char="•"/>
            </a:pPr>
            <a:r>
              <a:rPr lang="en-NZ" b="1" baseline="0" dirty="0" smtClean="0"/>
              <a:t>NB: No promises that this won’t hurt your phone, violate your privacy, etc. I have not looked deeply into it and am only using it on the departmental phone. If you don’t want to use it on your personal phone, I don’t blame you. You can use the department test phone or the emulator (see later slides), instead.</a:t>
            </a:r>
          </a:p>
          <a:p>
            <a:pPr>
              <a:buFont typeface="Arial" pitchFamily="34" charset="0"/>
              <a:buChar char="•"/>
            </a:pPr>
            <a:endParaRPr lang="en-NZ" b="1" baseline="0" dirty="0" smtClean="0"/>
          </a:p>
          <a:p>
            <a:pPr>
              <a:buFont typeface="Arial" pitchFamily="34" charset="0"/>
              <a:buChar char="•"/>
            </a:pPr>
            <a:r>
              <a:rPr lang="en-NZ" b="0" baseline="0" dirty="0" smtClean="0"/>
              <a:t>A bonus of using a tool like this is that it sets up the location monitoring (as we have referred to before) so that “</a:t>
            </a:r>
            <a:r>
              <a:rPr lang="en-NZ" b="0" baseline="0" dirty="0" err="1" smtClean="0"/>
              <a:t>getLastKnown</a:t>
            </a:r>
            <a:r>
              <a:rPr lang="en-NZ" b="0" baseline="0" dirty="0" smtClean="0"/>
              <a:t>” will work. So if you are just starting out and you find that </a:t>
            </a:r>
            <a:r>
              <a:rPr lang="en-NZ" b="0" baseline="0" dirty="0" err="1" smtClean="0"/>
              <a:t>getLastKnowLocation</a:t>
            </a:r>
            <a:r>
              <a:rPr lang="en-NZ" b="0" baseline="0" dirty="0" smtClean="0"/>
              <a:t> is returning null, using the </a:t>
            </a:r>
            <a:r>
              <a:rPr lang="en-NZ" b="0" baseline="0" dirty="0" err="1" smtClean="0"/>
              <a:t>spoofer</a:t>
            </a:r>
            <a:r>
              <a:rPr lang="en-NZ" b="0" baseline="0" dirty="0" smtClean="0"/>
              <a:t> should solve that problem.</a:t>
            </a:r>
            <a:endParaRPr lang="en-NZ" b="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301493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Slide the map around – the icon</a:t>
            </a:r>
            <a:r>
              <a:rPr lang="en-NZ" baseline="0" dirty="0" smtClean="0"/>
              <a:t> stays fixed.</a:t>
            </a:r>
          </a:p>
          <a:p>
            <a:pPr>
              <a:buFont typeface="Arial" pitchFamily="34" charset="0"/>
              <a:buChar char="•"/>
            </a:pPr>
            <a:r>
              <a:rPr lang="en-NZ" baseline="0" dirty="0" smtClean="0"/>
              <a:t>Click the Green button</a:t>
            </a:r>
          </a:p>
          <a:p>
            <a:pPr>
              <a:buFont typeface="Arial" pitchFamily="34" charset="0"/>
              <a:buChar char="•"/>
            </a:pPr>
            <a:endParaRPr lang="en-NZ" baseline="0" dirty="0" smtClean="0"/>
          </a:p>
          <a:p>
            <a:pPr>
              <a:buFont typeface="Arial" pitchFamily="34" charset="0"/>
              <a:buChar char="•"/>
            </a:pPr>
            <a:r>
              <a:rPr lang="en-NZ" baseline="0" dirty="0" smtClean="0"/>
              <a:t>If you run your app again...</a:t>
            </a:r>
          </a:p>
          <a:p>
            <a:pPr>
              <a:buFont typeface="Arial" pitchFamily="34" charset="0"/>
              <a:buChar char="•"/>
            </a:pPr>
            <a:endParaRPr lang="en-NZ" baseline="0" dirty="0" smtClean="0"/>
          </a:p>
          <a:p>
            <a:pPr>
              <a:buFont typeface="Arial" pitchFamily="34" charset="0"/>
              <a:buChar char="•"/>
            </a:pPr>
            <a:r>
              <a:rPr lang="en-NZ" baseline="0" dirty="0" smtClean="0"/>
              <a:t>Click Stop to return to normal GPS reading.</a:t>
            </a:r>
          </a:p>
          <a:p>
            <a:pPr>
              <a:buFont typeface="Arial" pitchFamily="34" charset="0"/>
              <a:buChar char="•"/>
            </a:pPr>
            <a:endParaRPr lang="en-NZ" baseline="0" dirty="0" smtClean="0"/>
          </a:p>
          <a:p>
            <a:pPr>
              <a:buFont typeface="Arial" pitchFamily="34" charset="0"/>
              <a:buChar char="•"/>
            </a:pPr>
            <a:r>
              <a:rPr lang="en-NZ" baseline="0" dirty="0" smtClean="0"/>
              <a:t>Spoofing location is harder on the emulator; we’ll talk about that in a minute.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118770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NZ" dirty="0" smtClean="0">
                <a:solidFill>
                  <a:srgbClr val="FF0000"/>
                </a:solidFill>
              </a:rPr>
              <a:t>In our example app, we set the location using another app (</a:t>
            </a:r>
            <a:r>
              <a:rPr lang="en-NZ" dirty="0" err="1" smtClean="0">
                <a:solidFill>
                  <a:srgbClr val="FF0000"/>
                </a:solidFill>
              </a:rPr>
              <a:t>FakeGPS</a:t>
            </a:r>
            <a:r>
              <a:rPr lang="en-NZ" dirty="0" smtClean="0">
                <a:solidFill>
                  <a:srgbClr val="FF0000"/>
                </a:solidFill>
              </a:rPr>
              <a:t>) then called </a:t>
            </a:r>
            <a:r>
              <a:rPr lang="en-NZ" dirty="0" err="1" smtClean="0">
                <a:solidFill>
                  <a:srgbClr val="FF0000"/>
                </a:solidFill>
              </a:rPr>
              <a:t>getLastKnownLocation</a:t>
            </a:r>
            <a:r>
              <a:rPr lang="en-NZ" dirty="0" smtClean="0">
                <a:solidFill>
                  <a:srgbClr val="FF0000"/>
                </a:solidFill>
              </a:rPr>
              <a:t> on a button press.</a:t>
            </a:r>
          </a:p>
          <a:p>
            <a:pPr>
              <a:buFont typeface="Arial" pitchFamily="34" charset="0"/>
              <a:buChar char="•"/>
            </a:pPr>
            <a:r>
              <a:rPr lang="en-NZ" dirty="0" smtClean="0">
                <a:solidFill>
                  <a:srgbClr val="FF0000"/>
                </a:solidFill>
              </a:rPr>
              <a:t>An alternative processing</a:t>
            </a:r>
            <a:r>
              <a:rPr lang="en-NZ" baseline="0" dirty="0" smtClean="0">
                <a:solidFill>
                  <a:srgbClr val="FF0000"/>
                </a:solidFill>
              </a:rPr>
              <a:t> flow is to have the app monitor (poll) for changes in location and perform some action whenever it detects a change of a certain magnitude.</a:t>
            </a:r>
          </a:p>
          <a:p>
            <a:pPr>
              <a:buFont typeface="Arial" pitchFamily="34" charset="0"/>
              <a:buChar char="•"/>
            </a:pPr>
            <a:r>
              <a:rPr lang="en-NZ" baseline="0" dirty="0" smtClean="0">
                <a:solidFill>
                  <a:srgbClr val="FF0000"/>
                </a:solidFill>
              </a:rPr>
              <a:t>You see this happening when, for example, your phone automatically requests permission to update the clock when you change </a:t>
            </a:r>
            <a:r>
              <a:rPr lang="en-NZ" baseline="0" dirty="0" err="1" smtClean="0">
                <a:solidFill>
                  <a:srgbClr val="FF0000"/>
                </a:solidFill>
              </a:rPr>
              <a:t>timezones</a:t>
            </a:r>
            <a:r>
              <a:rPr lang="en-NZ" baseline="0" dirty="0" smtClean="0">
                <a:solidFill>
                  <a:srgbClr val="FF0000"/>
                </a:solidFill>
              </a:rPr>
              <a:t>.</a:t>
            </a:r>
          </a:p>
          <a:p>
            <a:pPr>
              <a:buFont typeface="Arial" pitchFamily="34" charset="0"/>
              <a:buChar char="•"/>
            </a:pPr>
            <a:endParaRPr lang="en-NZ" baseline="0" dirty="0" smtClean="0">
              <a:solidFill>
                <a:srgbClr val="FF0000"/>
              </a:solidFill>
            </a:endParaRPr>
          </a:p>
          <a:p>
            <a:pPr>
              <a:buFont typeface="Arial" pitchFamily="34" charset="0"/>
              <a:buChar char="•"/>
            </a:pPr>
            <a:r>
              <a:rPr lang="en-NZ" baseline="0" dirty="0" smtClean="0">
                <a:solidFill>
                  <a:srgbClr val="FF0000"/>
                </a:solidFill>
              </a:rPr>
              <a:t>To make this happen, you create a class that implements interface </a:t>
            </a:r>
            <a:r>
              <a:rPr lang="en-NZ" baseline="0" dirty="0" err="1" smtClean="0">
                <a:solidFill>
                  <a:srgbClr val="FF0000"/>
                </a:solidFill>
              </a:rPr>
              <a:t>LocationListener</a:t>
            </a:r>
            <a:r>
              <a:rPr lang="en-NZ" baseline="0" dirty="0" smtClean="0">
                <a:solidFill>
                  <a:srgbClr val="FF0000"/>
                </a:solidFill>
              </a:rPr>
              <a:t>. </a:t>
            </a:r>
          </a:p>
          <a:p>
            <a:pPr>
              <a:buFont typeface="Arial" pitchFamily="34" charset="0"/>
              <a:buChar char="•"/>
            </a:pPr>
            <a:r>
              <a:rPr lang="en-NZ" baseline="0" dirty="0" smtClean="0">
                <a:solidFill>
                  <a:srgbClr val="FF0000"/>
                </a:solidFill>
              </a:rPr>
              <a:t>This interface contains a number of methods for polling location and responding to various events.</a:t>
            </a:r>
          </a:p>
          <a:p>
            <a:pPr>
              <a:buFont typeface="Arial" pitchFamily="34" charset="0"/>
              <a:buChar char="•"/>
            </a:pPr>
            <a:r>
              <a:rPr lang="en-NZ" baseline="0" dirty="0" smtClean="0">
                <a:solidFill>
                  <a:srgbClr val="FF0000"/>
                </a:solidFill>
              </a:rPr>
              <a:t>You call a method of your </a:t>
            </a:r>
            <a:r>
              <a:rPr lang="en-NZ" baseline="0" dirty="0" err="1" smtClean="0">
                <a:solidFill>
                  <a:srgbClr val="FF0000"/>
                </a:solidFill>
              </a:rPr>
              <a:t>LocationManager</a:t>
            </a:r>
            <a:r>
              <a:rPr lang="en-NZ" baseline="0" dirty="0" smtClean="0">
                <a:solidFill>
                  <a:srgbClr val="FF0000"/>
                </a:solidFill>
              </a:rPr>
              <a:t> and pass in your </a:t>
            </a:r>
            <a:r>
              <a:rPr lang="en-NZ" baseline="0" dirty="0" err="1" smtClean="0">
                <a:solidFill>
                  <a:srgbClr val="FF0000"/>
                </a:solidFill>
              </a:rPr>
              <a:t>LocationListener</a:t>
            </a:r>
            <a:r>
              <a:rPr lang="en-NZ" baseline="0" dirty="0" smtClean="0">
                <a:solidFill>
                  <a:srgbClr val="FF0000"/>
                </a:solidFill>
              </a:rPr>
              <a:t> to turn on polling.</a:t>
            </a:r>
          </a:p>
          <a:p>
            <a:pPr>
              <a:buFont typeface="Arial" pitchFamily="34" charset="0"/>
              <a:buChar char="•"/>
            </a:pPr>
            <a:endParaRPr lang="en-NZ" baseline="0" dirty="0" smtClean="0">
              <a:solidFill>
                <a:srgbClr val="FF0000"/>
              </a:solidFill>
            </a:endParaRPr>
          </a:p>
          <a:p>
            <a:pPr>
              <a:buFont typeface="Arial" pitchFamily="34" charset="0"/>
              <a:buChar char="•"/>
            </a:pPr>
            <a:r>
              <a:rPr lang="en-NZ" baseline="0" dirty="0" smtClean="0">
                <a:solidFill>
                  <a:srgbClr val="FF0000"/>
                </a:solidFill>
              </a:rPr>
              <a:t>We start with the </a:t>
            </a:r>
            <a:r>
              <a:rPr lang="en-NZ" baseline="0" dirty="0" err="1" smtClean="0">
                <a:solidFill>
                  <a:srgbClr val="FF0000"/>
                </a:solidFill>
              </a:rPr>
              <a:t>LocationListener</a:t>
            </a:r>
            <a:r>
              <a:rPr lang="en-NZ" baseline="0" dirty="0" smtClean="0">
                <a:solidFill>
                  <a:srgbClr val="FF0000"/>
                </a:solidFill>
              </a:rPr>
              <a:t> interface.</a:t>
            </a:r>
          </a:p>
          <a:p>
            <a:pPr>
              <a:buFont typeface="Arial" pitchFamily="34" charset="0"/>
              <a:buChar char="•"/>
            </a:pPr>
            <a:r>
              <a:rPr lang="en-NZ" baseline="0" dirty="0" smtClean="0">
                <a:solidFill>
                  <a:srgbClr val="FF0000"/>
                </a:solidFill>
              </a:rPr>
              <a:t>Here are the four methods.</a:t>
            </a:r>
          </a:p>
          <a:p>
            <a:pPr>
              <a:buFont typeface="Arial" pitchFamily="34" charset="0"/>
              <a:buChar char="•"/>
            </a:pPr>
            <a:r>
              <a:rPr lang="en-NZ" baseline="0" dirty="0" smtClean="0">
                <a:solidFill>
                  <a:srgbClr val="FF0000"/>
                </a:solidFill>
              </a:rPr>
              <a:t>Today we will use only </a:t>
            </a:r>
            <a:r>
              <a:rPr lang="en-NZ" baseline="0" dirty="0" err="1" smtClean="0">
                <a:solidFill>
                  <a:srgbClr val="FF0000"/>
                </a:solidFill>
              </a:rPr>
              <a:t>onLocationChanged</a:t>
            </a:r>
            <a:r>
              <a:rPr lang="en-NZ" baseline="0" dirty="0" smtClean="0">
                <a:solidFill>
                  <a:srgbClr val="FF0000"/>
                </a:solidFill>
              </a:rPr>
              <a:t>.</a:t>
            </a:r>
          </a:p>
          <a:p>
            <a:pPr>
              <a:buFont typeface="Arial" pitchFamily="34" charset="0"/>
              <a:buChar char="•"/>
            </a:pPr>
            <a:r>
              <a:rPr lang="en-NZ" baseline="0" dirty="0" smtClean="0">
                <a:solidFill>
                  <a:srgbClr val="FF0000"/>
                </a:solidFill>
              </a:rPr>
              <a:t>After you have turned on polling, this event is raised whenever the system polls and detects a change of at least the specified magnitude has occurred.</a:t>
            </a:r>
          </a:p>
          <a:p>
            <a:pPr>
              <a:buFont typeface="Arial" pitchFamily="34" charset="0"/>
              <a:buChar char="•"/>
            </a:pPr>
            <a:r>
              <a:rPr lang="en-NZ" baseline="0" dirty="0" smtClean="0">
                <a:solidFill>
                  <a:srgbClr val="FF0000"/>
                </a:solidFill>
              </a:rPr>
              <a:t>Polling interval and minimum change are set when we use the </a:t>
            </a:r>
            <a:r>
              <a:rPr lang="en-NZ" baseline="0" dirty="0" err="1" smtClean="0">
                <a:solidFill>
                  <a:srgbClr val="FF0000"/>
                </a:solidFill>
              </a:rPr>
              <a:t>LocationManager</a:t>
            </a:r>
            <a:r>
              <a:rPr lang="en-NZ" baseline="0" dirty="0" smtClean="0">
                <a:solidFill>
                  <a:srgbClr val="FF0000"/>
                </a:solidFill>
              </a:rPr>
              <a:t> to turn on polling.</a:t>
            </a:r>
            <a:endParaRPr lang="en-NZ" dirty="0" smtClean="0">
              <a:solidFill>
                <a:srgbClr val="FF0000"/>
              </a:solidFill>
            </a:endParaRPr>
          </a:p>
          <a:p>
            <a:endParaRPr lang="en-NZ" dirty="0" smtClean="0">
              <a:solidFill>
                <a:srgbClr val="FF0000"/>
              </a:solidFill>
            </a:endParaRPr>
          </a:p>
          <a:p>
            <a:endParaRPr lang="en-NZ" dirty="0" smtClean="0">
              <a:solidFill>
                <a:srgbClr val="FF0000"/>
              </a:solidFill>
            </a:endParaRPr>
          </a:p>
          <a:p>
            <a:endParaRPr lang="en-NZ" dirty="0" smtClean="0">
              <a:solidFill>
                <a:srgbClr val="FF0000"/>
              </a:solidFill>
            </a:endParaRPr>
          </a:p>
          <a:p>
            <a:r>
              <a:rPr lang="en-NZ" dirty="0" smtClean="0">
                <a:solidFill>
                  <a:srgbClr val="FF0000"/>
                </a:solidFill>
              </a:rPr>
              <a:t>Without the button</a:t>
            </a:r>
          </a:p>
          <a:p>
            <a:r>
              <a:rPr lang="en-NZ" dirty="0" err="1" smtClean="0">
                <a:solidFill>
                  <a:srgbClr val="FF0000"/>
                </a:solidFill>
              </a:rPr>
              <a:t>LocationListener</a:t>
            </a:r>
            <a:r>
              <a:rPr lang="en-NZ" dirty="0" smtClean="0">
                <a:solidFill>
                  <a:srgbClr val="FF0000"/>
                </a:solidFill>
              </a:rPr>
              <a:t> interface</a:t>
            </a:r>
          </a:p>
          <a:p>
            <a:r>
              <a:rPr lang="en-NZ" dirty="0" err="1" smtClean="0">
                <a:solidFill>
                  <a:srgbClr val="FF0000"/>
                </a:solidFill>
              </a:rPr>
              <a:t>LocationManager.requestUpdates</a:t>
            </a:r>
            <a:r>
              <a:rPr lang="en-NZ" dirty="0" smtClean="0">
                <a:solidFill>
                  <a:srgbClr val="FF0000"/>
                </a:solidFill>
              </a:rPr>
              <a:t> </a:t>
            </a:r>
            <a:r>
              <a:rPr lang="en-NZ" dirty="0" smtClean="0">
                <a:solidFill>
                  <a:srgbClr val="FF0000"/>
                </a:solidFill>
                <a:sym typeface="Wingdings" pitchFamily="2" charset="2"/>
              </a:rPr>
              <a:t> Polling for change</a:t>
            </a:r>
          </a:p>
          <a:p>
            <a:endParaRPr lang="en-NZ" dirty="0" smtClean="0">
              <a:solidFill>
                <a:srgbClr val="FF0000"/>
              </a:solidFill>
              <a:sym typeface="Wingdings" pitchFamily="2" charset="2"/>
            </a:endParaRPr>
          </a:p>
          <a:p>
            <a:r>
              <a:rPr lang="en-NZ" dirty="0" smtClean="0">
                <a:solidFill>
                  <a:srgbClr val="FF0000"/>
                </a:solidFill>
                <a:sym typeface="Wingdings" pitchFamily="2" charset="2"/>
              </a:rPr>
              <a:t>If implemented, can spoof in emulator</a:t>
            </a:r>
          </a:p>
          <a:p>
            <a:r>
              <a:rPr lang="en-NZ" dirty="0" smtClean="0">
                <a:solidFill>
                  <a:srgbClr val="FF0000"/>
                </a:solidFill>
                <a:sym typeface="Wingdings" pitchFamily="2" charset="2"/>
              </a:rPr>
              <a:t>ADM</a:t>
            </a:r>
          </a:p>
          <a:p>
            <a:r>
              <a:rPr lang="en-NZ" dirty="0" smtClean="0">
                <a:solidFill>
                  <a:srgbClr val="FF0000"/>
                </a:solidFill>
                <a:sym typeface="Wingdings" pitchFamily="2" charset="2"/>
              </a:rPr>
              <a:t>spoof</a:t>
            </a:r>
            <a:endParaRPr lang="en-NZ" dirty="0" smtClean="0">
              <a:solidFill>
                <a:srgbClr val="FF0000"/>
              </a:solidFill>
            </a:endParaRP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602154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we might add</a:t>
            </a:r>
            <a:r>
              <a:rPr lang="en-NZ" baseline="0" dirty="0" smtClean="0"/>
              <a:t> this inner class to our app</a:t>
            </a:r>
          </a:p>
          <a:p>
            <a:pPr>
              <a:buFont typeface="Arial" pitchFamily="34" charset="0"/>
              <a:buChar char="•"/>
            </a:pPr>
            <a:r>
              <a:rPr lang="en-NZ" baseline="0" dirty="0" smtClean="0"/>
              <a:t>We set up the class and move the UI part of our button click handler into </a:t>
            </a:r>
            <a:r>
              <a:rPr lang="en-NZ" baseline="0" dirty="0" err="1" smtClean="0"/>
              <a:t>onLocationChanged</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AFTER WE TURN ON POLLING...</a:t>
            </a:r>
          </a:p>
          <a:p>
            <a:pPr>
              <a:buFont typeface="Arial" pitchFamily="34" charset="0"/>
              <a:buChar char="•"/>
            </a:pPr>
            <a:r>
              <a:rPr lang="en-NZ" baseline="0" dirty="0" smtClean="0"/>
              <a:t>When the location changes, that event is raised, the new location is passed in and we see the result.</a:t>
            </a:r>
          </a:p>
          <a:p>
            <a:pPr>
              <a:buFont typeface="Arial" pitchFamily="34" charset="0"/>
              <a:buChar char="•"/>
            </a:pPr>
            <a:r>
              <a:rPr lang="en-NZ" baseline="0" dirty="0" smtClean="0"/>
              <a:t>We don’t need to click the button.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403785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Therefore, if I add this line of code:</a:t>
            </a:r>
          </a:p>
          <a:p>
            <a:pPr lvl="1">
              <a:buFont typeface="Arial" pitchFamily="34" charset="0"/>
              <a:buChar char="•"/>
            </a:pPr>
            <a:r>
              <a:rPr lang="en-NZ" dirty="0" smtClean="0"/>
              <a:t> where? =&gt; in</a:t>
            </a:r>
            <a:r>
              <a:rPr lang="en-NZ" baseline="0" dirty="0" smtClean="0"/>
              <a:t> the onCreate; move the setup of </a:t>
            </a:r>
            <a:r>
              <a:rPr lang="en-NZ" baseline="0" dirty="0" err="1" smtClean="0"/>
              <a:t>locationManager</a:t>
            </a:r>
            <a:r>
              <a:rPr lang="en-NZ" baseline="0" dirty="0" smtClean="0"/>
              <a:t> up there as well)</a:t>
            </a:r>
          </a:p>
          <a:p>
            <a:pPr lvl="1">
              <a:buFont typeface="Arial" pitchFamily="34" charset="0"/>
              <a:buChar char="•"/>
            </a:pPr>
            <a:r>
              <a:rPr lang="en-NZ" baseline="0" dirty="0" smtClean="0"/>
              <a:t>my app will poll every 400 </a:t>
            </a:r>
            <a:r>
              <a:rPr lang="en-NZ" baseline="0" dirty="0" err="1" smtClean="0"/>
              <a:t>msec</a:t>
            </a:r>
            <a:r>
              <a:rPr lang="en-NZ" baseline="0" dirty="0" smtClean="0"/>
              <a:t>, or if it has been more than 400 </a:t>
            </a:r>
            <a:r>
              <a:rPr lang="en-NZ" baseline="0" dirty="0" err="1" smtClean="0"/>
              <a:t>msec</a:t>
            </a:r>
            <a:r>
              <a:rPr lang="en-NZ" baseline="0" dirty="0" smtClean="0"/>
              <a:t> since it last checked if it has been </a:t>
            </a:r>
            <a:r>
              <a:rPr lang="en-NZ" baseline="0" dirty="0" err="1" smtClean="0"/>
              <a:t>backgrounded</a:t>
            </a:r>
            <a:endParaRPr lang="en-NZ" baseline="0" dirty="0" smtClean="0"/>
          </a:p>
          <a:p>
            <a:pPr lvl="1">
              <a:buFont typeface="Arial" pitchFamily="34" charset="0"/>
              <a:buChar char="•"/>
            </a:pPr>
            <a:r>
              <a:rPr lang="en-NZ" baseline="0" dirty="0" smtClean="0"/>
              <a:t>A difference of more than one meter from the previous reading will count as “change”.</a:t>
            </a:r>
          </a:p>
          <a:p>
            <a:pPr lvl="1">
              <a:buFont typeface="Arial" pitchFamily="34" charset="0"/>
              <a:buChar char="•"/>
            </a:pPr>
            <a:r>
              <a:rPr lang="en-NZ" baseline="0" dirty="0" smtClean="0"/>
              <a:t>The </a:t>
            </a:r>
            <a:r>
              <a:rPr lang="en-NZ" baseline="0" dirty="0" err="1" smtClean="0"/>
              <a:t>onLocationChanged</a:t>
            </a:r>
            <a:r>
              <a:rPr lang="en-NZ" baseline="0" dirty="0" smtClean="0"/>
              <a:t> method of my </a:t>
            </a:r>
            <a:r>
              <a:rPr lang="en-NZ" baseline="0" dirty="0" err="1" smtClean="0"/>
              <a:t>CustomLocationListener</a:t>
            </a:r>
            <a:r>
              <a:rPr lang="en-NZ" baseline="0" dirty="0" smtClean="0"/>
              <a:t>() will be called, with the new location passed in.</a:t>
            </a:r>
          </a:p>
          <a:p>
            <a:pPr lvl="1">
              <a:buFont typeface="Arial" pitchFamily="34" charset="0"/>
              <a:buChar char="•"/>
            </a:pPr>
            <a:endParaRPr lang="en-NZ" baseline="0" dirty="0" smtClean="0"/>
          </a:p>
          <a:p>
            <a:pPr lvl="0">
              <a:buFont typeface="Arial" pitchFamily="34" charset="0"/>
              <a:buChar char="•"/>
            </a:pPr>
            <a:r>
              <a:rPr lang="en-NZ" baseline="0" dirty="0" smtClean="0"/>
              <a:t>In my demo app on the phone, this means that when I move with </a:t>
            </a:r>
            <a:r>
              <a:rPr lang="en-NZ" baseline="0" dirty="0" err="1" smtClean="0"/>
              <a:t>FakeGPS</a:t>
            </a:r>
            <a:r>
              <a:rPr lang="en-NZ" baseline="0" dirty="0" smtClean="0"/>
              <a:t> and go back to my app, I automatically see the lat and </a:t>
            </a:r>
            <a:r>
              <a:rPr lang="en-NZ" baseline="0" dirty="0" err="1" smtClean="0"/>
              <a:t>lng</a:t>
            </a:r>
            <a:r>
              <a:rPr lang="en-NZ" baseline="0" dirty="0" smtClean="0"/>
              <a:t> update (after 400 </a:t>
            </a:r>
            <a:r>
              <a:rPr lang="en-NZ" baseline="0" dirty="0" err="1" smtClean="0"/>
              <a:t>msec</a:t>
            </a:r>
            <a:r>
              <a:rPr lang="en-NZ" baseline="0" dirty="0" smtClean="0"/>
              <a:t>), without having to click the button. Or, if I turn off </a:t>
            </a:r>
            <a:r>
              <a:rPr lang="en-NZ" baseline="0" dirty="0" err="1" smtClean="0"/>
              <a:t>FakeGPS</a:t>
            </a:r>
            <a:r>
              <a:rPr lang="en-NZ" baseline="0" smtClean="0"/>
              <a:t>, pick </a:t>
            </a:r>
            <a:r>
              <a:rPr lang="en-NZ" baseline="0" dirty="0" smtClean="0"/>
              <a:t>up the phone and walk around with it (outside), the output changes every 400 </a:t>
            </a:r>
            <a:r>
              <a:rPr lang="en-NZ" baseline="0" dirty="0" err="1" smtClean="0"/>
              <a:t>msec</a:t>
            </a:r>
            <a:r>
              <a:rPr lang="en-NZ" baseline="0" dirty="0" smtClean="0"/>
              <a:t> if I move more than a metre.</a:t>
            </a:r>
          </a:p>
          <a:p>
            <a:pPr lvl="0">
              <a:buFont typeface="Arial" pitchFamily="34" charset="0"/>
              <a:buChar char="•"/>
            </a:pPr>
            <a:endParaRPr lang="en-NZ" baseline="0" dirty="0" smtClean="0"/>
          </a:p>
          <a:p>
            <a:pPr lvl="0">
              <a:buFont typeface="Arial" pitchFamily="34" charset="0"/>
              <a:buChar char="•"/>
            </a:pPr>
            <a:r>
              <a:rPr lang="en-NZ" baseline="0" dirty="0" smtClean="0"/>
              <a:t>Another advantage of this architecture is that, when you get it running, you can spoof GPS in the emulator.</a:t>
            </a:r>
          </a:p>
          <a:p>
            <a:pPr lvl="0">
              <a:buFont typeface="Arial" pitchFamily="34" charset="0"/>
              <a:buChar char="•"/>
            </a:pPr>
            <a:r>
              <a:rPr lang="en-NZ" baseline="0" dirty="0" smtClean="0"/>
              <a:t>Here’s how...</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138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Start</a:t>
            </a:r>
            <a:r>
              <a:rPr lang="en-NZ" baseline="0" dirty="0" smtClean="0"/>
              <a:t> your app in the emulator, then click the ellipsis on the emulator toolbar</a:t>
            </a:r>
          </a:p>
          <a:p>
            <a:pPr>
              <a:buFont typeface="Arial" pitchFamily="34" charset="0"/>
              <a:buChar char="•"/>
            </a:pPr>
            <a:endParaRPr lang="en-NZ" baseline="0" dirty="0" smtClean="0"/>
          </a:p>
          <a:p>
            <a:pPr>
              <a:buFont typeface="Arial" pitchFamily="34" charset="0"/>
              <a:buChar char="•"/>
            </a:pPr>
            <a:r>
              <a:rPr lang="en-NZ" baseline="0" dirty="0" smtClean="0"/>
              <a:t>NB: Will need the modern permissions here, or roll back to 21.</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760196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Type new values in the Longitude and Latitude boxes, and click the Send button</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When you input new values and click Send, </a:t>
            </a:r>
            <a:r>
              <a:rPr lang="en-NZ" baseline="0" dirty="0" err="1" smtClean="0"/>
              <a:t>onLocationChanged</a:t>
            </a:r>
            <a:r>
              <a:rPr lang="en-NZ" baseline="0" dirty="0" smtClean="0"/>
              <a:t> will fire, (assuming enough time has passed and the minimum distance is achieved).</a:t>
            </a:r>
          </a:p>
          <a:p>
            <a:pPr>
              <a:buFont typeface="Arial" pitchFamily="34" charset="0"/>
              <a:buChar char="•"/>
            </a:pPr>
            <a:r>
              <a:rPr lang="en-NZ" baseline="0" dirty="0" smtClean="0"/>
              <a:t>In our sample app, we see the values on the emulator screen change to reflect the new values supplied from the ADM.</a:t>
            </a:r>
          </a:p>
          <a:p>
            <a:pPr>
              <a:buFont typeface="Arial" pitchFamily="34" charset="0"/>
              <a:buChar char="•"/>
            </a:pPr>
            <a:endParaRPr lang="en-NZ" baseline="0" dirty="0" smtClean="0"/>
          </a:p>
          <a:p>
            <a:pPr>
              <a:buFont typeface="Arial" pitchFamily="34" charset="0"/>
              <a:buChar char="•"/>
            </a:pPr>
            <a:r>
              <a:rPr lang="en-NZ" baseline="0" dirty="0" smtClean="0"/>
              <a:t>NB: This “change from the ADM” doesn’t work without </a:t>
            </a:r>
            <a:r>
              <a:rPr lang="en-NZ" baseline="0" dirty="0" err="1" smtClean="0"/>
              <a:t>LocationListener</a:t>
            </a:r>
            <a:r>
              <a:rPr lang="en-NZ" baseline="0" dirty="0" smtClean="0"/>
              <a:t> (i.e. just with </a:t>
            </a:r>
            <a:r>
              <a:rPr lang="en-NZ" baseline="0" dirty="0" err="1" smtClean="0"/>
              <a:t>getLastKnownLocation</a:t>
            </a:r>
            <a:r>
              <a:rPr lang="en-NZ" baseline="0" dirty="0" smtClean="0"/>
              <a:t>) because the emulator doesn’t listen for location changes by default. </a:t>
            </a:r>
          </a:p>
          <a:p>
            <a:pPr>
              <a:buFont typeface="Arial" pitchFamily="34" charset="0"/>
              <a:buChar char="•"/>
            </a:pPr>
            <a:endParaRPr lang="en-NZ" baseline="0" dirty="0" smtClean="0"/>
          </a:p>
          <a:p>
            <a:pPr>
              <a:buFont typeface="Arial" pitchFamily="34" charset="0"/>
              <a:buChar char="•"/>
            </a:pPr>
            <a:r>
              <a:rPr lang="en-NZ" baseline="0" dirty="0" smtClean="0"/>
              <a:t>The real phone can be set up to do so. How does this happen? =&gt; Some background app/service has set up the polling, so when you call </a:t>
            </a:r>
            <a:r>
              <a:rPr lang="en-NZ" baseline="0" dirty="0" err="1" smtClean="0"/>
              <a:t>getLastKnowLocation</a:t>
            </a:r>
            <a:r>
              <a:rPr lang="en-NZ" baseline="0" dirty="0" smtClean="0"/>
              <a:t>, you are bouncing off that app’s work.</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12052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NZ" dirty="0" smtClean="0"/>
              <a:t>From android.developer.com</a:t>
            </a:r>
          </a:p>
          <a:p>
            <a:pPr>
              <a:buFont typeface="Arial" pitchFamily="34" charset="0"/>
              <a:buChar char="•"/>
            </a:pPr>
            <a:endParaRPr lang="en-NZ" dirty="0" smtClean="0"/>
          </a:p>
          <a:p>
            <a:pPr>
              <a:buFont typeface="Arial" pitchFamily="34" charset="0"/>
              <a:buChar char="•"/>
            </a:pPr>
            <a:r>
              <a:rPr lang="en-NZ" dirty="0" smtClean="0"/>
              <a:t> </a:t>
            </a:r>
            <a:r>
              <a:rPr lang="en-NZ" baseline="0" dirty="0" smtClean="0"/>
              <a:t>If you try to use the code we have just seen with SDK 23 or newer, it won’t work. A permissions exception will be thrown.</a:t>
            </a:r>
          </a:p>
          <a:p>
            <a:pPr>
              <a:buFont typeface="Arial" pitchFamily="34" charset="0"/>
              <a:buChar char="•"/>
            </a:pPr>
            <a:r>
              <a:rPr lang="en-NZ" baseline="0" dirty="0" smtClean="0"/>
              <a:t>From 23 on, just putting permissions in the manifest isn’t enough. You have to check explicitly that permissions have been granted before executing a restricted statement.</a:t>
            </a:r>
          </a:p>
          <a:p>
            <a:pPr>
              <a:buFont typeface="Arial" pitchFamily="34" charset="0"/>
              <a:buChar char="•"/>
            </a:pPr>
            <a:r>
              <a:rPr lang="en-NZ" dirty="0" smtClean="0"/>
              <a:t>The new permissions model is designed to make permissions management less onerous for the user by making it more onerous</a:t>
            </a:r>
            <a:r>
              <a:rPr lang="en-NZ" baseline="0" dirty="0" smtClean="0"/>
              <a:t> for the developer.</a:t>
            </a:r>
            <a:endParaRPr lang="en-NZ" dirty="0" smtClean="0"/>
          </a:p>
          <a:p>
            <a:pPr>
              <a:buFont typeface="Arial" pitchFamily="34" charset="0"/>
              <a:buChar char="•"/>
            </a:pPr>
            <a:endParaRPr lang="en-NZ" dirty="0" smtClean="0"/>
          </a:p>
          <a:p>
            <a:pPr>
              <a:buFont typeface="Arial" pitchFamily="34" charset="0"/>
              <a:buChar char="•"/>
            </a:pPr>
            <a:r>
              <a:rPr lang="en-NZ" dirty="0" smtClean="0"/>
              <a:t>Previously,</a:t>
            </a:r>
            <a:r>
              <a:rPr lang="en-NZ" baseline="0" dirty="0" smtClean="0"/>
              <a:t> you just stuck the permissions into the manifest and the user had to grant them at install time.</a:t>
            </a:r>
          </a:p>
          <a:p>
            <a:pPr>
              <a:buFont typeface="Arial" pitchFamily="34" charset="0"/>
              <a:buChar char="•"/>
            </a:pPr>
            <a:r>
              <a:rPr lang="en-NZ" baseline="0" dirty="0" smtClean="0"/>
              <a:t>After that, they were granted forever for that app.</a:t>
            </a:r>
          </a:p>
          <a:p>
            <a:pPr>
              <a:buFont typeface="Arial" pitchFamily="34" charset="0"/>
              <a:buChar char="•"/>
            </a:pPr>
            <a:endParaRPr lang="en-NZ" baseline="0" dirty="0" smtClean="0"/>
          </a:p>
          <a:p>
            <a:pPr>
              <a:buFont typeface="Arial" pitchFamily="34" charset="0"/>
              <a:buChar char="•"/>
            </a:pPr>
            <a:r>
              <a:rPr lang="en-NZ" baseline="0" dirty="0" smtClean="0"/>
              <a:t>Now, for the reasons stated, you have to make an explicit check at runtime every time.</a:t>
            </a:r>
          </a:p>
          <a:p>
            <a:pPr>
              <a:buFont typeface="Arial" pitchFamily="34" charset="0"/>
              <a:buChar char="•"/>
            </a:pPr>
            <a:r>
              <a:rPr lang="en-NZ" baseline="0" dirty="0" smtClean="0"/>
              <a:t>The first time the check is made (the first time the restricted code is run), the user is prompted to grant the permission(s) with a dialogue window.</a:t>
            </a:r>
          </a:p>
          <a:p>
            <a:pPr>
              <a:buFont typeface="Arial" pitchFamily="34" charset="0"/>
              <a:buChar char="•"/>
            </a:pPr>
            <a:r>
              <a:rPr lang="en-NZ" baseline="0" dirty="0" smtClean="0"/>
              <a:t>The result is stored as part of the persistent state.</a:t>
            </a:r>
          </a:p>
          <a:p>
            <a:pPr>
              <a:buFont typeface="Arial" pitchFamily="34" charset="0"/>
              <a:buChar char="•"/>
            </a:pPr>
            <a:r>
              <a:rPr lang="en-NZ" baseline="0" dirty="0" smtClean="0"/>
              <a:t>Subsequently, you must, in the code, check for that permission every time. </a:t>
            </a:r>
          </a:p>
          <a:p>
            <a:pPr>
              <a:buFont typeface="Arial" pitchFamily="34" charset="0"/>
              <a:buChar char="•"/>
            </a:pPr>
            <a:r>
              <a:rPr lang="en-NZ" baseline="0" dirty="0" smtClean="0"/>
              <a:t>If nothing changes, the code just runs. But if the user has revoked the permission (through the application manager in settings), you must prompt again.</a:t>
            </a:r>
          </a:p>
          <a:p>
            <a:pPr>
              <a:buFont typeface="Arial" pitchFamily="34" charset="0"/>
              <a:buChar char="•"/>
            </a:pPr>
            <a:endParaRPr lang="en-NZ" baseline="0" dirty="0" smtClean="0"/>
          </a:p>
          <a:p>
            <a:pPr>
              <a:buFont typeface="Arial" pitchFamily="34" charset="0"/>
              <a:buChar char="•"/>
            </a:pPr>
            <a:r>
              <a:rPr lang="en-NZ" baseline="0" dirty="0" smtClean="0"/>
              <a:t>The “prompting” process is a little complicated, because it is run asynchronously with a </a:t>
            </a:r>
            <a:r>
              <a:rPr lang="en-NZ" baseline="0" dirty="0" err="1" smtClean="0"/>
              <a:t>callback</a:t>
            </a:r>
            <a:r>
              <a:rPr lang="en-NZ" baseline="0" dirty="0" smtClean="0"/>
              <a:t>.</a:t>
            </a:r>
          </a:p>
          <a:p>
            <a:pPr>
              <a:buFont typeface="Arial" pitchFamily="34" charset="0"/>
              <a:buNone/>
            </a:pPr>
            <a:endParaRPr lang="en-NZ" baseline="0" dirty="0" smtClean="0"/>
          </a:p>
          <a:p>
            <a:pPr>
              <a:buFont typeface="Arial" pitchFamily="34" charset="0"/>
              <a:buChar char="•"/>
            </a:pPr>
            <a:r>
              <a:rPr lang="en-NZ" baseline="0" dirty="0" smtClean="0"/>
              <a:t>We will look at the whole structure a piece at a time, because it is a bit syntactically dense.</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168332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1439580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syntactic parts</a:t>
            </a:r>
          </a:p>
          <a:p>
            <a:pPr>
              <a:buFont typeface="Arial" pitchFamily="34" charset="0"/>
              <a:buChar char="•"/>
            </a:pPr>
            <a:endParaRPr lang="en-NZ" dirty="0" smtClean="0"/>
          </a:p>
          <a:p>
            <a:pPr>
              <a:buFont typeface="Arial" pitchFamily="34" charset="0"/>
              <a:buChar char="•"/>
            </a:pPr>
            <a:r>
              <a:rPr lang="en-NZ" dirty="0" err="1" smtClean="0"/>
              <a:t>checkSelfPermission</a:t>
            </a:r>
            <a:r>
              <a:rPr lang="en-NZ" baseline="0" dirty="0" smtClean="0"/>
              <a:t> returns an int. In absolute terms, 0 for yes and -1 for no. But in our code we will use system constants here, for the usual reasons.</a:t>
            </a:r>
          </a:p>
          <a:p>
            <a:pPr>
              <a:buFont typeface="Arial" pitchFamily="34" charset="0"/>
              <a:buChar char="•"/>
            </a:pPr>
            <a:r>
              <a:rPr lang="en-NZ" baseline="0" dirty="0" smtClean="0"/>
              <a:t>You need to use the correct version of </a:t>
            </a:r>
            <a:r>
              <a:rPr lang="en-NZ" baseline="0" dirty="0" err="1" smtClean="0"/>
              <a:t>checkSelfPermission</a:t>
            </a:r>
            <a:r>
              <a:rPr lang="en-NZ" baseline="0" dirty="0" smtClean="0"/>
              <a:t> for when it is called from an Activity or a </a:t>
            </a:r>
            <a:r>
              <a:rPr lang="en-NZ" baseline="0" dirty="0" err="1" smtClean="0"/>
              <a:t>Fragement</a:t>
            </a:r>
            <a:r>
              <a:rPr lang="en-NZ" baseline="0" dirty="0" smtClean="0"/>
              <a:t> (see example code in a minute).</a:t>
            </a:r>
          </a:p>
          <a:p>
            <a:pPr>
              <a:buFont typeface="Arial" pitchFamily="34" charset="0"/>
              <a:buChar char="•"/>
            </a:pPr>
            <a:endParaRPr lang="en-NZ" baseline="0" dirty="0" smtClean="0"/>
          </a:p>
          <a:p>
            <a:pPr>
              <a:buFont typeface="Arial" pitchFamily="34" charset="0"/>
              <a:buChar char="•"/>
            </a:pPr>
            <a:r>
              <a:rPr lang="en-NZ" dirty="0" err="1" smtClean="0"/>
              <a:t>requestPermissions</a:t>
            </a:r>
            <a:r>
              <a:rPr lang="en-NZ" dirty="0" smtClean="0"/>
              <a:t> launches the dialog</a:t>
            </a:r>
            <a:r>
              <a:rPr lang="en-NZ" baseline="0" dirty="0" smtClean="0"/>
              <a:t> asynchronously. The system builds the dialog window for you; the developer cannot control this.</a:t>
            </a:r>
          </a:p>
          <a:p>
            <a:pPr>
              <a:buFont typeface="Arial" pitchFamily="34" charset="0"/>
              <a:buChar char="•"/>
            </a:pPr>
            <a:r>
              <a:rPr lang="en-NZ" baseline="0" dirty="0" err="1" smtClean="0"/>
              <a:t>requestCode</a:t>
            </a:r>
            <a:r>
              <a:rPr lang="en-NZ" baseline="0" dirty="0" smtClean="0"/>
              <a:t> can be any integer. You use it to distinguish between multiple permission requests, if you have them.</a:t>
            </a:r>
          </a:p>
          <a:p>
            <a:pPr>
              <a:buFont typeface="Arial" pitchFamily="34" charset="0"/>
              <a:buChar char="•"/>
            </a:pPr>
            <a:r>
              <a:rPr lang="en-NZ" baseline="0" dirty="0" smtClean="0"/>
              <a:t>While the window is up, the main thread is not blocked.</a:t>
            </a:r>
          </a:p>
          <a:p>
            <a:pPr>
              <a:buFont typeface="Arial" pitchFamily="34" charset="0"/>
              <a:buChar char="•"/>
            </a:pPr>
            <a:endParaRPr lang="en-NZ" baseline="0" dirty="0" smtClean="0"/>
          </a:p>
          <a:p>
            <a:pPr>
              <a:buFont typeface="Arial" pitchFamily="34" charset="0"/>
              <a:buChar char="•"/>
            </a:pPr>
            <a:r>
              <a:rPr lang="en-NZ" baseline="0" dirty="0" smtClean="0"/>
              <a:t>When the user responds, the </a:t>
            </a:r>
            <a:r>
              <a:rPr lang="en-NZ" baseline="0" dirty="0" err="1" smtClean="0"/>
              <a:t>onRequestPermissions</a:t>
            </a:r>
            <a:r>
              <a:rPr lang="en-NZ" baseline="0" dirty="0" smtClean="0"/>
              <a:t> </a:t>
            </a:r>
            <a:r>
              <a:rPr lang="en-NZ" baseline="0" dirty="0" err="1" smtClean="0"/>
              <a:t>callback</a:t>
            </a:r>
            <a:r>
              <a:rPr lang="en-NZ" baseline="0" dirty="0" smtClean="0"/>
              <a:t> is executed. The </a:t>
            </a:r>
            <a:r>
              <a:rPr lang="en-NZ" baseline="0" dirty="0" err="1" smtClean="0"/>
              <a:t>requestCode</a:t>
            </a:r>
            <a:r>
              <a:rPr lang="en-NZ" baseline="0" dirty="0" smtClean="0"/>
              <a:t>, an array of permissions and an array of what the user responded are passed into the </a:t>
            </a:r>
            <a:r>
              <a:rPr lang="en-NZ" baseline="0" dirty="0" err="1" smtClean="0"/>
              <a:t>callback</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This all gets quite complicated, so we will, naturally, make it modular....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66766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None/>
            </a:pPr>
            <a:endParaRPr lang="en-NZ" dirty="0" smtClean="0"/>
          </a:p>
          <a:p>
            <a:pPr>
              <a:buFont typeface="Arial" pitchFamily="34" charset="0"/>
              <a:buChar char="•"/>
            </a:pPr>
            <a:r>
              <a:rPr lang="en-NZ" dirty="0" smtClean="0"/>
              <a:t>GPS</a:t>
            </a:r>
            <a:r>
              <a:rPr lang="en-NZ" baseline="0" dirty="0" smtClean="0"/>
              <a:t> devices actually compute location by using distance from multiple fixed points.</a:t>
            </a:r>
          </a:p>
          <a:p>
            <a:pPr>
              <a:buFont typeface="Arial" pitchFamily="34" charset="0"/>
              <a:buChar char="•"/>
            </a:pPr>
            <a:endParaRPr lang="en-NZ" baseline="0" dirty="0" smtClean="0"/>
          </a:p>
          <a:p>
            <a:pPr>
              <a:buFont typeface="Arial" pitchFamily="34" charset="0"/>
              <a:buChar char="•"/>
            </a:pPr>
            <a:r>
              <a:rPr lang="en-NZ" baseline="0" dirty="0" smtClean="0"/>
              <a:t>The phone finds its location in 3 dimensions, of course, but it’s easier to understand the algorithm in 2 dimensions, so let’s start with that. </a:t>
            </a:r>
          </a:p>
          <a:p>
            <a:pPr>
              <a:buFont typeface="Arial" pitchFamily="34" charset="0"/>
              <a:buChar char="•"/>
            </a:pPr>
            <a:endParaRPr lang="en-NZ" baseline="0" dirty="0" smtClean="0"/>
          </a:p>
          <a:p>
            <a:pPr>
              <a:buFont typeface="Arial" pitchFamily="34" charset="0"/>
              <a:buChar char="•"/>
            </a:pPr>
            <a:r>
              <a:rPr lang="en-NZ" baseline="0" dirty="0" smtClean="0"/>
              <a:t>Imagine that there is a fixed point A, and you can somehow determine how far away you are from A. This is quite easy to do with, for example, a sensor that measures the round trip time of a signal bounced off A.</a:t>
            </a:r>
          </a:p>
          <a:p>
            <a:pPr>
              <a:buFont typeface="Arial" pitchFamily="34" charset="0"/>
              <a:buChar char="•"/>
            </a:pPr>
            <a:r>
              <a:rPr lang="en-NZ" baseline="0" dirty="0" smtClean="0"/>
              <a:t>Lets call this distance </a:t>
            </a:r>
            <a:r>
              <a:rPr lang="en-NZ" baseline="0" dirty="0" err="1" smtClean="0"/>
              <a:t>DsubA</a:t>
            </a:r>
            <a:r>
              <a:rPr lang="en-NZ" baseline="0" dirty="0" smtClean="0"/>
              <a:t>. Since you are </a:t>
            </a:r>
            <a:r>
              <a:rPr lang="en-NZ" baseline="0" dirty="0" err="1" smtClean="0"/>
              <a:t>DsubA</a:t>
            </a:r>
            <a:r>
              <a:rPr lang="en-NZ" baseline="0" dirty="0" smtClean="0"/>
              <a:t> units from A, you must be somewhere in a circle with of radius </a:t>
            </a:r>
            <a:r>
              <a:rPr lang="en-NZ" baseline="0" dirty="0" err="1" smtClean="0"/>
              <a:t>DsubA</a:t>
            </a:r>
            <a:r>
              <a:rPr lang="en-NZ" baseline="0" dirty="0" smtClean="0"/>
              <a:t>, centred on A.</a:t>
            </a:r>
          </a:p>
          <a:p>
            <a:pPr>
              <a:buFont typeface="Arial" pitchFamily="34" charset="0"/>
              <a:buChar char="•"/>
            </a:pPr>
            <a:endParaRPr lang="en-NZ" baseline="0" dirty="0" smtClean="0"/>
          </a:p>
          <a:p>
            <a:pPr>
              <a:buFont typeface="Arial" pitchFamily="34" charset="0"/>
              <a:buChar char="•"/>
            </a:pPr>
            <a:r>
              <a:rPr lang="en-NZ" baseline="0" dirty="0" smtClean="0"/>
              <a:t>Now read your distance from a second fixed point B, </a:t>
            </a:r>
            <a:r>
              <a:rPr lang="en-NZ" baseline="0" dirty="0" err="1" smtClean="0"/>
              <a:t>DsubB</a:t>
            </a:r>
            <a:r>
              <a:rPr lang="en-NZ" baseline="0" dirty="0" smtClean="0"/>
              <a:t>. Again, this places you somewhere on a circle of radius </a:t>
            </a:r>
            <a:r>
              <a:rPr lang="en-NZ" baseline="0" dirty="0" err="1" smtClean="0"/>
              <a:t>DsubB</a:t>
            </a:r>
            <a:r>
              <a:rPr lang="en-NZ" baseline="0" dirty="0" smtClean="0"/>
              <a:t>, centred around B. Since you are simultaneously on both circles, you must be at one of the two points where the circles overlap.</a:t>
            </a:r>
          </a:p>
          <a:p>
            <a:pPr>
              <a:buFont typeface="Arial" pitchFamily="34" charset="0"/>
              <a:buChar char="•"/>
            </a:pPr>
            <a:endParaRPr lang="en-NZ" baseline="0" dirty="0" smtClean="0"/>
          </a:p>
          <a:p>
            <a:pPr>
              <a:buFont typeface="Arial" pitchFamily="34" charset="0"/>
              <a:buChar char="•"/>
            </a:pPr>
            <a:r>
              <a:rPr lang="en-NZ" baseline="0" dirty="0" smtClean="0"/>
              <a:t>If you add your distance to a 3</a:t>
            </a:r>
            <a:r>
              <a:rPr lang="en-NZ" baseline="30000" dirty="0" smtClean="0"/>
              <a:t>rd</a:t>
            </a:r>
            <a:r>
              <a:rPr lang="en-NZ" baseline="0" dirty="0" smtClean="0"/>
              <a:t> fixed position, C. Circle C can only intersect one of the two possible points where A and B overlap, and that’s where you must be standing.</a:t>
            </a:r>
          </a:p>
          <a:p>
            <a:pPr>
              <a:buFont typeface="Arial" pitchFamily="34" charset="0"/>
              <a:buChar char="•"/>
            </a:pPr>
            <a:endParaRPr lang="en-NZ" baseline="0" dirty="0" smtClean="0"/>
          </a:p>
          <a:p>
            <a:pPr>
              <a:buFont typeface="Arial" pitchFamily="34" charset="0"/>
              <a:buChar char="•"/>
            </a:pPr>
            <a:r>
              <a:rPr lang="en-NZ" baseline="0" dirty="0" smtClean="0"/>
              <a:t>GPS location works exactly like that except that, because it is in 3D, you have overlapping spheres, and you need four of them.</a:t>
            </a:r>
          </a:p>
          <a:p>
            <a:pPr>
              <a:buFont typeface="Arial" pitchFamily="34" charset="0"/>
              <a:buChar char="•"/>
            </a:pPr>
            <a:r>
              <a:rPr lang="en-NZ" baseline="0" dirty="0" smtClean="0"/>
              <a:t>You GPS receiver determines its distance from 4 satellites in the GPS constellation, and </a:t>
            </a:r>
            <a:r>
              <a:rPr lang="en-NZ" baseline="0" dirty="0" err="1" smtClean="0"/>
              <a:t>trilaterates</a:t>
            </a:r>
            <a:r>
              <a:rPr lang="en-NZ" baseline="0" dirty="0" smtClean="0"/>
              <a:t> its precise location by constructing the spheres around the satellites’ locations at that instant.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193418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Here</a:t>
            </a:r>
            <a:r>
              <a:rPr lang="en-NZ" baseline="0" dirty="0" smtClean="0"/>
              <a:t> is how to use </a:t>
            </a:r>
            <a:r>
              <a:rPr lang="en-NZ" baseline="0" dirty="0" err="1" smtClean="0"/>
              <a:t>checkSelfPermission</a:t>
            </a:r>
            <a:r>
              <a:rPr lang="en-NZ" baseline="0" dirty="0" smtClean="0"/>
              <a:t> to see if </a:t>
            </a:r>
            <a:r>
              <a:rPr lang="en-NZ" baseline="0" dirty="0" err="1" smtClean="0"/>
              <a:t>Fine_Location</a:t>
            </a:r>
            <a:r>
              <a:rPr lang="en-NZ" baseline="0" dirty="0" smtClean="0"/>
              <a:t> has been previously granted, assuming you are calling from inside an Activity. </a:t>
            </a:r>
          </a:p>
          <a:p>
            <a:pPr>
              <a:buFont typeface="Arial" pitchFamily="34" charset="0"/>
              <a:buChar char="•"/>
            </a:pPr>
            <a:r>
              <a:rPr lang="en-NZ" baseline="0" dirty="0" smtClean="0"/>
              <a:t>Note the use of the owning class and system string constant</a:t>
            </a:r>
          </a:p>
          <a:p>
            <a:pPr>
              <a:buFont typeface="Arial" pitchFamily="34" charset="0"/>
              <a:buChar char="•"/>
            </a:pPr>
            <a:endParaRPr lang="en-NZ" baseline="0" dirty="0" smtClean="0"/>
          </a:p>
          <a:p>
            <a:pPr>
              <a:buFont typeface="Arial" pitchFamily="34" charset="0"/>
              <a:buChar char="•"/>
            </a:pPr>
            <a:r>
              <a:rPr lang="en-NZ" baseline="0" dirty="0" smtClean="0"/>
              <a:t>We want a method to check both Fine and Coarse and to return true if they are both granted and false otherwise.</a:t>
            </a:r>
          </a:p>
          <a:p>
            <a:pPr>
              <a:buFont typeface="Arial" pitchFamily="34" charset="0"/>
              <a:buChar char="•"/>
            </a:pPr>
            <a:r>
              <a:rPr lang="en-NZ" baseline="0" dirty="0" smtClean="0"/>
              <a:t>That method should look like this...</a:t>
            </a:r>
          </a:p>
          <a:p>
            <a:pPr>
              <a:buFont typeface="Arial" pitchFamily="34" charset="0"/>
              <a:buChar char="•"/>
            </a:pPr>
            <a:endParaRPr lang="en-NZ" baseline="0" dirty="0" smtClean="0"/>
          </a:p>
          <a:p>
            <a:pPr>
              <a:buFont typeface="Arial" pitchFamily="34" charset="0"/>
              <a:buChar char="•"/>
            </a:pPr>
            <a:r>
              <a:rPr lang="en-NZ" b="1" baseline="0" dirty="0" smtClean="0"/>
              <a:t>Note the method name. Subroutines that do this job need to be named check...Permission or you will get a compiler warning (red line) when you try to use the restricted resource telling you to check permissions, even though you have. </a:t>
            </a:r>
            <a:r>
              <a:rPr lang="en-NZ" b="0" baseline="0" dirty="0" smtClean="0"/>
              <a:t>From a language design perspective, this is silly, and will probably be rolled away eventually.</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84149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We need to set up the array of permission string names, and pick a request code.</a:t>
            </a:r>
          </a:p>
          <a:p>
            <a:pPr>
              <a:buFont typeface="Arial" pitchFamily="34" charset="0"/>
              <a:buChar char="•"/>
            </a:pPr>
            <a:r>
              <a:rPr lang="en-NZ" dirty="0" smtClean="0"/>
              <a:t>I have set my request code up as a static final </a:t>
            </a:r>
            <a:r>
              <a:rPr lang="en-NZ" dirty="0" err="1" smtClean="0"/>
              <a:t>int</a:t>
            </a:r>
            <a:r>
              <a:rPr lang="en-NZ" dirty="0" smtClean="0"/>
              <a:t> set equal to 42</a:t>
            </a:r>
          </a:p>
          <a:p>
            <a:pPr>
              <a:buFont typeface="Arial" pitchFamily="34" charset="0"/>
              <a:buChar char="•"/>
            </a:pPr>
            <a:r>
              <a:rPr lang="en-NZ" dirty="0" smtClean="0"/>
              <a:t>The method to bundle this up would look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2581771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 Here</a:t>
            </a:r>
            <a:r>
              <a:rPr lang="en-NZ" baseline="0" dirty="0" smtClean="0"/>
              <a:t> is the </a:t>
            </a:r>
            <a:r>
              <a:rPr lang="en-NZ" baseline="0" dirty="0" err="1" smtClean="0"/>
              <a:t>callback</a:t>
            </a:r>
            <a:r>
              <a:rPr lang="en-NZ" baseline="0" dirty="0" smtClean="0"/>
              <a:t>.</a:t>
            </a:r>
          </a:p>
          <a:p>
            <a:pPr>
              <a:buFont typeface="Arial" pitchFamily="34" charset="0"/>
              <a:buChar char="•"/>
            </a:pPr>
            <a:r>
              <a:rPr lang="en-NZ" baseline="0" dirty="0" smtClean="0"/>
              <a:t>This is just a method that goes in the body of your Activity class, like any other.</a:t>
            </a:r>
          </a:p>
          <a:p>
            <a:pPr>
              <a:buFont typeface="Arial" pitchFamily="34" charset="0"/>
              <a:buChar char="•"/>
            </a:pPr>
            <a:r>
              <a:rPr lang="en-NZ" baseline="0" dirty="0" smtClean="0"/>
              <a:t>It is an override of a parent method, specifically, the one that is consequent upon an </a:t>
            </a:r>
            <a:r>
              <a:rPr lang="en-NZ" baseline="0" dirty="0" err="1" smtClean="0"/>
              <a:t>ActivityCompat.requestPermissions</a:t>
            </a:r>
            <a:r>
              <a:rPr lang="en-NZ" baseline="0" dirty="0" smtClean="0"/>
              <a:t> call</a:t>
            </a:r>
          </a:p>
          <a:p>
            <a:pPr>
              <a:buFont typeface="Arial" pitchFamily="34" charset="0"/>
              <a:buChar char="•"/>
            </a:pPr>
            <a:endParaRPr lang="en-NZ" baseline="0" dirty="0" smtClean="0"/>
          </a:p>
          <a:p>
            <a:pPr>
              <a:buFont typeface="Arial" pitchFamily="34" charset="0"/>
              <a:buChar char="•"/>
            </a:pPr>
            <a:r>
              <a:rPr lang="en-NZ" baseline="0" dirty="0" smtClean="0"/>
              <a:t>Some details omitted to save space:</a:t>
            </a:r>
          </a:p>
          <a:p>
            <a:pPr lvl="1">
              <a:buFont typeface="Arial" pitchFamily="34" charset="0"/>
              <a:buChar char="•"/>
            </a:pPr>
            <a:r>
              <a:rPr lang="en-NZ" baseline="0" dirty="0" smtClean="0"/>
              <a:t>If you have multiple </a:t>
            </a:r>
            <a:r>
              <a:rPr lang="en-NZ" baseline="0" dirty="0" err="1" smtClean="0"/>
              <a:t>callbacks</a:t>
            </a:r>
            <a:r>
              <a:rPr lang="en-NZ" baseline="0" dirty="0" smtClean="0"/>
              <a:t>, use </a:t>
            </a:r>
            <a:r>
              <a:rPr lang="en-NZ" baseline="0" dirty="0" err="1" smtClean="0"/>
              <a:t>requestCode</a:t>
            </a:r>
            <a:r>
              <a:rPr lang="en-NZ" baseline="0" dirty="0" smtClean="0"/>
              <a:t> to distinguish.</a:t>
            </a:r>
          </a:p>
          <a:p>
            <a:pPr lvl="1">
              <a:buFont typeface="Arial" pitchFamily="34" charset="0"/>
              <a:buChar char="•"/>
            </a:pPr>
            <a:r>
              <a:rPr lang="en-NZ" baseline="0" dirty="0" smtClean="0"/>
              <a:t>If you have asked for individual permissions to be granted for multiple groups (see docs) look at the different elements of </a:t>
            </a:r>
            <a:r>
              <a:rPr lang="en-NZ" baseline="0" dirty="0" err="1" smtClean="0"/>
              <a:t>grantResults</a:t>
            </a:r>
            <a:endParaRPr lang="en-NZ" baseline="0" dirty="0" smtClean="0"/>
          </a:p>
          <a:p>
            <a:pPr lvl="1">
              <a:buFont typeface="Arial" pitchFamily="34" charset="0"/>
              <a:buChar char="•"/>
            </a:pPr>
            <a:r>
              <a:rPr lang="en-NZ" baseline="0" dirty="0" smtClean="0"/>
              <a:t>IRL, check that </a:t>
            </a:r>
            <a:r>
              <a:rPr lang="en-NZ" baseline="0" dirty="0" err="1" smtClean="0"/>
              <a:t>grantResults</a:t>
            </a:r>
            <a:r>
              <a:rPr lang="en-NZ" baseline="0" dirty="0" smtClean="0"/>
              <a:t> is not length=0, which can happen if the user cancels the dialogue rather than responding</a:t>
            </a:r>
          </a:p>
          <a:p>
            <a:pPr lvl="1">
              <a:buFont typeface="Arial" pitchFamily="34" charset="0"/>
              <a:buChar char="•"/>
            </a:pPr>
            <a:r>
              <a:rPr lang="en-NZ" baseline="0" dirty="0" smtClean="0"/>
              <a:t>On some phones, you may need to do a </a:t>
            </a:r>
            <a:r>
              <a:rPr lang="en-NZ" baseline="0" dirty="0" err="1" smtClean="0"/>
              <a:t>getLastKnownLocation</a:t>
            </a:r>
            <a:r>
              <a:rPr lang="en-NZ" baseline="0" dirty="0" smtClean="0"/>
              <a:t> the first time here, to start the GPS up.</a:t>
            </a:r>
          </a:p>
          <a:p>
            <a:pPr lvl="1">
              <a:buFont typeface="Arial" pitchFamily="34" charset="0"/>
              <a:buChar char="•"/>
            </a:pPr>
            <a:endParaRPr lang="en-NZ" baseline="0" dirty="0" smtClean="0"/>
          </a:p>
          <a:p>
            <a:pPr lvl="0">
              <a:buFont typeface="Arial" pitchFamily="34" charset="0"/>
              <a:buChar char="•"/>
            </a:pPr>
            <a:r>
              <a:rPr lang="en-NZ" baseline="0" dirty="0" smtClean="0"/>
              <a:t>Note that although the compiler will let you still make the dangerous call in the else part (where the user has denied), it won’t work. The system keeps track of that denial, and when you try to access the restricted resource, a security exception is thrown.</a:t>
            </a:r>
          </a:p>
          <a:p>
            <a:pPr lvl="1">
              <a:buFont typeface="Arial" pitchFamily="34" charset="0"/>
              <a:buChar char="•"/>
            </a:pPr>
            <a:endParaRPr lang="en-NZ" baseline="0" dirty="0" smtClean="0"/>
          </a:p>
          <a:p>
            <a:pPr lvl="0">
              <a:buFont typeface="Arial" pitchFamily="34" charset="0"/>
              <a:buChar char="•"/>
            </a:pPr>
            <a:r>
              <a:rPr lang="en-NZ" baseline="0" dirty="0" smtClean="0"/>
              <a:t>So, let’s assume we want to have all this stuff set up when the app launches, so we want it to happen in the onCreate.</a:t>
            </a:r>
          </a:p>
          <a:p>
            <a:pPr lvl="0">
              <a:buFont typeface="Arial" pitchFamily="34" charset="0"/>
              <a:buChar char="•"/>
            </a:pPr>
            <a:r>
              <a:rPr lang="en-NZ" baseline="0" dirty="0" smtClean="0"/>
              <a:t>We put it all together, like this...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627522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Still need to create the </a:t>
            </a:r>
            <a:r>
              <a:rPr lang="en-NZ" dirty="0" err="1" smtClean="0"/>
              <a:t>locationmanager</a:t>
            </a:r>
            <a:r>
              <a:rPr lang="en-NZ" dirty="0" smtClean="0"/>
              <a:t> and the Criteria instance and then sort the buttons and </a:t>
            </a:r>
            <a:r>
              <a:rPr lang="en-NZ" dirty="0" err="1" smtClean="0"/>
              <a:t>textviews</a:t>
            </a:r>
            <a:r>
              <a:rPr lang="en-NZ" dirty="0" smtClean="0"/>
              <a:t> as before.</a:t>
            </a:r>
          </a:p>
          <a:p>
            <a:pPr>
              <a:buFont typeface="Arial" pitchFamily="34" charset="0"/>
              <a:buChar char="•"/>
            </a:pPr>
            <a:endParaRPr lang="en-NZ" dirty="0" smtClean="0"/>
          </a:p>
          <a:p>
            <a:pPr>
              <a:buFont typeface="Arial" pitchFamily="34" charset="0"/>
              <a:buChar char="•"/>
            </a:pPr>
            <a:r>
              <a:rPr lang="en-NZ" dirty="0" smtClean="0"/>
              <a:t>Probably will want to put those two lines of code into a method, since they are </a:t>
            </a:r>
            <a:r>
              <a:rPr lang="en-NZ" dirty="0" err="1" smtClean="0"/>
              <a:t>dup’d</a:t>
            </a:r>
            <a:r>
              <a:rPr lang="en-NZ" dirty="0" smtClean="0"/>
              <a:t> here and in the </a:t>
            </a:r>
            <a:r>
              <a:rPr lang="en-NZ" dirty="0" err="1" smtClean="0"/>
              <a:t>onRequestPermissions</a:t>
            </a:r>
            <a:r>
              <a:rPr lang="en-NZ" dirty="0" smtClean="0"/>
              <a:t> handler.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val="2221996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p14="http://schemas.microsoft.com/office/powerpoint/2010/main" val="108760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Here’s the 3D version of the figure</a:t>
            </a:r>
            <a:r>
              <a:rPr lang="en-NZ" baseline="0" dirty="0" smtClean="0"/>
              <a:t> (from moorefarmsbg.org)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47990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Accuracy dependent on satellite</a:t>
            </a:r>
            <a:r>
              <a:rPr lang="en-NZ" baseline="0" dirty="0" smtClean="0"/>
              <a:t> coverage, and NZ’s isn’t perfect, apparently.</a:t>
            </a:r>
          </a:p>
          <a:p>
            <a:pPr>
              <a:buFont typeface="Arial" pitchFamily="34" charset="0"/>
              <a:buChar char="•"/>
            </a:pPr>
            <a:r>
              <a:rPr lang="en-NZ" baseline="0" dirty="0" smtClean="0"/>
              <a:t>The GPS receivers in phones require line of sight to the satellites, so roofs are a problem.</a:t>
            </a:r>
          </a:p>
          <a:p>
            <a:pPr>
              <a:buFont typeface="Arial" pitchFamily="34" charset="0"/>
              <a:buChar char="•"/>
            </a:pPr>
            <a:endParaRPr lang="en-NZ" baseline="0" dirty="0" smtClean="0"/>
          </a:p>
          <a:p>
            <a:pPr>
              <a:buFont typeface="Arial" pitchFamily="34" charset="0"/>
              <a:buChar char="•"/>
            </a:pPr>
            <a:r>
              <a:rPr lang="en-NZ" baseline="0" dirty="0" smtClean="0"/>
              <a:t>So there is an alternative: </a:t>
            </a:r>
          </a:p>
          <a:p>
            <a:pPr>
              <a:buFont typeface="Arial" pitchFamily="34" charset="0"/>
              <a:buChar char="•"/>
            </a:pPr>
            <a:r>
              <a:rPr lang="en-NZ" baseline="0" dirty="0" smtClean="0"/>
              <a:t>Network location detection can be more accurate if there are sufficient towers</a:t>
            </a:r>
          </a:p>
          <a:p>
            <a:pPr>
              <a:buFont typeface="Arial" pitchFamily="34" charset="0"/>
              <a:buChar char="•"/>
            </a:pPr>
            <a:endParaRPr lang="en-NZ" baseline="0" dirty="0" smtClean="0"/>
          </a:p>
          <a:p>
            <a:pPr>
              <a:buFont typeface="Arial" pitchFamily="34" charset="0"/>
              <a:buChar char="•"/>
            </a:pPr>
            <a:r>
              <a:rPr lang="en-NZ" baseline="0" dirty="0" smtClean="0"/>
              <a:t>The use of </a:t>
            </a:r>
            <a:r>
              <a:rPr lang="en-NZ" baseline="0" dirty="0" err="1" smtClean="0"/>
              <a:t>WiFi</a:t>
            </a:r>
            <a:r>
              <a:rPr lang="en-NZ" baseline="0" dirty="0" smtClean="0"/>
              <a:t> systems for location is ongoing and interesting. Reference available if you want more technical detail.</a:t>
            </a:r>
          </a:p>
          <a:p>
            <a:pPr>
              <a:buFont typeface="Arial" pitchFamily="34" charset="0"/>
              <a:buChar char="•"/>
            </a:pPr>
            <a:endParaRPr lang="en-NZ" baseline="0" dirty="0" smtClean="0"/>
          </a:p>
          <a:p>
            <a:pPr>
              <a:buFont typeface="Arial" pitchFamily="34" charset="0"/>
              <a:buChar char="•"/>
            </a:pPr>
            <a:r>
              <a:rPr lang="en-NZ" baseline="0" dirty="0" smtClean="0"/>
              <a:t>So assume that our phones know (approximately) where we are. What code do we write to find that out?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403891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Your app must signal its desire to use both location options</a:t>
            </a:r>
            <a:r>
              <a:rPr lang="en-NZ" baseline="0" dirty="0" smtClean="0"/>
              <a:t> by adding these XML statements to AndroidManifest.xml</a:t>
            </a:r>
          </a:p>
          <a:p>
            <a:pPr>
              <a:buFont typeface="Arial" pitchFamily="34" charset="0"/>
              <a:buChar char="•"/>
            </a:pPr>
            <a:r>
              <a:rPr lang="en-NZ" baseline="0" dirty="0" smtClean="0"/>
              <a:t>FINE is GPS</a:t>
            </a:r>
          </a:p>
          <a:p>
            <a:pPr>
              <a:buFont typeface="Arial" pitchFamily="34" charset="0"/>
              <a:buChar char="•"/>
            </a:pPr>
            <a:r>
              <a:rPr lang="en-NZ" baseline="0" dirty="0" smtClean="0"/>
              <a:t>COARSE is Network</a:t>
            </a:r>
          </a:p>
          <a:p>
            <a:pPr>
              <a:buFont typeface="Arial" pitchFamily="34" charset="0"/>
              <a:buChar char="•"/>
            </a:pPr>
            <a:endParaRPr lang="en-NZ" baseline="0" dirty="0" smtClean="0"/>
          </a:p>
          <a:p>
            <a:pPr>
              <a:buFont typeface="Arial" pitchFamily="34" charset="0"/>
              <a:buChar char="•"/>
            </a:pPr>
            <a:r>
              <a:rPr lang="en-NZ" b="1" baseline="0" dirty="0" smtClean="0"/>
              <a:t>NB: Under the most recent permissions model, there is a little more work to be done for location checking than there was for accessing the internet.</a:t>
            </a:r>
          </a:p>
          <a:p>
            <a:pPr>
              <a:buFont typeface="Arial" pitchFamily="34" charset="0"/>
              <a:buChar char="•"/>
            </a:pPr>
            <a:r>
              <a:rPr lang="en-NZ" b="1" baseline="0" dirty="0" smtClean="0"/>
              <a:t>We will go ahead and cover the syntax of working with location, then come back to the permissions issue.</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47507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You can start with the </a:t>
            </a:r>
            <a:r>
              <a:rPr lang="en-NZ" dirty="0" err="1" smtClean="0"/>
              <a:t>android.location</a:t>
            </a:r>
            <a:r>
              <a:rPr lang="en-NZ" dirty="0" smtClean="0"/>
              <a:t> libraries.</a:t>
            </a:r>
          </a:p>
          <a:p>
            <a:pPr>
              <a:buFont typeface="Arial" pitchFamily="34" charset="0"/>
              <a:buChar char="•"/>
            </a:pPr>
            <a:r>
              <a:rPr lang="en-NZ" dirty="0" smtClean="0"/>
              <a:t>They</a:t>
            </a:r>
            <a:r>
              <a:rPr lang="en-NZ" baseline="0" dirty="0" smtClean="0"/>
              <a:t> are part of the Android core, require no further configuration, and are easy to use.</a:t>
            </a:r>
          </a:p>
          <a:p>
            <a:pPr>
              <a:buFont typeface="Arial" pitchFamily="34" charset="0"/>
              <a:buChar char="•"/>
            </a:pPr>
            <a:r>
              <a:rPr lang="en-NZ" baseline="0" dirty="0" smtClean="0"/>
              <a:t>As mentioned, Google provides a snazzier API that we will consider later.</a:t>
            </a:r>
          </a:p>
          <a:p>
            <a:pPr>
              <a:buFont typeface="Arial" pitchFamily="34" charset="0"/>
              <a:buChar char="•"/>
            </a:pPr>
            <a:r>
              <a:rPr lang="en-NZ" baseline="0" dirty="0" smtClean="0"/>
              <a:t>The built-ins are more than sufficient to get you started with localisation of your apps.</a:t>
            </a:r>
          </a:p>
          <a:p>
            <a:pPr>
              <a:buFont typeface="Arial" pitchFamily="34" charset="0"/>
              <a:buChar char="•"/>
            </a:pPr>
            <a:endParaRPr lang="en-NZ" baseline="0" dirty="0" smtClean="0"/>
          </a:p>
          <a:p>
            <a:pPr>
              <a:buFont typeface="Arial" pitchFamily="34" charset="0"/>
              <a:buChar char="•"/>
            </a:pPr>
            <a:r>
              <a:rPr lang="en-NZ" baseline="0" dirty="0" smtClean="0"/>
              <a:t>You’ll get the </a:t>
            </a:r>
            <a:r>
              <a:rPr lang="en-NZ" baseline="0" dirty="0" err="1" smtClean="0"/>
              <a:t>LocationManager</a:t>
            </a:r>
            <a:r>
              <a:rPr lang="en-NZ" baseline="0" dirty="0" smtClean="0"/>
              <a:t> from your Activity</a:t>
            </a:r>
          </a:p>
          <a:p>
            <a:pPr>
              <a:buFont typeface="Arial" pitchFamily="34" charset="0"/>
              <a:buChar char="•"/>
            </a:pPr>
            <a:r>
              <a:rPr lang="en-NZ" baseline="0" dirty="0" smtClean="0"/>
              <a:t>Criteria holds a set of options, we’ll look at it in a moment</a:t>
            </a:r>
          </a:p>
          <a:p>
            <a:pPr>
              <a:buFont typeface="Arial" pitchFamily="34" charset="0"/>
              <a:buChar char="•"/>
            </a:pPr>
            <a:r>
              <a:rPr lang="en-NZ" baseline="0" dirty="0" smtClean="0"/>
              <a:t>Provider is GPS or Network (or other possibilities depending). This is a string value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10997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Allows</a:t>
            </a:r>
            <a:r>
              <a:rPr lang="en-NZ" baseline="0" dirty="0" smtClean="0"/>
              <a:t> you to specify things like required accuracy, power consumption, etc. so as to modify the algorithm used based on the specific needs of your app.</a:t>
            </a:r>
          </a:p>
          <a:p>
            <a:pPr>
              <a:buFont typeface="Arial" pitchFamily="34" charset="0"/>
              <a:buChar char="•"/>
            </a:pPr>
            <a:endParaRPr lang="en-NZ" dirty="0" smtClean="0"/>
          </a:p>
          <a:p>
            <a:pPr>
              <a:buFont typeface="Arial" pitchFamily="34" charset="0"/>
              <a:buChar char="•"/>
            </a:pPr>
            <a:r>
              <a:rPr lang="en-NZ" dirty="0" smtClean="0"/>
              <a:t>If you just use the default (i.e. a</a:t>
            </a:r>
            <a:r>
              <a:rPr lang="en-NZ" baseline="0" dirty="0" smtClean="0"/>
              <a:t> created instance with no settings provided)</a:t>
            </a:r>
            <a:r>
              <a:rPr lang="en-NZ" dirty="0" smtClean="0"/>
              <a:t>,</a:t>
            </a:r>
            <a:r>
              <a:rPr lang="en-NZ" baseline="0" dirty="0" smtClean="0"/>
              <a:t> the system will algorithmically choose an approach.</a:t>
            </a:r>
          </a:p>
          <a:p>
            <a:pPr>
              <a:buFont typeface="Arial" pitchFamily="34" charset="0"/>
              <a:buChar char="•"/>
            </a:pPr>
            <a:r>
              <a:rPr lang="en-NZ" baseline="0" dirty="0" smtClean="0"/>
              <a:t>For my locally running demo app, it uses “</a:t>
            </a:r>
            <a:r>
              <a:rPr lang="en-NZ" baseline="0" dirty="0" err="1" smtClean="0"/>
              <a:t>gps</a:t>
            </a:r>
            <a:r>
              <a:rPr lang="en-NZ" baseline="0" dirty="0" smtClean="0"/>
              <a:t>” as its provider. </a:t>
            </a:r>
          </a:p>
          <a:p>
            <a:pPr>
              <a:buFont typeface="Arial" pitchFamily="34" charset="0"/>
              <a:buChar char="•"/>
            </a:pPr>
            <a:endParaRPr lang="en-NZ" baseline="0" dirty="0" smtClean="0"/>
          </a:p>
          <a:p>
            <a:pPr>
              <a:buFont typeface="Arial" pitchFamily="34" charset="0"/>
              <a:buChar char="•"/>
            </a:pPr>
            <a:r>
              <a:rPr lang="en-NZ" baseline="0" dirty="0" smtClean="0"/>
              <a:t>See docs for details.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176650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put this in a button click handler, and</a:t>
            </a:r>
            <a:r>
              <a:rPr lang="en-NZ" baseline="0" dirty="0" smtClean="0"/>
              <a:t> provide the correct text controls, you get an app that looks like this...</a:t>
            </a:r>
          </a:p>
          <a:p>
            <a:pPr>
              <a:buFont typeface="Arial" pitchFamily="34" charset="0"/>
              <a:buChar char="•"/>
            </a:pPr>
            <a:r>
              <a:rPr lang="en-NZ" baseline="0" dirty="0" smtClean="0"/>
              <a:t>(</a:t>
            </a:r>
            <a:r>
              <a:rPr lang="en-NZ" baseline="0" dirty="0" err="1" smtClean="0"/>
              <a:t>provideName</a:t>
            </a:r>
            <a:r>
              <a:rPr lang="en-NZ" baseline="0" dirty="0" smtClean="0"/>
              <a:t> will be “GPS” or “Network”</a:t>
            </a:r>
          </a:p>
          <a:p>
            <a:pPr>
              <a:buFont typeface="Arial" pitchFamily="34" charset="0"/>
              <a:buChar char="•"/>
            </a:pPr>
            <a:endParaRPr lang="en-NZ" baseline="0" dirty="0" smtClean="0"/>
          </a:p>
          <a:p>
            <a:pPr>
              <a:buFont typeface="Arial" pitchFamily="34" charset="0"/>
              <a:buChar char="•"/>
            </a:pPr>
            <a:r>
              <a:rPr lang="en-NZ" baseline="0" dirty="0" smtClean="0"/>
              <a:t>This assumes you’ve got location services active, so that the system has checked its location at least once. </a:t>
            </a:r>
          </a:p>
          <a:p>
            <a:pPr>
              <a:buFont typeface="Arial" pitchFamily="34" charset="0"/>
              <a:buChar char="•"/>
            </a:pPr>
            <a:r>
              <a:rPr lang="en-NZ" baseline="0" dirty="0" smtClean="0"/>
              <a:t>We will see in more detail in a minute how to do this part; it is a little complicated.</a:t>
            </a:r>
          </a:p>
          <a:p>
            <a:pPr>
              <a:buFont typeface="Arial" pitchFamily="34" charset="0"/>
              <a:buChar char="•"/>
            </a:pPr>
            <a:endParaRPr lang="en-NZ" baseline="0" dirty="0" smtClean="0"/>
          </a:p>
          <a:p>
            <a:pPr>
              <a:buFont typeface="Arial" pitchFamily="34" charset="0"/>
              <a:buChar char="•"/>
            </a:pPr>
            <a:r>
              <a:rPr lang="en-NZ" baseline="0" dirty="0" smtClean="0"/>
              <a:t>This also omits the permission check for more recent versions of the SDK, which we will also see in a minute</a:t>
            </a:r>
          </a:p>
          <a:p>
            <a:pPr>
              <a:buFont typeface="Arial" pitchFamily="34" charset="0"/>
              <a:buChar char="•"/>
            </a:pPr>
            <a:endParaRPr lang="en-NZ" baseline="0" dirty="0" smtClean="0"/>
          </a:p>
          <a:p>
            <a:pPr>
              <a:buFont typeface="Arial" pitchFamily="34" charset="0"/>
              <a:buChar char="•"/>
            </a:pPr>
            <a:r>
              <a:rPr lang="en-NZ" baseline="0" dirty="0" smtClean="0"/>
              <a:t>Note that you can force the system to use either GPS or </a:t>
            </a:r>
            <a:r>
              <a:rPr lang="en-NZ" baseline="0" dirty="0" err="1" smtClean="0"/>
              <a:t>Wifi</a:t>
            </a:r>
            <a:r>
              <a:rPr lang="en-NZ" baseline="0" dirty="0" smtClean="0"/>
              <a:t> if you need to (i.e. You can override the default). See docs.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7581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Assuming you are in Dunedin</a:t>
            </a:r>
            <a:r>
              <a:rPr lang="en-NZ" baseline="0" dirty="0" smtClean="0"/>
              <a:t> and your phone has been set to actively monitor its location (more later on how to do this ourselves programmatically).</a:t>
            </a:r>
          </a:p>
          <a:p>
            <a:pPr>
              <a:buFont typeface="Arial" pitchFamily="34" charset="0"/>
              <a:buChar char="•"/>
            </a:pPr>
            <a:endParaRPr lang="en-NZ" dirty="0" smtClean="0"/>
          </a:p>
          <a:p>
            <a:pPr>
              <a:buFont typeface="Arial" pitchFamily="34" charset="0"/>
              <a:buChar char="•"/>
            </a:pPr>
            <a:r>
              <a:rPr lang="en-NZ" dirty="0" smtClean="0"/>
              <a:t>This is running on</a:t>
            </a:r>
            <a:r>
              <a:rPr lang="en-NZ" baseline="0" dirty="0" smtClean="0"/>
              <a:t> a real phone, where it is easier to work with location – the emulator is temperamental in this area; we will discuss how to do that a bit further on.</a:t>
            </a:r>
            <a:endParaRPr lang="en-NZ" dirty="0" smtClean="0"/>
          </a:p>
          <a:p>
            <a:pPr>
              <a:buFont typeface="Arial" pitchFamily="34" charset="0"/>
              <a:buChar char="•"/>
            </a:pPr>
            <a:endParaRPr lang="en-NZ" dirty="0" smtClean="0"/>
          </a:p>
          <a:p>
            <a:pPr>
              <a:buFont typeface="Arial" pitchFamily="34" charset="0"/>
              <a:buChar char="•"/>
            </a:pPr>
            <a:r>
              <a:rPr lang="en-NZ" dirty="0" smtClean="0"/>
              <a:t>For testing, it’s not very interesting if you are stuck in one place – it also won’t help you test any functionality that is dependent on location such as “find me X in my area”.</a:t>
            </a:r>
          </a:p>
          <a:p>
            <a:pPr>
              <a:buFont typeface="Arial" pitchFamily="34" charset="0"/>
              <a:buChar char="•"/>
            </a:pPr>
            <a:r>
              <a:rPr lang="en-NZ" dirty="0" smtClean="0"/>
              <a:t>There are a number of</a:t>
            </a:r>
            <a:r>
              <a:rPr lang="en-NZ" baseline="0" dirty="0" smtClean="0"/>
              <a:t> apps that will let you manually change your GPS location, overriding the actual trilateration of the phone hardware.</a:t>
            </a:r>
          </a:p>
          <a:p>
            <a:pPr>
              <a:buFont typeface="Arial" pitchFamily="34" charset="0"/>
              <a:buChar char="•"/>
            </a:pPr>
            <a:r>
              <a:rPr lang="en-NZ" baseline="0" dirty="0" smtClean="0"/>
              <a:t>The department phone has this one...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223449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2"/>
          <a:stretch>
            <a:fillRect/>
          </a:stretch>
        </p:blipFill>
        <p:spPr>
          <a:xfrm>
            <a:off x="1763688" y="1700808"/>
            <a:ext cx="5352455" cy="4613943"/>
          </a:xfrm>
          <a:prstGeom prst="rect">
            <a:avLst/>
          </a:prstGeom>
        </p:spPr>
      </p:pic>
    </p:spTree>
    <p:extLst>
      <p:ext uri="{BB962C8B-B14F-4D97-AF65-F5344CB8AC3E}">
        <p14:creationId xmlns:p14="http://schemas.microsoft.com/office/powerpoint/2010/main" val="423572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Location </a:t>
            </a:r>
            <a:endParaRPr lang="en-NZ"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3200400" y="1600200"/>
            <a:ext cx="2743200" cy="4876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Location modification for testing</a:t>
            </a:r>
            <a:endParaRPr lang="en-NZ" dirty="0"/>
          </a:p>
        </p:txBody>
      </p:sp>
      <p:sp>
        <p:nvSpPr>
          <p:cNvPr id="3" name="Content Placeholder 2"/>
          <p:cNvSpPr>
            <a:spLocks noGrp="1"/>
          </p:cNvSpPr>
          <p:nvPr>
            <p:ph idx="1"/>
          </p:nvPr>
        </p:nvSpPr>
        <p:spPr/>
        <p:txBody>
          <a:bodyPr/>
          <a:lstStyle/>
          <a:p>
            <a:endParaRPr lang="en-NZ"/>
          </a:p>
        </p:txBody>
      </p:sp>
      <p:pic>
        <p:nvPicPr>
          <p:cNvPr id="23554" name="Picture 2"/>
          <p:cNvPicPr>
            <a:picLocks noChangeAspect="1" noChangeArrowheads="1"/>
          </p:cNvPicPr>
          <p:nvPr/>
        </p:nvPicPr>
        <p:blipFill>
          <a:blip r:embed="rId3" cstate="print"/>
          <a:srcRect/>
          <a:stretch>
            <a:fillRect/>
          </a:stretch>
        </p:blipFill>
        <p:spPr bwMode="auto">
          <a:xfrm>
            <a:off x="467544" y="1628800"/>
            <a:ext cx="4437608" cy="494288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Location modification for testing</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1115616" y="1484784"/>
            <a:ext cx="2835000" cy="5040000"/>
          </a:xfrm>
          <a:prstGeom prst="rect">
            <a:avLst/>
          </a:prstGeom>
          <a:noFill/>
          <a:ln w="9525">
            <a:solidFill>
              <a:schemeClr val="accent1"/>
            </a:solidFill>
            <a:miter lim="800000"/>
            <a:headEnd/>
            <a:tailEnd/>
          </a:ln>
          <a:effectLst/>
        </p:spPr>
      </p:pic>
      <p:pic>
        <p:nvPicPr>
          <p:cNvPr id="2051" name="Picture 3"/>
          <p:cNvPicPr>
            <a:picLocks noGrp="1" noChangeAspect="1" noChangeArrowheads="1"/>
          </p:cNvPicPr>
          <p:nvPr>
            <p:ph idx="1"/>
          </p:nvPr>
        </p:nvPicPr>
        <p:blipFill>
          <a:blip r:embed="rId4" cstate="print"/>
          <a:srcRect/>
          <a:stretch>
            <a:fillRect/>
          </a:stretch>
        </p:blipFill>
        <p:spPr bwMode="auto">
          <a:xfrm>
            <a:off x="4860032" y="1484784"/>
            <a:ext cx="2835000" cy="5040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Continuous Location Monitoring</a:t>
            </a:r>
            <a:endParaRPr lang="en-NZ" dirty="0"/>
          </a:p>
        </p:txBody>
      </p:sp>
      <p:sp>
        <p:nvSpPr>
          <p:cNvPr id="3" name="Content Placeholder 2"/>
          <p:cNvSpPr>
            <a:spLocks noGrp="1"/>
          </p:cNvSpPr>
          <p:nvPr>
            <p:ph idx="1"/>
          </p:nvPr>
        </p:nvSpPr>
        <p:spPr/>
        <p:txBody>
          <a:bodyPr/>
          <a:lstStyle/>
          <a:p>
            <a:r>
              <a:rPr lang="en-NZ" dirty="0" smtClean="0"/>
              <a:t>Interface </a:t>
            </a:r>
            <a:r>
              <a:rPr lang="en-NZ" dirty="0" err="1" smtClean="0"/>
              <a:t>LocationListener</a:t>
            </a:r>
            <a:endParaRPr lang="en-NZ" dirty="0" smtClean="0"/>
          </a:p>
        </p:txBody>
      </p:sp>
      <p:pic>
        <p:nvPicPr>
          <p:cNvPr id="1026" name="Picture 2"/>
          <p:cNvPicPr>
            <a:picLocks noChangeAspect="1" noChangeArrowheads="1"/>
          </p:cNvPicPr>
          <p:nvPr/>
        </p:nvPicPr>
        <p:blipFill>
          <a:blip r:embed="rId3" cstate="print"/>
          <a:srcRect/>
          <a:stretch>
            <a:fillRect/>
          </a:stretch>
        </p:blipFill>
        <p:spPr bwMode="auto">
          <a:xfrm>
            <a:off x="366713" y="2492896"/>
            <a:ext cx="8410575"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Continuous Location Monitoring</a:t>
            </a:r>
            <a:endParaRPr lang="en-NZ" dirty="0"/>
          </a:p>
        </p:txBody>
      </p:sp>
      <p:sp>
        <p:nvSpPr>
          <p:cNvPr id="3" name="Content Placeholder 2"/>
          <p:cNvSpPr>
            <a:spLocks noGrp="1"/>
          </p:cNvSpPr>
          <p:nvPr>
            <p:ph idx="1"/>
          </p:nvPr>
        </p:nvSpPr>
        <p:spPr/>
        <p:txBody>
          <a:bodyPr/>
          <a:lstStyle/>
          <a:p>
            <a:r>
              <a:rPr lang="en-NZ" dirty="0" err="1" smtClean="0"/>
              <a:t>LocationListener</a:t>
            </a:r>
            <a:endParaRPr lang="en-NZ" dirty="0" smtClean="0"/>
          </a:p>
        </p:txBody>
      </p:sp>
      <p:pic>
        <p:nvPicPr>
          <p:cNvPr id="2050" name="Picture 2"/>
          <p:cNvPicPr>
            <a:picLocks noChangeAspect="1" noChangeArrowheads="1"/>
          </p:cNvPicPr>
          <p:nvPr/>
        </p:nvPicPr>
        <p:blipFill>
          <a:blip r:embed="rId3" cstate="print"/>
          <a:srcRect/>
          <a:stretch>
            <a:fillRect/>
          </a:stretch>
        </p:blipFill>
        <p:spPr bwMode="auto">
          <a:xfrm>
            <a:off x="644079" y="2242681"/>
            <a:ext cx="7096273" cy="4282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Continuous Location Monitoring</a:t>
            </a:r>
            <a:endParaRPr lang="en-NZ" dirty="0"/>
          </a:p>
        </p:txBody>
      </p:sp>
      <p:sp>
        <p:nvSpPr>
          <p:cNvPr id="3" name="Content Placeholder 2"/>
          <p:cNvSpPr>
            <a:spLocks noGrp="1"/>
          </p:cNvSpPr>
          <p:nvPr>
            <p:ph idx="1"/>
          </p:nvPr>
        </p:nvSpPr>
        <p:spPr/>
        <p:txBody>
          <a:bodyPr/>
          <a:lstStyle/>
          <a:p>
            <a:r>
              <a:rPr lang="en-NZ" dirty="0" smtClean="0"/>
              <a:t>To turn on polling call </a:t>
            </a:r>
            <a:r>
              <a:rPr lang="en-NZ" dirty="0" err="1" smtClean="0"/>
              <a:t>LocationManager.requestLocationUpdates</a:t>
            </a:r>
            <a:endParaRPr lang="en-NZ" dirty="0" smtClean="0"/>
          </a:p>
          <a:p>
            <a:endParaRPr lang="en-NZ" dirty="0" smtClean="0"/>
          </a:p>
          <a:p>
            <a:endParaRPr lang="en-NZ" dirty="0" smtClean="0"/>
          </a:p>
          <a:p>
            <a:endParaRPr lang="en-NZ" dirty="0"/>
          </a:p>
        </p:txBody>
      </p:sp>
      <p:pic>
        <p:nvPicPr>
          <p:cNvPr id="3076" name="Picture 4"/>
          <p:cNvPicPr>
            <a:picLocks noChangeAspect="1" noChangeArrowheads="1"/>
          </p:cNvPicPr>
          <p:nvPr/>
        </p:nvPicPr>
        <p:blipFill>
          <a:blip r:embed="rId3" cstate="print"/>
          <a:srcRect/>
          <a:stretch>
            <a:fillRect/>
          </a:stretch>
        </p:blipFill>
        <p:spPr bwMode="auto">
          <a:xfrm>
            <a:off x="683568" y="2990280"/>
            <a:ext cx="7992888" cy="510728"/>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735136" y="3992182"/>
            <a:ext cx="7797304" cy="1183315"/>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171450" y="5780112"/>
            <a:ext cx="880110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Mock GPS with the Emulator</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467544" y="1556792"/>
            <a:ext cx="3338561" cy="5040000"/>
          </a:xfrm>
          <a:prstGeom prst="rect">
            <a:avLst/>
          </a:prstGeom>
          <a:noFill/>
          <a:ln w="9525">
            <a:noFill/>
            <a:miter lim="800000"/>
            <a:headEnd/>
            <a:tailEnd/>
          </a:ln>
        </p:spPr>
      </p:pic>
      <p:cxnSp>
        <p:nvCxnSpPr>
          <p:cNvPr id="7" name="Straight Arrow Connector 6"/>
          <p:cNvCxnSpPr/>
          <p:nvPr/>
        </p:nvCxnSpPr>
        <p:spPr>
          <a:xfrm flipH="1">
            <a:off x="3635896" y="4725144"/>
            <a:ext cx="1440160"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Mock GPS with the Emulator</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467544" y="1628800"/>
            <a:ext cx="6515100" cy="5003800"/>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New Permissions Model</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80975" y="2057400"/>
            <a:ext cx="8782050"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New Permissions Model</a:t>
            </a:r>
            <a:endParaRPr lang="en-NZ" dirty="0"/>
          </a:p>
        </p:txBody>
      </p:sp>
      <p:sp>
        <p:nvSpPr>
          <p:cNvPr id="3" name="Content Placeholder 2"/>
          <p:cNvSpPr>
            <a:spLocks noGrp="1"/>
          </p:cNvSpPr>
          <p:nvPr>
            <p:ph idx="1"/>
          </p:nvPr>
        </p:nvSpPr>
        <p:spPr/>
        <p:txBody>
          <a:bodyPr/>
          <a:lstStyle/>
          <a:p>
            <a:r>
              <a:rPr lang="en-NZ" dirty="0" smtClean="0"/>
              <a:t>Normal </a:t>
            </a:r>
            <a:r>
              <a:rPr lang="en-NZ" dirty="0" err="1" smtClean="0"/>
              <a:t>vs</a:t>
            </a:r>
            <a:r>
              <a:rPr lang="en-NZ" dirty="0" smtClean="0"/>
              <a:t> Dangerous Permissions</a:t>
            </a:r>
          </a:p>
          <a:p>
            <a:pPr lvl="1"/>
            <a:r>
              <a:rPr lang="en-NZ" dirty="0" smtClean="0"/>
              <a:t>Normal: If listed in the manifest, automatically granted</a:t>
            </a:r>
          </a:p>
          <a:p>
            <a:pPr lvl="1"/>
            <a:r>
              <a:rPr lang="en-NZ" dirty="0" smtClean="0"/>
              <a:t>Dangerous: Must be listed in the manifest, </a:t>
            </a:r>
            <a:r>
              <a:rPr lang="en-NZ" b="1" dirty="0" smtClean="0"/>
              <a:t>and</a:t>
            </a:r>
            <a:r>
              <a:rPr lang="en-NZ" dirty="0" smtClean="0"/>
              <a:t> the user must give explicit permission.</a:t>
            </a:r>
          </a:p>
          <a:p>
            <a:pPr lvl="1"/>
            <a:endParaRPr lang="en-NZ" dirty="0" smtClean="0"/>
          </a:p>
          <a:p>
            <a:r>
              <a:rPr lang="en-NZ" dirty="0" smtClean="0"/>
              <a:t>Dangerous Permissions:</a:t>
            </a:r>
          </a:p>
        </p:txBody>
      </p:sp>
      <p:graphicFrame>
        <p:nvGraphicFramePr>
          <p:cNvPr id="4" name="Table 3"/>
          <p:cNvGraphicFramePr>
            <a:graphicFrameLocks noGrp="1"/>
          </p:cNvGraphicFramePr>
          <p:nvPr/>
        </p:nvGraphicFramePr>
        <p:xfrm>
          <a:off x="683568" y="4437112"/>
          <a:ext cx="4320480" cy="1737360"/>
        </p:xfrm>
        <a:graphic>
          <a:graphicData uri="http://schemas.openxmlformats.org/drawingml/2006/table">
            <a:tbl>
              <a:tblPr firstRow="1" bandRow="1">
                <a:tableStyleId>{2D5ABB26-0587-4C30-8999-92F81FD0307C}</a:tableStyleId>
              </a:tblPr>
              <a:tblGrid>
                <a:gridCol w="2232248">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370840">
                <a:tc>
                  <a:txBody>
                    <a:bodyPr/>
                    <a:lstStyle/>
                    <a:p>
                      <a:pPr lvl="1"/>
                      <a:r>
                        <a:rPr lang="en-NZ" dirty="0" smtClean="0"/>
                        <a:t>Calendar</a:t>
                      </a:r>
                    </a:p>
                    <a:p>
                      <a:pPr lvl="1"/>
                      <a:r>
                        <a:rPr lang="en-NZ" dirty="0" smtClean="0"/>
                        <a:t>Camera</a:t>
                      </a:r>
                    </a:p>
                    <a:p>
                      <a:pPr lvl="1"/>
                      <a:r>
                        <a:rPr lang="en-NZ" dirty="0" smtClean="0"/>
                        <a:t>Contacts</a:t>
                      </a:r>
                    </a:p>
                    <a:p>
                      <a:pPr lvl="1"/>
                      <a:r>
                        <a:rPr lang="en-NZ" dirty="0" smtClean="0"/>
                        <a:t>Location</a:t>
                      </a:r>
                      <a:endParaRPr lang="en-NZ" dirty="0"/>
                    </a:p>
                  </a:txBody>
                  <a:tcPr/>
                </a:tc>
                <a:tc>
                  <a:txBody>
                    <a:bodyPr/>
                    <a:lstStyle/>
                    <a:p>
                      <a:r>
                        <a:rPr lang="en-NZ" dirty="0" smtClean="0"/>
                        <a:t>Microphone</a:t>
                      </a:r>
                    </a:p>
                    <a:p>
                      <a:r>
                        <a:rPr lang="en-NZ" dirty="0" smtClean="0"/>
                        <a:t>Phone</a:t>
                      </a:r>
                    </a:p>
                    <a:p>
                      <a:r>
                        <a:rPr lang="en-NZ" dirty="0" smtClean="0"/>
                        <a:t>Sensors</a:t>
                      </a:r>
                    </a:p>
                    <a:p>
                      <a:r>
                        <a:rPr lang="en-NZ" dirty="0" smtClean="0"/>
                        <a:t>SMS</a:t>
                      </a:r>
                    </a:p>
                    <a:p>
                      <a:r>
                        <a:rPr lang="en-NZ" dirty="0" smtClean="0"/>
                        <a:t>Storage</a:t>
                      </a:r>
                    </a:p>
                    <a:p>
                      <a:endParaRPr lang="en-NZ"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Using Location</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10.1</a:t>
            </a:r>
          </a:p>
          <a:p>
            <a:endParaRPr lang="en-NZ" dirty="0" smtClean="0"/>
          </a:p>
          <a:p>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New Permissions Model</a:t>
            </a:r>
            <a:endParaRPr lang="en-NZ" dirty="0"/>
          </a:p>
        </p:txBody>
      </p:sp>
      <p:sp>
        <p:nvSpPr>
          <p:cNvPr id="3" name="Content Placeholder 2"/>
          <p:cNvSpPr>
            <a:spLocks noGrp="1"/>
          </p:cNvSpPr>
          <p:nvPr>
            <p:ph idx="1"/>
          </p:nvPr>
        </p:nvSpPr>
        <p:spPr>
          <a:xfrm>
            <a:off x="107504" y="1600200"/>
            <a:ext cx="8784976" cy="4876800"/>
          </a:xfrm>
        </p:spPr>
        <p:txBody>
          <a:bodyPr>
            <a:normAutofit/>
          </a:bodyPr>
          <a:lstStyle/>
          <a:p>
            <a:r>
              <a:rPr lang="en-NZ" sz="2400" dirty="0" smtClean="0"/>
              <a:t>Your app must check </a:t>
            </a:r>
            <a:r>
              <a:rPr lang="en-NZ" sz="2400" i="1" dirty="0" smtClean="0"/>
              <a:t>every time</a:t>
            </a:r>
            <a:r>
              <a:rPr lang="en-NZ" sz="2400" dirty="0" smtClean="0"/>
              <a:t> it wants to execute a statement that requires a dangerous permission, not just on installation.</a:t>
            </a:r>
          </a:p>
          <a:p>
            <a:r>
              <a:rPr lang="en-NZ" sz="2400" dirty="0" smtClean="0"/>
              <a:t>When permission is granted, it remains in effect unless the user changes it in the application settings</a:t>
            </a:r>
          </a:p>
          <a:p>
            <a:r>
              <a:rPr lang="en-NZ" sz="2400" dirty="0" smtClean="0"/>
              <a:t>If the permission is not currently granted, you must prompt the user via a system dialogue.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New Permissions Model</a:t>
            </a:r>
            <a:endParaRPr lang="en-NZ" dirty="0"/>
          </a:p>
        </p:txBody>
      </p:sp>
      <p:sp>
        <p:nvSpPr>
          <p:cNvPr id="3" name="Content Placeholder 2"/>
          <p:cNvSpPr>
            <a:spLocks noGrp="1"/>
          </p:cNvSpPr>
          <p:nvPr>
            <p:ph idx="1"/>
          </p:nvPr>
        </p:nvSpPr>
        <p:spPr/>
        <p:txBody>
          <a:bodyPr/>
          <a:lstStyle/>
          <a:p>
            <a:r>
              <a:rPr lang="en-NZ" dirty="0" smtClean="0"/>
              <a:t>Stating a permission is needed</a:t>
            </a:r>
          </a:p>
          <a:p>
            <a:pPr lvl="1"/>
            <a:r>
              <a:rPr lang="en-NZ" dirty="0"/>
              <a:t>u</a:t>
            </a:r>
            <a:r>
              <a:rPr lang="en-NZ" dirty="0" smtClean="0"/>
              <a:t>ses-permission in the manifest as before</a:t>
            </a:r>
          </a:p>
          <a:p>
            <a:r>
              <a:rPr lang="en-NZ" dirty="0" smtClean="0"/>
              <a:t>Checking for a granted permission</a:t>
            </a:r>
          </a:p>
          <a:p>
            <a:pPr lvl="1"/>
            <a:r>
              <a:rPr lang="en-NZ" sz="2000" dirty="0" err="1" smtClean="0"/>
              <a:t>int</a:t>
            </a:r>
            <a:r>
              <a:rPr lang="en-NZ" sz="2000" dirty="0" smtClean="0"/>
              <a:t> </a:t>
            </a:r>
            <a:r>
              <a:rPr lang="en-NZ" sz="2000" dirty="0" err="1" smtClean="0"/>
              <a:t>checkSelfPermission</a:t>
            </a:r>
            <a:r>
              <a:rPr lang="en-NZ" sz="2000" dirty="0" smtClean="0"/>
              <a:t>(Context </a:t>
            </a:r>
            <a:r>
              <a:rPr lang="en-NZ" sz="2000" dirty="0" err="1" smtClean="0"/>
              <a:t>context</a:t>
            </a:r>
            <a:r>
              <a:rPr lang="en-NZ" sz="2000" dirty="0" smtClean="0"/>
              <a:t>, String permission)</a:t>
            </a:r>
          </a:p>
          <a:p>
            <a:r>
              <a:rPr lang="en-NZ" dirty="0" smtClean="0"/>
              <a:t>Requesting permission (2 methods)</a:t>
            </a:r>
          </a:p>
          <a:p>
            <a:pPr lvl="1"/>
            <a:r>
              <a:rPr lang="en-NZ" sz="2000" dirty="0" smtClean="0"/>
              <a:t>void </a:t>
            </a:r>
            <a:r>
              <a:rPr lang="en-NZ" sz="2000" dirty="0" err="1" smtClean="0"/>
              <a:t>requestPermissions</a:t>
            </a:r>
            <a:r>
              <a:rPr lang="en-NZ" sz="2000" dirty="0" smtClean="0"/>
              <a:t> (Activity </a:t>
            </a:r>
            <a:r>
              <a:rPr lang="en-NZ" sz="2000" dirty="0" err="1" smtClean="0"/>
              <a:t>activity</a:t>
            </a:r>
            <a:r>
              <a:rPr lang="en-NZ" sz="2000" dirty="0" smtClean="0"/>
              <a:t>, </a:t>
            </a:r>
          </a:p>
          <a:p>
            <a:pPr lvl="1">
              <a:buNone/>
            </a:pPr>
            <a:r>
              <a:rPr lang="en-NZ" sz="2000" dirty="0" smtClean="0"/>
              <a:t>					String[] permissions,</a:t>
            </a:r>
          </a:p>
          <a:p>
            <a:pPr lvl="1">
              <a:buNone/>
            </a:pPr>
            <a:r>
              <a:rPr lang="en-NZ" sz="2000" dirty="0" smtClean="0"/>
              <a:t>					</a:t>
            </a:r>
            <a:r>
              <a:rPr lang="en-NZ" sz="2000" dirty="0" err="1" smtClean="0"/>
              <a:t>int</a:t>
            </a:r>
            <a:r>
              <a:rPr lang="en-NZ" sz="2000" dirty="0" smtClean="0"/>
              <a:t> </a:t>
            </a:r>
            <a:r>
              <a:rPr lang="en-NZ" sz="2000" dirty="0" err="1" smtClean="0"/>
              <a:t>requestCode</a:t>
            </a:r>
            <a:r>
              <a:rPr lang="en-NZ" sz="2000" dirty="0" smtClean="0"/>
              <a:t>)</a:t>
            </a:r>
          </a:p>
          <a:p>
            <a:pPr lvl="1"/>
            <a:r>
              <a:rPr lang="en-NZ" sz="2000" dirty="0" smtClean="0"/>
              <a:t>@Override </a:t>
            </a:r>
            <a:r>
              <a:rPr lang="en-NZ" sz="2000" dirty="0" err="1" smtClean="0"/>
              <a:t>onRequestPermissionsResult</a:t>
            </a:r>
            <a:r>
              <a:rPr lang="en-NZ" sz="2000" dirty="0" smtClean="0"/>
              <a:t>(</a:t>
            </a:r>
            <a:r>
              <a:rPr lang="en-NZ" sz="2000" dirty="0" err="1" smtClean="0"/>
              <a:t>int</a:t>
            </a:r>
            <a:r>
              <a:rPr lang="en-NZ" sz="2000" dirty="0" smtClean="0"/>
              <a:t> </a:t>
            </a:r>
            <a:r>
              <a:rPr lang="en-NZ" sz="2000" dirty="0" err="1" smtClean="0"/>
              <a:t>requestCode</a:t>
            </a:r>
            <a:r>
              <a:rPr lang="en-NZ" sz="2000" dirty="0" smtClean="0"/>
              <a:t>, </a:t>
            </a:r>
          </a:p>
          <a:p>
            <a:pPr lvl="8">
              <a:buNone/>
            </a:pPr>
            <a:r>
              <a:rPr lang="en-NZ" sz="2000" dirty="0" smtClean="0"/>
              <a:t>					String[] permissions, 				</a:t>
            </a:r>
            <a:r>
              <a:rPr lang="en-NZ" sz="2000" dirty="0" err="1" smtClean="0"/>
              <a:t>int</a:t>
            </a:r>
            <a:r>
              <a:rPr lang="en-NZ" sz="2000" dirty="0" smtClean="0"/>
              <a:t>[] </a:t>
            </a:r>
            <a:r>
              <a:rPr lang="en-NZ" sz="2000" dirty="0" err="1" smtClean="0"/>
              <a:t>grantResults</a:t>
            </a:r>
            <a:r>
              <a:rPr lang="en-NZ"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Check Permission</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srcRect/>
          <a:stretch>
            <a:fillRect/>
          </a:stretch>
        </p:blipFill>
        <p:spPr bwMode="auto">
          <a:xfrm>
            <a:off x="-36512" y="1628800"/>
            <a:ext cx="9186400" cy="792088"/>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8520" y="3717032"/>
            <a:ext cx="9286751" cy="2088232"/>
          </a:xfrm>
          <a:prstGeom prst="rect">
            <a:avLst/>
          </a:prstGeom>
          <a:noFill/>
          <a:ln w="9525">
            <a:noFill/>
            <a:miter lim="800000"/>
            <a:headEnd/>
            <a:tailEnd/>
          </a:ln>
        </p:spPr>
      </p:pic>
      <p:sp>
        <p:nvSpPr>
          <p:cNvPr id="4" name="Oval 3"/>
          <p:cNvSpPr/>
          <p:nvPr/>
        </p:nvSpPr>
        <p:spPr>
          <a:xfrm>
            <a:off x="1115616" y="3573016"/>
            <a:ext cx="194421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Request Permission</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342900" y="1680964"/>
            <a:ext cx="8458200"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Callback</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467543" y="1628800"/>
            <a:ext cx="8196597" cy="30243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 the onCreate</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179512" y="1628800"/>
            <a:ext cx="8766320" cy="28812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Trilateration – Location from Distance </a:t>
            </a:r>
          </a:p>
        </p:txBody>
      </p:sp>
      <p:sp>
        <p:nvSpPr>
          <p:cNvPr id="3" name="Content Placeholder 2"/>
          <p:cNvSpPr>
            <a:spLocks noGrp="1"/>
          </p:cNvSpPr>
          <p:nvPr>
            <p:ph idx="1"/>
          </p:nvPr>
        </p:nvSpPr>
        <p:spPr/>
        <p:txBody>
          <a:bodyPr/>
          <a:lstStyle/>
          <a:p>
            <a:endParaRPr lang="en-NZ" dirty="0" smtClean="0"/>
          </a:p>
          <a:p>
            <a:pPr lvl="1"/>
            <a:endParaRPr lang="en-NZ" dirty="0"/>
          </a:p>
        </p:txBody>
      </p:sp>
      <p:grpSp>
        <p:nvGrpSpPr>
          <p:cNvPr id="14" name="Group 13"/>
          <p:cNvGrpSpPr/>
          <p:nvPr/>
        </p:nvGrpSpPr>
        <p:grpSpPr>
          <a:xfrm>
            <a:off x="1331640" y="3212976"/>
            <a:ext cx="2880320" cy="2880320"/>
            <a:chOff x="1763688" y="2492896"/>
            <a:chExt cx="2880320" cy="2880320"/>
          </a:xfrm>
          <a:solidFill>
            <a:schemeClr val="accent1">
              <a:lumMod val="20000"/>
              <a:lumOff val="80000"/>
            </a:schemeClr>
          </a:solidFill>
        </p:grpSpPr>
        <p:sp>
          <p:nvSpPr>
            <p:cNvPr id="4" name="Oval 3"/>
            <p:cNvSpPr/>
            <p:nvPr/>
          </p:nvSpPr>
          <p:spPr>
            <a:xfrm>
              <a:off x="1763688" y="2492896"/>
              <a:ext cx="2880320" cy="28803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a:t>
              </a:r>
              <a:endParaRPr lang="en-NZ" dirty="0">
                <a:solidFill>
                  <a:schemeClr val="tx1"/>
                </a:solidFill>
              </a:endParaRPr>
            </a:p>
          </p:txBody>
        </p:sp>
        <p:cxnSp>
          <p:nvCxnSpPr>
            <p:cNvPr id="6" name="Straight Connector 5"/>
            <p:cNvCxnSpPr>
              <a:endCxn id="4" idx="7"/>
            </p:cNvCxnSpPr>
            <p:nvPr/>
          </p:nvCxnSpPr>
          <p:spPr>
            <a:xfrm flipV="1">
              <a:off x="3203848" y="2914709"/>
              <a:ext cx="1018347" cy="1018347"/>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7"/>
            </p:cNvCxnSpPr>
            <p:nvPr/>
          </p:nvCxnSpPr>
          <p:spPr>
            <a:xfrm flipV="1">
              <a:off x="3203848" y="2914709"/>
              <a:ext cx="1018347" cy="1018347"/>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7"/>
            </p:cNvCxnSpPr>
            <p:nvPr/>
          </p:nvCxnSpPr>
          <p:spPr>
            <a:xfrm flipV="1">
              <a:off x="3203848" y="2914709"/>
              <a:ext cx="1018347" cy="1018347"/>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31840" y="3140968"/>
              <a:ext cx="461986" cy="369332"/>
            </a:xfrm>
            <a:prstGeom prst="rect">
              <a:avLst/>
            </a:prstGeom>
            <a:grpFill/>
          </p:spPr>
          <p:txBody>
            <a:bodyPr wrap="none" rtlCol="0">
              <a:spAutoFit/>
            </a:bodyPr>
            <a:lstStyle/>
            <a:p>
              <a:r>
                <a:rPr lang="en-NZ" dirty="0" smtClean="0"/>
                <a:t>D</a:t>
              </a:r>
              <a:r>
                <a:rPr lang="en-NZ" baseline="-25000" dirty="0" smtClean="0"/>
                <a:t>A</a:t>
              </a:r>
              <a:endParaRPr lang="en-NZ" baseline="-25000" dirty="0"/>
            </a:p>
          </p:txBody>
        </p:sp>
      </p:grpSp>
      <p:grpSp>
        <p:nvGrpSpPr>
          <p:cNvPr id="26" name="Group 25"/>
          <p:cNvGrpSpPr/>
          <p:nvPr/>
        </p:nvGrpSpPr>
        <p:grpSpPr>
          <a:xfrm>
            <a:off x="3419872" y="4437112"/>
            <a:ext cx="2304256" cy="2304256"/>
            <a:chOff x="4572000" y="3212976"/>
            <a:chExt cx="2304256" cy="2304256"/>
          </a:xfrm>
          <a:solidFill>
            <a:schemeClr val="accent3">
              <a:lumMod val="40000"/>
              <a:lumOff val="60000"/>
              <a:alpha val="65098"/>
            </a:schemeClr>
          </a:solidFill>
        </p:grpSpPr>
        <p:sp>
          <p:nvSpPr>
            <p:cNvPr id="16" name="Oval 15"/>
            <p:cNvSpPr/>
            <p:nvPr/>
          </p:nvSpPr>
          <p:spPr>
            <a:xfrm>
              <a:off x="4572000" y="3212976"/>
              <a:ext cx="2304256" cy="2304256"/>
            </a:xfrm>
            <a:prstGeom prst="ellipse">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a:t>
              </a:r>
              <a:endParaRPr lang="en-NZ" dirty="0">
                <a:solidFill>
                  <a:schemeClr val="tx1"/>
                </a:solidFill>
              </a:endParaRPr>
            </a:p>
          </p:txBody>
        </p:sp>
        <p:cxnSp>
          <p:nvCxnSpPr>
            <p:cNvPr id="17" name="Straight Connector 16"/>
            <p:cNvCxnSpPr>
              <a:endCxn id="16" idx="7"/>
            </p:cNvCxnSpPr>
            <p:nvPr/>
          </p:nvCxnSpPr>
          <p:spPr>
            <a:xfrm flipV="1">
              <a:off x="6012160" y="3550426"/>
              <a:ext cx="526645" cy="52664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6" idx="7"/>
            </p:cNvCxnSpPr>
            <p:nvPr/>
          </p:nvCxnSpPr>
          <p:spPr>
            <a:xfrm flipV="1">
              <a:off x="5724128" y="3550426"/>
              <a:ext cx="814677" cy="81467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52120" y="3635732"/>
              <a:ext cx="461986" cy="369332"/>
            </a:xfrm>
            <a:prstGeom prst="rect">
              <a:avLst/>
            </a:prstGeom>
            <a:noFill/>
          </p:spPr>
          <p:txBody>
            <a:bodyPr wrap="none" rtlCol="0">
              <a:spAutoFit/>
            </a:bodyPr>
            <a:lstStyle/>
            <a:p>
              <a:r>
                <a:rPr lang="en-NZ" dirty="0" smtClean="0"/>
                <a:t>D</a:t>
              </a:r>
              <a:r>
                <a:rPr lang="en-NZ" baseline="-25000" dirty="0" smtClean="0"/>
                <a:t>B</a:t>
              </a:r>
              <a:endParaRPr lang="en-NZ" baseline="-25000" dirty="0"/>
            </a:p>
          </p:txBody>
        </p:sp>
      </p:grpSp>
      <p:grpSp>
        <p:nvGrpSpPr>
          <p:cNvPr id="27" name="Group 26"/>
          <p:cNvGrpSpPr/>
          <p:nvPr/>
        </p:nvGrpSpPr>
        <p:grpSpPr>
          <a:xfrm>
            <a:off x="3707904" y="1412776"/>
            <a:ext cx="3672408" cy="3672408"/>
            <a:chOff x="4572000" y="3212976"/>
            <a:chExt cx="2304256" cy="2304256"/>
          </a:xfrm>
          <a:solidFill>
            <a:schemeClr val="accent3">
              <a:lumMod val="40000"/>
              <a:lumOff val="60000"/>
              <a:alpha val="65098"/>
            </a:schemeClr>
          </a:solidFill>
        </p:grpSpPr>
        <p:sp>
          <p:nvSpPr>
            <p:cNvPr id="28" name="Oval 27"/>
            <p:cNvSpPr/>
            <p:nvPr/>
          </p:nvSpPr>
          <p:spPr>
            <a:xfrm>
              <a:off x="4572000" y="3212976"/>
              <a:ext cx="2304256" cy="2304256"/>
            </a:xfrm>
            <a:prstGeom prst="ellipse">
              <a:avLst/>
            </a:prstGeom>
            <a:solidFill>
              <a:srgbClr val="E8B7B7">
                <a:alpha val="78039"/>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a:t>
              </a:r>
              <a:endParaRPr lang="en-NZ" dirty="0">
                <a:solidFill>
                  <a:schemeClr val="tx1"/>
                </a:solidFill>
              </a:endParaRPr>
            </a:p>
          </p:txBody>
        </p:sp>
        <p:cxnSp>
          <p:nvCxnSpPr>
            <p:cNvPr id="29" name="Straight Connector 28"/>
            <p:cNvCxnSpPr>
              <a:endCxn id="28" idx="7"/>
            </p:cNvCxnSpPr>
            <p:nvPr/>
          </p:nvCxnSpPr>
          <p:spPr>
            <a:xfrm flipV="1">
              <a:off x="6012160" y="3550426"/>
              <a:ext cx="526645" cy="52664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8" idx="7"/>
            </p:cNvCxnSpPr>
            <p:nvPr/>
          </p:nvCxnSpPr>
          <p:spPr>
            <a:xfrm flipV="1">
              <a:off x="5724128" y="3550426"/>
              <a:ext cx="814677" cy="81467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52120" y="3635732"/>
              <a:ext cx="420308" cy="369332"/>
            </a:xfrm>
            <a:prstGeom prst="rect">
              <a:avLst/>
            </a:prstGeom>
            <a:noFill/>
          </p:spPr>
          <p:txBody>
            <a:bodyPr wrap="none" rtlCol="0">
              <a:spAutoFit/>
            </a:bodyPr>
            <a:lstStyle/>
            <a:p>
              <a:r>
                <a:rPr lang="en-NZ" dirty="0" smtClean="0"/>
                <a:t>D</a:t>
              </a:r>
              <a:r>
                <a:rPr lang="en-NZ" baseline="-25000" dirty="0" smtClean="0"/>
                <a:t>c</a:t>
              </a:r>
              <a:endParaRPr lang="en-NZ" baseline="-25000" dirty="0"/>
            </a:p>
          </p:txBody>
        </p:sp>
      </p:grpSp>
      <p:sp>
        <p:nvSpPr>
          <p:cNvPr id="32" name="Oval 31"/>
          <p:cNvSpPr/>
          <p:nvPr/>
        </p:nvSpPr>
        <p:spPr>
          <a:xfrm>
            <a:off x="4139952" y="4437112"/>
            <a:ext cx="144016" cy="14401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Trilateration – Location from Distance </a:t>
            </a:r>
            <a:endParaRPr lang="en-NZ" dirty="0"/>
          </a:p>
        </p:txBody>
      </p:sp>
      <p:sp>
        <p:nvSpPr>
          <p:cNvPr id="3" name="Content Placeholder 2"/>
          <p:cNvSpPr>
            <a:spLocks noGrp="1"/>
          </p:cNvSpPr>
          <p:nvPr>
            <p:ph idx="1"/>
          </p:nvPr>
        </p:nvSpPr>
        <p:spPr/>
        <p:txBody>
          <a:bodyPr/>
          <a:lstStyle/>
          <a:p>
            <a:endParaRPr lang="en-NZ"/>
          </a:p>
        </p:txBody>
      </p:sp>
      <p:pic>
        <p:nvPicPr>
          <p:cNvPr id="1026" name="Picture 2" descr="http://www.moorefarmsbg.org/wp-content/uploads/2014/05/GPS_3D-trilateration.png"/>
          <p:cNvPicPr>
            <a:picLocks noChangeAspect="1" noChangeArrowheads="1"/>
          </p:cNvPicPr>
          <p:nvPr/>
        </p:nvPicPr>
        <p:blipFill>
          <a:blip r:embed="rId3" cstate="print"/>
          <a:srcRect/>
          <a:stretch>
            <a:fillRect/>
          </a:stretch>
        </p:blipFill>
        <p:spPr bwMode="auto">
          <a:xfrm>
            <a:off x="1864568" y="1628800"/>
            <a:ext cx="4867672" cy="514494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Phone Options (simplified)</a:t>
            </a:r>
            <a:endParaRPr lang="en-NZ" dirty="0"/>
          </a:p>
        </p:txBody>
      </p:sp>
      <p:sp>
        <p:nvSpPr>
          <p:cNvPr id="3" name="Content Placeholder 2"/>
          <p:cNvSpPr>
            <a:spLocks noGrp="1"/>
          </p:cNvSpPr>
          <p:nvPr>
            <p:ph idx="1"/>
          </p:nvPr>
        </p:nvSpPr>
        <p:spPr/>
        <p:txBody>
          <a:bodyPr>
            <a:normAutofit lnSpcReduction="10000"/>
          </a:bodyPr>
          <a:lstStyle/>
          <a:p>
            <a:r>
              <a:rPr lang="en-NZ" dirty="0" smtClean="0"/>
              <a:t>GPS</a:t>
            </a:r>
          </a:p>
          <a:p>
            <a:pPr lvl="1"/>
            <a:r>
              <a:rPr lang="en-NZ" dirty="0" smtClean="0"/>
              <a:t>Receiver determines your distance to four Global Positioning System satellites and computes your location via trilateration.</a:t>
            </a:r>
          </a:p>
          <a:p>
            <a:pPr lvl="1"/>
            <a:r>
              <a:rPr lang="en-NZ" dirty="0" smtClean="0"/>
              <a:t>Very accurate (in most places).</a:t>
            </a:r>
          </a:p>
          <a:p>
            <a:pPr lvl="1"/>
            <a:r>
              <a:rPr lang="en-NZ" dirty="0" smtClean="0"/>
              <a:t>Doesn’t work indoors.</a:t>
            </a:r>
          </a:p>
          <a:p>
            <a:pPr lvl="1"/>
            <a:r>
              <a:rPr lang="en-NZ" dirty="0" smtClean="0"/>
              <a:t>Consumes a lot of battery power.</a:t>
            </a:r>
          </a:p>
          <a:p>
            <a:r>
              <a:rPr lang="en-NZ" dirty="0" smtClean="0"/>
              <a:t>Network location detection</a:t>
            </a:r>
          </a:p>
          <a:p>
            <a:pPr lvl="1"/>
            <a:r>
              <a:rPr lang="en-NZ" dirty="0" smtClean="0"/>
              <a:t>Uses distance from nearest cell towers  and/or  </a:t>
            </a:r>
            <a:r>
              <a:rPr lang="en-NZ" dirty="0" err="1" smtClean="0"/>
              <a:t>WiFi</a:t>
            </a:r>
            <a:r>
              <a:rPr lang="en-NZ" dirty="0" smtClean="0"/>
              <a:t> access points.</a:t>
            </a:r>
          </a:p>
          <a:p>
            <a:pPr lvl="1"/>
            <a:r>
              <a:rPr lang="en-NZ" dirty="0" err="1" smtClean="0"/>
              <a:t>Trilaterates</a:t>
            </a:r>
            <a:r>
              <a:rPr lang="en-NZ" dirty="0" smtClean="0"/>
              <a:t> if sufficient distance values available.</a:t>
            </a:r>
          </a:p>
          <a:p>
            <a:pPr lvl="1"/>
            <a:r>
              <a:rPr lang="en-NZ" dirty="0" smtClean="0"/>
              <a:t>Less accurate than GPS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Permissions</a:t>
            </a:r>
            <a:endParaRPr lang="en-NZ" dirty="0"/>
          </a:p>
        </p:txBody>
      </p:sp>
      <p:sp>
        <p:nvSpPr>
          <p:cNvPr id="3" name="Content Placeholder 2"/>
          <p:cNvSpPr>
            <a:spLocks noGrp="1"/>
          </p:cNvSpPr>
          <p:nvPr>
            <p:ph idx="1"/>
          </p:nvPr>
        </p:nvSpPr>
        <p:spPr>
          <a:xfrm>
            <a:off x="0" y="1600200"/>
            <a:ext cx="8686800" cy="4876800"/>
          </a:xfrm>
        </p:spPr>
        <p:txBody>
          <a:bodyPr>
            <a:normAutofit/>
          </a:bodyPr>
          <a:lstStyle/>
          <a:p>
            <a:r>
              <a:rPr lang="en-NZ" sz="2000" dirty="0" smtClean="0"/>
              <a:t> &lt;uses-permission </a:t>
            </a:r>
            <a:r>
              <a:rPr lang="en-NZ" sz="2000" dirty="0" err="1" smtClean="0"/>
              <a:t>android:name</a:t>
            </a:r>
            <a:r>
              <a:rPr lang="en-NZ" sz="2000" dirty="0" smtClean="0"/>
              <a:t>="</a:t>
            </a:r>
            <a:r>
              <a:rPr lang="en-NZ" sz="2000" dirty="0" err="1" smtClean="0"/>
              <a:t>android.permission.ACCESS_FINE_LOCATION</a:t>
            </a:r>
            <a:r>
              <a:rPr lang="en-NZ" sz="2000" dirty="0" smtClean="0"/>
              <a:t>“/&gt;</a:t>
            </a:r>
          </a:p>
          <a:p>
            <a:endParaRPr lang="en-NZ" sz="2000" dirty="0" smtClean="0"/>
          </a:p>
          <a:p>
            <a:r>
              <a:rPr lang="en-NZ" sz="2000" dirty="0" smtClean="0"/>
              <a:t> &lt;uses-permission </a:t>
            </a:r>
            <a:r>
              <a:rPr lang="en-NZ" sz="2000" dirty="0" err="1" smtClean="0"/>
              <a:t>android:name</a:t>
            </a:r>
            <a:r>
              <a:rPr lang="en-NZ" sz="2000" dirty="0" smtClean="0"/>
              <a:t>="</a:t>
            </a:r>
            <a:r>
              <a:rPr lang="en-NZ" sz="2000" dirty="0" err="1" smtClean="0"/>
              <a:t>android.permission.ACCESS_COARSE_LOCATION</a:t>
            </a:r>
            <a:r>
              <a:rPr lang="en-NZ" sz="2000" dirty="0" smtClean="0"/>
              <a:t>“/&gt;</a:t>
            </a:r>
            <a:endParaRPr lang="en-NZ"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Location </a:t>
            </a:r>
            <a:endParaRPr lang="en-NZ" dirty="0"/>
          </a:p>
        </p:txBody>
      </p:sp>
      <p:sp>
        <p:nvSpPr>
          <p:cNvPr id="3" name="Content Placeholder 2"/>
          <p:cNvSpPr>
            <a:spLocks noGrp="1"/>
          </p:cNvSpPr>
          <p:nvPr>
            <p:ph idx="1"/>
          </p:nvPr>
        </p:nvSpPr>
        <p:spPr/>
        <p:txBody>
          <a:bodyPr/>
          <a:lstStyle/>
          <a:p>
            <a:r>
              <a:rPr lang="en-NZ" dirty="0" err="1" smtClean="0"/>
              <a:t>android.location</a:t>
            </a:r>
            <a:r>
              <a:rPr lang="en-NZ" dirty="0" smtClean="0"/>
              <a:t> libraries</a:t>
            </a:r>
          </a:p>
          <a:p>
            <a:endParaRPr lang="en-NZ" dirty="0" smtClean="0"/>
          </a:p>
          <a:p>
            <a:r>
              <a:rPr lang="en-NZ" dirty="0" smtClean="0"/>
              <a:t>Process:</a:t>
            </a:r>
          </a:p>
          <a:p>
            <a:pPr marL="514350" indent="-514350">
              <a:buFont typeface="+mj-lt"/>
              <a:buAutoNum type="arabicPeriod"/>
            </a:pPr>
            <a:r>
              <a:rPr lang="en-NZ" dirty="0" smtClean="0"/>
              <a:t>Get a </a:t>
            </a:r>
            <a:r>
              <a:rPr lang="en-NZ" b="1" dirty="0" err="1" smtClean="0"/>
              <a:t>LocationManager</a:t>
            </a:r>
            <a:r>
              <a:rPr lang="en-NZ" dirty="0" smtClean="0"/>
              <a:t> instance</a:t>
            </a:r>
          </a:p>
          <a:p>
            <a:pPr marL="514350" indent="-514350">
              <a:buFont typeface="+mj-lt"/>
              <a:buAutoNum type="arabicPeriod"/>
            </a:pPr>
            <a:r>
              <a:rPr lang="en-NZ" dirty="0" smtClean="0"/>
              <a:t>Define a </a:t>
            </a:r>
            <a:r>
              <a:rPr lang="en-NZ" b="1" dirty="0" smtClean="0"/>
              <a:t>Criteria</a:t>
            </a:r>
            <a:r>
              <a:rPr lang="en-NZ" dirty="0" smtClean="0"/>
              <a:t> class instance</a:t>
            </a:r>
          </a:p>
          <a:p>
            <a:pPr marL="514350" indent="-514350">
              <a:buFont typeface="+mj-lt"/>
              <a:buAutoNum type="arabicPeriod"/>
            </a:pPr>
            <a:r>
              <a:rPr lang="en-NZ" dirty="0" smtClean="0"/>
              <a:t>Get a provider</a:t>
            </a:r>
          </a:p>
          <a:p>
            <a:pPr marL="514350" indent="-514350">
              <a:buFont typeface="+mj-lt"/>
              <a:buAutoNum type="arabicPeriod"/>
            </a:pPr>
            <a:r>
              <a:rPr lang="en-NZ" dirty="0" smtClean="0"/>
              <a:t>Ask for your location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Critera</a:t>
            </a:r>
            <a:r>
              <a:rPr lang="en-NZ" dirty="0" smtClean="0"/>
              <a:t> object</a:t>
            </a:r>
            <a:endParaRPr lang="en-NZ" dirty="0"/>
          </a:p>
        </p:txBody>
      </p:sp>
      <p:sp>
        <p:nvSpPr>
          <p:cNvPr id="3" name="Content Placeholder 2"/>
          <p:cNvSpPr>
            <a:spLocks noGrp="1"/>
          </p:cNvSpPr>
          <p:nvPr>
            <p:ph idx="1"/>
          </p:nvPr>
        </p:nvSpPr>
        <p:spPr>
          <a:xfrm>
            <a:off x="0" y="1936576"/>
            <a:ext cx="9144000" cy="4876800"/>
          </a:xfrm>
        </p:spPr>
        <p:txBody>
          <a:bodyPr>
            <a:normAutofit/>
          </a:bodyPr>
          <a:lstStyle/>
          <a:p>
            <a:r>
              <a:rPr lang="en-NZ" sz="2400" dirty="0" smtClean="0"/>
              <a:t>developer.android.com/reference/android/location/Criteria.html</a:t>
            </a:r>
            <a:endParaRPr lang="en-NZ" sz="2400" dirty="0"/>
          </a:p>
        </p:txBody>
      </p:sp>
      <p:pic>
        <p:nvPicPr>
          <p:cNvPr id="20482" name="Picture 2"/>
          <p:cNvPicPr>
            <a:picLocks noChangeAspect="1" noChangeArrowheads="1"/>
          </p:cNvPicPr>
          <p:nvPr/>
        </p:nvPicPr>
        <p:blipFill>
          <a:blip r:embed="rId3" cstate="print"/>
          <a:srcRect/>
          <a:stretch>
            <a:fillRect/>
          </a:stretch>
        </p:blipFill>
        <p:spPr bwMode="auto">
          <a:xfrm>
            <a:off x="-25400" y="2636912"/>
            <a:ext cx="9169400" cy="3048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Location </a:t>
            </a:r>
            <a:r>
              <a:rPr lang="en-NZ" dirty="0" smtClean="0">
                <a:solidFill>
                  <a:srgbClr val="FF0000"/>
                </a:solidFill>
              </a:rPr>
              <a:t>(up to SDK 21 only) </a:t>
            </a:r>
            <a:endParaRPr lang="en-NZ" dirty="0">
              <a:solidFill>
                <a:srgbClr val="FF0000"/>
              </a:solidFill>
            </a:endParaRPr>
          </a:p>
        </p:txBody>
      </p:sp>
      <p:sp>
        <p:nvSpPr>
          <p:cNvPr id="3" name="Content Placeholder 2"/>
          <p:cNvSpPr>
            <a:spLocks noGrp="1"/>
          </p:cNvSpPr>
          <p:nvPr>
            <p:ph idx="1"/>
          </p:nvPr>
        </p:nvSpPr>
        <p:spPr/>
        <p:txBody>
          <a:bodyPr/>
          <a:lstStyle/>
          <a:p>
            <a:endParaRPr lang="en-NZ"/>
          </a:p>
        </p:txBody>
      </p:sp>
      <p:pic>
        <p:nvPicPr>
          <p:cNvPr id="22530" name="Picture 2"/>
          <p:cNvPicPr>
            <a:picLocks noChangeAspect="1" noChangeArrowheads="1"/>
          </p:cNvPicPr>
          <p:nvPr/>
        </p:nvPicPr>
        <p:blipFill>
          <a:blip r:embed="rId3" cstate="print"/>
          <a:srcRect/>
          <a:stretch>
            <a:fillRect/>
          </a:stretch>
        </p:blipFill>
        <p:spPr bwMode="auto">
          <a:xfrm>
            <a:off x="251520" y="1628800"/>
            <a:ext cx="8542867"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4996</TotalTime>
  <Words>3177</Words>
  <Application>Microsoft Office PowerPoint</Application>
  <PresentationFormat>On-screen Show (4:3)</PresentationFormat>
  <Paragraphs>303</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Times New Roman</vt:lpstr>
      <vt:lpstr>Wingdings</vt:lpstr>
      <vt:lpstr>Clarity</vt:lpstr>
      <vt:lpstr>PowerPoint Presentation</vt:lpstr>
      <vt:lpstr>Using Location</vt:lpstr>
      <vt:lpstr>Trilateration – Location from Distance </vt:lpstr>
      <vt:lpstr>Trilateration – Location from Distance </vt:lpstr>
      <vt:lpstr>Phone Options (simplified)</vt:lpstr>
      <vt:lpstr>Permissions</vt:lpstr>
      <vt:lpstr>Basic Location </vt:lpstr>
      <vt:lpstr>Critera object</vt:lpstr>
      <vt:lpstr>Basic Location (up to SDK 21 only) </vt:lpstr>
      <vt:lpstr>Basic Location </vt:lpstr>
      <vt:lpstr>Location modification for testing</vt:lpstr>
      <vt:lpstr>Location modification for testing</vt:lpstr>
      <vt:lpstr>Continuous Location Monitoring</vt:lpstr>
      <vt:lpstr>Continuous Location Monitoring</vt:lpstr>
      <vt:lpstr>Continuous Location Monitoring</vt:lpstr>
      <vt:lpstr>Mock GPS with the Emulator</vt:lpstr>
      <vt:lpstr>Mock GPS with the Emulator</vt:lpstr>
      <vt:lpstr>The New Permissions Model</vt:lpstr>
      <vt:lpstr>The New Permissions Model</vt:lpstr>
      <vt:lpstr>The New Permissions Model</vt:lpstr>
      <vt:lpstr>The New Permissions Model</vt:lpstr>
      <vt:lpstr>Check Permission</vt:lpstr>
      <vt:lpstr>Request Permission</vt:lpstr>
      <vt:lpstr>Callback</vt:lpstr>
      <vt:lpstr>In the onCreate</vt:lpstr>
      <vt:lpstr>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1675</cp:revision>
  <dcterms:created xsi:type="dcterms:W3CDTF">1601-01-01T00:00:00Z</dcterms:created>
  <dcterms:modified xsi:type="dcterms:W3CDTF">2017-05-03T02:45:36Z</dcterms:modified>
</cp:coreProperties>
</file>