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27"/>
  </p:notesMasterIdLst>
  <p:sldIdLst>
    <p:sldId id="257" r:id="rId2"/>
    <p:sldId id="258" r:id="rId3"/>
    <p:sldId id="259" r:id="rId4"/>
    <p:sldId id="260" r:id="rId5"/>
    <p:sldId id="263" r:id="rId6"/>
    <p:sldId id="261" r:id="rId7"/>
    <p:sldId id="264" r:id="rId8"/>
    <p:sldId id="265" r:id="rId9"/>
    <p:sldId id="266" r:id="rId10"/>
    <p:sldId id="267" r:id="rId11"/>
    <p:sldId id="280" r:id="rId12"/>
    <p:sldId id="268" r:id="rId13"/>
    <p:sldId id="269" r:id="rId14"/>
    <p:sldId id="270" r:id="rId15"/>
    <p:sldId id="271" r:id="rId16"/>
    <p:sldId id="272" r:id="rId17"/>
    <p:sldId id="273" r:id="rId18"/>
    <p:sldId id="274" r:id="rId19"/>
    <p:sldId id="282" r:id="rId20"/>
    <p:sldId id="275" r:id="rId21"/>
    <p:sldId id="276" r:id="rId22"/>
    <p:sldId id="277" r:id="rId23"/>
    <p:sldId id="278" r:id="rId24"/>
    <p:sldId id="279" r:id="rId25"/>
    <p:sldId id="281" r:id="rId26"/>
  </p:sldIdLst>
  <p:sldSz cx="9144000" cy="6858000" type="screen4x3"/>
  <p:notesSz cx="6797675" cy="9926638"/>
  <p:defaultTextStyle>
    <a:defPPr>
      <a:defRPr lang="en-US"/>
    </a:defPPr>
    <a:lvl1pPr algn="l" rtl="0" fontAlgn="base">
      <a:spcBef>
        <a:spcPct val="0"/>
      </a:spcBef>
      <a:spcAft>
        <a:spcPct val="0"/>
      </a:spcAft>
      <a:defRPr b="1" kern="1200">
        <a:solidFill>
          <a:schemeClr val="tx1"/>
        </a:solidFill>
        <a:latin typeface="Times New Roman" pitchFamily="18" charset="0"/>
        <a:ea typeface="+mn-ea"/>
        <a:cs typeface="Arial" charset="0"/>
      </a:defRPr>
    </a:lvl1pPr>
    <a:lvl2pPr marL="457200" algn="l" rtl="0" fontAlgn="base">
      <a:spcBef>
        <a:spcPct val="0"/>
      </a:spcBef>
      <a:spcAft>
        <a:spcPct val="0"/>
      </a:spcAft>
      <a:defRPr b="1" kern="1200">
        <a:solidFill>
          <a:schemeClr val="tx1"/>
        </a:solidFill>
        <a:latin typeface="Times New Roman" pitchFamily="18" charset="0"/>
        <a:ea typeface="+mn-ea"/>
        <a:cs typeface="Arial" charset="0"/>
      </a:defRPr>
    </a:lvl2pPr>
    <a:lvl3pPr marL="914400" algn="l" rtl="0" fontAlgn="base">
      <a:spcBef>
        <a:spcPct val="0"/>
      </a:spcBef>
      <a:spcAft>
        <a:spcPct val="0"/>
      </a:spcAft>
      <a:defRPr b="1" kern="1200">
        <a:solidFill>
          <a:schemeClr val="tx1"/>
        </a:solidFill>
        <a:latin typeface="Times New Roman" pitchFamily="18" charset="0"/>
        <a:ea typeface="+mn-ea"/>
        <a:cs typeface="Arial" charset="0"/>
      </a:defRPr>
    </a:lvl3pPr>
    <a:lvl4pPr marL="1371600" algn="l" rtl="0" fontAlgn="base">
      <a:spcBef>
        <a:spcPct val="0"/>
      </a:spcBef>
      <a:spcAft>
        <a:spcPct val="0"/>
      </a:spcAft>
      <a:defRPr b="1" kern="1200">
        <a:solidFill>
          <a:schemeClr val="tx1"/>
        </a:solidFill>
        <a:latin typeface="Times New Roman" pitchFamily="18" charset="0"/>
        <a:ea typeface="+mn-ea"/>
        <a:cs typeface="Arial" charset="0"/>
      </a:defRPr>
    </a:lvl4pPr>
    <a:lvl5pPr marL="1828800" algn="l" rtl="0" fontAlgn="base">
      <a:spcBef>
        <a:spcPct val="0"/>
      </a:spcBef>
      <a:spcAft>
        <a:spcPct val="0"/>
      </a:spcAft>
      <a:defRPr b="1" kern="1200">
        <a:solidFill>
          <a:schemeClr val="tx1"/>
        </a:solidFill>
        <a:latin typeface="Times New Roman" pitchFamily="18" charset="0"/>
        <a:ea typeface="+mn-ea"/>
        <a:cs typeface="Arial" charset="0"/>
      </a:defRPr>
    </a:lvl5pPr>
    <a:lvl6pPr marL="2286000" algn="l" defTabSz="914400" rtl="0" eaLnBrk="1" latinLnBrk="0" hangingPunct="1">
      <a:defRPr b="1" kern="1200">
        <a:solidFill>
          <a:schemeClr val="tx1"/>
        </a:solidFill>
        <a:latin typeface="Times New Roman" pitchFamily="18" charset="0"/>
        <a:ea typeface="+mn-ea"/>
        <a:cs typeface="Arial" charset="0"/>
      </a:defRPr>
    </a:lvl6pPr>
    <a:lvl7pPr marL="2743200" algn="l" defTabSz="914400" rtl="0" eaLnBrk="1" latinLnBrk="0" hangingPunct="1">
      <a:defRPr b="1" kern="1200">
        <a:solidFill>
          <a:schemeClr val="tx1"/>
        </a:solidFill>
        <a:latin typeface="Times New Roman" pitchFamily="18" charset="0"/>
        <a:ea typeface="+mn-ea"/>
        <a:cs typeface="Arial" charset="0"/>
      </a:defRPr>
    </a:lvl7pPr>
    <a:lvl8pPr marL="3200400" algn="l" defTabSz="914400" rtl="0" eaLnBrk="1" latinLnBrk="0" hangingPunct="1">
      <a:defRPr b="1" kern="1200">
        <a:solidFill>
          <a:schemeClr val="tx1"/>
        </a:solidFill>
        <a:latin typeface="Times New Roman" pitchFamily="18" charset="0"/>
        <a:ea typeface="+mn-ea"/>
        <a:cs typeface="Arial" charset="0"/>
      </a:defRPr>
    </a:lvl8pPr>
    <a:lvl9pPr marL="3657600" algn="l" defTabSz="914400" rtl="0" eaLnBrk="1" latinLnBrk="0" hangingPunct="1">
      <a:defRPr b="1" kern="1200">
        <a:solidFill>
          <a:schemeClr val="tx1"/>
        </a:solidFill>
        <a:latin typeface="Times New Roman" pitchFamily="18"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416" autoAdjust="0"/>
  </p:normalViewPr>
  <p:slideViewPr>
    <p:cSldViewPr>
      <p:cViewPr varScale="1">
        <p:scale>
          <a:sx n="48" d="100"/>
          <a:sy n="48" d="100"/>
        </p:scale>
        <p:origin x="-2434"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NZ"/>
          </a:p>
        </p:txBody>
      </p:sp>
      <p:sp>
        <p:nvSpPr>
          <p:cNvPr id="327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NZ"/>
          </a:p>
        </p:txBody>
      </p:sp>
      <p:sp>
        <p:nvSpPr>
          <p:cNvPr id="23556"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NZ" noProof="0" smtClean="0"/>
              <a:t>Click to edit Master text styles</a:t>
            </a:r>
          </a:p>
          <a:p>
            <a:pPr lvl="1"/>
            <a:r>
              <a:rPr lang="en-NZ" noProof="0" smtClean="0"/>
              <a:t>Second level</a:t>
            </a:r>
          </a:p>
          <a:p>
            <a:pPr lvl="2"/>
            <a:r>
              <a:rPr lang="en-NZ" noProof="0" smtClean="0"/>
              <a:t>Third level</a:t>
            </a:r>
          </a:p>
          <a:p>
            <a:pPr lvl="3"/>
            <a:r>
              <a:rPr lang="en-NZ" noProof="0" smtClean="0"/>
              <a:t>Fourth level</a:t>
            </a:r>
          </a:p>
          <a:p>
            <a:pPr lvl="4"/>
            <a:r>
              <a:rPr lang="en-NZ" noProof="0" smtClean="0"/>
              <a:t>Fifth level</a:t>
            </a:r>
          </a:p>
        </p:txBody>
      </p:sp>
      <p:sp>
        <p:nvSpPr>
          <p:cNvPr id="327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NZ"/>
          </a:p>
        </p:txBody>
      </p:sp>
      <p:sp>
        <p:nvSpPr>
          <p:cNvPr id="327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0F64D236-BED8-415C-A48C-122B50B913C2}" type="slidenum">
              <a:rPr lang="en-NZ"/>
              <a:pPr>
                <a:defRPr/>
              </a:pPr>
              <a:t>‹#›</a:t>
            </a:fld>
            <a:endParaRPr lang="en-NZ"/>
          </a:p>
        </p:txBody>
      </p:sp>
    </p:spTree>
    <p:extLst>
      <p:ext uri="{BB962C8B-B14F-4D97-AF65-F5344CB8AC3E}">
        <p14:creationId xmlns="" xmlns:p14="http://schemas.microsoft.com/office/powerpoint/2010/main" val="1008794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a:buFont typeface="Arial" pitchFamily="34" charset="0"/>
              <a:buChar char="•"/>
            </a:pPr>
            <a:r>
              <a:rPr lang="en-US" baseline="0" dirty="0" smtClean="0"/>
              <a:t>We have talked often about the importance of having actual mobile use cases when you write mobile apps.</a:t>
            </a:r>
          </a:p>
          <a:p>
            <a:pPr>
              <a:buFont typeface="Arial" pitchFamily="34" charset="0"/>
              <a:buChar char="•"/>
            </a:pPr>
            <a:r>
              <a:rPr lang="en-US" baseline="0" dirty="0" smtClean="0"/>
              <a:t>One of the clearest situations is when you want to use hardware that mobile devices have, but desktop devices do not – e.g. the camera and the GPS chip.</a:t>
            </a:r>
          </a:p>
          <a:p>
            <a:pPr>
              <a:buFont typeface="Arial" pitchFamily="34" charset="0"/>
              <a:buChar char="•"/>
            </a:pPr>
            <a:r>
              <a:rPr lang="en-US" baseline="0" dirty="0" smtClean="0"/>
              <a:t>In our next two sessions we will look at how to access and communicate with these hardware devices  programmatically. </a:t>
            </a:r>
          </a:p>
          <a:p>
            <a:pPr>
              <a:buFont typeface="Arial" pitchFamily="34" charset="0"/>
              <a:buChar char="•"/>
            </a:pPr>
            <a:endParaRPr lang="en-US" baseline="0" dirty="0" smtClean="0"/>
          </a:p>
          <a:p>
            <a:pPr>
              <a:buFont typeface="Arial" pitchFamily="34" charset="0"/>
              <a:buChar char="•"/>
            </a:pPr>
            <a:r>
              <a:rPr lang="en-US" baseline="0" dirty="0" smtClean="0"/>
              <a:t>Today, the camera</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a:t>
            </a:fld>
            <a:endParaRPr lang="en-NZ"/>
          </a:p>
        </p:txBody>
      </p:sp>
    </p:spTree>
    <p:extLst>
      <p:ext uri="{BB962C8B-B14F-4D97-AF65-F5344CB8AC3E}">
        <p14:creationId xmlns="" xmlns:p14="http://schemas.microsoft.com/office/powerpoint/2010/main" val="631346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Let’s look at the fetching</a:t>
            </a:r>
            <a:r>
              <a:rPr lang="en-NZ" baseline="0" dirty="0" smtClean="0"/>
              <a:t> process...</a:t>
            </a:r>
          </a:p>
          <a:p>
            <a:pPr>
              <a:buFont typeface="Arial" pitchFamily="34" charset="0"/>
              <a:buChar char="•"/>
            </a:pPr>
            <a:endParaRPr lang="en-NZ" baseline="0" dirty="0" smtClean="0"/>
          </a:p>
          <a:p>
            <a:pPr>
              <a:buFont typeface="Arial"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10</a:t>
            </a:fld>
            <a:endParaRPr lang="en-N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The default behaviour of Android apps is to destroy and recreate the Activity whenever the configuration – including orientation -- changes.</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Thus rotating the phone kills your current Activity instance and creates a new one. But </a:t>
            </a:r>
            <a:r>
              <a:rPr lang="en-NZ" baseline="0" dirty="0" err="1" smtClean="0"/>
              <a:t>startActivityForResult</a:t>
            </a:r>
            <a:r>
              <a:rPr lang="en-NZ" baseline="0" dirty="0" smtClean="0"/>
              <a:t> needs to return control to the original (now destroyed) Activity. So the app crashes.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You can add this attribute to prevent this behaviour.</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This is a very crude solution, and is not recommended for professional app building. Unfortunately, the method recommended for professional app building is very complicated, so we will just do this for now.</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baseline="0"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We will discuss dealing with lifecycle events and saving state in a later lecture.</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baseline="0"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You have now seen all the pieces for using the camera from inside your app. In the practical, you will have a chance to put them together.</a:t>
            </a:r>
          </a:p>
          <a:p>
            <a:pPr>
              <a:buFont typeface="Arial" pitchFamily="34" charset="0"/>
              <a:buNone/>
            </a:pPr>
            <a:endParaRPr lang="en-NZ" dirty="0" smtClean="0"/>
          </a:p>
          <a:p>
            <a:pPr>
              <a:buFont typeface="Arial" pitchFamily="34" charset="0"/>
              <a:buChar char="•"/>
            </a:pPr>
            <a:endParaRPr lang="en-NZ"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First though, we need to talk about setting up the emulator and/or hardware devices to allow you to run your app on them.</a:t>
            </a:r>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11</a:t>
            </a:fld>
            <a:endParaRPr lang="en-N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Before</a:t>
            </a:r>
            <a:r>
              <a:rPr lang="en-NZ" baseline="0" dirty="0" smtClean="0"/>
              <a:t> starting, get into the advanced settings for your emulator in the AVD and make sure it has a camera.</a:t>
            </a:r>
          </a:p>
          <a:p>
            <a:pPr>
              <a:buFont typeface="Arial" pitchFamily="34" charset="0"/>
              <a:buChar char="•"/>
            </a:pPr>
            <a:endParaRPr lang="en-NZ" dirty="0" smtClean="0"/>
          </a:p>
          <a:p>
            <a:pPr>
              <a:buFont typeface="Arial" pitchFamily="34" charset="0"/>
              <a:buChar char="•"/>
            </a:pPr>
            <a:r>
              <a:rPr lang="en-NZ" dirty="0" smtClean="0"/>
              <a:t>When you launch the camera app on the emulator, it launches</a:t>
            </a:r>
            <a:r>
              <a:rPr lang="en-NZ" baseline="0" dirty="0" smtClean="0"/>
              <a:t> an emulated camera app, as shown.</a:t>
            </a:r>
          </a:p>
          <a:p>
            <a:pPr>
              <a:buFont typeface="Arial" pitchFamily="34" charset="0"/>
              <a:buChar char="•"/>
            </a:pPr>
            <a:endParaRPr lang="en-NZ" baseline="0" dirty="0" smtClean="0"/>
          </a:p>
          <a:p>
            <a:pPr>
              <a:buFont typeface="Arial" pitchFamily="34" charset="0"/>
              <a:buChar char="•"/>
            </a:pPr>
            <a:r>
              <a:rPr lang="en-NZ" baseline="0" dirty="0" smtClean="0"/>
              <a:t>The square moves slowly around, bouncing off the walls. It changes colour periodically between green and red.</a:t>
            </a:r>
          </a:p>
          <a:p>
            <a:pPr>
              <a:buFont typeface="Arial" pitchFamily="34" charset="0"/>
              <a:buChar char="•"/>
            </a:pPr>
            <a:r>
              <a:rPr lang="en-NZ" baseline="0" dirty="0" smtClean="0"/>
              <a:t>When you tap the shutter button, it grabs the state of the screen.</a:t>
            </a:r>
          </a:p>
          <a:p>
            <a:pPr>
              <a:buFont typeface="Arial" pitchFamily="34" charset="0"/>
              <a:buChar char="•"/>
            </a:pPr>
            <a:r>
              <a:rPr lang="en-NZ" baseline="0" dirty="0" smtClean="0"/>
              <a:t>This allows you to confirm that it is actually “taking the picture” at the moment you hit the shutter.</a:t>
            </a:r>
          </a:p>
          <a:p>
            <a:pPr>
              <a:buFont typeface="Arial" pitchFamily="34" charset="0"/>
              <a:buChar char="•"/>
            </a:pPr>
            <a:endParaRPr lang="en-NZ" baseline="0" dirty="0" smtClean="0"/>
          </a:p>
          <a:p>
            <a:pPr>
              <a:buFont typeface="Arial" pitchFamily="34" charset="0"/>
              <a:buChar char="•"/>
            </a:pPr>
            <a:r>
              <a:rPr lang="en-NZ" baseline="0" dirty="0" smtClean="0"/>
              <a:t>That’s all you have to do.</a:t>
            </a:r>
          </a:p>
          <a:p>
            <a:pPr>
              <a:buFont typeface="Arial" pitchFamily="34" charset="0"/>
              <a:buChar char="•"/>
            </a:pPr>
            <a:r>
              <a:rPr lang="en-NZ" baseline="0" dirty="0" smtClean="0"/>
              <a:t>In theory. In practice, I have found the emulator to be quite buggy in this area. Definitely fewer headaches with a real device.</a:t>
            </a:r>
          </a:p>
          <a:p>
            <a:pPr>
              <a:buFont typeface="Arial" pitchFamily="34" charset="0"/>
              <a:buChar char="•"/>
            </a:pPr>
            <a:endParaRPr lang="en-NZ" baseline="0" dirty="0" smtClean="0"/>
          </a:p>
          <a:p>
            <a:pPr>
              <a:buFont typeface="Arial" pitchFamily="34" charset="0"/>
              <a:buChar char="•"/>
            </a:pPr>
            <a:r>
              <a:rPr lang="en-NZ" baseline="0" dirty="0" smtClean="0"/>
              <a:t>So....</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12</a:t>
            </a:fld>
            <a:endParaRPr lang="en-N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So</a:t>
            </a:r>
            <a:r>
              <a:rPr lang="en-NZ" baseline="0" dirty="0" smtClean="0"/>
              <a:t> the emulator camera is sufficient for development, but a real phone is more fun.</a:t>
            </a:r>
          </a:p>
          <a:p>
            <a:pPr>
              <a:buFont typeface="Arial" pitchFamily="34" charset="0"/>
              <a:buChar char="•"/>
            </a:pPr>
            <a:endParaRPr lang="en-NZ" baseline="0" dirty="0" smtClean="0"/>
          </a:p>
          <a:p>
            <a:pPr>
              <a:buFont typeface="Arial" pitchFamily="34" charset="0"/>
              <a:buChar char="•"/>
            </a:pPr>
            <a:r>
              <a:rPr lang="en-NZ" baseline="0" dirty="0" smtClean="0"/>
              <a:t>You can use the phone as the device AS runs your code on. You still have access to the debugger, </a:t>
            </a:r>
            <a:r>
              <a:rPr lang="en-NZ" baseline="0" dirty="0" err="1" smtClean="0"/>
              <a:t>logcat</a:t>
            </a:r>
            <a:r>
              <a:rPr lang="en-NZ" baseline="0" dirty="0" smtClean="0"/>
              <a:t>, etc., the thing just runs on the phone instead of on the emulator.</a:t>
            </a:r>
          </a:p>
          <a:p>
            <a:pPr>
              <a:buFont typeface="Arial" pitchFamily="34" charset="0"/>
              <a:buChar char="•"/>
            </a:pPr>
            <a:endParaRPr lang="en-NZ" baseline="0" dirty="0" smtClean="0"/>
          </a:p>
          <a:p>
            <a:pPr>
              <a:buFont typeface="Arial" pitchFamily="34" charset="0"/>
              <a:buChar char="•"/>
            </a:pPr>
            <a:r>
              <a:rPr lang="en-NZ" baseline="0" dirty="0" smtClean="0"/>
              <a:t>You can also use the phone by installing your app on it and running it just as normal for any app. To do this, you have to compile your project to an installable form.</a:t>
            </a:r>
          </a:p>
          <a:p>
            <a:pPr>
              <a:buFont typeface="Arial" pitchFamily="34" charset="0"/>
              <a:buChar char="•"/>
            </a:pPr>
            <a:endParaRPr lang="en-NZ" baseline="0" dirty="0" smtClean="0"/>
          </a:p>
          <a:p>
            <a:pPr>
              <a:buFont typeface="Arial" pitchFamily="34" charset="0"/>
              <a:buChar char="•"/>
            </a:pPr>
            <a:r>
              <a:rPr lang="en-NZ" baseline="0" dirty="0" smtClean="0"/>
              <a:t>We’ll go through the first process; the second will be left as part of the practical (but if people have trouble with it, we can go through it together in class next week.)</a:t>
            </a:r>
          </a:p>
          <a:p>
            <a:pPr>
              <a:buFont typeface="Arial" pitchFamily="34" charset="0"/>
              <a:buChar char="•"/>
            </a:pPr>
            <a:endParaRPr lang="en-NZ" baseline="0" dirty="0" smtClean="0"/>
          </a:p>
          <a:p>
            <a:pPr>
              <a:buFont typeface="Arial" pitchFamily="34" charset="0"/>
              <a:buChar char="•"/>
            </a:pPr>
            <a:r>
              <a:rPr lang="en-NZ" baseline="0" dirty="0" smtClean="0"/>
              <a:t>Note that some people report problems with getting the phone to appear that can be resolved by turning USB debugging off and turning it back on again with the phone connected.</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13</a:t>
            </a:fld>
            <a:endParaRPr lang="en-N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This</a:t>
            </a:r>
            <a:r>
              <a:rPr lang="en-NZ" baseline="0" dirty="0" smtClean="0"/>
              <a:t> applies to the Galaxy S3 running 4.3.</a:t>
            </a:r>
          </a:p>
          <a:p>
            <a:pPr>
              <a:buFont typeface="Arial" pitchFamily="34" charset="0"/>
              <a:buChar char="•"/>
            </a:pPr>
            <a:endParaRPr lang="en-NZ" baseline="0" dirty="0" smtClean="0"/>
          </a:p>
          <a:p>
            <a:pPr>
              <a:buFont typeface="Arial" pitchFamily="34" charset="0"/>
              <a:buChar char="•"/>
            </a:pPr>
            <a:r>
              <a:rPr lang="en-NZ" baseline="0" dirty="0" smtClean="0"/>
              <a:t>Different versions have the Settings arranged differently, so you may have to hunt around for the Build Number..</a:t>
            </a:r>
          </a:p>
          <a:p>
            <a:pPr>
              <a:buFont typeface="Arial" pitchFamily="34" charset="0"/>
              <a:buChar char="•"/>
            </a:pPr>
            <a:endParaRPr lang="en-NZ" baseline="0" dirty="0" smtClean="0"/>
          </a:p>
          <a:p>
            <a:pPr>
              <a:buFont typeface="Arial" pitchFamily="34" charset="0"/>
              <a:buChar char="•"/>
            </a:pPr>
            <a:r>
              <a:rPr lang="en-NZ" baseline="0" dirty="0" smtClean="0"/>
              <a:t>Developer Options is now available in Settings-&gt;More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14</a:t>
            </a:fld>
            <a:endParaRPr lang="en-N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Turn on USB Debugging...</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15</a:t>
            </a:fld>
            <a:endParaRPr lang="en-N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 docs say this is required.</a:t>
            </a:r>
          </a:p>
          <a:p>
            <a:pPr>
              <a:buFont typeface="Arial" pitchFamily="34" charset="0"/>
              <a:buChar char="•"/>
            </a:pPr>
            <a:r>
              <a:rPr lang="en-NZ" dirty="0" smtClean="0"/>
              <a:t>I’ve actually run on the phone without it, but it’s worth being aware of.</a:t>
            </a:r>
          </a:p>
          <a:p>
            <a:pPr>
              <a:buFont typeface="Arial" pitchFamily="34" charset="0"/>
              <a:buChar char="•"/>
            </a:pPr>
            <a:r>
              <a:rPr lang="en-NZ" dirty="0" smtClean="0"/>
              <a:t>In fact,</a:t>
            </a:r>
            <a:r>
              <a:rPr lang="en-NZ" baseline="0" dirty="0" smtClean="0"/>
              <a:t> you should read this whole module to learn more about using AS with a real device.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16</a:t>
            </a:fld>
            <a:endParaRPr lang="en-NZ"/>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AS is set up nicely for this.</a:t>
            </a:r>
          </a:p>
          <a:p>
            <a:pPr>
              <a:buFont typeface="Arial" pitchFamily="34" charset="0"/>
              <a:buChar char="•"/>
            </a:pPr>
            <a:r>
              <a:rPr lang="en-NZ" dirty="0" smtClean="0"/>
              <a:t>Basically all you</a:t>
            </a:r>
            <a:r>
              <a:rPr lang="en-NZ" baseline="0" dirty="0" smtClean="0"/>
              <a:t> do is select the appropriate menu item and provide a path and password for a </a:t>
            </a:r>
            <a:r>
              <a:rPr lang="en-NZ" baseline="0" dirty="0" err="1" smtClean="0"/>
              <a:t>keystore</a:t>
            </a:r>
            <a:r>
              <a:rPr lang="en-NZ" baseline="0" dirty="0" smtClean="0"/>
              <a:t> file.</a:t>
            </a:r>
          </a:p>
          <a:p>
            <a:pPr>
              <a:buFont typeface="Arial" pitchFamily="34" charset="0"/>
              <a:buChar char="•"/>
            </a:pPr>
            <a:r>
              <a:rPr lang="en-NZ" baseline="0" dirty="0" smtClean="0"/>
              <a:t>It does all the rest.</a:t>
            </a:r>
            <a:endParaRPr lang="en-NZ" dirty="0" smtClean="0"/>
          </a:p>
          <a:p>
            <a:pPr>
              <a:buFont typeface="Arial" pitchFamily="34" charset="0"/>
              <a:buChar char="•"/>
            </a:pPr>
            <a:endParaRPr lang="en-NZ" dirty="0" smtClean="0"/>
          </a:p>
          <a:p>
            <a:pPr>
              <a:buFont typeface="Arial" pitchFamily="34" charset="0"/>
              <a:buChar char="•"/>
            </a:pPr>
            <a:endParaRPr lang="en-NZ" dirty="0" smtClean="0"/>
          </a:p>
          <a:p>
            <a:pPr>
              <a:buFont typeface="Arial" pitchFamily="34" charset="0"/>
              <a:buChar char="•"/>
            </a:pPr>
            <a:r>
              <a:rPr lang="en-NZ" dirty="0" smtClean="0"/>
              <a:t>No difference between an app installed this way and one that comes from Play Store.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17</a:t>
            </a:fld>
            <a:endParaRPr lang="en-NZ"/>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We want</a:t>
            </a:r>
            <a:r>
              <a:rPr lang="en-NZ" baseline="0" dirty="0" smtClean="0"/>
              <a:t> to concentrate on the camera here, not the permissions model</a:t>
            </a:r>
          </a:p>
          <a:p>
            <a:pPr>
              <a:buFont typeface="Arial" pitchFamily="34" charset="0"/>
              <a:buChar char="•"/>
            </a:pPr>
            <a:r>
              <a:rPr lang="en-NZ" baseline="0" dirty="0" smtClean="0"/>
              <a:t>Roll back to 21, where all you need is the uses-permissions in the manifest.</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18</a:t>
            </a:fld>
            <a:endParaRPr lang="en-NZ"/>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If you don’t have a device to use, you can borrow the school’s S3.</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19</a:t>
            </a:fld>
            <a:endParaRPr lang="en-N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lnSpcReduction="10000"/>
          </a:bodyPr>
          <a:lstStyle/>
          <a:p>
            <a:pPr>
              <a:buFont typeface="Arial" pitchFamily="34" charset="0"/>
              <a:buChar char="•"/>
            </a:pPr>
            <a:r>
              <a:rPr lang="en-NZ" dirty="0" smtClean="0"/>
              <a:t>We are only going to cover the first technique. </a:t>
            </a:r>
          </a:p>
          <a:p>
            <a:pPr>
              <a:buFont typeface="Arial" pitchFamily="34" charset="0"/>
              <a:buChar char="•"/>
            </a:pPr>
            <a:r>
              <a:rPr lang="en-NZ" dirty="0" smtClean="0"/>
              <a:t>It works well,</a:t>
            </a:r>
            <a:r>
              <a:rPr lang="en-NZ" baseline="0" dirty="0" smtClean="0"/>
              <a:t> fits the Android philosophy and is recommended by the developer group.</a:t>
            </a:r>
          </a:p>
          <a:p>
            <a:pPr>
              <a:buFont typeface="Arial" pitchFamily="34" charset="0"/>
              <a:buChar char="•"/>
            </a:pPr>
            <a:endParaRPr lang="en-NZ" baseline="0" dirty="0" smtClean="0"/>
          </a:p>
          <a:p>
            <a:pPr>
              <a:buFont typeface="Arial" pitchFamily="34" charset="0"/>
              <a:buChar char="•"/>
            </a:pPr>
            <a:r>
              <a:rPr lang="en-NZ" baseline="0" dirty="0" smtClean="0"/>
              <a:t>I mention the second possibility so that you will know it is there. It’s not especially difficult and uses only things you know (custom classes, fragments, etc.), but it’s currently in a state of upheaval. The old camera class was deprecated and replaced with a new one just in the most recent Android version, and that new one is buggy and almost certainly going to change in the next version.</a:t>
            </a:r>
          </a:p>
          <a:p>
            <a:pPr>
              <a:buFont typeface="Arial" pitchFamily="34" charset="0"/>
              <a:buChar char="•"/>
            </a:pPr>
            <a:r>
              <a:rPr lang="en-NZ" baseline="0" dirty="0" smtClean="0"/>
              <a:t>If down the road you need custom camera control, see the docs at that time.</a:t>
            </a:r>
          </a:p>
          <a:p>
            <a:pPr>
              <a:buFont typeface="Arial" pitchFamily="34" charset="0"/>
              <a:buChar char="•"/>
            </a:pPr>
            <a:endParaRPr lang="en-NZ" baseline="0" dirty="0" smtClean="0"/>
          </a:p>
          <a:p>
            <a:pPr>
              <a:buFont typeface="Arial" pitchFamily="34" charset="0"/>
              <a:buChar char="•"/>
            </a:pPr>
            <a:r>
              <a:rPr lang="en-NZ" baseline="0" dirty="0" smtClean="0"/>
              <a:t>For development, this is where the emulator hits a realism barrier. It does have a simulated camera and it’s pretty effective, but it’s not the same as an actual phone with an actual camera. </a:t>
            </a:r>
          </a:p>
          <a:p>
            <a:pPr>
              <a:buFont typeface="Arial" pitchFamily="34" charset="0"/>
              <a:buChar char="•"/>
            </a:pPr>
            <a:r>
              <a:rPr lang="en-NZ" baseline="0" dirty="0" smtClean="0"/>
              <a:t>So as part of this topic, we will look at how to use an actual phone.</a:t>
            </a:r>
          </a:p>
          <a:p>
            <a:pPr>
              <a:buFont typeface="Arial" pitchFamily="34" charset="0"/>
              <a:buChar char="•"/>
            </a:pPr>
            <a:endParaRPr lang="en-NZ" baseline="0" dirty="0" smtClean="0"/>
          </a:p>
          <a:p>
            <a:pPr>
              <a:buFont typeface="Arial" pitchFamily="34" charset="0"/>
              <a:buChar char="•"/>
            </a:pPr>
            <a:r>
              <a:rPr lang="en-NZ" baseline="0" dirty="0" smtClean="0"/>
              <a:t>We will consider how to make AS talk to a phone that’s connected to the computer, and then we will look at how to get an app installed onto a phone via email. This is not how you would deploy for a commercial release, but the it makes no difference to the phone, and is much more straightforward.</a:t>
            </a:r>
          </a:p>
          <a:p>
            <a:pPr>
              <a:buFont typeface="Arial" pitchFamily="34" charset="0"/>
              <a:buChar char="•"/>
            </a:pPr>
            <a:endParaRPr lang="en-NZ" baseline="0" dirty="0" smtClean="0"/>
          </a:p>
          <a:p>
            <a:pPr>
              <a:buFont typeface="Arial" pitchFamily="34" charset="0"/>
              <a:buChar char="•"/>
            </a:pPr>
            <a:r>
              <a:rPr lang="en-NZ" baseline="0" dirty="0" smtClean="0"/>
              <a:t>We will consider deployment to the Play Store later in the semester, if there is time.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a:t>
            </a:fld>
            <a:endParaRPr lang="en-NZ"/>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Four </a:t>
            </a:r>
            <a:r>
              <a:rPr lang="en-NZ" dirty="0" err="1" smtClean="0"/>
              <a:t>ImageViews</a:t>
            </a:r>
            <a:r>
              <a:rPr lang="en-NZ" dirty="0" smtClean="0"/>
              <a:t> show the user where the mosaic</a:t>
            </a:r>
            <a:r>
              <a:rPr lang="en-NZ" baseline="0" dirty="0" smtClean="0"/>
              <a:t> will appear.</a:t>
            </a:r>
          </a:p>
          <a:p>
            <a:pPr>
              <a:buFont typeface="Arial" pitchFamily="34" charset="0"/>
              <a:buChar char="•"/>
            </a:pPr>
            <a:r>
              <a:rPr lang="en-NZ" baseline="0" dirty="0" smtClean="0"/>
              <a:t>Build this app to default to landscape mode. This will look better. </a:t>
            </a:r>
          </a:p>
          <a:p>
            <a:pPr>
              <a:buFont typeface="Arial"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20</a:t>
            </a:fld>
            <a:endParaRPr lang="en-NZ"/>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Running on</a:t>
            </a:r>
            <a:r>
              <a:rPr lang="en-NZ" baseline="0" dirty="0" smtClean="0"/>
              <a:t> the emulator, the camera app has been launched...</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21</a:t>
            </a:fld>
            <a:endParaRPr lang="en-NZ"/>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The user hit the shutter button and saved the photo. </a:t>
            </a:r>
          </a:p>
          <a:p>
            <a:r>
              <a:rPr lang="en-NZ" dirty="0" smtClean="0"/>
              <a:t>They now see this....</a:t>
            </a:r>
          </a:p>
          <a:p>
            <a:r>
              <a:rPr lang="en-NZ" dirty="0" smtClean="0"/>
              <a:t>The four </a:t>
            </a:r>
            <a:r>
              <a:rPr lang="en-NZ" dirty="0" err="1" smtClean="0"/>
              <a:t>ImageViews</a:t>
            </a:r>
            <a:r>
              <a:rPr lang="en-NZ" dirty="0" smtClean="0"/>
              <a:t> all filled with their picture.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22</a:t>
            </a:fld>
            <a:endParaRPr lang="en-NZ"/>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Running on a phone....</a:t>
            </a:r>
          </a:p>
          <a:p>
            <a:r>
              <a:rPr lang="en-NZ" dirty="0" smtClean="0"/>
              <a:t>Pressing the button drops you into the normal camera app</a:t>
            </a:r>
          </a:p>
          <a:p>
            <a:r>
              <a:rPr lang="en-NZ" dirty="0" smtClean="0"/>
              <a:t>Take and save</a:t>
            </a:r>
            <a:r>
              <a:rPr lang="en-NZ" baseline="0" dirty="0" smtClean="0"/>
              <a:t> an image and...</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23</a:t>
            </a:fld>
            <a:endParaRPr lang="en-NZ"/>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...it</a:t>
            </a:r>
            <a:r>
              <a:rPr lang="en-NZ" baseline="0" dirty="0" smtClean="0"/>
              <a:t> looks like this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24</a:t>
            </a:fld>
            <a:endParaRPr lang="en-NZ"/>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dirty="0" smtClean="0"/>
              <a:t>This depends on how many pixels your camera</a:t>
            </a:r>
            <a:r>
              <a:rPr lang="en-NZ" baseline="0" dirty="0" smtClean="0"/>
              <a:t> is producing.</a:t>
            </a:r>
            <a:endParaRPr lang="en-NZ"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dirty="0" smtClean="0"/>
              <a:t>In the demo, the images are reduced to 627 x 390.</a:t>
            </a:r>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25</a:t>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Let’s look at the</a:t>
            </a:r>
            <a:r>
              <a:rPr lang="en-NZ" baseline="0" dirty="0" smtClean="0"/>
              <a:t> interesting coding issues in these steps.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a:t>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Let’s look at the</a:t>
            </a:r>
            <a:r>
              <a:rPr lang="en-NZ" baseline="0" dirty="0" smtClean="0"/>
              <a:t> interesting coding issues in these steps.</a:t>
            </a:r>
          </a:p>
          <a:p>
            <a:pPr>
              <a:buFont typeface="Arial" pitchFamily="34" charset="0"/>
              <a:buChar char="•"/>
            </a:pPr>
            <a:r>
              <a:rPr lang="en-NZ" baseline="0" dirty="0" smtClean="0"/>
              <a:t>You can use your apps own storage, as shown. See docs for detail</a:t>
            </a:r>
          </a:p>
          <a:p>
            <a:pPr>
              <a:buFont typeface="Arial" pitchFamily="34" charset="0"/>
              <a:buChar char="•"/>
            </a:pPr>
            <a:endParaRPr lang="en-NZ" baseline="0" dirty="0" smtClean="0"/>
          </a:p>
          <a:p>
            <a:pPr>
              <a:buFont typeface="Arial" pitchFamily="34" charset="0"/>
              <a:buChar char="•"/>
            </a:pPr>
            <a:r>
              <a:rPr lang="en-NZ" baseline="0" dirty="0" smtClean="0"/>
              <a:t>Or, you can use the system image directory. The impact of this is that images taken will available to other image apps like the Gallery.</a:t>
            </a:r>
          </a:p>
          <a:p>
            <a:pPr>
              <a:buFont typeface="Arial" pitchFamily="34" charset="0"/>
              <a:buChar char="•"/>
            </a:pPr>
            <a:r>
              <a:rPr lang="en-NZ" baseline="0" dirty="0" smtClean="0"/>
              <a:t>NB: They don’t become available immediately, only when crawled by the </a:t>
            </a:r>
            <a:r>
              <a:rPr lang="en-NZ" baseline="0" dirty="0" err="1" smtClean="0"/>
              <a:t>MediaScanner</a:t>
            </a:r>
            <a:r>
              <a:rPr lang="en-NZ" baseline="0" dirty="0" smtClean="0"/>
              <a:t> service. You can force this crawl programmatically if you wish. Left as an exercise.</a:t>
            </a:r>
          </a:p>
          <a:p>
            <a:pPr>
              <a:buFont typeface="Arial" pitchFamily="34" charset="0"/>
              <a:buChar char="•"/>
            </a:pPr>
            <a:endParaRPr lang="en-NZ" baseline="0" dirty="0" smtClean="0"/>
          </a:p>
          <a:p>
            <a:pPr>
              <a:buFont typeface="Arial" pitchFamily="34" charset="0"/>
              <a:buChar char="•"/>
            </a:pPr>
            <a:r>
              <a:rPr lang="en-NZ" baseline="0" dirty="0" smtClean="0"/>
              <a:t>The call to </a:t>
            </a:r>
            <a:r>
              <a:rPr lang="en-NZ" baseline="0" dirty="0" err="1" smtClean="0"/>
              <a:t>getExternalStoragePublicDirectory</a:t>
            </a:r>
            <a:r>
              <a:rPr lang="en-NZ" baseline="0" dirty="0" smtClean="0"/>
              <a:t> returns a File object.</a:t>
            </a: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4</a:t>
            </a:fld>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Here are the steps</a:t>
            </a:r>
          </a:p>
          <a:p>
            <a:pPr>
              <a:buFont typeface="Arial" pitchFamily="34" charset="0"/>
              <a:buChar char="•"/>
            </a:pPr>
            <a:r>
              <a:rPr lang="en-NZ" dirty="0" smtClean="0"/>
              <a:t>Let’s look at one code solution...</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5</a:t>
            </a:fld>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There are other options for the filename. </a:t>
            </a:r>
          </a:p>
          <a:p>
            <a:pPr>
              <a:buFont typeface="Arial" pitchFamily="34" charset="0"/>
              <a:buChar char="•"/>
            </a:pPr>
            <a:r>
              <a:rPr lang="en-NZ" dirty="0" smtClean="0"/>
              <a:t>Just make something unique.</a:t>
            </a:r>
          </a:p>
          <a:p>
            <a:pPr>
              <a:buFont typeface="Arial" pitchFamily="34" charset="0"/>
              <a:buChar char="•"/>
            </a:pPr>
            <a:endParaRPr lang="en-NZ" dirty="0" smtClean="0"/>
          </a:p>
          <a:p>
            <a:pPr>
              <a:buFont typeface="Arial" pitchFamily="34" charset="0"/>
              <a:buChar char="•"/>
            </a:pPr>
            <a:r>
              <a:rPr lang="en-NZ" dirty="0" smtClean="0"/>
              <a:t>It would be sensible</a:t>
            </a:r>
            <a:r>
              <a:rPr lang="en-NZ" baseline="0" dirty="0" smtClean="0"/>
              <a:t> to put this code into a method that returns the file.</a:t>
            </a:r>
          </a:p>
          <a:p>
            <a:pPr>
              <a:buFont typeface="Arial" pitchFamily="34" charset="0"/>
              <a:buChar char="•"/>
            </a:pPr>
            <a:r>
              <a:rPr lang="en-NZ" baseline="0" dirty="0" smtClean="0"/>
              <a:t>Whenever you need a new unique file (i.e. You are about to launch the camera), call the method.</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6</a:t>
            </a:fld>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Here’s some code that will work</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7</a:t>
            </a:fld>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Assume I put the code for the file creation</a:t>
            </a:r>
            <a:r>
              <a:rPr lang="en-NZ" baseline="0" dirty="0" smtClean="0"/>
              <a:t> into a method.</a:t>
            </a:r>
          </a:p>
          <a:p>
            <a:pPr>
              <a:buFont typeface="Arial" pitchFamily="34" charset="0"/>
              <a:buChar char="•"/>
            </a:pPr>
            <a:r>
              <a:rPr lang="en-NZ" baseline="0" dirty="0" smtClean="0"/>
              <a:t>To launch, do this...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8</a:t>
            </a:fld>
            <a:endParaRPr lang="en-N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You should</a:t>
            </a:r>
            <a:r>
              <a:rPr lang="en-NZ" baseline="0" dirty="0" smtClean="0"/>
              <a:t> remember that to define code that should be executed when </a:t>
            </a:r>
            <a:r>
              <a:rPr lang="en-NZ" baseline="0" dirty="0" err="1" smtClean="0"/>
              <a:t>startActicvityForResult</a:t>
            </a:r>
            <a:r>
              <a:rPr lang="en-NZ" baseline="0" dirty="0" smtClean="0"/>
              <a:t> returns control, you override </a:t>
            </a:r>
            <a:r>
              <a:rPr lang="en-NZ" baseline="0" dirty="0" err="1" smtClean="0"/>
              <a:t>onActivityResult</a:t>
            </a:r>
            <a:r>
              <a:rPr lang="en-NZ" baseline="0" dirty="0" smtClean="0"/>
              <a:t>.</a:t>
            </a:r>
          </a:p>
          <a:p>
            <a:pPr>
              <a:buFont typeface="Arial" pitchFamily="34" charset="0"/>
              <a:buChar char="•"/>
            </a:pPr>
            <a:r>
              <a:rPr lang="en-NZ" dirty="0" smtClean="0"/>
              <a:t>Let’s look at the fetching</a:t>
            </a:r>
            <a:r>
              <a:rPr lang="en-NZ" baseline="0" dirty="0" smtClean="0"/>
              <a:t> process...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9</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4A28523-E0F7-4044-89A0-F242E8782D65}" type="slidenum">
              <a:rPr lang="en-NZ" smtClean="0"/>
              <a:pPr>
                <a:defRPr/>
              </a:pPr>
              <a:t>‹#›</a:t>
            </a:fld>
            <a:endParaRPr lang="en-NZ"/>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CB9C3A69-AC4D-475E-BEED-B73EFBB251A7}" type="slidenum">
              <a:rPr lang="en-NZ" smtClean="0"/>
              <a:pPr>
                <a:defRPr/>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EF58478-D436-4801-A81C-C2F6A97EF4FE}" type="slidenum">
              <a:rPr lang="en-NZ" smtClean="0"/>
              <a:pPr>
                <a:defRPr/>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800"/>
            </a:lvl1pPr>
            <a:lvl2pPr>
              <a:defRPr sz="2400"/>
            </a:lvl2pPr>
            <a:lvl3pPr>
              <a:defRPr sz="2400"/>
            </a:lvl3pPr>
            <a:lvl4pPr>
              <a:defRPr sz="24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CFD85A3-8444-451D-AE5E-FA5D3C0A9327}" type="slidenum">
              <a:rPr lang="en-NZ" smtClean="0"/>
              <a:pPr>
                <a:defRPr/>
              </a:pPr>
              <a:t>‹#›</a:t>
            </a:fld>
            <a:endParaRPr lang="en-NZ"/>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77AB0817-5139-425A-AE15-C6203E7816B0}" type="slidenum">
              <a:rPr lang="en-NZ" smtClean="0"/>
              <a:pPr>
                <a:defRPr/>
              </a:pPr>
              <a:t>‹#›</a:t>
            </a:fld>
            <a:endParaRPr lang="en-NZ"/>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B1D178D-A05A-428A-BAF9-183D58917CDA}" type="slidenum">
              <a:rPr lang="en-NZ" smtClean="0"/>
              <a:pPr>
                <a:defRPr/>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NZ"/>
          </a:p>
        </p:txBody>
      </p:sp>
      <p:sp>
        <p:nvSpPr>
          <p:cNvPr id="8" name="Footer Placeholder 7"/>
          <p:cNvSpPr>
            <a:spLocks noGrp="1"/>
          </p:cNvSpPr>
          <p:nvPr>
            <p:ph type="ftr" sz="quarter" idx="11"/>
          </p:nvPr>
        </p:nvSpPr>
        <p:spPr/>
        <p:txBody>
          <a:bodyPr/>
          <a:lstStyle/>
          <a:p>
            <a:pPr>
              <a:defRPr/>
            </a:pPr>
            <a:endParaRPr lang="en-NZ"/>
          </a:p>
        </p:txBody>
      </p:sp>
      <p:sp>
        <p:nvSpPr>
          <p:cNvPr id="9" name="Slide Number Placeholder 8"/>
          <p:cNvSpPr>
            <a:spLocks noGrp="1"/>
          </p:cNvSpPr>
          <p:nvPr>
            <p:ph type="sldNum" sz="quarter" idx="12"/>
          </p:nvPr>
        </p:nvSpPr>
        <p:spPr/>
        <p:txBody>
          <a:bodyPr/>
          <a:lstStyle/>
          <a:p>
            <a:pPr>
              <a:defRPr/>
            </a:pPr>
            <a:fld id="{29864EFF-921C-4FD0-8B00-F66B57E04AE7}" type="slidenum">
              <a:rPr lang="en-NZ" smtClean="0"/>
              <a:pPr>
                <a:defRPr/>
              </a:pPr>
              <a:t>‹#›</a:t>
            </a:fld>
            <a:endParaRPr lang="en-NZ"/>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NZ"/>
          </a:p>
        </p:txBody>
      </p:sp>
      <p:sp>
        <p:nvSpPr>
          <p:cNvPr id="4" name="Footer Placeholder 3"/>
          <p:cNvSpPr>
            <a:spLocks noGrp="1"/>
          </p:cNvSpPr>
          <p:nvPr>
            <p:ph type="ftr" sz="quarter" idx="11"/>
          </p:nvPr>
        </p:nvSpPr>
        <p:spPr/>
        <p:txBody>
          <a:bodyPr/>
          <a:lstStyle/>
          <a:p>
            <a:pPr>
              <a:defRPr/>
            </a:pPr>
            <a:endParaRPr lang="en-NZ"/>
          </a:p>
        </p:txBody>
      </p:sp>
      <p:sp>
        <p:nvSpPr>
          <p:cNvPr id="5" name="Slide Number Placeholder 4"/>
          <p:cNvSpPr>
            <a:spLocks noGrp="1"/>
          </p:cNvSpPr>
          <p:nvPr>
            <p:ph type="sldNum" sz="quarter" idx="12"/>
          </p:nvPr>
        </p:nvSpPr>
        <p:spPr/>
        <p:txBody>
          <a:bodyPr/>
          <a:lstStyle/>
          <a:p>
            <a:pPr>
              <a:defRPr/>
            </a:pPr>
            <a:fld id="{E331A9C2-5C9D-4B46-808B-6A1408327A33}" type="slidenum">
              <a:rPr lang="en-NZ" smtClean="0"/>
              <a:pPr>
                <a:defRPr/>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NZ"/>
          </a:p>
        </p:txBody>
      </p:sp>
      <p:sp>
        <p:nvSpPr>
          <p:cNvPr id="3" name="Footer Placeholder 2"/>
          <p:cNvSpPr>
            <a:spLocks noGrp="1"/>
          </p:cNvSpPr>
          <p:nvPr>
            <p:ph type="ftr" sz="quarter" idx="11"/>
          </p:nvPr>
        </p:nvSpPr>
        <p:spPr/>
        <p:txBody>
          <a:bodyPr/>
          <a:lstStyle/>
          <a:p>
            <a:pPr>
              <a:defRPr/>
            </a:pPr>
            <a:endParaRPr lang="en-NZ"/>
          </a:p>
        </p:txBody>
      </p:sp>
      <p:sp>
        <p:nvSpPr>
          <p:cNvPr id="4" name="Slide Number Placeholder 3"/>
          <p:cNvSpPr>
            <a:spLocks noGrp="1"/>
          </p:cNvSpPr>
          <p:nvPr>
            <p:ph type="sldNum" sz="quarter" idx="12"/>
          </p:nvPr>
        </p:nvSpPr>
        <p:spPr/>
        <p:txBody>
          <a:bodyPr/>
          <a:lstStyle/>
          <a:p>
            <a:pPr>
              <a:defRPr/>
            </a:pPr>
            <a:fld id="{83FDEF32-F19D-4761-B04A-96EFA9F21782}" type="slidenum">
              <a:rPr lang="en-NZ" smtClean="0"/>
              <a:pPr>
                <a:defRPr/>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1A4909C-509B-4A77-A499-B8BD03A97463}" type="slidenum">
              <a:rPr lang="en-NZ" smtClean="0"/>
              <a:pPr>
                <a:defRPr/>
              </a:pPr>
              <a:t>‹#›</a:t>
            </a:fld>
            <a:endParaRPr lang="en-NZ"/>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B2E727EE-4258-4283-9DBE-8B6EF1DF6674}" type="slidenum">
              <a:rPr lang="en-NZ" smtClean="0"/>
              <a:pPr>
                <a:defRPr/>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en-NZ"/>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NZ"/>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3897ED57-6697-4273-9E3F-B169012E37DF}" type="slidenum">
              <a:rPr lang="en-NZ" smtClean="0"/>
              <a:pPr>
                <a:defRPr/>
              </a:pPr>
              <a:t>‹#›</a:t>
            </a:fld>
            <a:endParaRPr lang="en-NZ"/>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4"/>
          <p:cNvSpPr>
            <a:spLocks noGrp="1" noChangeArrowheads="1"/>
          </p:cNvSpPr>
          <p:nvPr>
            <p:ph type="ctrTitle"/>
          </p:nvPr>
        </p:nvSpPr>
        <p:spPr/>
        <p:txBody>
          <a:bodyPr/>
          <a:lstStyle/>
          <a:p>
            <a:r>
              <a:rPr lang="en-NZ" dirty="0" smtClean="0"/>
              <a:t>Using the Camera</a:t>
            </a:r>
            <a:endParaRPr lang="en-NZ" dirty="0"/>
          </a:p>
        </p:txBody>
      </p:sp>
      <p:sp>
        <p:nvSpPr>
          <p:cNvPr id="194565" name="Rectangle 5"/>
          <p:cNvSpPr>
            <a:spLocks noGrp="1" noChangeArrowheads="1"/>
          </p:cNvSpPr>
          <p:nvPr>
            <p:ph type="subTitle" idx="1"/>
          </p:nvPr>
        </p:nvSpPr>
        <p:spPr>
          <a:xfrm>
            <a:off x="685800" y="3505200"/>
            <a:ext cx="7846640" cy="1752600"/>
          </a:xfrm>
        </p:spPr>
        <p:txBody>
          <a:bodyPr>
            <a:normAutofit/>
          </a:bodyPr>
          <a:lstStyle/>
          <a:p>
            <a:r>
              <a:rPr lang="en-NZ" dirty="0" smtClean="0"/>
              <a:t>IN721 2017</a:t>
            </a:r>
          </a:p>
          <a:p>
            <a:r>
              <a:rPr lang="en-AU" dirty="0" smtClean="0"/>
              <a:t>Design and Development for Mobile Devices</a:t>
            </a:r>
            <a:endParaRPr lang="en-NZ" dirty="0" smtClean="0"/>
          </a:p>
          <a:p>
            <a:r>
              <a:rPr lang="en-NZ" dirty="0" smtClean="0"/>
              <a:t>Session 11.2</a:t>
            </a:r>
          </a:p>
          <a:p>
            <a:endParaRPr lang="en-NZ" dirty="0" smtClean="0"/>
          </a:p>
          <a:p>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Callback</a:t>
            </a:r>
            <a:r>
              <a:rPr lang="en-NZ" dirty="0" smtClean="0"/>
              <a:t>: Write </a:t>
            </a:r>
            <a:r>
              <a:rPr lang="en-NZ" dirty="0" err="1" smtClean="0"/>
              <a:t>onActivityResult</a:t>
            </a:r>
            <a:r>
              <a:rPr lang="en-NZ" dirty="0" smtClean="0"/>
              <a:t> </a:t>
            </a:r>
            <a:endParaRPr lang="en-NZ" dirty="0"/>
          </a:p>
        </p:txBody>
      </p:sp>
      <p:pic>
        <p:nvPicPr>
          <p:cNvPr id="3074" name="Picture 2"/>
          <p:cNvPicPr>
            <a:picLocks noGrp="1" noChangeAspect="1" noChangeArrowheads="1"/>
          </p:cNvPicPr>
          <p:nvPr>
            <p:ph idx="1"/>
          </p:nvPr>
        </p:nvPicPr>
        <p:blipFill>
          <a:blip r:embed="rId3" cstate="print"/>
          <a:srcRect/>
          <a:stretch>
            <a:fillRect/>
          </a:stretch>
        </p:blipFill>
        <p:spPr bwMode="auto">
          <a:xfrm>
            <a:off x="563880" y="1764030"/>
            <a:ext cx="8016240" cy="45491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solidFill>
                  <a:srgbClr val="FF0000"/>
                </a:solidFill>
              </a:rPr>
              <a:t>Important Technical Note</a:t>
            </a:r>
            <a:endParaRPr lang="en-NZ" dirty="0">
              <a:solidFill>
                <a:srgbClr val="FF0000"/>
              </a:solidFill>
            </a:endParaRPr>
          </a:p>
        </p:txBody>
      </p:sp>
      <p:sp>
        <p:nvSpPr>
          <p:cNvPr id="3" name="Content Placeholder 2"/>
          <p:cNvSpPr>
            <a:spLocks noGrp="1"/>
          </p:cNvSpPr>
          <p:nvPr>
            <p:ph idx="1"/>
          </p:nvPr>
        </p:nvSpPr>
        <p:spPr>
          <a:xfrm>
            <a:off x="107504" y="1600200"/>
            <a:ext cx="8964488" cy="4876800"/>
          </a:xfrm>
        </p:spPr>
        <p:txBody>
          <a:bodyPr/>
          <a:lstStyle/>
          <a:p>
            <a:pPr>
              <a:spcAft>
                <a:spcPts val="1200"/>
              </a:spcAft>
            </a:pPr>
            <a:r>
              <a:rPr lang="en-NZ" dirty="0" smtClean="0"/>
              <a:t>If the user rotates the phone while using the camera, your app may crash.</a:t>
            </a:r>
          </a:p>
          <a:p>
            <a:pPr>
              <a:spcAft>
                <a:spcPts val="1200"/>
              </a:spcAft>
            </a:pPr>
            <a:r>
              <a:rPr lang="en-NZ" dirty="0" smtClean="0"/>
              <a:t>Caused by the “tear-down” cycle.</a:t>
            </a:r>
          </a:p>
          <a:p>
            <a:r>
              <a:rPr lang="en-NZ" dirty="0" smtClean="0"/>
              <a:t>To prevent tear-down on rotation, add this attribute to your Activity in the manifest:</a:t>
            </a:r>
          </a:p>
          <a:p>
            <a:endParaRPr lang="en-NZ" dirty="0" smtClean="0"/>
          </a:p>
          <a:p>
            <a:pPr>
              <a:buNone/>
            </a:pPr>
            <a:r>
              <a:rPr lang="en-NZ" sz="2400" dirty="0" err="1" smtClean="0">
                <a:solidFill>
                  <a:srgbClr val="660E7A"/>
                </a:solidFill>
                <a:latin typeface="Courier New" pitchFamily="49" charset="0"/>
                <a:cs typeface="Courier New" pitchFamily="49" charset="0"/>
              </a:rPr>
              <a:t>android</a:t>
            </a:r>
            <a:r>
              <a:rPr lang="en-NZ" sz="2400" dirty="0" err="1" smtClean="0">
                <a:solidFill>
                  <a:srgbClr val="0000FF"/>
                </a:solidFill>
                <a:latin typeface="Courier New" pitchFamily="49" charset="0"/>
                <a:cs typeface="Courier New" pitchFamily="49" charset="0"/>
              </a:rPr>
              <a:t>:configChanges</a:t>
            </a:r>
            <a:r>
              <a:rPr lang="en-NZ" sz="2400" dirty="0" smtClean="0">
                <a:solidFill>
                  <a:srgbClr val="0000FF"/>
                </a:solidFill>
                <a:latin typeface="Courier New" pitchFamily="49" charset="0"/>
                <a:cs typeface="Courier New" pitchFamily="49" charset="0"/>
              </a:rPr>
              <a:t>=</a:t>
            </a:r>
            <a:r>
              <a:rPr lang="en-NZ" sz="2400" dirty="0" smtClean="0">
                <a:solidFill>
                  <a:srgbClr val="008000"/>
                </a:solidFill>
                <a:latin typeface="Courier New" pitchFamily="49" charset="0"/>
                <a:cs typeface="Courier New" pitchFamily="49" charset="0"/>
              </a:rPr>
              <a:t>"</a:t>
            </a:r>
            <a:r>
              <a:rPr lang="en-NZ" sz="2400" dirty="0" err="1" smtClean="0">
                <a:solidFill>
                  <a:srgbClr val="008000"/>
                </a:solidFill>
                <a:latin typeface="Courier New" pitchFamily="49" charset="0"/>
                <a:cs typeface="Courier New" pitchFamily="49" charset="0"/>
              </a:rPr>
              <a:t>orientation|screenSize</a:t>
            </a:r>
            <a:r>
              <a:rPr lang="en-NZ" sz="2400" dirty="0" smtClean="0">
                <a:solidFill>
                  <a:srgbClr val="008000"/>
                </a:solidFill>
                <a:latin typeface="Courier New" pitchFamily="49" charset="0"/>
                <a:cs typeface="Courier New" pitchFamily="49" charset="0"/>
              </a:rPr>
              <a:t>"</a:t>
            </a:r>
            <a:endParaRPr lang="en-NZ" sz="24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Emulator Camera</a:t>
            </a:r>
            <a:endParaRPr lang="en-NZ" dirty="0"/>
          </a:p>
        </p:txBody>
      </p:sp>
      <p:sp>
        <p:nvSpPr>
          <p:cNvPr id="3" name="Content Placeholder 2"/>
          <p:cNvSpPr>
            <a:spLocks noGrp="1"/>
          </p:cNvSpPr>
          <p:nvPr>
            <p:ph idx="1"/>
          </p:nvPr>
        </p:nvSpPr>
        <p:spPr/>
        <p:txBody>
          <a:bodyPr/>
          <a:lstStyle/>
          <a:p>
            <a:endParaRPr lang="en-NZ"/>
          </a:p>
        </p:txBody>
      </p:sp>
      <p:pic>
        <p:nvPicPr>
          <p:cNvPr id="4098" name="Picture 2"/>
          <p:cNvPicPr>
            <a:picLocks noChangeAspect="1" noChangeArrowheads="1"/>
          </p:cNvPicPr>
          <p:nvPr/>
        </p:nvPicPr>
        <p:blipFill>
          <a:blip r:embed="rId3" cstate="print"/>
          <a:srcRect/>
          <a:stretch>
            <a:fillRect/>
          </a:stretch>
        </p:blipFill>
        <p:spPr bwMode="auto">
          <a:xfrm>
            <a:off x="1193800" y="1923380"/>
            <a:ext cx="6756400" cy="4025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Using a real phone with AS</a:t>
            </a:r>
            <a:endParaRPr lang="en-NZ" dirty="0"/>
          </a:p>
        </p:txBody>
      </p:sp>
      <p:sp>
        <p:nvSpPr>
          <p:cNvPr id="3" name="Content Placeholder 2"/>
          <p:cNvSpPr>
            <a:spLocks noGrp="1"/>
          </p:cNvSpPr>
          <p:nvPr>
            <p:ph idx="1"/>
          </p:nvPr>
        </p:nvSpPr>
        <p:spPr/>
        <p:txBody>
          <a:bodyPr/>
          <a:lstStyle/>
          <a:p>
            <a:r>
              <a:rPr lang="en-NZ" dirty="0" smtClean="0"/>
              <a:t>Using the phone with AS.</a:t>
            </a:r>
          </a:p>
          <a:p>
            <a:pPr marL="514350" indent="-514350">
              <a:buFont typeface="+mj-lt"/>
              <a:buAutoNum type="arabicPeriod"/>
            </a:pPr>
            <a:r>
              <a:rPr lang="en-NZ" dirty="0" smtClean="0"/>
              <a:t>Reveal the Developer Options menu item</a:t>
            </a:r>
          </a:p>
          <a:p>
            <a:pPr marL="514350" indent="-514350">
              <a:buFont typeface="+mj-lt"/>
              <a:buAutoNum type="arabicPeriod"/>
            </a:pPr>
            <a:r>
              <a:rPr lang="en-NZ" dirty="0" smtClean="0"/>
              <a:t>Enable Developer Options -&gt; USB Debugging.</a:t>
            </a:r>
          </a:p>
          <a:p>
            <a:pPr marL="514350" indent="-514350">
              <a:buFont typeface="+mj-lt"/>
              <a:buAutoNum type="arabicPeriod"/>
            </a:pPr>
            <a:r>
              <a:rPr lang="en-NZ" dirty="0" smtClean="0"/>
              <a:t>Connect phone to computer via USB</a:t>
            </a:r>
          </a:p>
          <a:p>
            <a:pPr marL="514350" indent="-514350">
              <a:buFont typeface="+mj-lt"/>
              <a:buAutoNum type="arabicPeriod"/>
            </a:pPr>
            <a:r>
              <a:rPr lang="en-NZ" dirty="0" smtClean="0"/>
              <a:t>Install drivers if you must</a:t>
            </a:r>
          </a:p>
          <a:p>
            <a:pPr marL="514350" indent="-514350">
              <a:buFont typeface="+mj-lt"/>
              <a:buAutoNum type="arabicPeriod"/>
            </a:pPr>
            <a:r>
              <a:rPr lang="en-NZ" dirty="0" smtClean="0"/>
              <a:t>Phone appears in AVD run list.</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Using a real phone with AS</a:t>
            </a:r>
            <a:endParaRPr lang="en-NZ" dirty="0"/>
          </a:p>
        </p:txBody>
      </p:sp>
      <p:sp>
        <p:nvSpPr>
          <p:cNvPr id="3" name="Content Placeholder 2"/>
          <p:cNvSpPr>
            <a:spLocks noGrp="1"/>
          </p:cNvSpPr>
          <p:nvPr>
            <p:ph idx="1"/>
          </p:nvPr>
        </p:nvSpPr>
        <p:spPr/>
        <p:txBody>
          <a:bodyPr/>
          <a:lstStyle/>
          <a:p>
            <a:pPr marL="514350" indent="-514350"/>
            <a:r>
              <a:rPr lang="en-NZ" dirty="0" smtClean="0"/>
              <a:t>Reveal the Developer Options menu item</a:t>
            </a:r>
          </a:p>
          <a:p>
            <a:pPr marL="788670" lvl="1" indent="-514350"/>
            <a:r>
              <a:rPr lang="en-NZ" dirty="0" smtClean="0"/>
              <a:t>Settings-&gt;More-&gt;About Device</a:t>
            </a:r>
          </a:p>
          <a:p>
            <a:pPr marL="788670" lvl="1" indent="-514350"/>
            <a:r>
              <a:rPr lang="en-NZ" dirty="0" smtClean="0"/>
              <a:t>Scroll down to Build Number</a:t>
            </a:r>
          </a:p>
          <a:p>
            <a:pPr marL="788670" lvl="1" indent="-514350"/>
            <a:r>
              <a:rPr lang="en-NZ" dirty="0" smtClean="0"/>
              <a:t>Tap Build Number seven times (this is not a joke)</a:t>
            </a:r>
          </a:p>
        </p:txBody>
      </p:sp>
      <p:pic>
        <p:nvPicPr>
          <p:cNvPr id="5122" name="Picture 2"/>
          <p:cNvPicPr>
            <a:picLocks noChangeAspect="1" noChangeArrowheads="1"/>
          </p:cNvPicPr>
          <p:nvPr/>
        </p:nvPicPr>
        <p:blipFill>
          <a:blip r:embed="rId3" cstate="print"/>
          <a:srcRect/>
          <a:stretch>
            <a:fillRect/>
          </a:stretch>
        </p:blipFill>
        <p:spPr bwMode="auto">
          <a:xfrm>
            <a:off x="683568" y="5325804"/>
            <a:ext cx="4132510" cy="1127532"/>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690563" y="3617193"/>
            <a:ext cx="7762875" cy="13239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Using a real phone with AS</a:t>
            </a:r>
            <a:endParaRPr lang="en-NZ" dirty="0"/>
          </a:p>
        </p:txBody>
      </p:sp>
      <p:sp>
        <p:nvSpPr>
          <p:cNvPr id="3" name="Content Placeholder 2"/>
          <p:cNvSpPr>
            <a:spLocks noGrp="1"/>
          </p:cNvSpPr>
          <p:nvPr>
            <p:ph idx="1"/>
          </p:nvPr>
        </p:nvSpPr>
        <p:spPr/>
        <p:txBody>
          <a:bodyPr/>
          <a:lstStyle/>
          <a:p>
            <a:endParaRPr lang="en-NZ"/>
          </a:p>
        </p:txBody>
      </p:sp>
      <p:pic>
        <p:nvPicPr>
          <p:cNvPr id="7170" name="Picture 2"/>
          <p:cNvPicPr>
            <a:picLocks noChangeAspect="1" noChangeArrowheads="1"/>
          </p:cNvPicPr>
          <p:nvPr/>
        </p:nvPicPr>
        <p:blipFill>
          <a:blip r:embed="rId3" cstate="print"/>
          <a:srcRect/>
          <a:stretch>
            <a:fillRect/>
          </a:stretch>
        </p:blipFill>
        <p:spPr bwMode="auto">
          <a:xfrm>
            <a:off x="467544" y="1628800"/>
            <a:ext cx="2736304" cy="48645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Using a real phone with AS</a:t>
            </a:r>
            <a:endParaRPr lang="en-NZ" dirty="0"/>
          </a:p>
        </p:txBody>
      </p:sp>
      <p:sp>
        <p:nvSpPr>
          <p:cNvPr id="3" name="Content Placeholder 2"/>
          <p:cNvSpPr>
            <a:spLocks noGrp="1"/>
          </p:cNvSpPr>
          <p:nvPr>
            <p:ph idx="1"/>
          </p:nvPr>
        </p:nvSpPr>
        <p:spPr/>
        <p:txBody>
          <a:bodyPr/>
          <a:lstStyle/>
          <a:p>
            <a:r>
              <a:rPr lang="en-NZ" dirty="0" smtClean="0"/>
              <a:t>Technical note:</a:t>
            </a:r>
          </a:p>
          <a:p>
            <a:endParaRPr lang="en-NZ" dirty="0" smtClean="0"/>
          </a:p>
          <a:p>
            <a:endParaRPr lang="en-NZ" dirty="0" smtClean="0"/>
          </a:p>
          <a:p>
            <a:endParaRPr lang="en-NZ" dirty="0" smtClean="0"/>
          </a:p>
          <a:p>
            <a:endParaRPr lang="en-NZ" dirty="0" smtClean="0"/>
          </a:p>
          <a:p>
            <a:endParaRPr lang="en-NZ" dirty="0" smtClean="0"/>
          </a:p>
          <a:p>
            <a:endParaRPr lang="en-NZ" dirty="0" smtClean="0"/>
          </a:p>
          <a:p>
            <a:endParaRPr lang="en-NZ" dirty="0" smtClean="0"/>
          </a:p>
          <a:p>
            <a:r>
              <a:rPr lang="en-NZ" dirty="0" smtClean="0"/>
              <a:t>http://developer.android.com/tools/device.html</a:t>
            </a:r>
          </a:p>
          <a:p>
            <a:endParaRPr lang="en-NZ" dirty="0"/>
          </a:p>
        </p:txBody>
      </p:sp>
      <p:pic>
        <p:nvPicPr>
          <p:cNvPr id="6147" name="Picture 3"/>
          <p:cNvPicPr>
            <a:picLocks noChangeAspect="1" noChangeArrowheads="1"/>
          </p:cNvPicPr>
          <p:nvPr/>
        </p:nvPicPr>
        <p:blipFill>
          <a:blip r:embed="rId3" cstate="print"/>
          <a:srcRect/>
          <a:stretch>
            <a:fillRect/>
          </a:stretch>
        </p:blipFill>
        <p:spPr bwMode="auto">
          <a:xfrm>
            <a:off x="422275" y="2325092"/>
            <a:ext cx="8299450" cy="2832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Deploying to a real device</a:t>
            </a:r>
            <a:endParaRPr lang="en-NZ" dirty="0"/>
          </a:p>
        </p:txBody>
      </p:sp>
      <p:sp>
        <p:nvSpPr>
          <p:cNvPr id="3" name="Content Placeholder 2"/>
          <p:cNvSpPr>
            <a:spLocks noGrp="1"/>
          </p:cNvSpPr>
          <p:nvPr>
            <p:ph idx="1"/>
          </p:nvPr>
        </p:nvSpPr>
        <p:spPr/>
        <p:txBody>
          <a:bodyPr/>
          <a:lstStyle/>
          <a:p>
            <a:r>
              <a:rPr lang="en-NZ" dirty="0" smtClean="0"/>
              <a:t>Generate a signed .</a:t>
            </a:r>
            <a:r>
              <a:rPr lang="en-NZ" dirty="0" err="1" smtClean="0"/>
              <a:t>apk</a:t>
            </a:r>
            <a:r>
              <a:rPr lang="en-NZ" dirty="0" smtClean="0"/>
              <a:t> (see docs)</a:t>
            </a:r>
          </a:p>
          <a:p>
            <a:r>
              <a:rPr lang="en-NZ" dirty="0" smtClean="0"/>
              <a:t>Email it to the user</a:t>
            </a:r>
          </a:p>
          <a:p>
            <a:r>
              <a:rPr lang="en-NZ" dirty="0" smtClean="0"/>
              <a:t>When the user opens the email attachment, they will be prompted to install.</a:t>
            </a:r>
          </a:p>
          <a:p>
            <a:r>
              <a:rPr lang="en-NZ" dirty="0" smtClean="0"/>
              <a:t>After installation, the app works as normal.</a:t>
            </a:r>
          </a:p>
          <a:p>
            <a:endParaRPr lang="en-NZ" dirty="0" smtClean="0"/>
          </a:p>
          <a:p>
            <a:r>
              <a:rPr lang="en-NZ" sz="2400" dirty="0" smtClean="0"/>
              <a:t>developer.android.com/tools/publishing/app-signing.html</a:t>
            </a:r>
            <a:endParaRPr lang="en-NZ"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 11.2 – Photo Mosaic</a:t>
            </a:r>
            <a:endParaRPr lang="en-NZ" dirty="0"/>
          </a:p>
        </p:txBody>
      </p:sp>
      <p:sp>
        <p:nvSpPr>
          <p:cNvPr id="3" name="Content Placeholder 2"/>
          <p:cNvSpPr>
            <a:spLocks noGrp="1"/>
          </p:cNvSpPr>
          <p:nvPr>
            <p:ph idx="1"/>
          </p:nvPr>
        </p:nvSpPr>
        <p:spPr/>
        <p:txBody>
          <a:bodyPr>
            <a:normAutofit/>
          </a:bodyPr>
          <a:lstStyle/>
          <a:p>
            <a:pPr algn="ctr">
              <a:buNone/>
            </a:pPr>
            <a:r>
              <a:rPr lang="en-NZ" sz="8800" dirty="0" smtClean="0">
                <a:solidFill>
                  <a:srgbClr val="FF0000"/>
                </a:solidFill>
              </a:rPr>
              <a:t>IMPORTANT</a:t>
            </a:r>
          </a:p>
          <a:p>
            <a:r>
              <a:rPr lang="en-NZ" sz="2400" dirty="0" smtClean="0"/>
              <a:t>Please do this practical first using API 21.</a:t>
            </a:r>
          </a:p>
          <a:p>
            <a:r>
              <a:rPr lang="en-NZ" sz="2400" dirty="0" smtClean="0"/>
              <a:t>Set at creation, or </a:t>
            </a:r>
            <a:r>
              <a:rPr lang="en-NZ" sz="2400" dirty="0" smtClean="0"/>
              <a:t>i</a:t>
            </a:r>
            <a:r>
              <a:rPr lang="en-NZ" sz="2400" dirty="0" smtClean="0"/>
              <a:t>n </a:t>
            </a:r>
            <a:r>
              <a:rPr lang="en-NZ" sz="2400" dirty="0" err="1" smtClean="0"/>
              <a:t>b</a:t>
            </a:r>
            <a:r>
              <a:rPr lang="en-NZ" sz="2400" dirty="0" err="1" smtClean="0"/>
              <a:t>uild.gradle</a:t>
            </a:r>
            <a:r>
              <a:rPr lang="en-NZ" sz="2400" dirty="0" smtClean="0"/>
              <a:t> (Module</a:t>
            </a:r>
            <a:r>
              <a:rPr lang="en-NZ" sz="2400" smtClean="0"/>
              <a:t>: app)</a:t>
            </a:r>
            <a:endParaRPr lang="en-NZ" sz="2400" dirty="0" smtClean="0"/>
          </a:p>
          <a:p>
            <a:pPr>
              <a:buNone/>
            </a:pPr>
            <a:r>
              <a:rPr lang="en-NZ" sz="2400" dirty="0" smtClean="0"/>
              <a:t>	 	</a:t>
            </a:r>
            <a:r>
              <a:rPr lang="en-NZ" sz="2400" dirty="0" err="1" smtClean="0"/>
              <a:t>minSdkVersion</a:t>
            </a:r>
            <a:r>
              <a:rPr lang="en-NZ" sz="2400" dirty="0" smtClean="0"/>
              <a:t> 21</a:t>
            </a:r>
          </a:p>
          <a:p>
            <a:pPr>
              <a:buNone/>
            </a:pPr>
            <a:r>
              <a:rPr lang="en-NZ" sz="2400" dirty="0" smtClean="0"/>
              <a:t> 		</a:t>
            </a:r>
            <a:r>
              <a:rPr lang="en-NZ" sz="2400" dirty="0" err="1" smtClean="0"/>
              <a:t>targetSdkVersion</a:t>
            </a:r>
            <a:r>
              <a:rPr lang="en-NZ" sz="2400" dirty="0" smtClean="0"/>
              <a:t> 21</a:t>
            </a:r>
          </a:p>
          <a:p>
            <a:r>
              <a:rPr lang="en-NZ" sz="2400" dirty="0" smtClean="0"/>
              <a:t>After it is running, you may optionally roll it up to 23+, and add the new permissions model code.</a:t>
            </a:r>
            <a:endParaRPr lang="en-NZ"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 11.2 – Photo Mosaic</a:t>
            </a:r>
            <a:endParaRPr lang="en-NZ" dirty="0"/>
          </a:p>
        </p:txBody>
      </p:sp>
      <p:sp>
        <p:nvSpPr>
          <p:cNvPr id="3" name="Content Placeholder 2"/>
          <p:cNvSpPr>
            <a:spLocks noGrp="1"/>
          </p:cNvSpPr>
          <p:nvPr>
            <p:ph idx="1"/>
          </p:nvPr>
        </p:nvSpPr>
        <p:spPr/>
        <p:txBody>
          <a:bodyPr/>
          <a:lstStyle/>
          <a:p>
            <a:r>
              <a:rPr lang="en-NZ" dirty="0" smtClean="0"/>
              <a:t>Build an application that lets the user take a photo, which is then displayed as a 4-tile mosaic.</a:t>
            </a:r>
          </a:p>
          <a:p>
            <a:endParaRPr lang="en-NZ" dirty="0" smtClean="0"/>
          </a:p>
          <a:p>
            <a:r>
              <a:rPr lang="en-NZ" dirty="0" smtClean="0"/>
              <a:t>Test your application both with the emulator and with a real Android device.</a:t>
            </a:r>
            <a:endParaRPr lang="en-NZ"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Using the camera</a:t>
            </a:r>
            <a:endParaRPr lang="en-NZ" dirty="0"/>
          </a:p>
        </p:txBody>
      </p:sp>
      <p:sp>
        <p:nvSpPr>
          <p:cNvPr id="3" name="Content Placeholder 2"/>
          <p:cNvSpPr>
            <a:spLocks noGrp="1"/>
          </p:cNvSpPr>
          <p:nvPr>
            <p:ph idx="1"/>
          </p:nvPr>
        </p:nvSpPr>
        <p:spPr/>
        <p:txBody>
          <a:bodyPr/>
          <a:lstStyle/>
          <a:p>
            <a:r>
              <a:rPr lang="en-NZ" dirty="0" smtClean="0"/>
              <a:t>Coding options</a:t>
            </a:r>
          </a:p>
          <a:p>
            <a:pPr lvl="1"/>
            <a:r>
              <a:rPr lang="en-NZ" dirty="0" smtClean="0"/>
              <a:t>Launch an intent that starts the on-board camera app.</a:t>
            </a:r>
          </a:p>
          <a:p>
            <a:pPr lvl="1"/>
            <a:r>
              <a:rPr lang="en-NZ" dirty="0" smtClean="0"/>
              <a:t>Write your own low-level code to control the camera device.</a:t>
            </a:r>
          </a:p>
          <a:p>
            <a:pPr lvl="1"/>
            <a:endParaRPr lang="en-NZ" dirty="0" smtClean="0"/>
          </a:p>
          <a:p>
            <a:r>
              <a:rPr lang="en-NZ" dirty="0" smtClean="0"/>
              <a:t>Development options</a:t>
            </a:r>
          </a:p>
          <a:p>
            <a:pPr lvl="1"/>
            <a:r>
              <a:rPr lang="en-NZ" dirty="0" smtClean="0"/>
              <a:t>Using the emulator</a:t>
            </a:r>
          </a:p>
          <a:p>
            <a:pPr lvl="1"/>
            <a:r>
              <a:rPr lang="en-NZ" dirty="0" smtClean="0"/>
              <a:t>Using a real device</a:t>
            </a:r>
          </a:p>
          <a:p>
            <a:pPr lvl="2"/>
            <a:r>
              <a:rPr lang="en-NZ" dirty="0" smtClean="0"/>
              <a:t>Connected, from Android Studio</a:t>
            </a:r>
          </a:p>
          <a:p>
            <a:pPr lvl="2"/>
            <a:r>
              <a:rPr lang="en-NZ" dirty="0" smtClean="0"/>
              <a:t>Unconnected, with simple deployment</a:t>
            </a:r>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 11.2 – Photo Mosaic</a:t>
            </a:r>
            <a:endParaRPr lang="en-NZ" dirty="0"/>
          </a:p>
        </p:txBody>
      </p:sp>
      <p:sp>
        <p:nvSpPr>
          <p:cNvPr id="3" name="Content Placeholder 2"/>
          <p:cNvSpPr>
            <a:spLocks noGrp="1"/>
          </p:cNvSpPr>
          <p:nvPr>
            <p:ph idx="1"/>
          </p:nvPr>
        </p:nvSpPr>
        <p:spPr/>
        <p:txBody>
          <a:bodyPr/>
          <a:lstStyle/>
          <a:p>
            <a:r>
              <a:rPr lang="en-NZ" dirty="0" smtClean="0"/>
              <a:t>Opening Screen</a:t>
            </a:r>
            <a:endParaRPr lang="en-NZ" dirty="0"/>
          </a:p>
        </p:txBody>
      </p:sp>
      <p:pic>
        <p:nvPicPr>
          <p:cNvPr id="9219" name="Picture 3"/>
          <p:cNvPicPr>
            <a:picLocks noChangeAspect="1" noChangeArrowheads="1"/>
          </p:cNvPicPr>
          <p:nvPr/>
        </p:nvPicPr>
        <p:blipFill>
          <a:blip r:embed="rId3" cstate="print"/>
          <a:srcRect/>
          <a:stretch>
            <a:fillRect/>
          </a:stretch>
        </p:blipFill>
        <p:spPr bwMode="auto">
          <a:xfrm>
            <a:off x="1238250" y="2327870"/>
            <a:ext cx="6667500" cy="3981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 11.2 – Photo Mosaic</a:t>
            </a:r>
            <a:endParaRPr lang="en-NZ" dirty="0"/>
          </a:p>
        </p:txBody>
      </p:sp>
      <p:sp>
        <p:nvSpPr>
          <p:cNvPr id="3" name="Content Placeholder 2"/>
          <p:cNvSpPr>
            <a:spLocks noGrp="1"/>
          </p:cNvSpPr>
          <p:nvPr>
            <p:ph idx="1"/>
          </p:nvPr>
        </p:nvSpPr>
        <p:spPr/>
        <p:txBody>
          <a:bodyPr/>
          <a:lstStyle/>
          <a:p>
            <a:r>
              <a:rPr lang="en-NZ" dirty="0" smtClean="0"/>
              <a:t>Running on the emulator</a:t>
            </a:r>
            <a:endParaRPr lang="en-NZ" dirty="0"/>
          </a:p>
        </p:txBody>
      </p:sp>
      <p:pic>
        <p:nvPicPr>
          <p:cNvPr id="10242" name="Picture 2"/>
          <p:cNvPicPr>
            <a:picLocks noChangeAspect="1" noChangeArrowheads="1"/>
          </p:cNvPicPr>
          <p:nvPr/>
        </p:nvPicPr>
        <p:blipFill>
          <a:blip r:embed="rId3" cstate="print"/>
          <a:srcRect/>
          <a:stretch>
            <a:fillRect/>
          </a:stretch>
        </p:blipFill>
        <p:spPr bwMode="auto">
          <a:xfrm>
            <a:off x="1238250" y="2255862"/>
            <a:ext cx="6667500" cy="3981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 11.2 – Photo Mosaic</a:t>
            </a:r>
            <a:endParaRPr lang="en-NZ" dirty="0"/>
          </a:p>
        </p:txBody>
      </p:sp>
      <p:sp>
        <p:nvSpPr>
          <p:cNvPr id="3" name="Content Placeholder 2"/>
          <p:cNvSpPr>
            <a:spLocks noGrp="1"/>
          </p:cNvSpPr>
          <p:nvPr>
            <p:ph idx="1"/>
          </p:nvPr>
        </p:nvSpPr>
        <p:spPr/>
        <p:txBody>
          <a:bodyPr/>
          <a:lstStyle/>
          <a:p>
            <a:r>
              <a:rPr lang="en-NZ" dirty="0" smtClean="0"/>
              <a:t>After image taken</a:t>
            </a:r>
            <a:endParaRPr lang="en-NZ" dirty="0"/>
          </a:p>
        </p:txBody>
      </p:sp>
      <p:pic>
        <p:nvPicPr>
          <p:cNvPr id="11266" name="Picture 2"/>
          <p:cNvPicPr>
            <a:picLocks noChangeAspect="1" noChangeArrowheads="1"/>
          </p:cNvPicPr>
          <p:nvPr/>
        </p:nvPicPr>
        <p:blipFill>
          <a:blip r:embed="rId3" cstate="print"/>
          <a:srcRect/>
          <a:stretch>
            <a:fillRect/>
          </a:stretch>
        </p:blipFill>
        <p:spPr bwMode="auto">
          <a:xfrm>
            <a:off x="1238250" y="2315170"/>
            <a:ext cx="6667500" cy="3994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 11.2 – Photo Mosaic</a:t>
            </a:r>
            <a:endParaRPr lang="en-NZ" dirty="0"/>
          </a:p>
        </p:txBody>
      </p:sp>
      <p:sp>
        <p:nvSpPr>
          <p:cNvPr id="3" name="Content Placeholder 2"/>
          <p:cNvSpPr>
            <a:spLocks noGrp="1"/>
          </p:cNvSpPr>
          <p:nvPr>
            <p:ph idx="1"/>
          </p:nvPr>
        </p:nvSpPr>
        <p:spPr/>
        <p:txBody>
          <a:bodyPr/>
          <a:lstStyle/>
          <a:p>
            <a:r>
              <a:rPr lang="en-NZ" dirty="0" smtClean="0"/>
              <a:t>Opening screen running on a phone</a:t>
            </a:r>
            <a:endParaRPr lang="en-NZ" dirty="0"/>
          </a:p>
        </p:txBody>
      </p:sp>
      <p:pic>
        <p:nvPicPr>
          <p:cNvPr id="12290" name="Picture 2"/>
          <p:cNvPicPr>
            <a:picLocks noChangeAspect="1" noChangeArrowheads="1"/>
          </p:cNvPicPr>
          <p:nvPr/>
        </p:nvPicPr>
        <p:blipFill>
          <a:blip r:embed="rId3" cstate="print"/>
          <a:srcRect/>
          <a:stretch>
            <a:fillRect/>
          </a:stretch>
        </p:blipFill>
        <p:spPr bwMode="auto">
          <a:xfrm>
            <a:off x="504056" y="2384676"/>
            <a:ext cx="7956376" cy="40686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 11.2 – Photo Mosaic</a:t>
            </a:r>
            <a:endParaRPr lang="en-NZ" dirty="0"/>
          </a:p>
        </p:txBody>
      </p:sp>
      <p:sp>
        <p:nvSpPr>
          <p:cNvPr id="3" name="Content Placeholder 2"/>
          <p:cNvSpPr>
            <a:spLocks noGrp="1"/>
          </p:cNvSpPr>
          <p:nvPr>
            <p:ph idx="1"/>
          </p:nvPr>
        </p:nvSpPr>
        <p:spPr/>
        <p:txBody>
          <a:bodyPr/>
          <a:lstStyle/>
          <a:p>
            <a:r>
              <a:rPr lang="en-NZ" dirty="0" smtClean="0"/>
              <a:t>After image taken</a:t>
            </a:r>
            <a:endParaRPr lang="en-NZ" dirty="0"/>
          </a:p>
        </p:txBody>
      </p:sp>
      <p:pic>
        <p:nvPicPr>
          <p:cNvPr id="13315" name="Picture 3"/>
          <p:cNvPicPr>
            <a:picLocks noChangeAspect="1" noChangeArrowheads="1"/>
          </p:cNvPicPr>
          <p:nvPr/>
        </p:nvPicPr>
        <p:blipFill>
          <a:blip r:embed="rId3" cstate="print"/>
          <a:srcRect/>
          <a:stretch>
            <a:fillRect/>
          </a:stretch>
        </p:blipFill>
        <p:spPr bwMode="auto">
          <a:xfrm>
            <a:off x="504056" y="2264912"/>
            <a:ext cx="8100392" cy="42604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Technical Note</a:t>
            </a:r>
            <a:endParaRPr lang="en-NZ" dirty="0"/>
          </a:p>
        </p:txBody>
      </p:sp>
      <p:sp>
        <p:nvSpPr>
          <p:cNvPr id="3" name="Content Placeholder 2"/>
          <p:cNvSpPr>
            <a:spLocks noGrp="1"/>
          </p:cNvSpPr>
          <p:nvPr>
            <p:ph idx="1"/>
          </p:nvPr>
        </p:nvSpPr>
        <p:spPr/>
        <p:txBody>
          <a:bodyPr>
            <a:normAutofit/>
          </a:bodyPr>
          <a:lstStyle/>
          <a:p>
            <a:r>
              <a:rPr lang="en-NZ" dirty="0" smtClean="0"/>
              <a:t>If your images are too large, Android will not load them correctly into your </a:t>
            </a:r>
            <a:r>
              <a:rPr lang="en-NZ" dirty="0" err="1" smtClean="0"/>
              <a:t>ImageViews</a:t>
            </a:r>
            <a:r>
              <a:rPr lang="en-NZ" dirty="0" smtClean="0"/>
              <a:t>.</a:t>
            </a:r>
          </a:p>
          <a:p>
            <a:r>
              <a:rPr lang="en-NZ" dirty="0" smtClean="0"/>
              <a:t>No error is thrown; your </a:t>
            </a:r>
            <a:r>
              <a:rPr lang="en-NZ" dirty="0" err="1" smtClean="0"/>
              <a:t>ImageViews</a:t>
            </a:r>
            <a:r>
              <a:rPr lang="en-NZ" dirty="0" smtClean="0"/>
              <a:t> are just empty.</a:t>
            </a:r>
          </a:p>
          <a:p>
            <a:r>
              <a:rPr lang="en-NZ" dirty="0" smtClean="0"/>
              <a:t>Suspect this problem if you can see your images from inside the debugger, but they don’t display on the screen.</a:t>
            </a:r>
          </a:p>
          <a:p>
            <a:r>
              <a:rPr lang="en-NZ" dirty="0" smtClean="0"/>
              <a:t>Reduce the fetched bitmap (using the appropriate static method of the Bitmap class) before assignment to the </a:t>
            </a:r>
            <a:r>
              <a:rPr lang="en-NZ" dirty="0" err="1" smtClean="0"/>
              <a:t>ImageView</a:t>
            </a:r>
            <a:r>
              <a:rPr lang="en-NZ"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Camera via Intent</a:t>
            </a:r>
            <a:endParaRPr lang="en-NZ" dirty="0"/>
          </a:p>
        </p:txBody>
      </p:sp>
      <p:sp>
        <p:nvSpPr>
          <p:cNvPr id="3" name="Content Placeholder 2"/>
          <p:cNvSpPr>
            <a:spLocks noGrp="1"/>
          </p:cNvSpPr>
          <p:nvPr>
            <p:ph idx="1"/>
          </p:nvPr>
        </p:nvSpPr>
        <p:spPr/>
        <p:txBody>
          <a:bodyPr>
            <a:normAutofit fontScale="92500" lnSpcReduction="10000"/>
          </a:bodyPr>
          <a:lstStyle/>
          <a:p>
            <a:r>
              <a:rPr lang="en-NZ" dirty="0" smtClean="0"/>
              <a:t>Process:</a:t>
            </a:r>
          </a:p>
          <a:p>
            <a:pPr marL="514350" indent="-514350">
              <a:buFont typeface="+mj-lt"/>
              <a:buAutoNum type="arabicPeriod"/>
            </a:pPr>
            <a:r>
              <a:rPr lang="en-NZ" dirty="0" smtClean="0"/>
              <a:t>Set up</a:t>
            </a:r>
          </a:p>
          <a:p>
            <a:pPr lvl="1"/>
            <a:r>
              <a:rPr lang="en-NZ" dirty="0" smtClean="0"/>
              <a:t>Create a unique file name and path for your image</a:t>
            </a:r>
          </a:p>
          <a:p>
            <a:pPr lvl="1"/>
            <a:r>
              <a:rPr lang="en-NZ" dirty="0" smtClean="0"/>
              <a:t>Create the appropriate file</a:t>
            </a:r>
          </a:p>
          <a:p>
            <a:pPr lvl="1"/>
            <a:r>
              <a:rPr lang="en-NZ" dirty="0" smtClean="0"/>
              <a:t>Create an Intent to launch the camera app</a:t>
            </a:r>
          </a:p>
          <a:p>
            <a:pPr lvl="1"/>
            <a:r>
              <a:rPr lang="en-NZ" dirty="0" smtClean="0"/>
              <a:t>Assign your file to the Intent</a:t>
            </a:r>
          </a:p>
          <a:p>
            <a:pPr marL="514350" indent="-514350">
              <a:buFont typeface="+mj-lt"/>
              <a:buAutoNum type="arabicPeriod"/>
            </a:pPr>
            <a:r>
              <a:rPr lang="en-NZ" dirty="0" smtClean="0"/>
              <a:t>Launch</a:t>
            </a:r>
          </a:p>
          <a:p>
            <a:pPr lvl="1"/>
            <a:r>
              <a:rPr lang="en-NZ" dirty="0" smtClean="0"/>
              <a:t>Launch the intent with </a:t>
            </a:r>
            <a:r>
              <a:rPr lang="en-NZ" dirty="0" err="1" smtClean="0"/>
              <a:t>startActivityForResult</a:t>
            </a:r>
            <a:r>
              <a:rPr lang="en-NZ" dirty="0" smtClean="0"/>
              <a:t>. This transfers control to the camera app.</a:t>
            </a:r>
          </a:p>
          <a:p>
            <a:pPr marL="514350" indent="-514350">
              <a:buFont typeface="+mj-lt"/>
              <a:buAutoNum type="arabicPeriod"/>
            </a:pPr>
            <a:r>
              <a:rPr lang="en-NZ" dirty="0" err="1" smtClean="0"/>
              <a:t>Callback</a:t>
            </a:r>
            <a:endParaRPr lang="en-NZ" dirty="0" smtClean="0"/>
          </a:p>
          <a:p>
            <a:pPr lvl="1"/>
            <a:r>
              <a:rPr lang="en-NZ" dirty="0" smtClean="0"/>
              <a:t>Write an </a:t>
            </a:r>
            <a:r>
              <a:rPr lang="en-NZ" dirty="0" err="1" smtClean="0"/>
              <a:t>onActivityResult</a:t>
            </a:r>
            <a:r>
              <a:rPr lang="en-NZ" dirty="0" smtClean="0"/>
              <a:t> handler  to run after control is returned to your app.</a:t>
            </a:r>
          </a:p>
          <a:p>
            <a:pPr lvl="1"/>
            <a:endParaRPr lang="en-NZ" dirty="0" smtClean="0"/>
          </a:p>
          <a:p>
            <a:pPr lvl="1"/>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Set up: Create a unique file for your image</a:t>
            </a:r>
          </a:p>
        </p:txBody>
      </p:sp>
      <p:sp>
        <p:nvSpPr>
          <p:cNvPr id="3" name="Content Placeholder 2"/>
          <p:cNvSpPr>
            <a:spLocks noGrp="1"/>
          </p:cNvSpPr>
          <p:nvPr>
            <p:ph idx="1"/>
          </p:nvPr>
        </p:nvSpPr>
        <p:spPr/>
        <p:txBody>
          <a:bodyPr>
            <a:normAutofit lnSpcReduction="10000"/>
          </a:bodyPr>
          <a:lstStyle/>
          <a:p>
            <a:pPr>
              <a:spcAft>
                <a:spcPts val="600"/>
              </a:spcAft>
            </a:pPr>
            <a:r>
              <a:rPr lang="en-NZ" sz="3200" dirty="0" smtClean="0"/>
              <a:t>Use internal app storage.</a:t>
            </a:r>
          </a:p>
          <a:p>
            <a:pPr lvl="1">
              <a:spcAft>
                <a:spcPts val="600"/>
              </a:spcAft>
            </a:pPr>
            <a:r>
              <a:rPr lang="en-NZ" sz="2800" dirty="0" smtClean="0"/>
              <a:t>Call </a:t>
            </a:r>
            <a:r>
              <a:rPr lang="en-NZ" sz="2800" dirty="0" err="1" smtClean="0"/>
              <a:t>openFileOutput</a:t>
            </a:r>
            <a:r>
              <a:rPr lang="en-NZ" sz="2800" dirty="0" smtClean="0"/>
              <a:t>()</a:t>
            </a:r>
          </a:p>
          <a:p>
            <a:pPr lvl="1">
              <a:spcAft>
                <a:spcPts val="600"/>
              </a:spcAft>
            </a:pPr>
            <a:r>
              <a:rPr lang="en-NZ" sz="2800" dirty="0" smtClean="0"/>
              <a:t>developer.android.com/training/basics/data-storage/files.html</a:t>
            </a:r>
          </a:p>
          <a:p>
            <a:pPr>
              <a:spcAft>
                <a:spcPts val="600"/>
              </a:spcAft>
            </a:pPr>
            <a:r>
              <a:rPr lang="en-NZ" sz="3200" dirty="0" smtClean="0"/>
              <a:t>Use the system image directory</a:t>
            </a:r>
          </a:p>
          <a:p>
            <a:pPr lvl="1">
              <a:spcAft>
                <a:spcPts val="600"/>
              </a:spcAft>
            </a:pPr>
            <a:r>
              <a:rPr lang="en-NZ" sz="2800" dirty="0" err="1" smtClean="0"/>
              <a:t>Environment.getExternalStoragePublicDirectory</a:t>
            </a:r>
            <a:r>
              <a:rPr lang="en-NZ" sz="2800" dirty="0" smtClean="0"/>
              <a:t>(</a:t>
            </a:r>
            <a:r>
              <a:rPr lang="en-NZ" sz="2800" dirty="0" err="1" smtClean="0"/>
              <a:t>Environment.DIRECTORY_PICTURES</a:t>
            </a:r>
            <a:r>
              <a:rPr lang="en-NZ" sz="2800" dirty="0" smtClean="0"/>
              <a:t>);</a:t>
            </a:r>
          </a:p>
          <a:p>
            <a:pPr>
              <a:spcAft>
                <a:spcPts val="600"/>
              </a:spcAft>
            </a:pPr>
            <a:r>
              <a:rPr lang="en-NZ" sz="3200" dirty="0" smtClean="0"/>
              <a:t>Include WRITE_EXTERNAL_STORAGE permission in AndroidManifest.xml</a:t>
            </a:r>
          </a:p>
          <a:p>
            <a:pPr>
              <a:buNone/>
            </a:pPr>
            <a:endParaRPr lang="en-NZ" dirty="0" smtClean="0"/>
          </a:p>
          <a:p>
            <a:pPr lvl="1"/>
            <a:endParaRPr lang="en-NZ" dirty="0" smtClean="0"/>
          </a:p>
          <a:p>
            <a:pPr lvl="1"/>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Set up: Create a unique file for your image</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NZ" dirty="0" smtClean="0"/>
              <a:t>Get the image root path</a:t>
            </a:r>
          </a:p>
          <a:p>
            <a:pPr marL="514350" indent="-514350">
              <a:buFont typeface="+mj-lt"/>
              <a:buAutoNum type="arabicPeriod"/>
            </a:pPr>
            <a:r>
              <a:rPr lang="en-NZ" dirty="0" smtClean="0"/>
              <a:t>Create a sub directory for your app</a:t>
            </a:r>
          </a:p>
          <a:p>
            <a:pPr marL="514350" indent="-514350">
              <a:buFont typeface="+mj-lt"/>
              <a:buAutoNum type="arabicPeriod"/>
            </a:pPr>
            <a:r>
              <a:rPr lang="en-NZ" dirty="0" smtClean="0"/>
              <a:t>Generate a time stamp</a:t>
            </a:r>
          </a:p>
          <a:p>
            <a:pPr marL="514350" indent="-514350">
              <a:buFont typeface="+mj-lt"/>
              <a:buAutoNum type="arabicPeriod"/>
            </a:pPr>
            <a:r>
              <a:rPr lang="en-NZ" dirty="0" smtClean="0"/>
              <a:t>Build the complete path name</a:t>
            </a:r>
          </a:p>
          <a:p>
            <a:pPr marL="514350" indent="-514350">
              <a:buFont typeface="+mj-lt"/>
              <a:buAutoNum type="arabicPeriod"/>
            </a:pPr>
            <a:r>
              <a:rPr lang="en-NZ" dirty="0" smtClean="0"/>
              <a:t>Create the file in the sub directory</a:t>
            </a:r>
          </a:p>
          <a:p>
            <a:pPr lvl="1"/>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Set up: Create a unique file for your image</a:t>
            </a:r>
            <a:endParaRPr lang="en-NZ" dirty="0"/>
          </a:p>
        </p:txBody>
      </p:sp>
      <p:sp>
        <p:nvSpPr>
          <p:cNvPr id="3" name="Content Placeholder 2"/>
          <p:cNvSpPr>
            <a:spLocks noGrp="1"/>
          </p:cNvSpPr>
          <p:nvPr>
            <p:ph idx="1"/>
          </p:nvPr>
        </p:nvSpPr>
        <p:spPr/>
        <p:txBody>
          <a:bodyPr>
            <a:normAutofit/>
          </a:bodyPr>
          <a:lstStyle/>
          <a:p>
            <a:pPr lvl="1"/>
            <a:endParaRPr lang="en-NZ" dirty="0" smtClean="0"/>
          </a:p>
          <a:p>
            <a:pPr lvl="1"/>
            <a:endParaRPr lang="en-NZ" dirty="0"/>
          </a:p>
        </p:txBody>
      </p:sp>
      <p:pic>
        <p:nvPicPr>
          <p:cNvPr id="1026" name="Picture 2"/>
          <p:cNvPicPr>
            <a:picLocks noChangeAspect="1" noChangeArrowheads="1"/>
          </p:cNvPicPr>
          <p:nvPr/>
        </p:nvPicPr>
        <p:blipFill>
          <a:blip r:embed="rId3" cstate="print"/>
          <a:srcRect/>
          <a:stretch>
            <a:fillRect/>
          </a:stretch>
        </p:blipFill>
        <p:spPr bwMode="auto">
          <a:xfrm>
            <a:off x="413171" y="1916832"/>
            <a:ext cx="8551317" cy="39604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Launch: Start the camera app via intent</a:t>
            </a:r>
            <a:endParaRPr lang="en-NZ" dirty="0"/>
          </a:p>
        </p:txBody>
      </p:sp>
      <p:sp>
        <p:nvSpPr>
          <p:cNvPr id="3" name="Content Placeholder 2"/>
          <p:cNvSpPr>
            <a:spLocks noGrp="1"/>
          </p:cNvSpPr>
          <p:nvPr>
            <p:ph idx="1"/>
          </p:nvPr>
        </p:nvSpPr>
        <p:spPr>
          <a:xfrm>
            <a:off x="251520" y="1600200"/>
            <a:ext cx="8712968" cy="4876800"/>
          </a:xfrm>
        </p:spPr>
        <p:txBody>
          <a:bodyPr/>
          <a:lstStyle/>
          <a:p>
            <a:pPr marL="514350" indent="-514350">
              <a:buFont typeface="+mj-lt"/>
              <a:buAutoNum type="arabicPeriod"/>
            </a:pPr>
            <a:r>
              <a:rPr lang="en-NZ" dirty="0" smtClean="0"/>
              <a:t>Generate a URI from your file object</a:t>
            </a:r>
          </a:p>
          <a:p>
            <a:pPr marL="514350" indent="-514350">
              <a:buFont typeface="+mj-lt"/>
              <a:buAutoNum type="arabicPeriod"/>
            </a:pPr>
            <a:r>
              <a:rPr lang="en-NZ" dirty="0" smtClean="0"/>
              <a:t>Create an implicit Intent with input argument </a:t>
            </a:r>
            <a:r>
              <a:rPr lang="en-NZ" sz="2400" dirty="0" smtClean="0"/>
              <a:t>ACTION_IMAGE_CAPTURE</a:t>
            </a:r>
            <a:r>
              <a:rPr lang="en-NZ" sz="2000" dirty="0" smtClean="0"/>
              <a:t>.</a:t>
            </a:r>
            <a:endParaRPr lang="en-NZ" dirty="0" smtClean="0"/>
          </a:p>
          <a:p>
            <a:pPr marL="514350" indent="-514350">
              <a:buFont typeface="+mj-lt"/>
              <a:buAutoNum type="arabicPeriod"/>
            </a:pPr>
            <a:r>
              <a:rPr lang="en-NZ" dirty="0" smtClean="0"/>
              <a:t>Use </a:t>
            </a:r>
            <a:r>
              <a:rPr lang="en-NZ" dirty="0" err="1" smtClean="0"/>
              <a:t>putExtra</a:t>
            </a:r>
            <a:r>
              <a:rPr lang="en-NZ" dirty="0" smtClean="0"/>
              <a:t> to attach the URI to the Intent. Use the</a:t>
            </a:r>
            <a:r>
              <a:rPr lang="en-NZ" sz="3200" dirty="0" smtClean="0"/>
              <a:t> </a:t>
            </a:r>
            <a:r>
              <a:rPr lang="en-NZ" sz="2400" dirty="0" err="1" smtClean="0"/>
              <a:t>MediaStore.EXTRA_OUTPUT</a:t>
            </a:r>
            <a:r>
              <a:rPr lang="en-NZ" sz="2400" dirty="0" smtClean="0"/>
              <a:t> </a:t>
            </a:r>
            <a:r>
              <a:rPr lang="en-NZ" sz="3200" dirty="0" smtClean="0"/>
              <a:t> </a:t>
            </a:r>
            <a:r>
              <a:rPr lang="en-NZ" dirty="0" smtClean="0"/>
              <a:t>system key.</a:t>
            </a:r>
          </a:p>
          <a:p>
            <a:pPr marL="514350" indent="-514350">
              <a:buFont typeface="+mj-lt"/>
              <a:buAutoNum type="arabicPeriod"/>
            </a:pPr>
            <a:r>
              <a:rPr lang="en-NZ" dirty="0" err="1" smtClean="0"/>
              <a:t>startActivityForResult</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Launch: Start the camera app via intent</a:t>
            </a:r>
            <a:endParaRPr lang="en-NZ"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35496" y="1916832"/>
            <a:ext cx="8992822" cy="37444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Callback</a:t>
            </a:r>
            <a:r>
              <a:rPr lang="en-NZ" dirty="0" smtClean="0"/>
              <a:t>: Write </a:t>
            </a:r>
            <a:r>
              <a:rPr lang="en-NZ" dirty="0" err="1" smtClean="0"/>
              <a:t>onActivityResult</a:t>
            </a:r>
            <a:r>
              <a:rPr lang="en-NZ" dirty="0" smtClean="0"/>
              <a:t> </a:t>
            </a:r>
            <a:endParaRPr lang="en-NZ" dirty="0"/>
          </a:p>
        </p:txBody>
      </p:sp>
      <p:sp>
        <p:nvSpPr>
          <p:cNvPr id="3" name="Content Placeholder 2"/>
          <p:cNvSpPr>
            <a:spLocks noGrp="1"/>
          </p:cNvSpPr>
          <p:nvPr>
            <p:ph idx="1"/>
          </p:nvPr>
        </p:nvSpPr>
        <p:spPr/>
        <p:txBody>
          <a:bodyPr/>
          <a:lstStyle/>
          <a:p>
            <a:r>
              <a:rPr lang="en-NZ" dirty="0" err="1" smtClean="0"/>
              <a:t>onActivityResult</a:t>
            </a:r>
            <a:r>
              <a:rPr lang="en-NZ" dirty="0" smtClean="0"/>
              <a:t> is raised after the user takes a picture and saves it (from inside the onboard camera application)</a:t>
            </a:r>
          </a:p>
          <a:p>
            <a:endParaRPr lang="en-NZ" dirty="0" smtClean="0"/>
          </a:p>
          <a:p>
            <a:r>
              <a:rPr lang="en-NZ" dirty="0" smtClean="0"/>
              <a:t>In your </a:t>
            </a:r>
            <a:r>
              <a:rPr lang="en-NZ" dirty="0" err="1" smtClean="0"/>
              <a:t>onActivityResult</a:t>
            </a:r>
            <a:r>
              <a:rPr lang="en-NZ" dirty="0" smtClean="0"/>
              <a:t> handler, you can fetch the image from memory and use it.</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4232</TotalTime>
  <Words>2019</Words>
  <Application>Microsoft Office PowerPoint</Application>
  <PresentationFormat>On-screen Show (4:3)</PresentationFormat>
  <Paragraphs>239</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Clarity</vt:lpstr>
      <vt:lpstr>Using the Camera</vt:lpstr>
      <vt:lpstr>Using the camera</vt:lpstr>
      <vt:lpstr>Camera via Intent</vt:lpstr>
      <vt:lpstr>Set up: Create a unique file for your image</vt:lpstr>
      <vt:lpstr>Set up: Create a unique file for your image</vt:lpstr>
      <vt:lpstr>Set up: Create a unique file for your image</vt:lpstr>
      <vt:lpstr>Launch: Start the camera app via intent</vt:lpstr>
      <vt:lpstr>Launch: Start the camera app via intent</vt:lpstr>
      <vt:lpstr>Callback: Write onActivityResult </vt:lpstr>
      <vt:lpstr>Callback: Write onActivityResult </vt:lpstr>
      <vt:lpstr>Important Technical Note</vt:lpstr>
      <vt:lpstr>Emulator Camera</vt:lpstr>
      <vt:lpstr>Using a real phone with AS</vt:lpstr>
      <vt:lpstr>Using a real phone with AS</vt:lpstr>
      <vt:lpstr>Using a real phone with AS</vt:lpstr>
      <vt:lpstr>Using a real phone with AS</vt:lpstr>
      <vt:lpstr>Deploying to a real device</vt:lpstr>
      <vt:lpstr>Practical 11.2 – Photo Mosaic</vt:lpstr>
      <vt:lpstr>Practical 11.2 – Photo Mosaic</vt:lpstr>
      <vt:lpstr>Practical 11.2 – Photo Mosaic</vt:lpstr>
      <vt:lpstr>Practical 11.2 – Photo Mosaic</vt:lpstr>
      <vt:lpstr>Practical 11.2 – Photo Mosaic</vt:lpstr>
      <vt:lpstr>Practical 11.2 – Photo Mosaic</vt:lpstr>
      <vt:lpstr>Practical 11.2 – Photo Mosaic</vt:lpstr>
      <vt:lpstr>Technical Note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Patricia Haden</cp:lastModifiedBy>
  <cp:revision>1527</cp:revision>
  <dcterms:created xsi:type="dcterms:W3CDTF">1601-01-01T00:00:00Z</dcterms:created>
  <dcterms:modified xsi:type="dcterms:W3CDTF">2017-05-05T05:34:51Z</dcterms:modified>
</cp:coreProperties>
</file>