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8"/>
  </p:notesMasterIdLst>
  <p:sldIdLst>
    <p:sldId id="257" r:id="rId2"/>
    <p:sldId id="258" r:id="rId3"/>
    <p:sldId id="259" r:id="rId4"/>
    <p:sldId id="260" r:id="rId5"/>
    <p:sldId id="261" r:id="rId6"/>
    <p:sldId id="262" r:id="rId7"/>
    <p:sldId id="264" r:id="rId8"/>
    <p:sldId id="265" r:id="rId9"/>
    <p:sldId id="266" r:id="rId10"/>
    <p:sldId id="293" r:id="rId11"/>
    <p:sldId id="267" r:id="rId12"/>
    <p:sldId id="268" r:id="rId13"/>
    <p:sldId id="269" r:id="rId14"/>
    <p:sldId id="294" r:id="rId15"/>
    <p:sldId id="270" r:id="rId16"/>
    <p:sldId id="271" r:id="rId17"/>
    <p:sldId id="272" r:id="rId18"/>
    <p:sldId id="284" r:id="rId19"/>
    <p:sldId id="274" r:id="rId20"/>
    <p:sldId id="296" r:id="rId21"/>
    <p:sldId id="275" r:id="rId22"/>
    <p:sldId id="276" r:id="rId23"/>
    <p:sldId id="278" r:id="rId24"/>
    <p:sldId id="279" r:id="rId25"/>
    <p:sldId id="280" r:id="rId26"/>
    <p:sldId id="285" r:id="rId27"/>
    <p:sldId id="286" r:id="rId28"/>
    <p:sldId id="281" r:id="rId29"/>
    <p:sldId id="282" r:id="rId30"/>
    <p:sldId id="283" r:id="rId31"/>
    <p:sldId id="295" r:id="rId32"/>
    <p:sldId id="277" r:id="rId33"/>
    <p:sldId id="291" r:id="rId34"/>
    <p:sldId id="292" r:id="rId35"/>
    <p:sldId id="290" r:id="rId36"/>
    <p:sldId id="273" r:id="rId37"/>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28" autoAdjust="0"/>
  </p:normalViewPr>
  <p:slideViewPr>
    <p:cSldViewPr>
      <p:cViewPr varScale="1">
        <p:scale>
          <a:sx n="68" d="100"/>
          <a:sy n="68" d="100"/>
        </p:scale>
        <p:origin x="-1301"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xmlns=""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xmlns=""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err="1" smtClean="0"/>
              <a:t>android:layout_weight</a:t>
            </a:r>
            <a:r>
              <a:rPr lang="en-NZ" dirty="0" smtClean="0"/>
              <a:t> is a very important positional property (it</a:t>
            </a:r>
            <a:r>
              <a:rPr lang="en-NZ" baseline="0" dirty="0" smtClean="0"/>
              <a:t> is, for example, how you control column widths and </a:t>
            </a:r>
            <a:r>
              <a:rPr lang="en-NZ" baseline="0" dirty="0" err="1" smtClean="0"/>
              <a:t>centering</a:t>
            </a:r>
            <a:r>
              <a:rPr lang="en-NZ" baseline="0" dirty="0" smtClean="0"/>
              <a:t>).</a:t>
            </a:r>
          </a:p>
          <a:p>
            <a:pPr>
              <a:buFont typeface="Arial" pitchFamily="34" charset="0"/>
              <a:buChar char="•"/>
            </a:pPr>
            <a:r>
              <a:rPr lang="en-NZ" b="1" i="1" baseline="0" dirty="0" smtClean="0"/>
              <a:t>It is also deeply weird.</a:t>
            </a:r>
          </a:p>
          <a:p>
            <a:pPr>
              <a:buFont typeface="Arial" pitchFamily="34" charset="0"/>
              <a:buChar char="•"/>
            </a:pPr>
            <a:r>
              <a:rPr lang="en-NZ" baseline="0" dirty="0" smtClean="0"/>
              <a:t>As an exercise, figure it out.</a:t>
            </a:r>
          </a:p>
          <a:p>
            <a:pPr>
              <a:buFont typeface="Arial" pitchFamily="34" charset="0"/>
              <a:buChar char="•"/>
            </a:pPr>
            <a:r>
              <a:rPr lang="en-NZ" baseline="0" dirty="0" smtClean="0"/>
              <a:t>Remember, this is how jobs work.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xmlns="" val="425284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There a lots of other controls you will want to experiment with.</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For example.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xmlns="" val="3705160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err="1" smtClean="0"/>
              <a:t>RadioButtons</a:t>
            </a:r>
            <a:r>
              <a:rPr lang="en-NZ" baseline="0" dirty="0" smtClean="0"/>
              <a:t> are checkable toggles as you would expect</a:t>
            </a:r>
          </a:p>
          <a:p>
            <a:pPr marL="171450" indent="-171450">
              <a:buFont typeface="Arial" panose="020B0604020202020204" pitchFamily="34" charset="0"/>
              <a:buChar char="•"/>
            </a:pPr>
            <a:r>
              <a:rPr lang="en-NZ" baseline="0" dirty="0" smtClean="0"/>
              <a:t>To define a mutually exclusive set of radio buttons, nest them in a </a:t>
            </a:r>
            <a:r>
              <a:rPr lang="en-NZ" baseline="0" dirty="0" err="1" smtClean="0"/>
              <a:t>RadioGroup</a:t>
            </a:r>
            <a:r>
              <a:rPr lang="en-NZ" baseline="0" dirty="0" smtClean="0"/>
              <a:t> control.</a:t>
            </a:r>
          </a:p>
          <a:p>
            <a:pPr marL="171450" indent="-171450">
              <a:buFont typeface="Arial" panose="020B0604020202020204" pitchFamily="34" charset="0"/>
              <a:buChar char="•"/>
            </a:pPr>
            <a:r>
              <a:rPr lang="en-NZ" baseline="0" dirty="0" smtClean="0"/>
              <a:t>This is one of the actions that I find easier to do by dragging to the Component Pane.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Chang</a:t>
            </a:r>
            <a:r>
              <a:rPr lang="en-NZ" baseline="0" dirty="0" smtClean="0"/>
              <a:t>e the text of the buttons and the ids (of course) in the Properties window, or in the XML, whichever you prefer</a:t>
            </a:r>
          </a:p>
          <a:p>
            <a:pPr marL="171450" indent="-171450">
              <a:buFont typeface="Arial" panose="020B0604020202020204" pitchFamily="34" charset="0"/>
              <a:buChar char="•"/>
            </a:pPr>
            <a:r>
              <a:rPr lang="en-NZ" baseline="0" dirty="0" smtClean="0"/>
              <a:t>Same with text size.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Either way, it will look like this..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xmlns="" val="328439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Note the sensible</a:t>
            </a:r>
            <a:r>
              <a:rPr lang="en-US" baseline="0" dirty="0" smtClean="0"/>
              <a:t> ids. </a:t>
            </a:r>
          </a:p>
          <a:p>
            <a:pPr marL="171450" indent="-171450">
              <a:buFont typeface="Arial" panose="020B0604020202020204" pitchFamily="34" charset="0"/>
              <a:buChar char="•"/>
            </a:pPr>
            <a:r>
              <a:rPr lang="en-US" baseline="0" dirty="0" smtClean="0"/>
              <a:t>Makes your code easier to read</a:t>
            </a:r>
          </a:p>
          <a:p>
            <a:pPr marL="171450" indent="-171450">
              <a:buFont typeface="Arial" panose="020B0604020202020204" pitchFamily="34" charset="0"/>
              <a:buChar char="•"/>
            </a:pPr>
            <a:r>
              <a:rPr lang="en-US" baseline="0" dirty="0" smtClean="0"/>
              <a:t>The yellow highlighting is AS being upset about the string literals.</a:t>
            </a:r>
          </a:p>
          <a:p>
            <a:pPr marL="171450" indent="-171450">
              <a:buFont typeface="Arial" panose="020B0604020202020204" pitchFamily="34" charset="0"/>
              <a:buChar char="•"/>
            </a:pPr>
            <a:r>
              <a:rPr lang="en-US" baseline="0" dirty="0" smtClean="0"/>
              <a:t>How would you fix that? </a:t>
            </a:r>
            <a:r>
              <a:rPr lang="en-US" baseline="0" dirty="0" smtClean="0">
                <a:sym typeface="Wingdings" pitchFamily="2" charset="2"/>
              </a:rPr>
              <a:t> add &lt;string&gt; elements to /res/strings.xml and access them here with @</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xmlns="" val="3284390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a:t>
            </a:r>
            <a:r>
              <a:rPr lang="en-NZ" baseline="0" dirty="0" smtClean="0"/>
              <a:t> an example, we’ll make some code run whenever someone clicks on one of the buttons.</a:t>
            </a:r>
            <a:endParaRPr lang="en-NZ" dirty="0" smtClean="0"/>
          </a:p>
          <a:p>
            <a:pPr>
              <a:buFont typeface="Arial" pitchFamily="34" charset="0"/>
              <a:buChar char="•"/>
            </a:pPr>
            <a:r>
              <a:rPr lang="en-NZ" dirty="0" smtClean="0"/>
              <a:t>As always, we need these three elements to wire up an event – the interface, the interface</a:t>
            </a:r>
            <a:r>
              <a:rPr lang="en-NZ" baseline="0" dirty="0" smtClean="0"/>
              <a:t> method and the event setter method of the control</a:t>
            </a:r>
          </a:p>
          <a:p>
            <a:pPr>
              <a:buFont typeface="Arial" pitchFamily="34" charset="0"/>
              <a:buChar char="•"/>
            </a:pPr>
            <a:r>
              <a:rPr lang="en-NZ" baseline="0" dirty="0" smtClean="0"/>
              <a:t>Here is one option...</a:t>
            </a:r>
          </a:p>
          <a:p>
            <a:pPr>
              <a:buFont typeface="Arial" pitchFamily="34" charset="0"/>
              <a:buChar char="•"/>
            </a:pPr>
            <a:endParaRPr lang="en-NZ" baseline="0" dirty="0" smtClean="0"/>
          </a:p>
          <a:p>
            <a:pPr>
              <a:buFont typeface="Arial" pitchFamily="34" charset="0"/>
              <a:buChar char="•"/>
            </a:pPr>
            <a:r>
              <a:rPr lang="en-NZ" baseline="0" dirty="0" smtClean="0"/>
              <a:t>What is the procedure? </a:t>
            </a:r>
            <a:r>
              <a:rPr lang="en-NZ" baseline="0" dirty="0" smtClean="0">
                <a:sym typeface="Wingdings" pitchFamily="2" charset="2"/>
              </a:rPr>
              <a:t> Write an inner class that implements the interface; write code for the method; bind in onCreate.</a:t>
            </a:r>
          </a:p>
          <a:p>
            <a:pPr>
              <a:buFont typeface="Arial" pitchFamily="34" charset="0"/>
              <a:buChar char="•"/>
            </a:pPr>
            <a:r>
              <a:rPr lang="en-NZ" baseline="0" dirty="0" smtClean="0">
                <a:sym typeface="Wingdings" pitchFamily="2" charset="2"/>
              </a:rPr>
              <a:t>Let’s look at some code...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xmlns="" val="2908187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baseline="0" dirty="0" smtClean="0"/>
              <a:t>Walk through…</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See how the system passes the id into </a:t>
            </a:r>
            <a:r>
              <a:rPr lang="en-NZ" baseline="0" dirty="0" err="1" smtClean="0"/>
              <a:t>onCheckedChanged</a:t>
            </a:r>
            <a:r>
              <a:rPr lang="en-NZ" baseline="0" dirty="0" smtClean="0"/>
              <a:t>? And we use it in </a:t>
            </a:r>
            <a:r>
              <a:rPr lang="en-NZ" baseline="0" dirty="0" err="1" smtClean="0"/>
              <a:t>findViewById</a:t>
            </a:r>
            <a:r>
              <a:rPr lang="en-NZ" baseline="0" dirty="0" smtClean="0"/>
              <a:t>?</a:t>
            </a:r>
          </a:p>
          <a:p>
            <a:pPr marL="171450" indent="-171450">
              <a:buFont typeface="Arial" panose="020B0604020202020204" pitchFamily="34" charset="0"/>
              <a:buChar char="•"/>
            </a:pPr>
            <a:r>
              <a:rPr lang="en-NZ" baseline="0" dirty="0" smtClean="0"/>
              <a:t>Each of these system event methods gets different stuff, presumably everything you need to do what needs done. We will look at many examples.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xmlns="" val="328439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And</a:t>
            </a:r>
            <a:r>
              <a:rPr lang="en-US" baseline="0" dirty="0" smtClean="0"/>
              <a:t> there are lots of other events for these controls.</a:t>
            </a:r>
          </a:p>
          <a:p>
            <a:pPr marL="171450" indent="-171450">
              <a:buFont typeface="Arial" panose="020B0604020202020204" pitchFamily="34" charset="0"/>
              <a:buChar char="•"/>
            </a:pPr>
            <a:r>
              <a:rPr lang="en-US" baseline="0" dirty="0" smtClean="0"/>
              <a:t>Approach them all the same way</a:t>
            </a:r>
          </a:p>
          <a:p>
            <a:pPr marL="171450" indent="-171450">
              <a:buFont typeface="Arial" panose="020B0604020202020204" pitchFamily="34" charset="0"/>
              <a:buChar char="•"/>
            </a:pPr>
            <a:r>
              <a:rPr lang="en-US" baseline="0" dirty="0" smtClean="0"/>
              <a:t>Use the documentation for details.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xmlns="" val="3284390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So the feedback appears on selection.</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Is</a:t>
            </a:r>
            <a:r>
              <a:rPr lang="en-NZ" baseline="0" dirty="0" smtClean="0"/>
              <a:t> that good or bad, from </a:t>
            </a:r>
            <a:r>
              <a:rPr lang="en-NZ" b="1" baseline="0" dirty="0" smtClean="0"/>
              <a:t>an interface design perspective?</a:t>
            </a:r>
          </a:p>
          <a:p>
            <a:pPr marL="171450" indent="-171450">
              <a:buFont typeface="Arial" panose="020B0604020202020204" pitchFamily="34" charset="0"/>
              <a:buChar char="•"/>
            </a:pPr>
            <a:endParaRPr lang="en-NZ" b="1" baseline="0" dirty="0" smtClean="0"/>
          </a:p>
          <a:p>
            <a:pPr marL="171450" indent="-171450">
              <a:buFont typeface="Arial" panose="020B0604020202020204" pitchFamily="34" charset="0"/>
              <a:buChar char="•"/>
            </a:pPr>
            <a:r>
              <a:rPr lang="en-NZ" b="0" baseline="0" dirty="0" smtClean="0"/>
              <a:t>Maybe a little bad, if clicking on this button actually enrols them in a class. Perhaps an opportunity to confirm would have been better.</a:t>
            </a:r>
          </a:p>
          <a:p>
            <a:pPr marL="171450" indent="-171450">
              <a:buFont typeface="Arial" panose="020B0604020202020204" pitchFamily="34" charset="0"/>
              <a:buChar char="•"/>
            </a:pPr>
            <a:endParaRPr lang="en-NZ" b="0" baseline="0" dirty="0" smtClean="0"/>
          </a:p>
          <a:p>
            <a:pPr marL="171450" indent="-171450">
              <a:buFont typeface="Arial" panose="020B0604020202020204" pitchFamily="34" charset="0"/>
              <a:buChar char="•"/>
            </a:pPr>
            <a:r>
              <a:rPr lang="en-NZ" b="0" baseline="0" dirty="0" smtClean="0"/>
              <a:t>How would you implement that?</a:t>
            </a:r>
          </a:p>
          <a:p>
            <a:pPr marL="628650" lvl="1" indent="-171450">
              <a:buFont typeface="Arial" panose="020B0604020202020204" pitchFamily="34" charset="0"/>
              <a:buChar char="•"/>
            </a:pPr>
            <a:r>
              <a:rPr lang="en-NZ" b="0" baseline="0" dirty="0" smtClean="0"/>
              <a:t>Add a button</a:t>
            </a:r>
          </a:p>
          <a:p>
            <a:pPr marL="628650" lvl="1" indent="-171450">
              <a:buFont typeface="Arial" panose="020B0604020202020204" pitchFamily="34" charset="0"/>
              <a:buChar char="•"/>
            </a:pPr>
            <a:r>
              <a:rPr lang="en-NZ" b="0" baseline="0" dirty="0" smtClean="0"/>
              <a:t>On click, figure out which radio button was checked.</a:t>
            </a:r>
          </a:p>
          <a:p>
            <a:pPr marL="628650" lvl="1" indent="-171450">
              <a:buFont typeface="Arial" panose="020B0604020202020204" pitchFamily="34" charset="0"/>
              <a:buChar char="•"/>
            </a:pPr>
            <a:r>
              <a:rPr lang="en-NZ" b="0" baseline="0" dirty="0" smtClean="0"/>
              <a:t>Useful hint: </a:t>
            </a:r>
            <a:r>
              <a:rPr lang="en-NZ" b="0" baseline="0" dirty="0" err="1" smtClean="0"/>
              <a:t>RadioGroup.getCheckedRadioButtonId</a:t>
            </a:r>
            <a:r>
              <a:rPr lang="en-NZ" b="0" baseline="0" dirty="0" smtClean="0"/>
              <a:t>(); </a:t>
            </a:r>
          </a:p>
          <a:p>
            <a:pPr marL="628650" lvl="1" indent="-171450">
              <a:buFont typeface="Arial" panose="020B0604020202020204" pitchFamily="34" charset="0"/>
              <a:buChar char="•"/>
            </a:pPr>
            <a:r>
              <a:rPr lang="en-NZ" b="0" baseline="0" dirty="0" smtClean="0"/>
              <a:t>Take some action based on that.</a:t>
            </a:r>
          </a:p>
          <a:p>
            <a:pPr marL="628650" lvl="1" indent="-171450">
              <a:buFont typeface="Arial" panose="020B0604020202020204" pitchFamily="34" charset="0"/>
              <a:buChar char="•"/>
            </a:pPr>
            <a:endParaRPr lang="en-NZ" b="0" baseline="0" dirty="0" smtClean="0"/>
          </a:p>
          <a:p>
            <a:pPr marL="171450" lvl="0" indent="-171450">
              <a:buFont typeface="Arial" panose="020B0604020202020204" pitchFamily="34" charset="0"/>
              <a:buChar char="•"/>
            </a:pPr>
            <a:r>
              <a:rPr lang="en-NZ" b="0" baseline="0" dirty="0" smtClean="0"/>
              <a:t>Putting controls on a screen is easy. Making them do stuff is easy.</a:t>
            </a:r>
          </a:p>
          <a:p>
            <a:pPr marL="171450" lvl="0" indent="-171450">
              <a:buFont typeface="Arial" panose="020B0604020202020204" pitchFamily="34" charset="0"/>
              <a:buChar char="•"/>
            </a:pPr>
            <a:endParaRPr lang="en-NZ" b="0" baseline="0" dirty="0" smtClean="0"/>
          </a:p>
          <a:p>
            <a:pPr marL="171450" lvl="0" indent="-171450">
              <a:buFont typeface="Arial" panose="020B0604020202020204" pitchFamily="34" charset="0"/>
              <a:buChar char="•"/>
            </a:pPr>
            <a:r>
              <a:rPr lang="en-NZ" b="0" baseline="0" dirty="0" smtClean="0"/>
              <a:t>Putting the right controls, and making them do the right stuff – is hard.</a:t>
            </a:r>
          </a:p>
          <a:p>
            <a:pPr marL="171450" indent="-171450">
              <a:buFont typeface="Arial" panose="020B0604020202020204" pitchFamily="34" charset="0"/>
              <a:buChar char="•"/>
            </a:pPr>
            <a:endParaRPr lang="en-NZ" b="0" baseline="0" dirty="0" smtClean="0"/>
          </a:p>
          <a:p>
            <a:pPr marL="171450" indent="-171450">
              <a:buFont typeface="Arial" panose="020B0604020202020204" pitchFamily="34" charset="0"/>
              <a:buChar char="•"/>
            </a:pPr>
            <a:endParaRPr lang="en-NZ" b="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xmlns="" val="3284390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there are lots of other controls.</a:t>
            </a:r>
          </a:p>
          <a:p>
            <a:pPr>
              <a:buFont typeface="Arial" pitchFamily="34" charset="0"/>
              <a:buChar char="•"/>
            </a:pPr>
            <a:r>
              <a:rPr lang="en-NZ" dirty="0" smtClean="0"/>
              <a:t>Some are easy to</a:t>
            </a:r>
            <a:r>
              <a:rPr lang="en-NZ" baseline="0" dirty="0" smtClean="0"/>
              <a:t> use, some are more complicated.</a:t>
            </a:r>
          </a:p>
          <a:p>
            <a:pPr>
              <a:buFont typeface="Arial" pitchFamily="34" charset="0"/>
              <a:buChar char="•"/>
            </a:pPr>
            <a:r>
              <a:rPr lang="en-NZ" baseline="0" dirty="0" smtClean="0"/>
              <a:t>Here’s one of the complicated ones.</a:t>
            </a:r>
            <a:endParaRPr lang="en-NZ" dirty="0" smtClean="0"/>
          </a:p>
          <a:p>
            <a:pPr>
              <a:buFont typeface="Arial" pitchFamily="34" charset="0"/>
              <a:buChar char="•"/>
            </a:pPr>
            <a:r>
              <a:rPr lang="en-NZ" dirty="0" smtClean="0"/>
              <a:t>The spinner is for drop-down menus</a:t>
            </a:r>
            <a:r>
              <a:rPr lang="en-NZ" baseline="0" dirty="0" smtClean="0"/>
              <a:t>. Useful when you have too many items for radio buttons (6 is considered a maximum), or are really low on space.</a:t>
            </a:r>
          </a:p>
          <a:p>
            <a:pPr>
              <a:buFont typeface="Arial" pitchFamily="34" charset="0"/>
              <a:buChar char="•"/>
            </a:pPr>
            <a:endParaRPr lang="en-NZ" dirty="0" smtClean="0"/>
          </a:p>
          <a:p>
            <a:pPr>
              <a:buFont typeface="Arial" pitchFamily="34" charset="0"/>
              <a:buChar char="•"/>
            </a:pPr>
            <a:r>
              <a:rPr lang="en-NZ" dirty="0" smtClean="0"/>
              <a:t>NB: It is possible</a:t>
            </a:r>
            <a:r>
              <a:rPr lang="en-NZ" baseline="0" dirty="0" smtClean="0"/>
              <a:t> to make your spinner offer an empty default, but it requires a little more code – you have to override a one of the class methods. See docs for details.</a:t>
            </a:r>
          </a:p>
          <a:p>
            <a:pPr>
              <a:buFont typeface="Arial" pitchFamily="34" charset="0"/>
              <a:buChar char="•"/>
            </a:pPr>
            <a:endParaRPr lang="en-NZ" baseline="0" dirty="0" smtClean="0"/>
          </a:p>
          <a:p>
            <a:pPr>
              <a:buFont typeface="Arial" pitchFamily="34" charset="0"/>
              <a:buChar char="•"/>
            </a:pPr>
            <a:r>
              <a:rPr lang="en-NZ" baseline="0" dirty="0" smtClean="0"/>
              <a:t>The spinner is one of a set of controls that contains complex data – i.e. more than one item, what we think of as a list of elements.</a:t>
            </a:r>
          </a:p>
          <a:p>
            <a:pPr>
              <a:buFont typeface="Arial" pitchFamily="34" charset="0"/>
              <a:buChar char="•"/>
            </a:pPr>
            <a:r>
              <a:rPr lang="en-NZ" baseline="0" dirty="0" smtClean="0"/>
              <a:t>Populating these controls requires more effort than just typing something into the properties window.</a:t>
            </a:r>
          </a:p>
          <a:p>
            <a:pPr>
              <a:buFont typeface="Arial" pitchFamily="34" charset="0"/>
              <a:buChar char="•"/>
            </a:pPr>
            <a:r>
              <a:rPr lang="en-NZ" b="1" i="1" baseline="0" dirty="0" smtClean="0"/>
              <a:t>In fact, it’s pretty tricky</a:t>
            </a:r>
          </a:p>
          <a:p>
            <a:pPr>
              <a:buFont typeface="Arial" pitchFamily="34" charset="0"/>
              <a:buChar char="•"/>
            </a:pPr>
            <a:r>
              <a:rPr lang="en-NZ" baseline="0" dirty="0" smtClean="0"/>
              <a:t>Let’s look...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xmlns="" val="2380306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can drop the control in Design View, and we will get XML….</a:t>
            </a:r>
            <a:endParaRPr lang="en-NZ" baseline="0" dirty="0" smtClean="0"/>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xmlns="" val="102747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Note</a:t>
            </a:r>
            <a:r>
              <a:rPr lang="en-NZ" baseline="0" dirty="0" smtClean="0"/>
              <a:t> that we are talking here about members of </a:t>
            </a:r>
            <a:r>
              <a:rPr lang="en-NZ" baseline="0" dirty="0" err="1" smtClean="0"/>
              <a:t>android.widget</a:t>
            </a:r>
            <a:r>
              <a:rPr lang="en-NZ" baseline="0" dirty="0" smtClean="0"/>
              <a:t>. That is, screen controls you put on your layout and write code for.</a:t>
            </a:r>
          </a:p>
          <a:p>
            <a:pPr marL="171450" indent="-171450">
              <a:buFont typeface="Arial" panose="020B0604020202020204" pitchFamily="34" charset="0"/>
              <a:buChar char="•"/>
            </a:pPr>
            <a:r>
              <a:rPr lang="en-NZ" baseline="0" dirty="0" smtClean="0"/>
              <a:t>There is another use of the term widget, which we will address later on.</a:t>
            </a:r>
          </a:p>
          <a:p>
            <a:pPr marL="171450" indent="-171450">
              <a:buFont typeface="Arial" panose="020B0604020202020204" pitchFamily="34" charset="0"/>
              <a:buChar char="•"/>
            </a:pPr>
            <a:r>
              <a:rPr lang="en-NZ" baseline="0" dirty="0" smtClean="0"/>
              <a:t>For now though: screen controls with methods, properties and events.</a:t>
            </a:r>
            <a:endParaRPr lang="en-NZ" dirty="0" smtClean="0"/>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We have worked now with buttons and </a:t>
            </a:r>
            <a:r>
              <a:rPr lang="en-NZ" dirty="0" err="1" smtClean="0"/>
              <a:t>textViews</a:t>
            </a:r>
            <a:r>
              <a:rPr lang="en-NZ" baseline="0" dirty="0" smtClean="0"/>
              <a:t> and </a:t>
            </a:r>
            <a:r>
              <a:rPr lang="en-NZ" baseline="0" dirty="0" err="1" smtClean="0"/>
              <a:t>EditText</a:t>
            </a:r>
            <a:r>
              <a:rPr lang="en-NZ" baseline="0" dirty="0" smtClean="0"/>
              <a:t> controls.</a:t>
            </a:r>
          </a:p>
          <a:p>
            <a:pPr marL="171450" indent="-171450">
              <a:buFont typeface="Arial" panose="020B0604020202020204" pitchFamily="34" charset="0"/>
              <a:buChar char="•"/>
            </a:pPr>
            <a:r>
              <a:rPr lang="en-NZ" baseline="0" dirty="0" smtClean="0"/>
              <a:t>There are many, many more useful screen controls available in Android. Fortunately, as members of the same OO family, their programmatic behaviour is consistent. If you’ve mastered the first three you will be able to extend your understanding to the others fairly painlessly.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most common workflow for screen building is drag and drop from the Tool Palette.</a:t>
            </a:r>
          </a:p>
          <a:p>
            <a:pPr marL="171450" indent="-171450">
              <a:buFont typeface="Arial" panose="020B0604020202020204" pitchFamily="34" charset="0"/>
              <a:buChar char="•"/>
            </a:pPr>
            <a:r>
              <a:rPr lang="en-NZ" baseline="0" dirty="0" smtClean="0"/>
              <a:t>The controls are </a:t>
            </a:r>
            <a:r>
              <a:rPr lang="en-NZ" sz="1200" kern="1200" dirty="0" smtClean="0">
                <a:solidFill>
                  <a:schemeClr val="tx1"/>
                </a:solidFill>
                <a:effectLst/>
                <a:latin typeface="Times New Roman" pitchFamily="18" charset="0"/>
                <a:ea typeface="+mn-ea"/>
                <a:cs typeface="Arial" charset="0"/>
              </a:rPr>
              <a:t>organised into categories in vertical tabs as shown.</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You can drag controls either onto the screen image (and use the grid lines) or onto the Component Tree.</a:t>
            </a: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In either</a:t>
            </a:r>
            <a:r>
              <a:rPr lang="en-NZ" sz="1200" kern="1200" baseline="0" dirty="0" smtClean="0">
                <a:solidFill>
                  <a:schemeClr val="tx1"/>
                </a:solidFill>
                <a:effectLst/>
                <a:latin typeface="Times New Roman" pitchFamily="18" charset="0"/>
                <a:ea typeface="+mn-ea"/>
                <a:cs typeface="Arial" charset="0"/>
              </a:rPr>
              <a:t> case, </a:t>
            </a:r>
            <a:r>
              <a:rPr lang="en-NZ" sz="1200" kern="1200" dirty="0" smtClean="0">
                <a:solidFill>
                  <a:schemeClr val="tx1"/>
                </a:solidFill>
                <a:effectLst/>
                <a:latin typeface="Times New Roman" pitchFamily="18" charset="0"/>
                <a:ea typeface="+mn-ea"/>
                <a:cs typeface="Arial" charset="0"/>
              </a:rPr>
              <a:t>the system will automatically generate the xml for you</a:t>
            </a:r>
            <a:r>
              <a:rPr lang="en-NZ" sz="1200" kern="1200" baseline="0" dirty="0" smtClean="0">
                <a:solidFill>
                  <a:schemeClr val="tx1"/>
                </a:solidFill>
                <a:effectLst/>
                <a:latin typeface="Times New Roman" pitchFamily="18" charset="0"/>
                <a:ea typeface="+mn-ea"/>
                <a:cs typeface="Arial" charset="0"/>
              </a:rPr>
              <a:t> in the layout file (/res/layout/</a:t>
            </a:r>
            <a:r>
              <a:rPr lang="en-NZ" sz="1200" i="1" kern="1200" baseline="0" dirty="0" smtClean="0">
                <a:solidFill>
                  <a:schemeClr val="tx1"/>
                </a:solidFill>
                <a:effectLst/>
                <a:latin typeface="Times New Roman" pitchFamily="18" charset="0"/>
                <a:ea typeface="+mn-ea"/>
                <a:cs typeface="Arial" charset="0"/>
              </a:rPr>
              <a:t>activity</a:t>
            </a:r>
            <a:r>
              <a:rPr lang="en-NZ" sz="1200" i="0" kern="1200" baseline="0" dirty="0" smtClean="0">
                <a:solidFill>
                  <a:schemeClr val="tx1"/>
                </a:solidFill>
                <a:effectLst/>
                <a:latin typeface="Times New Roman" pitchFamily="18" charset="0"/>
                <a:ea typeface="+mn-ea"/>
                <a:cs typeface="Arial" charset="0"/>
              </a:rPr>
              <a:t>.xml)</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Alternatively, you can edit the xml directly. This is often easier when you are duplicating a control (e.g. making a grid of image controls) and can benefit from cut and paste.</a:t>
            </a:r>
          </a:p>
          <a:p>
            <a:pPr marL="171450" indent="-171450">
              <a:buFont typeface="Arial" panose="020B0604020202020204" pitchFamily="34" charset="0"/>
              <a:buChar char="•"/>
            </a:pPr>
            <a:endParaRPr lang="en-NZ" sz="1200" kern="1200" baseline="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The Android control classes provide the usual range of user events -- mouse actions, text changes, selection, etc. -- that you can write handlers for. </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NZ" sz="1200" kern="1200" baseline="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xmlns="" val="1469652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will get XML,</a:t>
            </a:r>
            <a:r>
              <a:rPr lang="en-NZ" baseline="0" dirty="0" smtClean="0"/>
              <a:t> but there’s nothing in it yet.</a:t>
            </a:r>
          </a:p>
          <a:p>
            <a:pPr>
              <a:buFont typeface="Arial" pitchFamily="34" charset="0"/>
              <a:buChar char="•"/>
            </a:pPr>
            <a:endParaRPr lang="en-NZ" baseline="0" dirty="0" smtClean="0"/>
          </a:p>
          <a:p>
            <a:pPr>
              <a:buFont typeface="Arial" pitchFamily="34" charset="0"/>
              <a:buChar char="•"/>
            </a:pPr>
            <a:r>
              <a:rPr lang="en-NZ" baseline="0" dirty="0" smtClean="0"/>
              <a:t>We need to put the contents in by </a:t>
            </a:r>
            <a:r>
              <a:rPr lang="en-NZ" b="1" i="1" baseline="0" dirty="0" smtClean="0"/>
              <a:t>creating a data structure to hold the values and binding that data structure to the spinner</a:t>
            </a:r>
            <a:r>
              <a:rPr lang="en-NZ" baseline="0" dirty="0" smtClean="0"/>
              <a:t>.</a:t>
            </a:r>
          </a:p>
          <a:p>
            <a:pPr>
              <a:buFont typeface="Arial" pitchFamily="34" charset="0"/>
              <a:buChar char="•"/>
            </a:pPr>
            <a:r>
              <a:rPr lang="en-NZ" baseline="0" dirty="0" smtClean="0"/>
              <a:t>To do this, we will need to use yet another of the Android classes...</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xmlns="" val="3156863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Meet the Adapter class </a:t>
            </a:r>
          </a:p>
          <a:p>
            <a:pPr>
              <a:buFont typeface="Arial" pitchFamily="34" charset="0"/>
              <a:buChar char="•"/>
            </a:pPr>
            <a:r>
              <a:rPr lang="en-NZ" dirty="0" smtClean="0"/>
              <a:t>You can think of the Adapter as being able to load the control up with the contents of the list.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xmlns="" val="4186608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It sounds complicated,</a:t>
            </a:r>
            <a:r>
              <a:rPr lang="en-NZ" baseline="0" dirty="0" smtClean="0"/>
              <a:t> but the code is actually quite simple.</a:t>
            </a:r>
          </a:p>
          <a:p>
            <a:pPr>
              <a:buFont typeface="Arial" pitchFamily="34" charset="0"/>
              <a:buChar char="•"/>
            </a:pPr>
            <a:endParaRPr lang="en-NZ" baseline="0" dirty="0" smtClean="0"/>
          </a:p>
          <a:p>
            <a:pPr>
              <a:buFont typeface="Arial" pitchFamily="34" charset="0"/>
              <a:buChar char="•"/>
            </a:pPr>
            <a:r>
              <a:rPr lang="en-NZ" baseline="0" dirty="0" smtClean="0"/>
              <a:t>The newest one for us is the “TextView layout” part.</a:t>
            </a:r>
          </a:p>
          <a:p>
            <a:pPr>
              <a:buFont typeface="Arial" pitchFamily="34" charset="0"/>
              <a:buChar char="•"/>
            </a:pPr>
            <a:endParaRPr lang="en-NZ" dirty="0" smtClean="0"/>
          </a:p>
          <a:p>
            <a:pPr>
              <a:buFont typeface="Arial" pitchFamily="34" charset="0"/>
              <a:buChar char="•"/>
            </a:pPr>
            <a:r>
              <a:rPr lang="en-NZ" dirty="0" smtClean="0"/>
              <a:t>We will look at each of these steps in turn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xmlns="" val="569084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can define it in the code like this, a normal</a:t>
            </a:r>
            <a:r>
              <a:rPr lang="en-NZ" baseline="0" dirty="0" smtClean="0"/>
              <a:t> Java array,</a:t>
            </a:r>
            <a:r>
              <a:rPr lang="en-NZ" dirty="0" smtClean="0"/>
              <a:t> or </a:t>
            </a:r>
          </a:p>
          <a:p>
            <a:pPr>
              <a:buFont typeface="Arial" pitchFamily="34" charset="0"/>
              <a:buChar char="•"/>
            </a:pPr>
            <a:r>
              <a:rPr lang="en-NZ" dirty="0" smtClean="0"/>
              <a:t>You could also make this a string-array resource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xmlns="" val="3286359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one you know how to do.</a:t>
            </a:r>
          </a:p>
          <a:p>
            <a:pPr>
              <a:buFont typeface="Arial" pitchFamily="34" charset="0"/>
              <a:buChar char="•"/>
            </a:pPr>
            <a:r>
              <a:rPr lang="en-NZ" dirty="0" smtClean="0"/>
              <a:t>Say that I have dropped a spinner onto the layout like in the earlier</a:t>
            </a:r>
            <a:r>
              <a:rPr lang="en-NZ" baseline="0" dirty="0" smtClean="0"/>
              <a:t> image, and I have changed its id to </a:t>
            </a:r>
            <a:r>
              <a:rPr lang="en-NZ" baseline="0" dirty="0" err="1" smtClean="0"/>
              <a:t>instrumentSpinner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xmlns="" val="3866565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“Create the adapter” of course means</a:t>
            </a:r>
            <a:r>
              <a:rPr lang="en-NZ" baseline="0" dirty="0" smtClean="0"/>
              <a:t> “call its constructor”</a:t>
            </a:r>
          </a:p>
          <a:p>
            <a:pPr>
              <a:buFont typeface="Arial" pitchFamily="34" charset="0"/>
              <a:buChar char="•"/>
            </a:pPr>
            <a:r>
              <a:rPr lang="en-NZ" dirty="0" smtClean="0"/>
              <a:t> </a:t>
            </a:r>
          </a:p>
          <a:p>
            <a:pPr>
              <a:buFont typeface="Arial" pitchFamily="34" charset="0"/>
              <a:buChar char="•"/>
            </a:pPr>
            <a:r>
              <a:rPr lang="en-NZ" dirty="0" smtClean="0"/>
              <a:t>The current Activity,</a:t>
            </a:r>
            <a:r>
              <a:rPr lang="en-NZ" baseline="0" dirty="0" smtClean="0"/>
              <a:t> as we know, is </a:t>
            </a:r>
            <a:r>
              <a:rPr lang="en-NZ" i="1" baseline="0" dirty="0" smtClean="0"/>
              <a:t>this, or </a:t>
            </a:r>
            <a:r>
              <a:rPr lang="en-NZ" i="1" baseline="0" dirty="0" err="1" smtClean="0"/>
              <a:t>ActivityName.this</a:t>
            </a:r>
            <a:r>
              <a:rPr lang="en-NZ" i="1" baseline="0" dirty="0" smtClean="0"/>
              <a:t> </a:t>
            </a:r>
            <a:r>
              <a:rPr lang="en-NZ" i="0" baseline="0" dirty="0" smtClean="0"/>
              <a:t> if inside an event handler class.</a:t>
            </a:r>
          </a:p>
          <a:p>
            <a:pPr>
              <a:buFont typeface="Arial" pitchFamily="34" charset="0"/>
              <a:buChar char="•"/>
            </a:pPr>
            <a:endParaRPr lang="en-NZ" i="1" baseline="0" dirty="0" smtClean="0"/>
          </a:p>
          <a:p>
            <a:pPr>
              <a:buFont typeface="Arial" pitchFamily="34" charset="0"/>
              <a:buChar char="•"/>
            </a:pPr>
            <a:r>
              <a:rPr lang="en-NZ" i="0" baseline="0" dirty="0" smtClean="0"/>
              <a:t>We’ve made the array, that String[] a couple of slides ago.</a:t>
            </a:r>
          </a:p>
          <a:p>
            <a:pPr>
              <a:buFont typeface="Arial" pitchFamily="34" charset="0"/>
              <a:buChar char="•"/>
            </a:pPr>
            <a:endParaRPr lang="en-NZ" i="0" baseline="0" dirty="0" smtClean="0"/>
          </a:p>
          <a:p>
            <a:pPr>
              <a:buFont typeface="Arial" pitchFamily="34" charset="0"/>
              <a:buChar char="•"/>
            </a:pPr>
            <a:r>
              <a:rPr lang="en-NZ" i="0" baseline="0" dirty="0" smtClean="0"/>
              <a:t>So what is this layout?</a:t>
            </a:r>
          </a:p>
          <a:p>
            <a:pPr>
              <a:buFont typeface="Arial" pitchFamily="34" charset="0"/>
              <a:buChar char="•"/>
            </a:pPr>
            <a:r>
              <a:rPr lang="en-NZ" b="1" i="0" baseline="0" dirty="0" smtClean="0"/>
              <a:t>It is just all those XML attributes you get when you drag and drop a TextView onto your screen.</a:t>
            </a:r>
          </a:p>
          <a:p>
            <a:pPr>
              <a:buFont typeface="Arial" pitchFamily="34" charset="0"/>
              <a:buChar char="•"/>
            </a:pPr>
            <a:endParaRPr lang="en-NZ" b="1" i="0" baseline="0" dirty="0" smtClean="0"/>
          </a:p>
          <a:p>
            <a:pPr>
              <a:buFont typeface="Arial" pitchFamily="34" charset="0"/>
              <a:buChar char="•"/>
            </a:pPr>
            <a:r>
              <a:rPr lang="en-NZ" i="0" baseline="0" dirty="0" smtClean="0"/>
              <a:t>You could make your own. </a:t>
            </a:r>
            <a:r>
              <a:rPr lang="en-NZ" b="1" i="1" baseline="0" dirty="0" smtClean="0"/>
              <a:t>Just make an XML file in /res/layout, put in a &lt;</a:t>
            </a:r>
            <a:r>
              <a:rPr lang="en-NZ" b="1" i="1" baseline="0" dirty="0" err="1" smtClean="0"/>
              <a:t>TextView</a:t>
            </a:r>
            <a:r>
              <a:rPr lang="en-NZ" b="1" i="1" baseline="0" dirty="0" smtClean="0"/>
              <a:t>&gt; with the attributes you want, and refer to it here as you do all other resources. </a:t>
            </a:r>
          </a:p>
          <a:p>
            <a:pPr>
              <a:buFont typeface="Arial" pitchFamily="34" charset="0"/>
              <a:buChar char="•"/>
            </a:pPr>
            <a:endParaRPr lang="en-NZ" i="0" baseline="0" dirty="0" smtClean="0"/>
          </a:p>
          <a:p>
            <a:pPr>
              <a:buFont typeface="Arial" pitchFamily="34" charset="0"/>
              <a:buChar char="•"/>
            </a:pPr>
            <a:r>
              <a:rPr lang="en-NZ" i="0" baseline="0" dirty="0" smtClean="0"/>
              <a:t>However, if you want “android-style”, consider using some of the android predefined layouts.</a:t>
            </a:r>
          </a:p>
          <a:p>
            <a:pPr>
              <a:buFont typeface="Arial" pitchFamily="34" charset="0"/>
              <a:buChar char="•"/>
            </a:pPr>
            <a:r>
              <a:rPr lang="en-NZ" i="0" baseline="0" dirty="0" smtClean="0"/>
              <a:t>Here’s an example....</a:t>
            </a:r>
            <a:endParaRPr lang="en-NZ" b="0" i="0" baseline="0" dirty="0" smtClean="0"/>
          </a:p>
          <a:p>
            <a:pPr>
              <a:buFont typeface="Arial" pitchFamily="34" charset="0"/>
              <a:buChar char="•"/>
            </a:pPr>
            <a:endParaRPr lang="en-NZ" i="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extLst>
      <p:ext uri="{BB962C8B-B14F-4D97-AF65-F5344CB8AC3E}">
        <p14:creationId xmlns:p14="http://schemas.microsoft.com/office/powerpoint/2010/main" xmlns="" val="2911491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i="0" baseline="0" dirty="0" smtClean="0"/>
              <a:t>What do you think this is? It looks like a reference to a resource in R, as we have frequently used.</a:t>
            </a:r>
          </a:p>
          <a:p>
            <a:pPr>
              <a:buFont typeface="Arial" pitchFamily="34" charset="0"/>
              <a:buChar char="•"/>
            </a:pPr>
            <a:r>
              <a:rPr lang="en-NZ" i="0" baseline="0" dirty="0" smtClean="0"/>
              <a:t>By note that we always just say “</a:t>
            </a:r>
            <a:r>
              <a:rPr lang="en-NZ" i="0" baseline="0" dirty="0" err="1" smtClean="0"/>
              <a:t>R.xxx.yyy</a:t>
            </a:r>
            <a:r>
              <a:rPr lang="en-NZ" i="0" baseline="0" dirty="0" smtClean="0"/>
              <a:t>” and this says “</a:t>
            </a:r>
            <a:r>
              <a:rPr lang="en-NZ" i="0" baseline="0" dirty="0" err="1" smtClean="0"/>
              <a:t>android.R.xxx.yyy</a:t>
            </a:r>
            <a:endParaRPr lang="en-NZ" i="0" baseline="0" dirty="0" smtClean="0"/>
          </a:p>
          <a:p>
            <a:pPr>
              <a:buFont typeface="Arial" pitchFamily="34" charset="0"/>
              <a:buChar char="•"/>
            </a:pPr>
            <a:r>
              <a:rPr lang="en-NZ" i="0" baseline="0" dirty="0" smtClean="0"/>
              <a:t>There are </a:t>
            </a:r>
            <a:r>
              <a:rPr lang="en-NZ" b="1" i="1" baseline="0" dirty="0" smtClean="0"/>
              <a:t>two</a:t>
            </a:r>
            <a:r>
              <a:rPr lang="en-NZ" b="0" i="0" baseline="0" dirty="0" smtClean="0"/>
              <a:t> R classes floating around. One is the R the system creates in your application. But this one is android’s own class R.</a:t>
            </a:r>
          </a:p>
          <a:p>
            <a:pPr>
              <a:buFont typeface="Arial" pitchFamily="34" charset="0"/>
              <a:buChar char="•"/>
            </a:pPr>
            <a:r>
              <a:rPr lang="en-NZ" b="0" i="0" baseline="0" dirty="0" smtClean="0"/>
              <a:t>They are in different namespaces/packages, so the system doesn’t get confused.</a:t>
            </a:r>
          </a:p>
          <a:p>
            <a:pPr>
              <a:buFont typeface="Arial" pitchFamily="34" charset="0"/>
              <a:buNone/>
            </a:pPr>
            <a:endParaRPr lang="en-NZ" b="0" i="0" baseline="0" dirty="0" smtClean="0"/>
          </a:p>
          <a:p>
            <a:pPr>
              <a:buFont typeface="Arial" pitchFamily="34" charset="0"/>
              <a:buChar char="•"/>
            </a:pPr>
            <a:r>
              <a:rPr lang="en-NZ" b="0" i="0" baseline="0" dirty="0" smtClean="0"/>
              <a:t>Here is the </a:t>
            </a:r>
            <a:r>
              <a:rPr lang="en-NZ" b="0" i="0" baseline="0" dirty="0" err="1" smtClean="0"/>
              <a:t>simple_spinner_item</a:t>
            </a:r>
            <a:r>
              <a:rPr lang="en-NZ" b="0" i="0" baseline="0" dirty="0" smtClean="0"/>
              <a:t> TextView</a:t>
            </a:r>
          </a:p>
          <a:p>
            <a:pPr>
              <a:buFont typeface="Arial" pitchFamily="34" charset="0"/>
              <a:buChar char="•"/>
            </a:pPr>
            <a:r>
              <a:rPr lang="en-NZ" b="0" i="0" baseline="0" dirty="0" smtClean="0"/>
              <a:t>As advertised – simple.</a:t>
            </a:r>
          </a:p>
          <a:p>
            <a:pPr>
              <a:buFont typeface="Arial" pitchFamily="34" charset="0"/>
              <a:buChar char="•"/>
            </a:pPr>
            <a:endParaRPr lang="en-NZ" b="0" i="0" baseline="0" dirty="0" smtClean="0"/>
          </a:p>
          <a:p>
            <a:pPr>
              <a:buFont typeface="Arial" pitchFamily="34" charset="0"/>
              <a:buChar char="•"/>
            </a:pPr>
            <a:r>
              <a:rPr lang="en-NZ" b="1" i="0" baseline="0" dirty="0" smtClean="0"/>
              <a:t>So using a system layout is logically equivalent to using some pre-written CSS. It just defines a few style properties.</a:t>
            </a:r>
          </a:p>
          <a:p>
            <a:pPr>
              <a:buFont typeface="Arial" pitchFamily="34" charset="0"/>
              <a:buChar char="•"/>
            </a:pPr>
            <a:endParaRPr lang="en-NZ" b="0" i="0" baseline="0" dirty="0" smtClean="0"/>
          </a:p>
          <a:p>
            <a:pPr>
              <a:buFont typeface="Arial" pitchFamily="34" charset="0"/>
              <a:buChar char="•"/>
            </a:pPr>
            <a:r>
              <a:rPr lang="en-NZ" b="0" i="0" baseline="0" dirty="0" smtClean="0"/>
              <a:t>What do you think </a:t>
            </a:r>
            <a:r>
              <a:rPr lang="en-NZ" b="0" i="0" baseline="0" dirty="0" err="1" smtClean="0"/>
              <a:t>android.R.layout.simple_spinner_item</a:t>
            </a:r>
            <a:r>
              <a:rPr lang="en-NZ" b="0" i="0" baseline="0" dirty="0" smtClean="0"/>
              <a:t> is? =&gt; It is a resource id, which is actually what we need to create that adapter.</a:t>
            </a:r>
          </a:p>
          <a:p>
            <a:pPr>
              <a:buFont typeface="Arial" pitchFamily="34" charset="0"/>
              <a:buChar char="•"/>
            </a:pPr>
            <a:endParaRPr lang="en-NZ" b="0" i="0" baseline="0" dirty="0" smtClean="0"/>
          </a:p>
          <a:p>
            <a:pPr>
              <a:buFont typeface="Arial" pitchFamily="34" charset="0"/>
              <a:buChar char="•"/>
            </a:pPr>
            <a:r>
              <a:rPr lang="en-NZ" b="0" i="0" baseline="0" dirty="0" smtClean="0"/>
              <a:t>Let’s grab it in our code, like this...</a:t>
            </a:r>
          </a:p>
          <a:p>
            <a:pPr>
              <a:buFont typeface="Arial" pitchFamily="34" charset="0"/>
              <a:buChar char="•"/>
            </a:pPr>
            <a:endParaRPr lang="en-NZ" b="0" i="0" baseline="0" dirty="0" smtClean="0"/>
          </a:p>
          <a:p>
            <a:pPr>
              <a:buFont typeface="Arial" pitchFamily="34" charset="0"/>
              <a:buChar char="•"/>
            </a:pPr>
            <a:endParaRPr lang="en-NZ" b="0" i="0" baseline="0" dirty="0" smtClean="0"/>
          </a:p>
          <a:p>
            <a:pPr>
              <a:buFont typeface="Arial" pitchFamily="34" charset="0"/>
              <a:buChar char="•"/>
            </a:pPr>
            <a:endParaRPr lang="en-NZ" i="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extLst>
      <p:ext uri="{BB962C8B-B14F-4D97-AF65-F5344CB8AC3E}">
        <p14:creationId xmlns:p14="http://schemas.microsoft.com/office/powerpoint/2010/main" xmlns="" val="1135188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0" i="0" baseline="0" dirty="0" smtClean="0"/>
              <a:t>Back to this. </a:t>
            </a:r>
          </a:p>
          <a:p>
            <a:pPr>
              <a:buFont typeface="Arial" pitchFamily="34" charset="0"/>
              <a:buChar char="•"/>
            </a:pPr>
            <a:r>
              <a:rPr lang="en-NZ" b="0" i="0" baseline="0" dirty="0" smtClean="0"/>
              <a:t>Now that we know all the bits an pieces, let’s create an </a:t>
            </a:r>
            <a:r>
              <a:rPr lang="en-NZ" b="0" i="0" baseline="0" dirty="0" err="1" smtClean="0"/>
              <a:t>adapater</a:t>
            </a:r>
            <a:r>
              <a:rPr lang="en-NZ" b="0" i="0" baseline="0" dirty="0" smtClean="0"/>
              <a:t>.</a:t>
            </a:r>
          </a:p>
          <a:p>
            <a:pPr>
              <a:buFont typeface="Arial" pitchFamily="34" charset="0"/>
              <a:buChar char="•"/>
            </a:pPr>
            <a:r>
              <a:rPr lang="en-NZ" b="0" i="0" baseline="0" dirty="0" smtClean="0"/>
              <a:t>Since we are binding an array of strings, we’ll use an ArrayAdapter for String. (ArrayAdapter&lt;String&gt;)</a:t>
            </a:r>
          </a:p>
          <a:p>
            <a:pPr>
              <a:buFont typeface="Arial" pitchFamily="34" charset="0"/>
              <a:buChar char="•"/>
            </a:pPr>
            <a:r>
              <a:rPr lang="en-NZ" b="0" i="0" baseline="0" dirty="0" smtClean="0"/>
              <a:t>Here’s all the code...</a:t>
            </a:r>
          </a:p>
          <a:p>
            <a:pPr>
              <a:buFont typeface="Arial" pitchFamily="34" charset="0"/>
              <a:buChar char="•"/>
            </a:pPr>
            <a:r>
              <a:rPr lang="en-NZ" i="0" dirty="0" smtClean="0"/>
              <a:t>Remember that instruments is the String[] we made earlier</a:t>
            </a:r>
            <a:endParaRPr lang="en-NZ" i="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extLst>
      <p:ext uri="{BB962C8B-B14F-4D97-AF65-F5344CB8AC3E}">
        <p14:creationId xmlns:p14="http://schemas.microsoft.com/office/powerpoint/2010/main" xmlns="" val="3415191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finally.....</a:t>
            </a:r>
          </a:p>
          <a:p>
            <a:pPr>
              <a:buFont typeface="Arial" pitchFamily="34" charset="0"/>
              <a:buChar char="•"/>
            </a:pPr>
            <a:endParaRPr lang="en-NZ" dirty="0" smtClean="0"/>
          </a:p>
          <a:p>
            <a:pPr>
              <a:buFont typeface="Arial" pitchFamily="34" charset="0"/>
              <a:buChar char="•"/>
            </a:pPr>
            <a:r>
              <a:rPr lang="en-NZ" dirty="0" smtClean="0"/>
              <a:t>Putting it all together...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extLst>
      <p:ext uri="{BB962C8B-B14F-4D97-AF65-F5344CB8AC3E}">
        <p14:creationId xmlns:p14="http://schemas.microsoft.com/office/powerpoint/2010/main" xmlns="" val="4263032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29</a:t>
            </a:fld>
            <a:endParaRPr lang="en-NZ"/>
          </a:p>
        </p:txBody>
      </p:sp>
    </p:spTree>
    <p:extLst>
      <p:ext uri="{BB962C8B-B14F-4D97-AF65-F5344CB8AC3E}">
        <p14:creationId xmlns:p14="http://schemas.microsoft.com/office/powerpoint/2010/main" xmlns="" val="1721792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Special</a:t>
            </a:r>
            <a:r>
              <a:rPr lang="en-NZ" sz="1200" kern="1200" baseline="0" dirty="0" smtClean="0">
                <a:solidFill>
                  <a:schemeClr val="tx1"/>
                </a:solidFill>
                <a:effectLst/>
                <a:latin typeface="Times New Roman" pitchFamily="18" charset="0"/>
                <a:ea typeface="+mn-ea"/>
                <a:cs typeface="Arial" charset="0"/>
              </a:rPr>
              <a:t> controls: Layouts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Groups of associated controls are placed in instances of the layout class, which are not themselves visible, but provide various features arrangement of the controls they contain (like a &lt;div&gt; in HTML/CSS).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“In relation</a:t>
            </a:r>
            <a:r>
              <a:rPr lang="en-NZ" sz="1200" kern="1200" baseline="0" dirty="0" smtClean="0">
                <a:solidFill>
                  <a:schemeClr val="tx1"/>
                </a:solidFill>
                <a:effectLst/>
                <a:latin typeface="Times New Roman" pitchFamily="18" charset="0"/>
                <a:ea typeface="+mn-ea"/>
                <a:cs typeface="Arial" charset="0"/>
              </a:rPr>
              <a:t> to” here means things like “46 pixels below this guy” and “16 pixels to the left of that guy”</a:t>
            </a:r>
            <a:endParaRPr lang="en-US" sz="1200" kern="1200" dirty="0" smtClean="0">
              <a:solidFill>
                <a:schemeClr val="tx1"/>
              </a:solidFill>
              <a:effectLst/>
              <a:latin typeface="Times New Roman" pitchFamily="18" charset="0"/>
              <a:ea typeface="+mn-ea"/>
              <a:cs typeface="Arial" charset="0"/>
            </a:endParaRPr>
          </a:p>
          <a:p>
            <a:endParaRPr lang="en-NZ" sz="1200" kern="1200" dirty="0" smtClean="0">
              <a:solidFill>
                <a:schemeClr val="tx1"/>
              </a:solidFill>
              <a:effectLst/>
              <a:latin typeface="Times New Roman" pitchFamily="18" charset="0"/>
              <a:ea typeface="+mn-ea"/>
              <a:cs typeface="Arial" charset="0"/>
            </a:endParaRPr>
          </a:p>
          <a:p>
            <a:pPr marL="171450" lvl="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There are also the frame</a:t>
            </a:r>
            <a:r>
              <a:rPr lang="en-NZ" sz="1200" kern="1200" baseline="0" dirty="0" smtClean="0">
                <a:solidFill>
                  <a:schemeClr val="tx1"/>
                </a:solidFill>
                <a:effectLst/>
                <a:latin typeface="Times New Roman" pitchFamily="18" charset="0"/>
                <a:ea typeface="+mn-ea"/>
                <a:cs typeface="Arial" charset="0"/>
              </a:rPr>
              <a:t> and grid layouts. Less common. See docs.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xmlns="" val="3933501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Get that into your onCreate (consider writing a method, please) and you’ll have your awesome spinner.</a:t>
            </a:r>
          </a:p>
          <a:p>
            <a:pPr>
              <a:buFont typeface="Arial" pitchFamily="34" charset="0"/>
              <a:buChar char="•"/>
            </a:pPr>
            <a:endParaRPr lang="en-NZ" dirty="0" smtClean="0"/>
          </a:p>
          <a:p>
            <a:pPr>
              <a:buFont typeface="Arial" pitchFamily="34" charset="0"/>
              <a:buChar char="•"/>
            </a:pPr>
            <a:r>
              <a:rPr lang="en-NZ" dirty="0" smtClean="0"/>
              <a:t>It’s not a lot of code, but it’s very specific, dictated by the architecture of the Android</a:t>
            </a:r>
            <a:r>
              <a:rPr lang="en-NZ" baseline="0" dirty="0" smtClean="0"/>
              <a:t> classes.</a:t>
            </a:r>
          </a:p>
          <a:p>
            <a:pPr>
              <a:buFont typeface="Arial" pitchFamily="34" charset="0"/>
              <a:buChar char="•"/>
            </a:pPr>
            <a:r>
              <a:rPr lang="en-NZ" baseline="0" dirty="0" smtClean="0"/>
              <a:t>You have to do it this way.</a:t>
            </a:r>
          </a:p>
          <a:p>
            <a:pPr>
              <a:buFont typeface="Arial" pitchFamily="34" charset="0"/>
              <a:buChar char="•"/>
            </a:pPr>
            <a:r>
              <a:rPr lang="en-NZ" baseline="0" dirty="0" smtClean="0"/>
              <a:t>You have to learn that you have to do it this way.</a:t>
            </a:r>
          </a:p>
          <a:p>
            <a:pPr>
              <a:buFont typeface="Arial" pitchFamily="34" charset="0"/>
              <a:buChar char="•"/>
            </a:pPr>
            <a:r>
              <a:rPr lang="en-NZ" baseline="0" dirty="0" smtClean="0"/>
              <a:t>What’s the best way to learn these things?...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extLst>
      <p:ext uri="{BB962C8B-B14F-4D97-AF65-F5344CB8AC3E}">
        <p14:creationId xmlns:p14="http://schemas.microsoft.com/office/powerpoint/2010/main" xmlns="" val="3926822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Read the docs.</a:t>
            </a:r>
          </a:p>
          <a:p>
            <a:pPr>
              <a:buFont typeface="Arial" pitchFamily="34" charset="0"/>
              <a:buChar char="•"/>
            </a:pPr>
            <a:r>
              <a:rPr lang="en-NZ" dirty="0" smtClean="0"/>
              <a:t>Copy and paste from </a:t>
            </a:r>
            <a:r>
              <a:rPr lang="en-NZ" dirty="0" err="1" smtClean="0"/>
              <a:t>stackoverflow</a:t>
            </a:r>
            <a:r>
              <a:rPr lang="en-NZ" dirty="0" smtClean="0"/>
              <a:t> may seem faster, but you don’t really learn the underlying</a:t>
            </a:r>
            <a:r>
              <a:rPr lang="en-NZ" baseline="0" dirty="0" smtClean="0"/>
              <a:t> logic that way, so, the next time you want to do something, you won’t be able to figure it out.</a:t>
            </a:r>
          </a:p>
          <a:p>
            <a:pPr>
              <a:buFont typeface="Arial" pitchFamily="34" charset="0"/>
              <a:buChar char="•"/>
            </a:pPr>
            <a:r>
              <a:rPr lang="en-NZ" baseline="0" dirty="0" smtClean="0"/>
              <a:t>You’ll have to do some more </a:t>
            </a:r>
            <a:r>
              <a:rPr lang="en-NZ" baseline="0" dirty="0" err="1" smtClean="0"/>
              <a:t>robo</a:t>
            </a:r>
            <a:r>
              <a:rPr lang="en-NZ" baseline="0" dirty="0" smtClean="0"/>
              <a:t>-coding.</a:t>
            </a:r>
          </a:p>
          <a:p>
            <a:pPr>
              <a:buFont typeface="Arial" pitchFamily="34" charset="0"/>
              <a:buChar char="•"/>
            </a:pPr>
            <a:r>
              <a:rPr lang="en-NZ" baseline="0" dirty="0" smtClean="0"/>
              <a:t>Not only is this inefficient, but it puts a very low ceiling on what you will be able to do.</a:t>
            </a:r>
          </a:p>
          <a:p>
            <a:pPr>
              <a:buFont typeface="Arial" pitchFamily="34" charset="0"/>
              <a:buChar char="•"/>
            </a:pPr>
            <a:r>
              <a:rPr lang="en-NZ" baseline="0" dirty="0" smtClean="0"/>
              <a:t>Never use code that you don’t understand. </a:t>
            </a:r>
          </a:p>
          <a:p>
            <a:pPr>
              <a:buFont typeface="Arial" pitchFamily="34" charset="0"/>
              <a:buChar char="•"/>
            </a:pPr>
            <a:r>
              <a:rPr lang="en-NZ" baseline="0" dirty="0" smtClean="0"/>
              <a:t>Never ever.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31</a:t>
            </a:fld>
            <a:endParaRPr lang="en-NZ"/>
          </a:p>
        </p:txBody>
      </p:sp>
    </p:spTree>
    <p:extLst>
      <p:ext uri="{BB962C8B-B14F-4D97-AF65-F5344CB8AC3E}">
        <p14:creationId xmlns:p14="http://schemas.microsoft.com/office/powerpoint/2010/main" xmlns="" val="523093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can you do with</a:t>
            </a:r>
            <a:r>
              <a:rPr lang="en-NZ" baseline="0" dirty="0" smtClean="0"/>
              <a:t> a spinner?</a:t>
            </a:r>
          </a:p>
          <a:p>
            <a:pPr>
              <a:buFont typeface="Arial" pitchFamily="34" charset="0"/>
              <a:buChar char="•"/>
            </a:pPr>
            <a:endParaRPr lang="en-NZ" baseline="0" dirty="0" smtClean="0"/>
          </a:p>
          <a:p>
            <a:pPr>
              <a:buFont typeface="Arial" pitchFamily="34" charset="0"/>
              <a:buChar char="•"/>
            </a:pPr>
            <a:r>
              <a:rPr lang="en-NZ" baseline="0" dirty="0" smtClean="0"/>
              <a:t>Some handy methods (there are lots more; see docs).</a:t>
            </a:r>
          </a:p>
          <a:p>
            <a:pPr>
              <a:buFont typeface="Arial" pitchFamily="34" charset="0"/>
              <a:buChar char="•"/>
            </a:pPr>
            <a:r>
              <a:rPr lang="en-NZ" baseline="0" dirty="0" smtClean="0"/>
              <a:t>Note that </a:t>
            </a:r>
            <a:r>
              <a:rPr lang="en-NZ" baseline="0" dirty="0" err="1" smtClean="0"/>
              <a:t>getSelectedItem</a:t>
            </a:r>
            <a:r>
              <a:rPr lang="en-NZ" baseline="0" dirty="0" smtClean="0"/>
              <a:t> returns an object, not a string, so you will need to cast.</a:t>
            </a:r>
          </a:p>
          <a:p>
            <a:pPr>
              <a:buFont typeface="Arial" pitchFamily="34" charset="0"/>
              <a:buChar char="•"/>
            </a:pPr>
            <a:endParaRPr lang="en-NZ" baseline="0" dirty="0" smtClean="0"/>
          </a:p>
          <a:p>
            <a:pPr>
              <a:buFont typeface="Arial" pitchFamily="34" charset="0"/>
              <a:buChar char="•"/>
            </a:pPr>
            <a:r>
              <a:rPr lang="en-NZ" baseline="0" dirty="0" smtClean="0"/>
              <a:t>Why do you think the system returns an object?  =&gt; Because your spinners can hold more complicated things. They are not restricted to string. They could, for example, hold user-defined class instances. This would allow you to pass lots of information around in the spinner. </a:t>
            </a:r>
          </a:p>
          <a:p>
            <a:pPr>
              <a:buFont typeface="Arial" pitchFamily="34" charset="0"/>
              <a:buChar char="•"/>
            </a:pPr>
            <a:r>
              <a:rPr lang="en-NZ" baseline="0" dirty="0" smtClean="0"/>
              <a:t>We will do this later when we want to get some images into our spinners.</a:t>
            </a:r>
          </a:p>
          <a:p>
            <a:pPr>
              <a:buFont typeface="Arial" pitchFamily="34" charset="0"/>
              <a:buChar char="•"/>
            </a:pPr>
            <a:endParaRPr lang="en-NZ" baseline="0" dirty="0" smtClean="0"/>
          </a:p>
          <a:p>
            <a:pPr>
              <a:buFont typeface="Arial" pitchFamily="34" charset="0"/>
              <a:buChar char="•"/>
            </a:pPr>
            <a:r>
              <a:rPr lang="en-NZ" baseline="0" dirty="0" smtClean="0"/>
              <a:t>There is that event handler pattern again. For fun, see if you can pop up a toast that displays the selected instrument...</a:t>
            </a:r>
          </a:p>
          <a:p>
            <a:endParaRPr lang="en-NZ" baseline="0" dirty="0" smtClean="0"/>
          </a:p>
          <a:p>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32</a:t>
            </a:fld>
            <a:endParaRPr lang="en-NZ"/>
          </a:p>
        </p:txBody>
      </p:sp>
    </p:spTree>
    <p:extLst>
      <p:ext uri="{BB962C8B-B14F-4D97-AF65-F5344CB8AC3E}">
        <p14:creationId xmlns:p14="http://schemas.microsoft.com/office/powerpoint/2010/main" xmlns="" val="2365971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bet.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These are all available from the palette. (And there are still more....)</a:t>
            </a:r>
          </a:p>
          <a:p>
            <a:pPr>
              <a:buFont typeface="Arial" pitchFamily="34" charset="0"/>
              <a:buChar char="•"/>
            </a:pPr>
            <a:r>
              <a:rPr lang="en-NZ" dirty="0" smtClean="0"/>
              <a:t>Each of</a:t>
            </a:r>
            <a:r>
              <a:rPr lang="en-NZ" baseline="0" dirty="0" smtClean="0"/>
              <a:t> these is a class with methods and properties.</a:t>
            </a:r>
          </a:p>
          <a:p>
            <a:pPr>
              <a:buFont typeface="Arial" pitchFamily="34" charset="0"/>
              <a:buChar char="•"/>
            </a:pPr>
            <a:r>
              <a:rPr lang="en-NZ" baseline="0" dirty="0" smtClean="0"/>
              <a:t>Some are complex, some are simple</a:t>
            </a:r>
          </a:p>
          <a:p>
            <a:pPr>
              <a:buFont typeface="Arial" pitchFamily="34" charset="0"/>
              <a:buChar char="•"/>
            </a:pPr>
            <a:endParaRPr lang="en-NZ" dirty="0" smtClean="0"/>
          </a:p>
          <a:p>
            <a:pPr>
              <a:buFont typeface="Arial" pitchFamily="34" charset="0"/>
              <a:buChar char="•"/>
            </a:pPr>
            <a:r>
              <a:rPr lang="en-NZ" dirty="0" smtClean="0"/>
              <a:t>Are</a:t>
            </a:r>
            <a:r>
              <a:rPr lang="en-NZ" baseline="0" dirty="0" smtClean="0"/>
              <a:t> we going to discuss all of them in detail? =&gt; No.</a:t>
            </a:r>
          </a:p>
          <a:p>
            <a:pPr>
              <a:buFont typeface="Arial" pitchFamily="34" charset="0"/>
              <a:buChar char="•"/>
            </a:pPr>
            <a:endParaRPr lang="en-NZ" baseline="0" dirty="0" smtClean="0"/>
          </a:p>
          <a:p>
            <a:pPr>
              <a:buFont typeface="Arial" pitchFamily="34" charset="0"/>
              <a:buChar char="•"/>
            </a:pPr>
            <a:r>
              <a:rPr lang="en-NZ" baseline="0" dirty="0" smtClean="0"/>
              <a:t>For each, you will need to get into the docs, find out what methods are exposed, find out what events are supported, find out the syntax of each.</a:t>
            </a:r>
          </a:p>
          <a:p>
            <a:pPr>
              <a:buFont typeface="Arial" pitchFamily="34" charset="0"/>
              <a:buChar char="•"/>
            </a:pPr>
            <a:endParaRPr lang="en-NZ" baseline="0" dirty="0" smtClean="0"/>
          </a:p>
          <a:p>
            <a:pPr>
              <a:buFont typeface="Arial" pitchFamily="34" charset="0"/>
              <a:buChar char="•"/>
            </a:pPr>
            <a:r>
              <a:rPr lang="en-NZ" baseline="0" dirty="0" smtClean="0"/>
              <a:t>The process is just what we have gone through for TextView, </a:t>
            </a:r>
            <a:r>
              <a:rPr lang="en-NZ" baseline="0" dirty="0" err="1" smtClean="0"/>
              <a:t>RadioGroup</a:t>
            </a:r>
            <a:r>
              <a:rPr lang="en-NZ" baseline="0" dirty="0" smtClean="0"/>
              <a:t> and Spinner.</a:t>
            </a:r>
          </a:p>
          <a:p>
            <a:pPr>
              <a:buFont typeface="Arial" pitchFamily="34" charset="0"/>
              <a:buChar char="•"/>
            </a:pPr>
            <a:endParaRPr lang="en-NZ" baseline="0" dirty="0" smtClean="0"/>
          </a:p>
          <a:p>
            <a:pPr>
              <a:buFont typeface="Arial" pitchFamily="34" charset="0"/>
              <a:buChar char="•"/>
            </a:pPr>
            <a:r>
              <a:rPr lang="en-NZ" baseline="0" dirty="0" smtClean="0"/>
              <a:t>NB: Since these are all classes, if you want to you can descend from them and customize them. Out of scope for us, but see docs if you’re keen.</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33</a:t>
            </a:fld>
            <a:endParaRPr lang="en-NZ"/>
          </a:p>
        </p:txBody>
      </p:sp>
    </p:spTree>
    <p:extLst>
      <p:ext uri="{BB962C8B-B14F-4D97-AF65-F5344CB8AC3E}">
        <p14:creationId xmlns:p14="http://schemas.microsoft.com/office/powerpoint/2010/main" xmlns="" val="20082844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These are all</a:t>
            </a:r>
            <a:r>
              <a:rPr lang="en-NZ" baseline="0" dirty="0" smtClean="0"/>
              <a:t> very complex controls with dozens of properties each with legal property values and so on.</a:t>
            </a:r>
          </a:p>
          <a:p>
            <a:pPr marL="171450" indent="-171450">
              <a:buFont typeface="Arial" panose="020B0604020202020204" pitchFamily="34" charset="0"/>
              <a:buChar char="•"/>
            </a:pPr>
            <a:r>
              <a:rPr lang="en-NZ" baseline="0" dirty="0" smtClean="0"/>
              <a:t>You’re not going to memorise them all.</a:t>
            </a:r>
          </a:p>
          <a:p>
            <a:pPr marL="171450" indent="-171450">
              <a:buFont typeface="Arial" panose="020B0604020202020204" pitchFamily="34" charset="0"/>
              <a:buChar char="•"/>
            </a:pPr>
            <a:r>
              <a:rPr lang="en-NZ" baseline="0" dirty="0" smtClean="0"/>
              <a:t>Get comfortable with the docs.</a:t>
            </a:r>
          </a:p>
          <a:p>
            <a:pPr marL="171450" indent="-171450">
              <a:buFont typeface="Arial" panose="020B0604020202020204" pitchFamily="34" charset="0"/>
              <a:buChar char="•"/>
            </a:pPr>
            <a:r>
              <a:rPr lang="en-NZ" baseline="0" dirty="0" smtClean="0"/>
              <a:t>These talk about both the technical issues and user interface of Android-style.</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34</a:t>
            </a:fld>
            <a:endParaRPr lang="en-NZ"/>
          </a:p>
        </p:txBody>
      </p:sp>
    </p:spTree>
    <p:extLst>
      <p:ext uri="{BB962C8B-B14F-4D97-AF65-F5344CB8AC3E}">
        <p14:creationId xmlns:p14="http://schemas.microsoft.com/office/powerpoint/2010/main" xmlns="" val="3825138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Just for clarity:</a:t>
            </a:r>
            <a:r>
              <a:rPr lang="en-NZ" baseline="0" dirty="0" smtClean="0"/>
              <a:t> there’s a little terminology overlap here</a:t>
            </a:r>
          </a:p>
          <a:p>
            <a:pPr>
              <a:buFont typeface="Arial" pitchFamily="34" charset="0"/>
              <a:buChar char="•"/>
            </a:pPr>
            <a:endParaRPr lang="en-NZ" dirty="0" smtClean="0"/>
          </a:p>
          <a:p>
            <a:pPr>
              <a:buFont typeface="Arial" pitchFamily="34" charset="0"/>
              <a:buChar char="•"/>
            </a:pPr>
            <a:r>
              <a:rPr lang="en-NZ" dirty="0" smtClean="0"/>
              <a:t>From a technical programming perspective,</a:t>
            </a:r>
            <a:r>
              <a:rPr lang="en-NZ" baseline="0" dirty="0" smtClean="0"/>
              <a:t> we think of “widget” as a member of the </a:t>
            </a:r>
            <a:r>
              <a:rPr lang="en-NZ" baseline="0" dirty="0" err="1" smtClean="0"/>
              <a:t>android.widget</a:t>
            </a:r>
            <a:r>
              <a:rPr lang="en-NZ" baseline="0" dirty="0" smtClean="0"/>
              <a:t> class hierarchy. We are talking here about “screen controls”.</a:t>
            </a:r>
          </a:p>
          <a:p>
            <a:pPr>
              <a:buFont typeface="Arial" pitchFamily="34" charset="0"/>
              <a:buChar char="•"/>
            </a:pPr>
            <a:endParaRPr lang="en-NZ" baseline="0" dirty="0" smtClean="0"/>
          </a:p>
          <a:p>
            <a:pPr>
              <a:buFont typeface="Arial" pitchFamily="34" charset="0"/>
              <a:buChar char="•"/>
            </a:pPr>
            <a:r>
              <a:rPr lang="en-NZ" baseline="0" dirty="0" smtClean="0"/>
              <a:t>There are also these little guys: App Widgets</a:t>
            </a:r>
          </a:p>
          <a:p>
            <a:pPr>
              <a:buFont typeface="Arial" pitchFamily="34" charset="0"/>
              <a:buChar char="•"/>
            </a:pPr>
            <a:r>
              <a:rPr lang="en-NZ" baseline="0" dirty="0" smtClean="0"/>
              <a:t>They are little applications, but the user doesn’t launch them, they just sit around being live and usually displaying data and periodically updating themselves.</a:t>
            </a:r>
          </a:p>
          <a:p>
            <a:pPr>
              <a:buFont typeface="Arial" pitchFamily="34" charset="0"/>
              <a:buChar char="•"/>
            </a:pPr>
            <a:r>
              <a:rPr lang="en-NZ" baseline="0" dirty="0" smtClean="0"/>
              <a:t>Useful for things like stock tickers, weather forecasters, etc.</a:t>
            </a:r>
          </a:p>
          <a:p>
            <a:pPr>
              <a:buFont typeface="Arial" pitchFamily="34" charset="0"/>
              <a:buChar char="•"/>
            </a:pPr>
            <a:endParaRPr lang="en-NZ" baseline="0" dirty="0" smtClean="0"/>
          </a:p>
          <a:p>
            <a:pPr>
              <a:buFont typeface="Arial" pitchFamily="34" charset="0"/>
              <a:buChar char="•"/>
            </a:pPr>
            <a:r>
              <a:rPr lang="en-NZ" baseline="0" dirty="0" smtClean="0"/>
              <a:t>So when Time Magazine says this, they are, sadly, not talking about super cool programmable things you can use as a developer, they are talking about little utilities that other people have written that you can download onto your phone.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35</a:t>
            </a:fld>
            <a:endParaRPr lang="en-NZ"/>
          </a:p>
        </p:txBody>
      </p:sp>
    </p:spTree>
    <p:extLst>
      <p:ext uri="{BB962C8B-B14F-4D97-AF65-F5344CB8AC3E}">
        <p14:creationId xmlns:p14="http://schemas.microsoft.com/office/powerpoint/2010/main" xmlns="" val="3102452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36</a:t>
            </a:fld>
            <a:endParaRPr lang="en-NZ"/>
          </a:p>
        </p:txBody>
      </p:sp>
    </p:spTree>
    <p:extLst>
      <p:ext uri="{BB962C8B-B14F-4D97-AF65-F5344CB8AC3E}">
        <p14:creationId xmlns:p14="http://schemas.microsoft.com/office/powerpoint/2010/main" xmlns="" val="144794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All controls are members of the class hierarchy View.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Here is the complete hierarchy.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All the usual suspects.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Each</a:t>
            </a:r>
            <a:r>
              <a:rPr lang="en-NZ" sz="1200" kern="1200" baseline="0" dirty="0" smtClean="0">
                <a:solidFill>
                  <a:schemeClr val="tx1"/>
                </a:solidFill>
                <a:effectLst/>
                <a:latin typeface="Times New Roman" pitchFamily="18" charset="0"/>
                <a:ea typeface="+mn-ea"/>
                <a:cs typeface="Arial" charset="0"/>
              </a:rPr>
              <a:t> has particular features/method.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For example, the </a:t>
            </a:r>
            <a:r>
              <a:rPr lang="en-NZ" sz="1200" kern="1200" baseline="0" dirty="0" err="1" smtClean="0">
                <a:solidFill>
                  <a:schemeClr val="tx1"/>
                </a:solidFill>
                <a:effectLst/>
                <a:latin typeface="Times New Roman" pitchFamily="18" charset="0"/>
                <a:ea typeface="+mn-ea"/>
                <a:cs typeface="Arial" charset="0"/>
              </a:rPr>
              <a:t>ProgressBar</a:t>
            </a:r>
            <a:r>
              <a:rPr lang="en-NZ" sz="1200" kern="1200" baseline="0" dirty="0" smtClean="0">
                <a:solidFill>
                  <a:schemeClr val="tx1"/>
                </a:solidFill>
                <a:effectLst/>
                <a:latin typeface="Times New Roman" pitchFamily="18" charset="0"/>
                <a:ea typeface="+mn-ea"/>
                <a:cs typeface="Arial" charset="0"/>
              </a:rPr>
              <a:t> exposes </a:t>
            </a:r>
            <a:r>
              <a:rPr lang="en-NZ" sz="1200" kern="1200" baseline="0" dirty="0" err="1" smtClean="0">
                <a:solidFill>
                  <a:schemeClr val="tx1"/>
                </a:solidFill>
                <a:effectLst/>
                <a:latin typeface="Times New Roman" pitchFamily="18" charset="0"/>
                <a:ea typeface="+mn-ea"/>
                <a:cs typeface="Arial" charset="0"/>
              </a:rPr>
              <a:t>incrementProgressBy</a:t>
            </a:r>
            <a:r>
              <a:rPr lang="en-NZ" sz="1200" kern="1200" baseline="0" dirty="0" smtClean="0">
                <a:solidFill>
                  <a:schemeClr val="tx1"/>
                </a:solidFill>
                <a:effectLst/>
                <a:latin typeface="Times New Roman" pitchFamily="18" charset="0"/>
                <a:ea typeface="+mn-ea"/>
                <a:cs typeface="Arial" charset="0"/>
              </a:rPr>
              <a:t>(int diff)</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When you need a particular control, get into the documentation and find out how to use it.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baseline="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As an example, let’s look today more closely at </a:t>
            </a:r>
            <a:r>
              <a:rPr lang="en-NZ" sz="1200" kern="1200" baseline="0" dirty="0" err="1" smtClean="0">
                <a:solidFill>
                  <a:schemeClr val="tx1"/>
                </a:solidFill>
                <a:effectLst/>
                <a:latin typeface="Times New Roman" pitchFamily="18" charset="0"/>
                <a:ea typeface="+mn-ea"/>
                <a:cs typeface="Arial" charset="0"/>
              </a:rPr>
              <a:t>EditText</a:t>
            </a:r>
            <a:r>
              <a:rPr lang="en-NZ" sz="1200" kern="1200" baseline="0" dirty="0" smtClean="0">
                <a:solidFill>
                  <a:schemeClr val="tx1"/>
                </a:solidFill>
                <a:effectLst/>
                <a:latin typeface="Times New Roman" pitchFamily="18" charset="0"/>
                <a:ea typeface="+mn-ea"/>
                <a:cs typeface="Arial" charset="0"/>
              </a:rPr>
              <a:t>…</a:t>
            </a:r>
            <a:endParaRPr lang="en-US" sz="1200" kern="1200" dirty="0" smtClean="0">
              <a:solidFill>
                <a:schemeClr val="tx1"/>
              </a:solidFill>
              <a:effectLst/>
              <a:latin typeface="Times New Roman" pitchFamily="18" charset="0"/>
              <a:ea typeface="+mn-ea"/>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xmlns="" val="71929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We’ve looked at</a:t>
            </a:r>
            <a:r>
              <a:rPr lang="en-NZ" sz="1200" kern="1200" baseline="0" dirty="0" smtClean="0">
                <a:solidFill>
                  <a:schemeClr val="tx1"/>
                </a:solidFill>
                <a:effectLst/>
                <a:latin typeface="Times New Roman" pitchFamily="18" charset="0"/>
                <a:ea typeface="+mn-ea"/>
                <a:cs typeface="Arial" charset="0"/>
              </a:rPr>
              <a:t> </a:t>
            </a:r>
            <a:r>
              <a:rPr lang="en-NZ" sz="1200" kern="1200" baseline="0" dirty="0" err="1" smtClean="0">
                <a:solidFill>
                  <a:schemeClr val="tx1"/>
                </a:solidFill>
                <a:effectLst/>
                <a:latin typeface="Times New Roman" pitchFamily="18" charset="0"/>
                <a:ea typeface="+mn-ea"/>
                <a:cs typeface="Arial" charset="0"/>
              </a:rPr>
              <a:t>EditText</a:t>
            </a:r>
            <a:r>
              <a:rPr lang="en-NZ" sz="1200" kern="1200" baseline="0" dirty="0" smtClean="0">
                <a:solidFill>
                  <a:schemeClr val="tx1"/>
                </a:solidFill>
                <a:effectLst/>
                <a:latin typeface="Times New Roman" pitchFamily="18" charset="0"/>
                <a:ea typeface="+mn-ea"/>
                <a:cs typeface="Arial" charset="0"/>
              </a:rPr>
              <a:t> a little already in the last practical.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Let’s look more closely at some of its attributes.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We saw last week</a:t>
            </a:r>
            <a:r>
              <a:rPr lang="en-NZ" sz="1200" kern="1200" baseline="0" dirty="0" smtClean="0">
                <a:solidFill>
                  <a:schemeClr val="tx1"/>
                </a:solidFill>
                <a:effectLst/>
                <a:latin typeface="Times New Roman" pitchFamily="18" charset="0"/>
                <a:ea typeface="+mn-ea"/>
                <a:cs typeface="Arial" charset="0"/>
              </a:rPr>
              <a:t> that the Text Fields tab offers a number of versions of </a:t>
            </a:r>
            <a:r>
              <a:rPr lang="en-NZ" sz="1200" kern="1200" baseline="0" dirty="0" err="1" smtClean="0">
                <a:solidFill>
                  <a:schemeClr val="tx1"/>
                </a:solidFill>
                <a:effectLst/>
                <a:latin typeface="Times New Roman" pitchFamily="18" charset="0"/>
                <a:ea typeface="+mn-ea"/>
                <a:cs typeface="Arial" charset="0"/>
              </a:rPr>
              <a:t>EditText</a:t>
            </a:r>
            <a:r>
              <a:rPr lang="en-NZ" sz="1200" kern="1200" baseline="0" dirty="0" smtClean="0">
                <a:solidFill>
                  <a:schemeClr val="tx1"/>
                </a:solidFill>
                <a:effectLst/>
                <a:latin typeface="Times New Roman" pitchFamily="18" charset="0"/>
                <a:ea typeface="+mn-ea"/>
                <a:cs typeface="Arial" charset="0"/>
              </a:rPr>
              <a:t>, differing in the value of their </a:t>
            </a:r>
            <a:r>
              <a:rPr lang="en-NZ" sz="1200" kern="1200" baseline="0" dirty="0" err="1" smtClean="0">
                <a:solidFill>
                  <a:schemeClr val="tx1"/>
                </a:solidFill>
                <a:effectLst/>
                <a:latin typeface="Times New Roman" pitchFamily="18" charset="0"/>
                <a:ea typeface="+mn-ea"/>
                <a:cs typeface="Arial" charset="0"/>
              </a:rPr>
              <a:t>inputType</a:t>
            </a:r>
            <a:r>
              <a:rPr lang="en-NZ" sz="1200" kern="1200" baseline="0" dirty="0" smtClean="0">
                <a:solidFill>
                  <a:schemeClr val="tx1"/>
                </a:solidFill>
                <a:effectLst/>
                <a:latin typeface="Times New Roman" pitchFamily="18" charset="0"/>
                <a:ea typeface="+mn-ea"/>
                <a:cs typeface="Arial" charset="0"/>
              </a:rPr>
              <a:t> attribute.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Further, when we drag and drop one onto the screen, the appropriate XML is generated in the layout file</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xmlns="" val="357838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is your default XML,</a:t>
            </a:r>
            <a:r>
              <a:rPr lang="en-NZ" baseline="0" dirty="0" smtClean="0"/>
              <a:t> with some of the positioning attributes removed to fit all this on the screen.</a:t>
            </a:r>
            <a:endParaRPr lang="en-NZ" dirty="0" smtClean="0"/>
          </a:p>
          <a:p>
            <a:pPr marL="171450" indent="-171450">
              <a:buFont typeface="Arial" panose="020B0604020202020204" pitchFamily="34" charset="0"/>
              <a:buChar char="•"/>
            </a:pPr>
            <a:r>
              <a:rPr lang="en-NZ" dirty="0" smtClean="0"/>
              <a:t>Note the </a:t>
            </a:r>
            <a:r>
              <a:rPr lang="en-NZ" dirty="0" err="1" smtClean="0"/>
              <a:t>android:inputType</a:t>
            </a:r>
            <a:r>
              <a:rPr lang="en-NZ" baseline="0" dirty="0" smtClean="0"/>
              <a:t> attribute values</a:t>
            </a:r>
          </a:p>
          <a:p>
            <a:pPr marL="171450" indent="-171450">
              <a:buFont typeface="Arial" panose="020B0604020202020204" pitchFamily="34" charset="0"/>
              <a:buChar char="•"/>
            </a:pPr>
            <a:r>
              <a:rPr lang="en-NZ" baseline="0" dirty="0" smtClean="0"/>
              <a:t>(We will talk about the others in a minute.)</a:t>
            </a: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If </a:t>
            </a:r>
            <a:r>
              <a:rPr lang="en-NZ" sz="1200" kern="1200" dirty="0" err="1" smtClean="0">
                <a:solidFill>
                  <a:schemeClr val="tx1"/>
                </a:solidFill>
                <a:effectLst/>
                <a:latin typeface="Times New Roman" pitchFamily="18" charset="0"/>
                <a:ea typeface="+mn-ea"/>
                <a:cs typeface="Arial" charset="0"/>
              </a:rPr>
              <a:t>android:inputType</a:t>
            </a:r>
            <a:r>
              <a:rPr lang="en-NZ" sz="1200" kern="1200" dirty="0" smtClean="0">
                <a:solidFill>
                  <a:schemeClr val="tx1"/>
                </a:solidFill>
                <a:effectLst/>
                <a:latin typeface="Times New Roman" pitchFamily="18" charset="0"/>
                <a:ea typeface="+mn-ea"/>
                <a:cs typeface="Arial" charset="0"/>
              </a:rPr>
              <a:t> is not defined, it is a plain text field,</a:t>
            </a:r>
            <a:r>
              <a:rPr lang="en-NZ" sz="1200" kern="1200" baseline="0" dirty="0" smtClean="0">
                <a:solidFill>
                  <a:schemeClr val="tx1"/>
                </a:solidFill>
                <a:effectLst/>
                <a:latin typeface="Times New Roman" pitchFamily="18" charset="0"/>
                <a:ea typeface="+mn-ea"/>
                <a:cs typeface="Arial" charset="0"/>
              </a:rPr>
              <a:t> as discussed in last week’s practical</a:t>
            </a:r>
          </a:p>
          <a:p>
            <a:pPr marL="171450" indent="-171450">
              <a:buFont typeface="Arial" panose="020B0604020202020204" pitchFamily="34" charset="0"/>
              <a:buChar char="•"/>
            </a:pPr>
            <a:endParaRPr lang="en-NZ" sz="1200" kern="1200" baseline="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rPr>
              <a:t>For the other input types, the appropriate soft keyboard will be presented and/or the appropriate display style (e.g. for passwords) will be used.</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rPr>
              <a:t>Just by magic.</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kern="1200" dirty="0" err="1" smtClean="0">
                <a:solidFill>
                  <a:schemeClr val="tx1"/>
                </a:solidFill>
                <a:effectLst/>
                <a:latin typeface="Times New Roman" pitchFamily="18" charset="0"/>
                <a:ea typeface="+mn-ea"/>
                <a:cs typeface="Arial" charset="0"/>
              </a:rPr>
              <a:t>EditText</a:t>
            </a:r>
            <a:r>
              <a:rPr lang="en-NZ" sz="1200" kern="1200" dirty="0" smtClean="0">
                <a:solidFill>
                  <a:schemeClr val="tx1"/>
                </a:solidFill>
                <a:effectLst/>
                <a:latin typeface="Times New Roman" pitchFamily="18" charset="0"/>
                <a:ea typeface="+mn-ea"/>
                <a:cs typeface="Arial" charset="0"/>
              </a:rPr>
              <a:t> controls have a lot of other attributes. For example, you can also do things like configuring AutoComplete. See http://developer.android.com/guide/topics/ui/controls/text.html for full details.\</a:t>
            </a:r>
          </a:p>
          <a:p>
            <a:pPr marL="0" indent="0">
              <a:buFont typeface="Arial" panose="020B0604020202020204" pitchFamily="34" charset="0"/>
              <a:buNone/>
            </a:pPr>
            <a:endParaRPr lang="en-NZ" sz="1200" kern="1200" dirty="0" smtClean="0">
              <a:solidFill>
                <a:schemeClr val="tx1"/>
              </a:solidFill>
              <a:effectLst/>
              <a:latin typeface="Times New Roman" pitchFamily="18"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xmlns="" val="2150278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Let’s take a closer look at some XML…</a:t>
            </a:r>
          </a:p>
          <a:p>
            <a:pPr marL="171450" indent="-171450">
              <a:buFont typeface="Arial" panose="020B0604020202020204" pitchFamily="34" charset="0"/>
              <a:buChar char="•"/>
            </a:pPr>
            <a:r>
              <a:rPr lang="en-NZ" dirty="0" smtClean="0"/>
              <a:t>This is the definition of a typical sort of </a:t>
            </a:r>
            <a:r>
              <a:rPr lang="en-NZ" dirty="0" err="1" smtClean="0"/>
              <a:t>EditText</a:t>
            </a:r>
            <a:r>
              <a:rPr lang="en-NZ" dirty="0" smtClean="0"/>
              <a: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We have</a:t>
            </a:r>
            <a:r>
              <a:rPr lang="en-NZ" baseline="0" dirty="0" smtClean="0"/>
              <a:t> discussed the id and </a:t>
            </a:r>
            <a:r>
              <a:rPr lang="en-NZ" baseline="0" dirty="0" err="1" smtClean="0"/>
              <a:t>inputType</a:t>
            </a:r>
            <a:r>
              <a:rPr lang="en-NZ" baseline="0" dirty="0" smtClean="0"/>
              <a:t> attributes previously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Look at the other attributes:</a:t>
            </a:r>
            <a:endParaRPr lang="en-US" baseline="0" dirty="0" smtClean="0"/>
          </a:p>
          <a:p>
            <a:pPr marL="628650" lvl="1" indent="-171450">
              <a:buFont typeface="Arial" panose="020B0604020202020204" pitchFamily="34" charset="0"/>
              <a:buChar char="•"/>
            </a:pPr>
            <a:r>
              <a:rPr lang="en-NZ" baseline="0" dirty="0" err="1" smtClean="0"/>
              <a:t>Android:layout_width</a:t>
            </a:r>
            <a:r>
              <a:rPr lang="en-NZ" baseline="0" dirty="0" smtClean="0"/>
              <a:t> = “</a:t>
            </a:r>
            <a:r>
              <a:rPr lang="en-NZ" baseline="0" dirty="0" err="1" smtClean="0"/>
              <a:t>match_parent</a:t>
            </a:r>
            <a:r>
              <a:rPr lang="en-NZ" baseline="0" dirty="0" smtClean="0"/>
              <a:t>”</a:t>
            </a:r>
          </a:p>
          <a:p>
            <a:pPr marL="628650" lvl="1" indent="-171450">
              <a:buFont typeface="Arial" panose="020B0604020202020204" pitchFamily="34" charset="0"/>
              <a:buChar char="•"/>
            </a:pPr>
            <a:r>
              <a:rPr lang="en-NZ" baseline="0" dirty="0" err="1" smtClean="0"/>
              <a:t>Android:layout_height</a:t>
            </a:r>
            <a:r>
              <a:rPr lang="en-NZ" baseline="0" dirty="0" smtClean="0"/>
              <a:t> = “</a:t>
            </a:r>
            <a:r>
              <a:rPr lang="en-NZ" baseline="0" dirty="0" err="1" smtClean="0"/>
              <a:t>wrap_content</a:t>
            </a:r>
            <a:r>
              <a:rPr lang="en-NZ" baseline="0" dirty="0" smtClean="0"/>
              <a:t>”</a:t>
            </a:r>
          </a:p>
          <a:p>
            <a:pPr marL="628650" lvl="1" indent="-171450">
              <a:buFont typeface="Arial" panose="020B0604020202020204" pitchFamily="34" charset="0"/>
              <a:buChar char="•"/>
            </a:pPr>
            <a:endParaRPr lang="en-NZ" baseline="0" dirty="0" smtClean="0"/>
          </a:p>
          <a:p>
            <a:pPr marL="171450" lvl="0" indent="-171450">
              <a:buFont typeface="Arial" panose="020B0604020202020204" pitchFamily="34" charset="0"/>
              <a:buChar char="•"/>
            </a:pPr>
            <a:r>
              <a:rPr lang="en-NZ" baseline="0" dirty="0" smtClean="0"/>
              <a:t>In this example, they have been assigned system constants as values. We have also seen some other options...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xmlns="" val="1712999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NZ" baseline="0" dirty="0" smtClean="0"/>
              <a:t>In this case, “match-parent” means “make this control as wide as its parent”</a:t>
            </a:r>
          </a:p>
          <a:p>
            <a:pPr marL="171450" lvl="0" indent="-171450">
              <a:buFont typeface="Arial" panose="020B0604020202020204" pitchFamily="34" charset="0"/>
              <a:buChar char="•"/>
            </a:pPr>
            <a:r>
              <a:rPr lang="en-NZ" baseline="0" dirty="0" smtClean="0"/>
              <a:t>And “wrap content” means “make this control as high as its content.</a:t>
            </a:r>
          </a:p>
          <a:p>
            <a:pPr marL="171450" lvl="0" indent="-171450">
              <a:buFont typeface="Arial" panose="020B0604020202020204" pitchFamily="34" charset="0"/>
              <a:buChar char="•"/>
            </a:pPr>
            <a:r>
              <a:rPr lang="en-NZ" baseline="0" dirty="0" smtClean="0"/>
              <a:t>Both of these assume adjustment for padding, which is the space between content and boundary.</a:t>
            </a:r>
          </a:p>
          <a:p>
            <a:pPr marL="171450" lvl="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There are a variety of possible units other than </a:t>
            </a:r>
            <a:r>
              <a:rPr lang="en-NZ" baseline="0" dirty="0" err="1" smtClean="0"/>
              <a:t>dp</a:t>
            </a:r>
            <a:r>
              <a:rPr lang="en-NZ" baseline="0" dirty="0" smtClean="0"/>
              <a:t> (see docs), and the value can be any floating point number.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There are lots of other </a:t>
            </a:r>
            <a:r>
              <a:rPr lang="en-NZ" baseline="0" dirty="0" err="1" smtClean="0"/>
              <a:t>layoutish</a:t>
            </a:r>
            <a:r>
              <a:rPr lang="en-NZ" baseline="0" dirty="0" smtClean="0"/>
              <a:t> properties that you can configure to control how your controls size themselves….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xmlns="" val="1533439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NZ" dirty="0" smtClean="0"/>
              <a:t>Do we need to go</a:t>
            </a:r>
            <a:r>
              <a:rPr lang="en-NZ" baseline="0" dirty="0" smtClean="0"/>
              <a:t> over each and every one of these? </a:t>
            </a:r>
            <a:r>
              <a:rPr lang="en-NZ" baseline="0" dirty="0" smtClean="0">
                <a:sym typeface="Wingdings" pitchFamily="2" charset="2"/>
              </a:rPr>
              <a:t> No, because this is 3</a:t>
            </a:r>
            <a:r>
              <a:rPr lang="en-NZ" baseline="30000" dirty="0" smtClean="0">
                <a:sym typeface="Wingdings" pitchFamily="2" charset="2"/>
              </a:rPr>
              <a:t>rd</a:t>
            </a:r>
            <a:r>
              <a:rPr lang="en-NZ" baseline="0" dirty="0" smtClean="0">
                <a:sym typeface="Wingdings" pitchFamily="2" charset="2"/>
              </a:rPr>
              <a:t> year.</a:t>
            </a:r>
            <a:endParaRPr lang="en-NZ" dirty="0" smtClean="0"/>
          </a:p>
          <a:p>
            <a:pPr>
              <a:buFont typeface="Arial" pitchFamily="34" charset="0"/>
              <a:buChar char="•"/>
            </a:pPr>
            <a:r>
              <a:rPr lang="en-NZ" dirty="0" smtClean="0"/>
              <a:t>See the docs.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xmlns="" val="34290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Complex Screen Controls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2.2</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To-Do (outside of class)</a:t>
            </a:r>
            <a:endParaRPr lang="en-NZ" dirty="0"/>
          </a:p>
        </p:txBody>
      </p:sp>
      <p:sp>
        <p:nvSpPr>
          <p:cNvPr id="3" name="Content Placeholder 2"/>
          <p:cNvSpPr>
            <a:spLocks noGrp="1"/>
          </p:cNvSpPr>
          <p:nvPr>
            <p:ph idx="1"/>
          </p:nvPr>
        </p:nvSpPr>
        <p:spPr/>
        <p:txBody>
          <a:bodyPr/>
          <a:lstStyle/>
          <a:p>
            <a:r>
              <a:rPr lang="en-NZ" dirty="0" smtClean="0"/>
              <a:t>Figure out </a:t>
            </a:r>
            <a:r>
              <a:rPr lang="en-NZ" dirty="0" err="1" smtClean="0"/>
              <a:t>android:layout_weight</a:t>
            </a:r>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Complex Controls</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&lt;Radio Group&gt;</a:t>
            </a:r>
          </a:p>
          <a:p>
            <a:pPr>
              <a:spcBef>
                <a:spcPts val="1200"/>
              </a:spcBef>
              <a:spcAft>
                <a:spcPts val="1200"/>
              </a:spcAft>
            </a:pPr>
            <a:r>
              <a:rPr lang="en-NZ" dirty="0" smtClean="0"/>
              <a:t>Contains a set of &lt;</a:t>
            </a:r>
            <a:r>
              <a:rPr lang="en-NZ" dirty="0" err="1" smtClean="0"/>
              <a:t>RadioButton</a:t>
            </a:r>
            <a:r>
              <a:rPr lang="en-NZ" dirty="0" smtClean="0"/>
              <a:t>&gt; elements</a:t>
            </a:r>
          </a:p>
          <a:p>
            <a:pPr>
              <a:spcBef>
                <a:spcPts val="1200"/>
              </a:spcBef>
              <a:spcAft>
                <a:spcPts val="1200"/>
              </a:spcAft>
            </a:pPr>
            <a:r>
              <a:rPr lang="en-NZ" dirty="0" smtClean="0"/>
              <a:t>Implements expected mutually exclusive click behaviour.</a:t>
            </a:r>
          </a:p>
          <a:p>
            <a:pPr>
              <a:spcBef>
                <a:spcPts val="1200"/>
              </a:spcBef>
              <a:spcAft>
                <a:spcPts val="1200"/>
              </a:spcAft>
            </a:pPr>
            <a:r>
              <a:rPr lang="en-NZ" dirty="0" smtClean="0"/>
              <a:t>Useful events:</a:t>
            </a:r>
          </a:p>
          <a:p>
            <a:pPr lvl="1">
              <a:spcBef>
                <a:spcPts val="1200"/>
              </a:spcBef>
              <a:spcAft>
                <a:spcPts val="1200"/>
              </a:spcAft>
            </a:pPr>
            <a:r>
              <a:rPr lang="en-NZ" dirty="0" err="1" smtClean="0"/>
              <a:t>OnClick</a:t>
            </a:r>
            <a:r>
              <a:rPr lang="en-NZ" dirty="0" smtClean="0"/>
              <a:t> event of individual buttons</a:t>
            </a:r>
          </a:p>
          <a:p>
            <a:pPr lvl="1">
              <a:spcBef>
                <a:spcPts val="1200"/>
              </a:spcBef>
              <a:spcAft>
                <a:spcPts val="1200"/>
              </a:spcAft>
            </a:pPr>
            <a:r>
              <a:rPr lang="en-NZ" dirty="0" err="1" smtClean="0"/>
              <a:t>OnCheckedChanged</a:t>
            </a:r>
            <a:r>
              <a:rPr lang="en-NZ" dirty="0" smtClean="0"/>
              <a:t> event of containing </a:t>
            </a:r>
            <a:r>
              <a:rPr lang="en-NZ" dirty="0" err="1" smtClean="0"/>
              <a:t>RadioGroup</a:t>
            </a:r>
            <a:endParaRPr lang="en-US" dirty="0"/>
          </a:p>
        </p:txBody>
      </p:sp>
    </p:spTree>
    <p:extLst>
      <p:ext uri="{BB962C8B-B14F-4D97-AF65-F5344CB8AC3E}">
        <p14:creationId xmlns:p14="http://schemas.microsoft.com/office/powerpoint/2010/main" xmlns="" val="71164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and </a:t>
            </a:r>
            <a:r>
              <a:rPr lang="en-NZ" dirty="0" err="1" smtClean="0"/>
              <a:t>RadioButton</a:t>
            </a:r>
            <a:endParaRPr lang="en-US" dirty="0"/>
          </a:p>
        </p:txBody>
      </p:sp>
      <p:sp>
        <p:nvSpPr>
          <p:cNvPr id="3" name="Content Placeholder 2"/>
          <p:cNvSpPr>
            <a:spLocks noGrp="1"/>
          </p:cNvSpPr>
          <p:nvPr>
            <p:ph idx="1"/>
          </p:nvPr>
        </p:nvSpPr>
        <p:spPr/>
        <p:txBody>
          <a:bodyPr/>
          <a:lstStyle/>
          <a:p>
            <a:endParaRPr lang="en-US" dirty="0">
              <a:solidFill>
                <a:srgbClr val="FF0000"/>
              </a:solidFill>
            </a:endParaRPr>
          </a:p>
        </p:txBody>
      </p:sp>
      <p:pic>
        <p:nvPicPr>
          <p:cNvPr id="4" name="Picture 3"/>
          <p:cNvPicPr>
            <a:picLocks noChangeAspect="1"/>
          </p:cNvPicPr>
          <p:nvPr/>
        </p:nvPicPr>
        <p:blipFill>
          <a:blip r:embed="rId3" cstate="print"/>
          <a:stretch>
            <a:fillRect/>
          </a:stretch>
        </p:blipFill>
        <p:spPr>
          <a:xfrm>
            <a:off x="467544" y="1556792"/>
            <a:ext cx="2706328" cy="4903068"/>
          </a:xfrm>
          <a:prstGeom prst="rect">
            <a:avLst/>
          </a:prstGeom>
        </p:spPr>
      </p:pic>
    </p:spTree>
    <p:extLst>
      <p:ext uri="{BB962C8B-B14F-4D97-AF65-F5344CB8AC3E}">
        <p14:creationId xmlns:p14="http://schemas.microsoft.com/office/powerpoint/2010/main" xmlns="" val="857561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and </a:t>
            </a:r>
            <a:r>
              <a:rPr lang="en-NZ" dirty="0" err="1" smtClean="0"/>
              <a:t>RadioButton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491108" y="1686694"/>
            <a:ext cx="3524250" cy="4800600"/>
          </a:xfrm>
          <a:prstGeom prst="rect">
            <a:avLst/>
          </a:prstGeom>
        </p:spPr>
      </p:pic>
    </p:spTree>
    <p:extLst>
      <p:ext uri="{BB962C8B-B14F-4D97-AF65-F5344CB8AC3E}">
        <p14:creationId xmlns:p14="http://schemas.microsoft.com/office/powerpoint/2010/main" xmlns="" val="633540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Events</a:t>
            </a:r>
            <a:endParaRPr lang="en-NZ" dirty="0"/>
          </a:p>
        </p:txBody>
      </p:sp>
      <p:graphicFrame>
        <p:nvGraphicFramePr>
          <p:cNvPr id="4" name="Content Placeholder 3"/>
          <p:cNvGraphicFramePr>
            <a:graphicFrameLocks noGrp="1"/>
          </p:cNvGraphicFramePr>
          <p:nvPr>
            <p:ph idx="1"/>
          </p:nvPr>
        </p:nvGraphicFramePr>
        <p:xfrm>
          <a:off x="323528" y="2204864"/>
          <a:ext cx="8568952" cy="2908920"/>
        </p:xfrm>
        <a:graphic>
          <a:graphicData uri="http://schemas.openxmlformats.org/drawingml/2006/table">
            <a:tbl>
              <a:tblPr firstRow="1" bandRow="1">
                <a:tableStyleId>{5C22544A-7EE6-4342-B048-85BDC9FD1C3A}</a:tableStyleId>
              </a:tblPr>
              <a:tblGrid>
                <a:gridCol w="2376264"/>
                <a:gridCol w="6192688"/>
              </a:tblGrid>
              <a:tr h="533546">
                <a:tc>
                  <a:txBody>
                    <a:bodyPr/>
                    <a:lstStyle/>
                    <a:p>
                      <a:endParaRPr lang="en-NZ" dirty="0"/>
                    </a:p>
                  </a:txBody>
                  <a:tcPr/>
                </a:tc>
                <a:tc>
                  <a:txBody>
                    <a:bodyPr/>
                    <a:lstStyle/>
                    <a:p>
                      <a:endParaRPr lang="en-NZ"/>
                    </a:p>
                  </a:txBody>
                  <a:tcPr/>
                </a:tc>
              </a:tr>
              <a:tr h="533546">
                <a:tc>
                  <a:txBody>
                    <a:bodyPr/>
                    <a:lstStyle/>
                    <a:p>
                      <a:pPr algn="r"/>
                      <a:r>
                        <a:rPr lang="en-NZ" b="1" dirty="0" smtClean="0"/>
                        <a:t>Interface</a:t>
                      </a:r>
                      <a:endParaRPr lang="en-NZ" b="1" dirty="0"/>
                    </a:p>
                  </a:txBody>
                  <a:tcPr/>
                </a:tc>
                <a:tc>
                  <a:txBody>
                    <a:bodyPr/>
                    <a:lstStyle/>
                    <a:p>
                      <a:r>
                        <a:rPr lang="en-NZ" dirty="0" err="1" smtClean="0"/>
                        <a:t>RadioGroup.OnCheckedChangedListener</a:t>
                      </a:r>
                      <a:endParaRPr lang="en-NZ" dirty="0"/>
                    </a:p>
                  </a:txBody>
                  <a:tcPr/>
                </a:tc>
              </a:tr>
              <a:tr h="920914">
                <a:tc>
                  <a:txBody>
                    <a:bodyPr/>
                    <a:lstStyle/>
                    <a:p>
                      <a:pPr algn="r"/>
                      <a:r>
                        <a:rPr lang="en-NZ" b="1" dirty="0" smtClean="0"/>
                        <a:t>Associated Interface</a:t>
                      </a:r>
                      <a:r>
                        <a:rPr lang="en-NZ" b="1" baseline="0" dirty="0" smtClean="0"/>
                        <a:t> Method</a:t>
                      </a:r>
                      <a:endParaRPr lang="en-NZ" b="1" dirty="0"/>
                    </a:p>
                  </a:txBody>
                  <a:tcPr/>
                </a:tc>
                <a:tc>
                  <a:txBody>
                    <a:bodyPr/>
                    <a:lstStyle/>
                    <a:p>
                      <a:r>
                        <a:rPr lang="en-NZ" dirty="0" smtClean="0"/>
                        <a:t>void </a:t>
                      </a:r>
                      <a:r>
                        <a:rPr lang="en-NZ" dirty="0" err="1" smtClean="0"/>
                        <a:t>onCheckedChanged</a:t>
                      </a:r>
                      <a:r>
                        <a:rPr lang="en-NZ" baseline="0" dirty="0" smtClean="0"/>
                        <a:t> (</a:t>
                      </a:r>
                      <a:r>
                        <a:rPr lang="en-NZ" baseline="0" dirty="0" err="1" smtClean="0"/>
                        <a:t>RadioGroup</a:t>
                      </a:r>
                      <a:r>
                        <a:rPr lang="en-NZ" baseline="0" dirty="0" smtClean="0"/>
                        <a:t> </a:t>
                      </a:r>
                      <a:r>
                        <a:rPr lang="en-NZ" baseline="0" dirty="0" err="1" smtClean="0"/>
                        <a:t>rg</a:t>
                      </a:r>
                      <a:r>
                        <a:rPr lang="en-NZ" baseline="0" dirty="0" smtClean="0"/>
                        <a:t>, </a:t>
                      </a:r>
                      <a:r>
                        <a:rPr lang="en-NZ" baseline="0" dirty="0" err="1" smtClean="0"/>
                        <a:t>int</a:t>
                      </a:r>
                      <a:r>
                        <a:rPr lang="en-NZ" baseline="0" dirty="0" smtClean="0"/>
                        <a:t> </a:t>
                      </a:r>
                      <a:r>
                        <a:rPr lang="en-NZ" baseline="0" dirty="0" err="1" smtClean="0"/>
                        <a:t>checkedID</a:t>
                      </a:r>
                      <a:r>
                        <a:rPr lang="en-NZ" baseline="0" dirty="0" smtClean="0"/>
                        <a:t>)</a:t>
                      </a:r>
                      <a:endParaRPr lang="en-NZ" dirty="0"/>
                    </a:p>
                  </a:txBody>
                  <a:tcPr/>
                </a:tc>
              </a:tr>
              <a:tr h="920914">
                <a:tc>
                  <a:txBody>
                    <a:bodyPr/>
                    <a:lstStyle/>
                    <a:p>
                      <a:pPr algn="r"/>
                      <a:r>
                        <a:rPr lang="en-NZ" b="1" dirty="0" smtClean="0"/>
                        <a:t>Event setter method of the</a:t>
                      </a:r>
                      <a:r>
                        <a:rPr lang="en-NZ" b="1" baseline="0" dirty="0" smtClean="0"/>
                        <a:t> </a:t>
                      </a:r>
                      <a:r>
                        <a:rPr lang="en-NZ" b="1" baseline="0" dirty="0" err="1" smtClean="0"/>
                        <a:t>RadioGroup</a:t>
                      </a:r>
                      <a:r>
                        <a:rPr lang="en-NZ" b="1" baseline="0" dirty="0" smtClean="0"/>
                        <a:t> control</a:t>
                      </a:r>
                      <a:endParaRPr lang="en-NZ" b="1" dirty="0"/>
                    </a:p>
                  </a:txBody>
                  <a:tcPr/>
                </a:tc>
                <a:tc>
                  <a:txBody>
                    <a:bodyPr/>
                    <a:lstStyle/>
                    <a:p>
                      <a:r>
                        <a:rPr lang="en-NZ" dirty="0" err="1" smtClean="0"/>
                        <a:t>setOnCheckedChangedListener</a:t>
                      </a:r>
                      <a:endParaRPr lang="en-NZ"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and </a:t>
            </a:r>
            <a:r>
              <a:rPr lang="en-NZ" dirty="0" err="1" smtClean="0"/>
              <a:t>RadioButton</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3" cstate="print"/>
          <a:srcRect/>
          <a:stretch>
            <a:fillRect/>
          </a:stretch>
        </p:blipFill>
        <p:spPr bwMode="auto">
          <a:xfrm>
            <a:off x="539552" y="1624965"/>
            <a:ext cx="7632848" cy="4804990"/>
          </a:xfrm>
          <a:prstGeom prst="rect">
            <a:avLst/>
          </a:prstGeom>
          <a:noFill/>
          <a:ln w="9525">
            <a:noFill/>
            <a:miter lim="800000"/>
            <a:headEnd/>
            <a:tailEnd/>
          </a:ln>
        </p:spPr>
      </p:pic>
    </p:spTree>
    <p:extLst>
      <p:ext uri="{BB962C8B-B14F-4D97-AF65-F5344CB8AC3E}">
        <p14:creationId xmlns:p14="http://schemas.microsoft.com/office/powerpoint/2010/main" xmlns="" val="3089977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and </a:t>
            </a:r>
            <a:r>
              <a:rPr lang="en-NZ" dirty="0" err="1" smtClean="0"/>
              <a:t>RadioButton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cstate="print"/>
          <a:stretch>
            <a:fillRect/>
          </a:stretch>
        </p:blipFill>
        <p:spPr>
          <a:xfrm>
            <a:off x="487827" y="1600200"/>
            <a:ext cx="2778734" cy="5040000"/>
          </a:xfrm>
          <a:prstGeom prst="rect">
            <a:avLst/>
          </a:prstGeom>
        </p:spPr>
      </p:pic>
      <p:pic>
        <p:nvPicPr>
          <p:cNvPr id="5" name="Picture 4"/>
          <p:cNvPicPr>
            <a:picLocks noChangeAspect="1"/>
          </p:cNvPicPr>
          <p:nvPr/>
        </p:nvPicPr>
        <p:blipFill>
          <a:blip r:embed="rId4" cstate="print"/>
          <a:stretch>
            <a:fillRect/>
          </a:stretch>
        </p:blipFill>
        <p:spPr>
          <a:xfrm>
            <a:off x="5876664" y="1600200"/>
            <a:ext cx="2806283" cy="5040000"/>
          </a:xfrm>
          <a:prstGeom prst="rect">
            <a:avLst/>
          </a:prstGeom>
        </p:spPr>
      </p:pic>
    </p:spTree>
    <p:extLst>
      <p:ext uri="{BB962C8B-B14F-4D97-AF65-F5344CB8AC3E}">
        <p14:creationId xmlns:p14="http://schemas.microsoft.com/office/powerpoint/2010/main" xmlns="" val="75355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User Interface Issue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cstate="print"/>
          <a:stretch>
            <a:fillRect/>
          </a:stretch>
        </p:blipFill>
        <p:spPr>
          <a:xfrm>
            <a:off x="467544" y="1600200"/>
            <a:ext cx="2806283" cy="5040000"/>
          </a:xfrm>
          <a:prstGeom prst="rect">
            <a:avLst/>
          </a:prstGeom>
        </p:spPr>
      </p:pic>
    </p:spTree>
    <p:extLst>
      <p:ext uri="{BB962C8B-B14F-4D97-AF65-F5344CB8AC3E}">
        <p14:creationId xmlns:p14="http://schemas.microsoft.com/office/powerpoint/2010/main" xmlns="" val="87261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Spinners</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512496" y="1701288"/>
            <a:ext cx="2475328" cy="43200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369219" y="1701288"/>
            <a:ext cx="2477570" cy="4320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228184" y="1701288"/>
            <a:ext cx="2461823" cy="432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Spinners</a:t>
            </a:r>
            <a:endParaRPr lang="en-NZ" dirty="0"/>
          </a:p>
        </p:txBody>
      </p:sp>
      <p:pic>
        <p:nvPicPr>
          <p:cNvPr id="4" name="Picture 3"/>
          <p:cNvPicPr>
            <a:picLocks noChangeAspect="1"/>
          </p:cNvPicPr>
          <p:nvPr/>
        </p:nvPicPr>
        <p:blipFill>
          <a:blip r:embed="rId3" cstate="print"/>
          <a:stretch>
            <a:fillRect/>
          </a:stretch>
        </p:blipFill>
        <p:spPr>
          <a:xfrm>
            <a:off x="650754" y="1484784"/>
            <a:ext cx="6873574" cy="5073352"/>
          </a:xfrm>
          <a:prstGeom prst="rect">
            <a:avLst/>
          </a:prstGeom>
        </p:spPr>
      </p:pic>
      <p:cxnSp>
        <p:nvCxnSpPr>
          <p:cNvPr id="6" name="Straight Arrow Connector 5"/>
          <p:cNvCxnSpPr/>
          <p:nvPr/>
        </p:nvCxnSpPr>
        <p:spPr>
          <a:xfrm>
            <a:off x="611560" y="2636912"/>
            <a:ext cx="28803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716016" y="3645024"/>
            <a:ext cx="720080"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More Widgets (Screen Controls)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1475656" y="1630829"/>
            <a:ext cx="1944216" cy="5015620"/>
          </a:xfrm>
          <a:prstGeom prst="rect">
            <a:avLst/>
          </a:prstGeom>
          <a:ln>
            <a:solidFill>
              <a:schemeClr val="accent1"/>
            </a:solidFill>
          </a:ln>
        </p:spPr>
      </p:pic>
      <p:pic>
        <p:nvPicPr>
          <p:cNvPr id="5" name="Picture 4"/>
          <p:cNvPicPr>
            <a:picLocks noChangeAspect="1"/>
          </p:cNvPicPr>
          <p:nvPr/>
        </p:nvPicPr>
        <p:blipFill>
          <a:blip r:embed="rId4" cstate="print"/>
          <a:stretch>
            <a:fillRect/>
          </a:stretch>
        </p:blipFill>
        <p:spPr>
          <a:xfrm>
            <a:off x="5645553" y="1630829"/>
            <a:ext cx="2022791" cy="5015620"/>
          </a:xfrm>
          <a:prstGeom prst="rect">
            <a:avLst/>
          </a:prstGeom>
          <a:ln>
            <a:solidFill>
              <a:schemeClr val="accent1"/>
            </a:solidFill>
          </a:ln>
        </p:spPr>
      </p:pic>
    </p:spTree>
    <p:extLst>
      <p:ext uri="{BB962C8B-B14F-4D97-AF65-F5344CB8AC3E}">
        <p14:creationId xmlns:p14="http://schemas.microsoft.com/office/powerpoint/2010/main" xmlns="" val="53561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Spinners</a:t>
            </a:r>
            <a:endParaRPr lang="en-NZ" dirty="0"/>
          </a:p>
        </p:txBody>
      </p:sp>
      <p:pic>
        <p:nvPicPr>
          <p:cNvPr id="3" name="Picture 2"/>
          <p:cNvPicPr>
            <a:picLocks noChangeAspect="1"/>
          </p:cNvPicPr>
          <p:nvPr/>
        </p:nvPicPr>
        <p:blipFill>
          <a:blip r:embed="rId3" cstate="print"/>
          <a:stretch>
            <a:fillRect/>
          </a:stretch>
        </p:blipFill>
        <p:spPr>
          <a:xfrm>
            <a:off x="107504" y="1554966"/>
            <a:ext cx="8904661" cy="2954153"/>
          </a:xfrm>
          <a:prstGeom prst="rect">
            <a:avLst/>
          </a:prstGeom>
        </p:spPr>
      </p:pic>
    </p:spTree>
    <p:extLst>
      <p:ext uri="{BB962C8B-B14F-4D97-AF65-F5344CB8AC3E}">
        <p14:creationId xmlns:p14="http://schemas.microsoft.com/office/powerpoint/2010/main" xmlns="" val="913516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Controls with Complex Data</a:t>
            </a:r>
            <a:endParaRPr lang="en-NZ" dirty="0"/>
          </a:p>
        </p:txBody>
      </p:sp>
      <p:sp>
        <p:nvSpPr>
          <p:cNvPr id="3" name="Content Placeholder 2"/>
          <p:cNvSpPr>
            <a:spLocks noGrp="1"/>
          </p:cNvSpPr>
          <p:nvPr>
            <p:ph idx="1"/>
          </p:nvPr>
        </p:nvSpPr>
        <p:spPr/>
        <p:txBody>
          <a:bodyPr/>
          <a:lstStyle/>
          <a:p>
            <a:r>
              <a:rPr lang="en-NZ" dirty="0" smtClean="0"/>
              <a:t>For controls that support a list of values:</a:t>
            </a:r>
          </a:p>
          <a:p>
            <a:pPr lvl="1"/>
            <a:r>
              <a:rPr lang="en-NZ" dirty="0" smtClean="0"/>
              <a:t>Create the list of values as an array.</a:t>
            </a:r>
          </a:p>
          <a:p>
            <a:pPr lvl="1"/>
            <a:r>
              <a:rPr lang="en-NZ" dirty="0" smtClean="0"/>
              <a:t>Bind the array to the control.</a:t>
            </a:r>
          </a:p>
          <a:p>
            <a:pPr lvl="1"/>
            <a:endParaRPr lang="en-NZ" dirty="0" smtClean="0"/>
          </a:p>
          <a:p>
            <a:r>
              <a:rPr lang="en-NZ" dirty="0" smtClean="0"/>
              <a:t>Data binding requires an </a:t>
            </a:r>
            <a:r>
              <a:rPr lang="en-NZ" b="1" i="1" dirty="0" smtClean="0"/>
              <a:t>Adapter</a:t>
            </a:r>
            <a:r>
              <a:rPr lang="en-NZ" dirty="0" smtClean="0"/>
              <a:t>.</a:t>
            </a:r>
          </a:p>
          <a:p>
            <a:endParaRPr lang="en-NZ" dirty="0" smtClean="0"/>
          </a:p>
          <a:p>
            <a:r>
              <a:rPr lang="en-NZ" dirty="0" smtClean="0"/>
              <a:t>Adapter is an Android class that exposes methods to bind arrays to controls.</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Define the array of items.</a:t>
            </a:r>
          </a:p>
          <a:p>
            <a:pPr marL="514350" indent="-514350">
              <a:buFont typeface="+mj-lt"/>
              <a:buAutoNum type="arabicPeriod"/>
            </a:pPr>
            <a:r>
              <a:rPr lang="en-NZ" dirty="0" smtClean="0"/>
              <a:t>Get a reference to the control.</a:t>
            </a:r>
          </a:p>
          <a:p>
            <a:pPr marL="514350" indent="-514350">
              <a:buFont typeface="+mj-lt"/>
              <a:buAutoNum type="arabicPeriod"/>
            </a:pPr>
            <a:r>
              <a:rPr lang="en-NZ" dirty="0" smtClean="0"/>
              <a:t>Create the Adapter, passing into its constructor:</a:t>
            </a:r>
          </a:p>
          <a:p>
            <a:pPr marL="731520" lvl="1" indent="-457200">
              <a:buFont typeface="+mj-lt"/>
              <a:buAutoNum type="arabicPeriod"/>
            </a:pPr>
            <a:r>
              <a:rPr lang="en-NZ" dirty="0" smtClean="0"/>
              <a:t>The current activity.</a:t>
            </a:r>
          </a:p>
          <a:p>
            <a:pPr marL="731520" lvl="1" indent="-457200">
              <a:buFont typeface="+mj-lt"/>
              <a:buAutoNum type="arabicPeriod"/>
            </a:pPr>
            <a:r>
              <a:rPr lang="en-NZ" dirty="0" smtClean="0"/>
              <a:t>A TextView layout to format the list items when displayed.</a:t>
            </a:r>
          </a:p>
          <a:p>
            <a:pPr marL="731520" lvl="1" indent="-457200">
              <a:buFont typeface="+mj-lt"/>
              <a:buAutoNum type="arabicPeriod"/>
            </a:pPr>
            <a:r>
              <a:rPr lang="en-NZ" dirty="0" smtClean="0"/>
              <a:t>The array.</a:t>
            </a:r>
          </a:p>
          <a:p>
            <a:pPr marL="514350" indent="-514350">
              <a:buFont typeface="+mj-lt"/>
              <a:buAutoNum type="arabicPeriod"/>
            </a:pPr>
            <a:r>
              <a:rPr lang="en-NZ" dirty="0" smtClean="0"/>
              <a:t>Call the control’s </a:t>
            </a:r>
            <a:r>
              <a:rPr lang="en-NZ" i="1" dirty="0" err="1" smtClean="0"/>
              <a:t>setAdapter</a:t>
            </a:r>
            <a:r>
              <a:rPr lang="en-NZ" i="1" dirty="0" smtClean="0"/>
              <a:t> </a:t>
            </a:r>
            <a:r>
              <a:rPr lang="en-NZ" dirty="0" smtClean="0"/>
              <a:t>method, passing in the Adapter.</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Define the array of items</a:t>
            </a:r>
          </a:p>
          <a:p>
            <a:pPr marL="514350" indent="-514350">
              <a:buFont typeface="+mj-lt"/>
              <a:buAutoNum type="arabicPeriod"/>
            </a:pPr>
            <a:endParaRPr lang="en-NZ" dirty="0" smtClean="0"/>
          </a:p>
          <a:p>
            <a:pPr marL="514350" indent="-514350">
              <a:buFont typeface="+mj-lt"/>
              <a:buAutoNum type="arabicPeriod"/>
            </a:pPr>
            <a:endParaRPr lang="en-NZ" dirty="0" smtClean="0"/>
          </a:p>
          <a:p>
            <a:pPr marL="514350" indent="-514350">
              <a:buFont typeface="+mj-lt"/>
              <a:buAutoNum type="arabicPeriod"/>
            </a:pPr>
            <a:endParaRPr lang="en-NZ" dirty="0" smtClean="0"/>
          </a:p>
        </p:txBody>
      </p:sp>
      <p:pic>
        <p:nvPicPr>
          <p:cNvPr id="7170" name="Picture 2"/>
          <p:cNvPicPr>
            <a:picLocks noChangeAspect="1" noChangeArrowheads="1"/>
          </p:cNvPicPr>
          <p:nvPr/>
        </p:nvPicPr>
        <p:blipFill>
          <a:blip r:embed="rId3" cstate="print"/>
          <a:srcRect/>
          <a:stretch>
            <a:fillRect/>
          </a:stretch>
        </p:blipFill>
        <p:spPr bwMode="auto">
          <a:xfrm>
            <a:off x="1331640" y="2708919"/>
            <a:ext cx="4608512" cy="33380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startAt="2"/>
            </a:pPr>
            <a:r>
              <a:rPr lang="en-NZ" dirty="0" smtClean="0"/>
              <a:t>Get a reference to the control</a:t>
            </a:r>
          </a:p>
        </p:txBody>
      </p:sp>
      <p:pic>
        <p:nvPicPr>
          <p:cNvPr id="8194" name="Picture 2"/>
          <p:cNvPicPr>
            <a:picLocks noChangeAspect="1" noChangeArrowheads="1"/>
          </p:cNvPicPr>
          <p:nvPr/>
        </p:nvPicPr>
        <p:blipFill>
          <a:blip r:embed="rId3" cstate="print"/>
          <a:srcRect/>
          <a:stretch>
            <a:fillRect/>
          </a:stretch>
        </p:blipFill>
        <p:spPr bwMode="auto">
          <a:xfrm>
            <a:off x="-10268" y="3140968"/>
            <a:ext cx="9118772" cy="5028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a:xfrm>
            <a:off x="0" y="1600200"/>
            <a:ext cx="8964488" cy="4876800"/>
          </a:xfrm>
        </p:spPr>
        <p:txBody>
          <a:bodyPr/>
          <a:lstStyle/>
          <a:p>
            <a:pPr marL="514350" indent="-514350">
              <a:buFont typeface="+mj-lt"/>
              <a:buAutoNum type="arabicPeriod" startAt="3"/>
            </a:pPr>
            <a:r>
              <a:rPr lang="en-NZ" dirty="0" smtClean="0"/>
              <a:t>Create the Adapter, passing in:</a:t>
            </a:r>
          </a:p>
          <a:p>
            <a:pPr marL="731520" lvl="1" indent="-457200">
              <a:buFont typeface="+mj-lt"/>
              <a:buAutoNum type="arabicPeriod"/>
            </a:pPr>
            <a:r>
              <a:rPr lang="en-NZ" dirty="0" smtClean="0"/>
              <a:t>The current activity</a:t>
            </a:r>
          </a:p>
          <a:p>
            <a:pPr marL="731520" lvl="1" indent="-457200">
              <a:buFont typeface="+mj-lt"/>
              <a:buAutoNum type="arabicPeriod"/>
            </a:pPr>
            <a:r>
              <a:rPr lang="en-NZ" dirty="0" smtClean="0"/>
              <a:t>A TextView layout to format the list items when displayed.</a:t>
            </a:r>
          </a:p>
          <a:p>
            <a:pPr marL="731520" lvl="1" indent="-457200">
              <a:buFont typeface="+mj-lt"/>
              <a:buAutoNum type="arabicPeriod"/>
            </a:pPr>
            <a:r>
              <a:rPr lang="en-NZ" dirty="0" smtClean="0"/>
              <a:t>The array</a:t>
            </a:r>
          </a:p>
          <a:p>
            <a:pPr marL="731520" lvl="1" indent="-457200">
              <a:buFont typeface="+mj-lt"/>
              <a:buAutoNum type="arabicPeriod"/>
            </a:pPr>
            <a:endParaRPr lang="en-NZ" dirty="0" smtClean="0"/>
          </a:p>
          <a:p>
            <a:pPr marL="731520" lvl="1" indent="-457200">
              <a:buFont typeface="+mj-lt"/>
              <a:buAutoNum type="arabicPeriod"/>
            </a:pPr>
            <a:endParaRPr lang="en-NZ" dirty="0" smtClean="0"/>
          </a:p>
          <a:p>
            <a:pPr marL="731520" lvl="1" indent="-457200">
              <a:buNone/>
            </a:pP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System Layout</a:t>
            </a:r>
            <a:endParaRPr lang="en-NZ" dirty="0"/>
          </a:p>
        </p:txBody>
      </p:sp>
      <p:sp>
        <p:nvSpPr>
          <p:cNvPr id="3" name="Content Placeholder 2"/>
          <p:cNvSpPr>
            <a:spLocks noGrp="1"/>
          </p:cNvSpPr>
          <p:nvPr>
            <p:ph idx="1"/>
          </p:nvPr>
        </p:nvSpPr>
        <p:spPr/>
        <p:txBody>
          <a:bodyPr/>
          <a:lstStyle/>
          <a:p>
            <a:pPr marL="731520" lvl="1" indent="-457200">
              <a:buFont typeface="+mj-lt"/>
              <a:buAutoNum type="arabicPeriod"/>
            </a:pPr>
            <a:endParaRPr lang="en-NZ" dirty="0" smtClean="0"/>
          </a:p>
          <a:p>
            <a:pPr marL="731520" lvl="1" indent="-457200">
              <a:buFont typeface="+mj-lt"/>
              <a:buAutoNum type="arabicPeriod"/>
            </a:pPr>
            <a:endParaRPr lang="en-NZ" dirty="0" smtClean="0"/>
          </a:p>
          <a:p>
            <a:pPr marL="731520" lvl="1" indent="-457200">
              <a:buNone/>
            </a:pPr>
            <a:endParaRPr lang="en-NZ" dirty="0" smtClean="0"/>
          </a:p>
        </p:txBody>
      </p:sp>
      <p:pic>
        <p:nvPicPr>
          <p:cNvPr id="5123" name="Picture 3"/>
          <p:cNvPicPr>
            <a:picLocks noChangeAspect="1" noChangeArrowheads="1"/>
          </p:cNvPicPr>
          <p:nvPr/>
        </p:nvPicPr>
        <p:blipFill>
          <a:blip r:embed="rId3" cstate="print"/>
          <a:srcRect/>
          <a:stretch>
            <a:fillRect/>
          </a:stretch>
        </p:blipFill>
        <p:spPr bwMode="auto">
          <a:xfrm>
            <a:off x="971600" y="2132856"/>
            <a:ext cx="8115496" cy="72008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661988" y="3140968"/>
            <a:ext cx="7820025" cy="1552575"/>
          </a:xfrm>
          <a:prstGeom prst="rect">
            <a:avLst/>
          </a:prstGeom>
          <a:noFill/>
          <a:ln w="9525">
            <a:noFill/>
            <a:miter lim="800000"/>
            <a:headEnd/>
            <a:tailEnd/>
          </a:ln>
        </p:spPr>
      </p:pic>
      <p:pic>
        <p:nvPicPr>
          <p:cNvPr id="6146" name="Picture 2"/>
          <p:cNvPicPr>
            <a:picLocks noChangeAspect="1" noChangeArrowheads="1"/>
          </p:cNvPicPr>
          <p:nvPr/>
        </p:nvPicPr>
        <p:blipFill>
          <a:blip r:embed="rId5" cstate="print"/>
          <a:srcRect/>
          <a:stretch>
            <a:fillRect/>
          </a:stretch>
        </p:blipFill>
        <p:spPr bwMode="auto">
          <a:xfrm>
            <a:off x="611560" y="5013176"/>
            <a:ext cx="8424936" cy="7200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startAt="3"/>
            </a:pPr>
            <a:r>
              <a:rPr lang="en-NZ" dirty="0" smtClean="0"/>
              <a:t>Create the adapter, passing in:</a:t>
            </a:r>
          </a:p>
          <a:p>
            <a:pPr marL="731520" lvl="1" indent="-457200">
              <a:buFont typeface="+mj-lt"/>
              <a:buAutoNum type="arabicPeriod"/>
            </a:pPr>
            <a:r>
              <a:rPr lang="en-NZ" dirty="0" smtClean="0"/>
              <a:t>The current activity</a:t>
            </a:r>
          </a:p>
          <a:p>
            <a:pPr marL="731520" lvl="1" indent="-457200">
              <a:buFont typeface="+mj-lt"/>
              <a:buAutoNum type="arabicPeriod"/>
            </a:pPr>
            <a:r>
              <a:rPr lang="en-NZ" dirty="0" smtClean="0"/>
              <a:t>(The resource ID of) a TextView layout to format the list items when displayed.</a:t>
            </a:r>
          </a:p>
          <a:p>
            <a:pPr marL="731520" lvl="1" indent="-457200">
              <a:buFont typeface="+mj-lt"/>
              <a:buAutoNum type="arabicPeriod"/>
            </a:pPr>
            <a:r>
              <a:rPr lang="en-NZ" dirty="0" smtClean="0"/>
              <a:t>The array</a:t>
            </a:r>
          </a:p>
          <a:p>
            <a:pPr marL="731520" lvl="1" indent="-457200">
              <a:buFont typeface="+mj-lt"/>
              <a:buAutoNum type="arabicPeriod"/>
            </a:pPr>
            <a:endParaRPr lang="en-NZ" dirty="0" smtClean="0"/>
          </a:p>
          <a:p>
            <a:pPr marL="731520" lvl="1" indent="-457200">
              <a:buFont typeface="+mj-lt"/>
              <a:buAutoNum type="arabicPeriod"/>
            </a:pPr>
            <a:endParaRPr lang="en-NZ" dirty="0" smtClean="0"/>
          </a:p>
          <a:p>
            <a:pPr marL="731520" lvl="1" indent="-457200">
              <a:buNone/>
            </a:pPr>
            <a:endParaRPr lang="en-NZ" dirty="0" smtClean="0"/>
          </a:p>
        </p:txBody>
      </p:sp>
      <p:pic>
        <p:nvPicPr>
          <p:cNvPr id="9222" name="Picture 6"/>
          <p:cNvPicPr>
            <a:picLocks noChangeAspect="1" noChangeArrowheads="1"/>
          </p:cNvPicPr>
          <p:nvPr/>
        </p:nvPicPr>
        <p:blipFill>
          <a:blip r:embed="rId3" cstate="print"/>
          <a:srcRect/>
          <a:stretch>
            <a:fillRect/>
          </a:stretch>
        </p:blipFill>
        <p:spPr bwMode="auto">
          <a:xfrm>
            <a:off x="264227" y="4509120"/>
            <a:ext cx="8412229" cy="7200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startAt="4"/>
            </a:pPr>
            <a:r>
              <a:rPr lang="en-NZ" dirty="0" smtClean="0"/>
              <a:t>Call the control’s </a:t>
            </a:r>
            <a:r>
              <a:rPr lang="en-NZ" i="1" dirty="0" err="1" smtClean="0"/>
              <a:t>setAdapter</a:t>
            </a:r>
            <a:r>
              <a:rPr lang="en-NZ" i="1" dirty="0" smtClean="0"/>
              <a:t> </a:t>
            </a:r>
            <a:r>
              <a:rPr lang="en-NZ" dirty="0" smtClean="0"/>
              <a:t>method, passing in the Adapter.</a:t>
            </a:r>
            <a:endParaRPr lang="en-NZ" dirty="0"/>
          </a:p>
        </p:txBody>
      </p:sp>
      <p:pic>
        <p:nvPicPr>
          <p:cNvPr id="8194" name="Picture 2"/>
          <p:cNvPicPr>
            <a:picLocks noChangeAspect="1" noChangeArrowheads="1"/>
          </p:cNvPicPr>
          <p:nvPr/>
        </p:nvPicPr>
        <p:blipFill>
          <a:blip r:embed="rId3" cstate="print"/>
          <a:srcRect/>
          <a:stretch>
            <a:fillRect/>
          </a:stretch>
        </p:blipFill>
        <p:spPr bwMode="auto">
          <a:xfrm>
            <a:off x="912093" y="3214688"/>
            <a:ext cx="7799411" cy="6463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Define the array of items</a:t>
            </a:r>
          </a:p>
          <a:p>
            <a:pPr marL="514350" indent="-514350">
              <a:buFont typeface="+mj-lt"/>
              <a:buAutoNum type="arabicPeriod"/>
            </a:pPr>
            <a:r>
              <a:rPr lang="en-NZ" dirty="0" smtClean="0"/>
              <a:t>Get a reference to the control</a:t>
            </a:r>
          </a:p>
          <a:p>
            <a:pPr marL="514350" indent="-514350">
              <a:buFont typeface="+mj-lt"/>
              <a:buAutoNum type="arabicPeriod"/>
            </a:pPr>
            <a:r>
              <a:rPr lang="en-NZ" dirty="0" smtClean="0"/>
              <a:t>Create the adapter, passing in:</a:t>
            </a:r>
          </a:p>
          <a:p>
            <a:pPr marL="731520" lvl="1" indent="-457200">
              <a:buFont typeface="+mj-lt"/>
              <a:buAutoNum type="arabicPeriod"/>
            </a:pPr>
            <a:r>
              <a:rPr lang="en-NZ" dirty="0" smtClean="0"/>
              <a:t>The current activity</a:t>
            </a:r>
          </a:p>
          <a:p>
            <a:pPr marL="731520" lvl="1" indent="-457200">
              <a:buFont typeface="+mj-lt"/>
              <a:buAutoNum type="arabicPeriod"/>
            </a:pPr>
            <a:r>
              <a:rPr lang="en-NZ" dirty="0" smtClean="0"/>
              <a:t>A resource ID for the TextView layout for the list items when displayed</a:t>
            </a:r>
          </a:p>
          <a:p>
            <a:pPr marL="731520" lvl="1" indent="-457200">
              <a:buFont typeface="+mj-lt"/>
              <a:buAutoNum type="arabicPeriod"/>
            </a:pPr>
            <a:r>
              <a:rPr lang="en-NZ" dirty="0" smtClean="0"/>
              <a:t>The array</a:t>
            </a:r>
          </a:p>
          <a:p>
            <a:pPr marL="514350" indent="-514350">
              <a:buFont typeface="+mj-lt"/>
              <a:buAutoNum type="arabicPeriod"/>
            </a:pPr>
            <a:r>
              <a:rPr lang="en-NZ" dirty="0" smtClean="0"/>
              <a:t>Call the control’s </a:t>
            </a:r>
            <a:r>
              <a:rPr lang="en-NZ" i="1" dirty="0" err="1" smtClean="0"/>
              <a:t>setAdapter</a:t>
            </a:r>
            <a:r>
              <a:rPr lang="en-NZ" i="1" dirty="0" smtClean="0"/>
              <a:t> </a:t>
            </a:r>
            <a:r>
              <a:rPr lang="en-NZ" dirty="0" smtClean="0"/>
              <a:t>method, passing in the Adapter.</a:t>
            </a:r>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Layout Controls</a:t>
            </a:r>
            <a:endParaRPr lang="en-US" dirty="0"/>
          </a:p>
        </p:txBody>
      </p:sp>
      <p:sp>
        <p:nvSpPr>
          <p:cNvPr id="3" name="Content Placeholder 2"/>
          <p:cNvSpPr>
            <a:spLocks noGrp="1"/>
          </p:cNvSpPr>
          <p:nvPr>
            <p:ph idx="1"/>
          </p:nvPr>
        </p:nvSpPr>
        <p:spPr/>
        <p:txBody>
          <a:bodyPr>
            <a:normAutofit/>
          </a:bodyPr>
          <a:lstStyle/>
          <a:p>
            <a:r>
              <a:rPr lang="en-NZ" dirty="0" smtClean="0"/>
              <a:t>Non-visual controls, which apply spatial rules to the widgets they contain.</a:t>
            </a:r>
          </a:p>
          <a:p>
            <a:r>
              <a:rPr lang="en-NZ" dirty="0" err="1" smtClean="0"/>
              <a:t>LinearLayout</a:t>
            </a:r>
            <a:r>
              <a:rPr lang="en-NZ" dirty="0" smtClean="0"/>
              <a:t>:</a:t>
            </a:r>
          </a:p>
          <a:p>
            <a:pPr lvl="1"/>
            <a:r>
              <a:rPr lang="en-NZ" dirty="0" smtClean="0"/>
              <a:t>Contained controls arranged as in a list</a:t>
            </a:r>
          </a:p>
          <a:p>
            <a:pPr lvl="1"/>
            <a:r>
              <a:rPr lang="en-NZ" dirty="0" smtClean="0"/>
              <a:t>Horizontal or vertical</a:t>
            </a:r>
          </a:p>
          <a:p>
            <a:r>
              <a:rPr lang="en-NZ" dirty="0" err="1" smtClean="0"/>
              <a:t>RelativeLayout</a:t>
            </a:r>
            <a:endParaRPr lang="en-NZ" dirty="0" smtClean="0"/>
          </a:p>
          <a:p>
            <a:pPr lvl="1"/>
            <a:r>
              <a:rPr lang="en-NZ" dirty="0" smtClean="0"/>
              <a:t>Contained controls placed freely.</a:t>
            </a:r>
          </a:p>
          <a:p>
            <a:pPr lvl="1"/>
            <a:r>
              <a:rPr lang="en-NZ" dirty="0" smtClean="0"/>
              <a:t>Positioned “in relation to” each other</a:t>
            </a:r>
          </a:p>
        </p:txBody>
      </p:sp>
    </p:spTree>
    <p:extLst>
      <p:ext uri="{BB962C8B-B14F-4D97-AF65-F5344CB8AC3E}">
        <p14:creationId xmlns:p14="http://schemas.microsoft.com/office/powerpoint/2010/main" xmlns="" val="40062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4" name="Content Placeholder 3"/>
          <p:cNvSpPr>
            <a:spLocks noGrp="1"/>
          </p:cNvSpPr>
          <p:nvPr>
            <p:ph idx="1"/>
          </p:nvPr>
        </p:nvSpPr>
        <p:spPr/>
        <p:txBody>
          <a:bodyPr/>
          <a:lstStyle/>
          <a:p>
            <a:endParaRPr lang="en-NZ"/>
          </a:p>
        </p:txBody>
      </p:sp>
      <p:pic>
        <p:nvPicPr>
          <p:cNvPr id="10242" name="Picture 2"/>
          <p:cNvPicPr>
            <a:picLocks noChangeAspect="1" noChangeArrowheads="1"/>
          </p:cNvPicPr>
          <p:nvPr/>
        </p:nvPicPr>
        <p:blipFill>
          <a:blip r:embed="rId3" cstate="print"/>
          <a:srcRect/>
          <a:stretch>
            <a:fillRect/>
          </a:stretch>
        </p:blipFill>
        <p:spPr bwMode="auto">
          <a:xfrm>
            <a:off x="467544" y="1628800"/>
            <a:ext cx="8361400"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developer.android.com</a:t>
            </a:r>
            <a:endParaRPr lang="en-NZ" dirty="0"/>
          </a:p>
        </p:txBody>
      </p:sp>
      <p:sp>
        <p:nvSpPr>
          <p:cNvPr id="3" name="Content Placeholder 2"/>
          <p:cNvSpPr>
            <a:spLocks noGrp="1"/>
          </p:cNvSpPr>
          <p:nvPr>
            <p:ph idx="1"/>
          </p:nvPr>
        </p:nvSpPr>
        <p:spPr/>
        <p:txBody>
          <a:bodyPr/>
          <a:lstStyle/>
          <a:p>
            <a:endParaRPr lang="en-NZ"/>
          </a:p>
        </p:txBody>
      </p:sp>
      <p:pic>
        <p:nvPicPr>
          <p:cNvPr id="11266" name="Picture 2"/>
          <p:cNvPicPr>
            <a:picLocks noChangeAspect="1" noChangeArrowheads="1"/>
          </p:cNvPicPr>
          <p:nvPr/>
        </p:nvPicPr>
        <p:blipFill>
          <a:blip r:embed="rId3" cstate="print"/>
          <a:srcRect/>
          <a:stretch>
            <a:fillRect/>
          </a:stretch>
        </p:blipFill>
        <p:spPr bwMode="auto">
          <a:xfrm>
            <a:off x="467544" y="1628800"/>
            <a:ext cx="5048250" cy="48387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Spinner Behaviours</a:t>
            </a:r>
            <a:endParaRPr lang="en-NZ" dirty="0"/>
          </a:p>
        </p:txBody>
      </p:sp>
      <p:sp>
        <p:nvSpPr>
          <p:cNvPr id="3" name="Content Placeholder 2"/>
          <p:cNvSpPr>
            <a:spLocks noGrp="1"/>
          </p:cNvSpPr>
          <p:nvPr>
            <p:ph idx="1"/>
          </p:nvPr>
        </p:nvSpPr>
        <p:spPr/>
        <p:txBody>
          <a:bodyPr/>
          <a:lstStyle/>
          <a:p>
            <a:r>
              <a:rPr lang="en-NZ" dirty="0" smtClean="0"/>
              <a:t>Read data from the spinner with:</a:t>
            </a:r>
          </a:p>
          <a:p>
            <a:pPr lvl="1"/>
            <a:r>
              <a:rPr lang="en-NZ" dirty="0" smtClean="0"/>
              <a:t>Object  </a:t>
            </a:r>
            <a:r>
              <a:rPr lang="en-NZ" dirty="0" err="1" smtClean="0"/>
              <a:t>getSelectedItem</a:t>
            </a:r>
            <a:r>
              <a:rPr lang="en-NZ" dirty="0" smtClean="0"/>
              <a:t>()</a:t>
            </a:r>
          </a:p>
          <a:p>
            <a:pPr lvl="1"/>
            <a:r>
              <a:rPr lang="en-NZ" dirty="0" err="1" smtClean="0"/>
              <a:t>int</a:t>
            </a:r>
            <a:r>
              <a:rPr lang="en-NZ" dirty="0" smtClean="0"/>
              <a:t> </a:t>
            </a:r>
            <a:r>
              <a:rPr lang="en-NZ" dirty="0" err="1" smtClean="0"/>
              <a:t>getSelectedItemPosition</a:t>
            </a:r>
            <a:r>
              <a:rPr lang="en-NZ" dirty="0" smtClean="0"/>
              <a:t>()</a:t>
            </a:r>
          </a:p>
          <a:p>
            <a:pPr lvl="1"/>
            <a:endParaRPr lang="en-NZ" dirty="0" smtClean="0"/>
          </a:p>
          <a:p>
            <a:r>
              <a:rPr lang="en-NZ" dirty="0" smtClean="0"/>
              <a:t>Respond to a selection event with</a:t>
            </a:r>
          </a:p>
          <a:p>
            <a:endParaRPr lang="en-NZ" dirty="0" smtClean="0"/>
          </a:p>
          <a:p>
            <a:endParaRPr lang="en-NZ" dirty="0" smtClean="0"/>
          </a:p>
          <a:p>
            <a:endParaRPr lang="en-NZ" dirty="0"/>
          </a:p>
        </p:txBody>
      </p:sp>
      <p:graphicFrame>
        <p:nvGraphicFramePr>
          <p:cNvPr id="4" name="Table 3"/>
          <p:cNvGraphicFramePr>
            <a:graphicFrameLocks noGrp="1"/>
          </p:cNvGraphicFramePr>
          <p:nvPr/>
        </p:nvGraphicFramePr>
        <p:xfrm>
          <a:off x="755576" y="4365104"/>
          <a:ext cx="7128792" cy="1381760"/>
        </p:xfrm>
        <a:graphic>
          <a:graphicData uri="http://schemas.openxmlformats.org/drawingml/2006/table">
            <a:tbl>
              <a:tblPr firstRow="1" bandRow="1">
                <a:tableStyleId>{5940675A-B579-460E-94D1-54222C63F5DA}</a:tableStyleId>
              </a:tblPr>
              <a:tblGrid>
                <a:gridCol w="3564396"/>
                <a:gridCol w="3564396"/>
              </a:tblGrid>
              <a:tr h="370840">
                <a:tc>
                  <a:txBody>
                    <a:bodyPr/>
                    <a:lstStyle/>
                    <a:p>
                      <a:r>
                        <a:rPr lang="en-NZ" b="1" dirty="0" smtClean="0"/>
                        <a:t>Interface</a:t>
                      </a:r>
                      <a:endParaRPr lang="en-NZ" b="1" dirty="0"/>
                    </a:p>
                  </a:txBody>
                  <a:tcPr/>
                </a:tc>
                <a:tc>
                  <a:txBody>
                    <a:bodyPr/>
                    <a:lstStyle/>
                    <a:p>
                      <a:r>
                        <a:rPr lang="en-NZ" dirty="0" err="1" smtClean="0"/>
                        <a:t>OnItemSelectedListener</a:t>
                      </a:r>
                      <a:endParaRPr lang="en-NZ" dirty="0"/>
                    </a:p>
                  </a:txBody>
                  <a:tcPr/>
                </a:tc>
              </a:tr>
              <a:tr h="370840">
                <a:tc>
                  <a:txBody>
                    <a:bodyPr/>
                    <a:lstStyle/>
                    <a:p>
                      <a:r>
                        <a:rPr lang="en-NZ" b="1" dirty="0" smtClean="0"/>
                        <a:t>Interface Method</a:t>
                      </a:r>
                      <a:endParaRPr lang="en-NZ" b="1" dirty="0"/>
                    </a:p>
                  </a:txBody>
                  <a:tcPr/>
                </a:tc>
                <a:tc>
                  <a:txBody>
                    <a:bodyPr/>
                    <a:lstStyle/>
                    <a:p>
                      <a:r>
                        <a:rPr lang="en-NZ" dirty="0" err="1" smtClean="0"/>
                        <a:t>onItemSelected</a:t>
                      </a:r>
                      <a:endParaRPr lang="en-NZ" dirty="0"/>
                    </a:p>
                  </a:txBody>
                  <a:tcPr/>
                </a:tc>
              </a:tr>
              <a:tr h="370840">
                <a:tc>
                  <a:txBody>
                    <a:bodyPr/>
                    <a:lstStyle/>
                    <a:p>
                      <a:r>
                        <a:rPr lang="en-NZ" b="1" dirty="0" smtClean="0"/>
                        <a:t>Event setter method of the Spinner</a:t>
                      </a:r>
                      <a:endParaRPr lang="en-NZ" b="1" dirty="0"/>
                    </a:p>
                  </a:txBody>
                  <a:tcPr/>
                </a:tc>
                <a:tc>
                  <a:txBody>
                    <a:bodyPr/>
                    <a:lstStyle/>
                    <a:p>
                      <a:r>
                        <a:rPr lang="en-NZ" dirty="0" err="1" smtClean="0"/>
                        <a:t>setOnItemSelectedListener</a:t>
                      </a:r>
                      <a:endParaRPr lang="en-NZ"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Are there more?</a:t>
            </a:r>
            <a:endParaRPr lang="en-NZ" dirty="0"/>
          </a:p>
        </p:txBody>
      </p:sp>
      <p:sp>
        <p:nvSpPr>
          <p:cNvPr id="3" name="Content Placeholder 2"/>
          <p:cNvSpPr>
            <a:spLocks noGrp="1"/>
          </p:cNvSpPr>
          <p:nvPr>
            <p:ph idx="1"/>
          </p:nvPr>
        </p:nvSpPr>
        <p:spPr/>
        <p:txBody>
          <a:bodyPr>
            <a:normAutofit fontScale="70000" lnSpcReduction="20000"/>
          </a:bodyPr>
          <a:lstStyle/>
          <a:p>
            <a:r>
              <a:rPr lang="en-NZ" dirty="0" smtClean="0"/>
              <a:t>Check box</a:t>
            </a:r>
          </a:p>
          <a:p>
            <a:r>
              <a:rPr lang="en-NZ" dirty="0" smtClean="0"/>
              <a:t>Progress bars</a:t>
            </a:r>
          </a:p>
          <a:p>
            <a:r>
              <a:rPr lang="en-NZ" dirty="0" smtClean="0"/>
              <a:t>Rating bars</a:t>
            </a:r>
          </a:p>
          <a:p>
            <a:r>
              <a:rPr lang="en-NZ" dirty="0" smtClean="0"/>
              <a:t>Switch</a:t>
            </a:r>
          </a:p>
          <a:p>
            <a:r>
              <a:rPr lang="en-NZ" dirty="0" smtClean="0"/>
              <a:t>Lists</a:t>
            </a:r>
          </a:p>
          <a:p>
            <a:r>
              <a:rPr lang="en-NZ" dirty="0" smtClean="0"/>
              <a:t>Image button</a:t>
            </a:r>
          </a:p>
          <a:p>
            <a:r>
              <a:rPr lang="en-NZ" dirty="0" smtClean="0"/>
              <a:t>Gallery</a:t>
            </a:r>
          </a:p>
          <a:p>
            <a:pPr lvl="0">
              <a:defRPr/>
            </a:pPr>
            <a:r>
              <a:rPr lang="en-NZ" dirty="0" smtClean="0"/>
              <a:t>Date picker</a:t>
            </a:r>
          </a:p>
          <a:p>
            <a:pPr lvl="0">
              <a:defRPr/>
            </a:pPr>
            <a:r>
              <a:rPr lang="en-NZ" dirty="0" smtClean="0"/>
              <a:t>Chronometer</a:t>
            </a:r>
          </a:p>
          <a:p>
            <a:pPr lvl="0">
              <a:defRPr/>
            </a:pPr>
            <a:r>
              <a:rPr lang="en-NZ" dirty="0" smtClean="0"/>
              <a:t>Media switchers</a:t>
            </a:r>
          </a:p>
          <a:p>
            <a:pPr lvl="0">
              <a:defRPr/>
            </a:pPr>
            <a:r>
              <a:rPr lang="en-NZ" dirty="0" smtClean="0"/>
              <a:t>Media flippers</a:t>
            </a:r>
          </a:p>
          <a:p>
            <a:pPr lvl="0">
              <a:defRPr/>
            </a:pPr>
            <a:r>
              <a:rPr lang="en-NZ" dirty="0" smtClean="0"/>
              <a:t>Analogue clock</a:t>
            </a:r>
          </a:p>
          <a:p>
            <a:pPr lvl="0">
              <a:defRPr/>
            </a:pPr>
            <a:r>
              <a:rPr lang="en-NZ" dirty="0" smtClean="0"/>
              <a:t>Calendar</a:t>
            </a:r>
          </a:p>
          <a:p>
            <a:pPr lvl="0">
              <a:defRPr/>
            </a:pPr>
            <a:r>
              <a:rPr lang="en-NZ" dirty="0" err="1" smtClean="0"/>
              <a:t>Color</a:t>
            </a:r>
            <a:r>
              <a:rPr lang="en-NZ" dirty="0" smtClean="0"/>
              <a:t> picker</a:t>
            </a:r>
          </a:p>
          <a:p>
            <a:pPr lvl="0">
              <a:defRPr/>
            </a:pPr>
            <a:r>
              <a:rPr lang="en-NZ" dirty="0" smtClean="0"/>
              <a:t>....</a:t>
            </a:r>
          </a:p>
          <a:p>
            <a:endParaRPr lang="en-NZ" dirty="0" smtClean="0"/>
          </a:p>
          <a:p>
            <a:endParaRPr lang="en-NZ"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Docs</a:t>
            </a:r>
            <a:endParaRPr lang="en-US" dirty="0"/>
          </a:p>
        </p:txBody>
      </p:sp>
      <p:sp>
        <p:nvSpPr>
          <p:cNvPr id="3" name="Content Placeholder 2"/>
          <p:cNvSpPr>
            <a:spLocks noGrp="1"/>
          </p:cNvSpPr>
          <p:nvPr>
            <p:ph idx="1"/>
          </p:nvPr>
        </p:nvSpPr>
        <p:spPr/>
        <p:txBody>
          <a:bodyPr>
            <a:normAutofit/>
          </a:bodyPr>
          <a:lstStyle/>
          <a:p>
            <a:r>
              <a:rPr lang="en-NZ" sz="2400" dirty="0" smtClean="0"/>
              <a:t>http://developer.android.com/guide/topics/ui/index.html</a:t>
            </a:r>
            <a:endParaRPr lang="en-US" sz="2400" dirty="0"/>
          </a:p>
        </p:txBody>
      </p:sp>
    </p:spTree>
    <p:extLst>
      <p:ext uri="{BB962C8B-B14F-4D97-AF65-F5344CB8AC3E}">
        <p14:creationId xmlns:p14="http://schemas.microsoft.com/office/powerpoint/2010/main" xmlns="" val="3210712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App Widgets</a:t>
            </a:r>
            <a:endParaRPr lang="en-NZ" dirty="0"/>
          </a:p>
        </p:txBody>
      </p:sp>
      <p:sp>
        <p:nvSpPr>
          <p:cNvPr id="3" name="Content Placeholder 2"/>
          <p:cNvSpPr>
            <a:spLocks noGrp="1"/>
          </p:cNvSpPr>
          <p:nvPr>
            <p:ph idx="1"/>
          </p:nvPr>
        </p:nvSpPr>
        <p:spPr>
          <a:xfrm>
            <a:off x="457200" y="1628800"/>
            <a:ext cx="8229600" cy="1828800"/>
          </a:xfrm>
        </p:spPr>
        <p:txBody>
          <a:bodyPr/>
          <a:lstStyle/>
          <a:p>
            <a:r>
              <a:rPr lang="en-NZ" dirty="0" smtClean="0"/>
              <a:t>“App Widgets are miniature application views that can be embedded in other applications (such as the Home screen) and receive periodic updates.”</a:t>
            </a:r>
          </a:p>
          <a:p>
            <a:pPr algn="r">
              <a:buNone/>
            </a:pPr>
            <a:r>
              <a:rPr lang="en-NZ" sz="2000" dirty="0" smtClean="0"/>
              <a:t>developer.android.com/guide/topics/</a:t>
            </a:r>
            <a:r>
              <a:rPr lang="en-NZ" sz="2000" dirty="0" err="1" smtClean="0"/>
              <a:t>appwidgets</a:t>
            </a:r>
            <a:r>
              <a:rPr lang="en-NZ" sz="2000" dirty="0" smtClean="0"/>
              <a:t>/index.html</a:t>
            </a:r>
          </a:p>
          <a:p>
            <a:pPr algn="r">
              <a:buNone/>
            </a:pPr>
            <a:endParaRPr lang="en-NZ" sz="2000" dirty="0" smtClean="0"/>
          </a:p>
          <a:p>
            <a:endParaRPr lang="en-NZ" sz="2400" dirty="0"/>
          </a:p>
        </p:txBody>
      </p:sp>
      <p:pic>
        <p:nvPicPr>
          <p:cNvPr id="1026" name="Picture 2"/>
          <p:cNvPicPr>
            <a:picLocks noChangeAspect="1" noChangeArrowheads="1"/>
          </p:cNvPicPr>
          <p:nvPr/>
        </p:nvPicPr>
        <p:blipFill>
          <a:blip r:embed="rId3" cstate="print"/>
          <a:srcRect/>
          <a:stretch>
            <a:fillRect/>
          </a:stretch>
        </p:blipFill>
        <p:spPr bwMode="auto">
          <a:xfrm>
            <a:off x="606425" y="3645024"/>
            <a:ext cx="7931150" cy="2679700"/>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US" dirty="0"/>
          </a:p>
        </p:txBody>
      </p:sp>
      <p:sp>
        <p:nvSpPr>
          <p:cNvPr id="3" name="Content Placeholder 2"/>
          <p:cNvSpPr>
            <a:spLocks noGrp="1"/>
          </p:cNvSpPr>
          <p:nvPr>
            <p:ph idx="1"/>
          </p:nvPr>
        </p:nvSpPr>
        <p:spPr/>
        <p:txBody>
          <a:bodyPr/>
          <a:lstStyle/>
          <a:p>
            <a:r>
              <a:rPr lang="en-US" dirty="0" smtClean="0"/>
              <a:t>Working with </a:t>
            </a:r>
            <a:r>
              <a:rPr lang="en-US" smtClean="0"/>
              <a:t>complex controls</a:t>
            </a:r>
            <a:endParaRPr lang="en-US" dirty="0"/>
          </a:p>
        </p:txBody>
      </p:sp>
    </p:spTree>
    <p:extLst>
      <p:ext uri="{BB962C8B-B14F-4D97-AF65-F5344CB8AC3E}">
        <p14:creationId xmlns:p14="http://schemas.microsoft.com/office/powerpoint/2010/main" xmlns="" val="2169941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View Class</a:t>
            </a:r>
            <a:endParaRPr lang="en-US" dirty="0"/>
          </a:p>
        </p:txBody>
      </p:sp>
      <p:sp>
        <p:nvSpPr>
          <p:cNvPr id="3" name="Content Placeholder 2"/>
          <p:cNvSpPr>
            <a:spLocks noGrp="1"/>
          </p:cNvSpPr>
          <p:nvPr>
            <p:ph idx="1"/>
          </p:nvPr>
        </p:nvSpPr>
        <p:spPr>
          <a:xfrm>
            <a:off x="6172443" y="6115000"/>
            <a:ext cx="2530624" cy="532656"/>
          </a:xfrm>
        </p:spPr>
        <p:txBody>
          <a:bodyPr/>
          <a:lstStyle/>
          <a:p>
            <a:r>
              <a:rPr lang="en-NZ" sz="1800" dirty="0"/>
              <a:t>www.itcsolutions.eu</a:t>
            </a:r>
            <a:endParaRPr lang="en-US" sz="1800" dirty="0"/>
          </a:p>
          <a:p>
            <a:endParaRPr lang="en-US" dirty="0"/>
          </a:p>
        </p:txBody>
      </p:sp>
      <p:pic>
        <p:nvPicPr>
          <p:cNvPr id="4" name="irc_mi" descr="http://www.itcsolutions.eu/wp-content/uploads/2011/08/Part_of__Android_View_Hierarchy.png"/>
          <p:cNvPicPr/>
          <p:nvPr/>
        </p:nvPicPr>
        <p:blipFill>
          <a:blip r:embed="rId3" cstate="print"/>
          <a:srcRect/>
          <a:stretch>
            <a:fillRect/>
          </a:stretch>
        </p:blipFill>
        <p:spPr bwMode="auto">
          <a:xfrm>
            <a:off x="1706245" y="1660738"/>
            <a:ext cx="5731510" cy="4720590"/>
          </a:xfrm>
          <a:prstGeom prst="rect">
            <a:avLst/>
          </a:prstGeom>
          <a:noFill/>
          <a:ln w="9525">
            <a:noFill/>
            <a:miter lim="800000"/>
            <a:headEnd/>
            <a:tailEnd/>
          </a:ln>
        </p:spPr>
      </p:pic>
    </p:spTree>
    <p:extLst>
      <p:ext uri="{BB962C8B-B14F-4D97-AF65-F5344CB8AC3E}">
        <p14:creationId xmlns:p14="http://schemas.microsoft.com/office/powerpoint/2010/main" xmlns="" val="3496699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EditText</a:t>
            </a:r>
            <a:r>
              <a:rPr lang="en-NZ" dirty="0" smtClean="0"/>
              <a:t> (</a:t>
            </a:r>
            <a:r>
              <a:rPr lang="en-NZ" dirty="0" err="1" smtClean="0"/>
              <a:t>android.widget.EditText</a:t>
            </a:r>
            <a:r>
              <a:rPr lang="en-NZ"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1152897" y="1628800"/>
            <a:ext cx="6731471" cy="4926428"/>
          </a:xfrm>
          <a:prstGeom prst="rect">
            <a:avLst/>
          </a:prstGeom>
        </p:spPr>
      </p:pic>
      <p:cxnSp>
        <p:nvCxnSpPr>
          <p:cNvPr id="8" name="Straight Arrow Connector 7"/>
          <p:cNvCxnSpPr/>
          <p:nvPr/>
        </p:nvCxnSpPr>
        <p:spPr>
          <a:xfrm flipV="1">
            <a:off x="720080" y="2204864"/>
            <a:ext cx="467544"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3600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EditText</a:t>
            </a:r>
            <a:r>
              <a:rPr lang="en-NZ" dirty="0"/>
              <a:t> (</a:t>
            </a:r>
            <a:r>
              <a:rPr lang="en-NZ" dirty="0" err="1"/>
              <a:t>android.widget.EditText</a:t>
            </a:r>
            <a:r>
              <a:rPr lang="en-NZ" dirty="0"/>
              <a: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cstate="print"/>
          <a:stretch>
            <a:fillRect/>
          </a:stretch>
        </p:blipFill>
        <p:spPr>
          <a:xfrm>
            <a:off x="467544" y="1600200"/>
            <a:ext cx="2593892" cy="4843462"/>
          </a:xfrm>
          <a:prstGeom prst="rect">
            <a:avLst/>
          </a:prstGeom>
        </p:spPr>
      </p:pic>
    </p:spTree>
    <p:extLst>
      <p:ext uri="{BB962C8B-B14F-4D97-AF65-F5344CB8AC3E}">
        <p14:creationId xmlns:p14="http://schemas.microsoft.com/office/powerpoint/2010/main" xmlns="" val="3277257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Attribute Values</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539552" y="1628800"/>
            <a:ext cx="6523468" cy="2135485"/>
          </a:xfrm>
          <a:prstGeom prst="rect">
            <a:avLst/>
          </a:prstGeom>
          <a:noFill/>
          <a:ln w="9525">
            <a:noFill/>
            <a:miter lim="800000"/>
            <a:headEnd/>
            <a:tailEnd/>
          </a:ln>
        </p:spPr>
      </p:pic>
    </p:spTree>
    <p:extLst>
      <p:ext uri="{BB962C8B-B14F-4D97-AF65-F5344CB8AC3E}">
        <p14:creationId xmlns:p14="http://schemas.microsoft.com/office/powerpoint/2010/main" xmlns="" val="3970773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Setting </a:t>
            </a:r>
            <a:r>
              <a:rPr lang="en-NZ" dirty="0" err="1" smtClean="0"/>
              <a:t>android:layout_width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74490947"/>
              </p:ext>
            </p:extLst>
          </p:nvPr>
        </p:nvGraphicFramePr>
        <p:xfrm>
          <a:off x="457200" y="1600200"/>
          <a:ext cx="8219256" cy="3749040"/>
        </p:xfrm>
        <a:graphic>
          <a:graphicData uri="http://schemas.openxmlformats.org/drawingml/2006/table">
            <a:tbl>
              <a:tblPr firstRow="1" bandRow="1">
                <a:tableStyleId>{5C22544A-7EE6-4342-B048-85BDC9FD1C3A}</a:tableStyleId>
              </a:tblPr>
              <a:tblGrid>
                <a:gridCol w="3970784"/>
                <a:gridCol w="4248472"/>
              </a:tblGrid>
              <a:tr h="370840">
                <a:tc>
                  <a:txBody>
                    <a:bodyPr/>
                    <a:lstStyle/>
                    <a:p>
                      <a:endParaRPr lang="en-US" sz="2400" dirty="0"/>
                    </a:p>
                  </a:txBody>
                  <a:tcPr/>
                </a:tc>
                <a:tc>
                  <a:txBody>
                    <a:bodyPr/>
                    <a:lstStyle/>
                    <a:p>
                      <a:endParaRPr lang="en-US" sz="2400"/>
                    </a:p>
                  </a:txBody>
                  <a:tcPr/>
                </a:tc>
              </a:tr>
              <a:tr h="370840">
                <a:tc>
                  <a:txBody>
                    <a:bodyPr/>
                    <a:lstStyle/>
                    <a:p>
                      <a:r>
                        <a:rPr lang="en-NZ" sz="2400" dirty="0" err="1" smtClean="0"/>
                        <a:t>match_parent</a:t>
                      </a:r>
                      <a:endParaRPr lang="en-US" sz="2400" dirty="0"/>
                    </a:p>
                  </a:txBody>
                  <a:tcPr/>
                </a:tc>
                <a:tc>
                  <a:txBody>
                    <a:bodyPr/>
                    <a:lstStyle/>
                    <a:p>
                      <a:r>
                        <a:rPr lang="en-NZ" sz="2400" dirty="0" smtClean="0"/>
                        <a:t>Make the same width as the containing control</a:t>
                      </a:r>
                      <a:endParaRPr lang="en-US" sz="2400" dirty="0"/>
                    </a:p>
                  </a:txBody>
                  <a:tcPr/>
                </a:tc>
              </a:tr>
              <a:tr h="370840">
                <a:tc>
                  <a:txBody>
                    <a:bodyPr/>
                    <a:lstStyle/>
                    <a:p>
                      <a:r>
                        <a:rPr lang="en-NZ" sz="2400" dirty="0" err="1" smtClean="0"/>
                        <a:t>wrap_content</a:t>
                      </a:r>
                      <a:endParaRPr lang="en-US" sz="2400" dirty="0"/>
                    </a:p>
                  </a:txBody>
                  <a:tcPr/>
                </a:tc>
                <a:tc>
                  <a:txBody>
                    <a:bodyPr/>
                    <a:lstStyle/>
                    <a:p>
                      <a:r>
                        <a:rPr lang="en-NZ" sz="2400" dirty="0" smtClean="0"/>
                        <a:t>Make as wide as needed</a:t>
                      </a:r>
                      <a:r>
                        <a:rPr lang="en-NZ" sz="2400" baseline="0" dirty="0" smtClean="0"/>
                        <a:t> to contain the content</a:t>
                      </a:r>
                      <a:endParaRPr lang="en-US" sz="2400" dirty="0"/>
                    </a:p>
                  </a:txBody>
                  <a:tcPr/>
                </a:tc>
              </a:tr>
              <a:tr h="370840">
                <a:tc>
                  <a:txBody>
                    <a:bodyPr/>
                    <a:lstStyle/>
                    <a:p>
                      <a:r>
                        <a:rPr lang="en-NZ" sz="2400" dirty="0" smtClean="0"/>
                        <a:t>“25dp”</a:t>
                      </a:r>
                      <a:endParaRPr lang="en-US" sz="2400" dirty="0"/>
                    </a:p>
                  </a:txBody>
                  <a:tcPr/>
                </a:tc>
                <a:tc>
                  <a:txBody>
                    <a:bodyPr/>
                    <a:lstStyle/>
                    <a:p>
                      <a:r>
                        <a:rPr lang="en-NZ" sz="2400" dirty="0" smtClean="0"/>
                        <a:t>Make the control 25</a:t>
                      </a:r>
                      <a:r>
                        <a:rPr lang="en-NZ" sz="2400" baseline="0" dirty="0" smtClean="0"/>
                        <a:t> screen pixels wide</a:t>
                      </a:r>
                      <a:endParaRPr lang="en-US" sz="2400" dirty="0"/>
                    </a:p>
                  </a:txBody>
                  <a:tcPr/>
                </a:tc>
              </a:tr>
              <a:tr h="370840">
                <a:tc>
                  <a:txBody>
                    <a:bodyPr/>
                    <a:lstStyle/>
                    <a:p>
                      <a:r>
                        <a:rPr lang="en-NZ" sz="2400" dirty="0" smtClean="0"/>
                        <a:t>@</a:t>
                      </a:r>
                      <a:r>
                        <a:rPr lang="en-NZ" sz="2400" dirty="0" err="1" smtClean="0"/>
                        <a:t>dimen</a:t>
                      </a:r>
                      <a:r>
                        <a:rPr lang="en-NZ" sz="2400" dirty="0" smtClean="0"/>
                        <a:t>/</a:t>
                      </a:r>
                      <a:r>
                        <a:rPr lang="en-NZ" sz="2400" i="1" dirty="0" err="1" smtClean="0"/>
                        <a:t>some_resource</a:t>
                      </a:r>
                      <a:endParaRPr lang="en-US" sz="2400" i="1" dirty="0"/>
                    </a:p>
                  </a:txBody>
                  <a:tcPr/>
                </a:tc>
                <a:tc>
                  <a:txBody>
                    <a:bodyPr/>
                    <a:lstStyle/>
                    <a:p>
                      <a:r>
                        <a:rPr lang="en-NZ" sz="2400" dirty="0" smtClean="0"/>
                        <a:t>Se</a:t>
                      </a:r>
                      <a:r>
                        <a:rPr lang="en-NZ" sz="2400" baseline="0" dirty="0" smtClean="0"/>
                        <a:t>t the width to the value of this resource constant.</a:t>
                      </a:r>
                      <a:endParaRPr lang="en-US" sz="2400" dirty="0"/>
                    </a:p>
                  </a:txBody>
                  <a:tcPr/>
                </a:tc>
              </a:tr>
            </a:tbl>
          </a:graphicData>
        </a:graphic>
      </p:graphicFrame>
    </p:spTree>
    <p:extLst>
      <p:ext uri="{BB962C8B-B14F-4D97-AF65-F5344CB8AC3E}">
        <p14:creationId xmlns:p14="http://schemas.microsoft.com/office/powerpoint/2010/main" xmlns="" val="1981622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More View Attributes…</a:t>
            </a:r>
            <a:endParaRPr lang="en-US" dirty="0"/>
          </a:p>
        </p:txBody>
      </p:sp>
      <p:sp>
        <p:nvSpPr>
          <p:cNvPr id="3" name="Content Placeholder 2"/>
          <p:cNvSpPr>
            <a:spLocks noGrp="1"/>
          </p:cNvSpPr>
          <p:nvPr>
            <p:ph idx="1"/>
          </p:nvPr>
        </p:nvSpPr>
        <p:spPr>
          <a:xfrm>
            <a:off x="457200" y="5776664"/>
            <a:ext cx="8229600" cy="676672"/>
          </a:xfrm>
        </p:spPr>
        <p:txBody>
          <a:bodyPr>
            <a:noAutofit/>
          </a:bodyPr>
          <a:lstStyle/>
          <a:p>
            <a:pPr marL="0" indent="0" algn="r">
              <a:buNone/>
            </a:pPr>
            <a:r>
              <a:rPr lang="en-US" sz="1600" dirty="0" smtClean="0"/>
              <a:t>developer.android.com/reference/android/</a:t>
            </a:r>
            <a:r>
              <a:rPr lang="en-US" sz="1600" dirty="0" err="1" smtClean="0"/>
              <a:t>R.styleable.html#ViewGroup_Layout</a:t>
            </a:r>
            <a:endParaRPr lang="en-US" sz="16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0040" y="1700808"/>
            <a:ext cx="8460432" cy="29943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38158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3541</TotalTime>
  <Words>3101</Words>
  <Application>Microsoft Office PowerPoint</Application>
  <PresentationFormat>On-screen Show (4:3)</PresentationFormat>
  <Paragraphs>394</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Clarity</vt:lpstr>
      <vt:lpstr>Complex Screen Controls</vt:lpstr>
      <vt:lpstr>More Widgets (Screen Controls)</vt:lpstr>
      <vt:lpstr>Layout Controls</vt:lpstr>
      <vt:lpstr>View Class</vt:lpstr>
      <vt:lpstr>EditText (android.widget.EditText)</vt:lpstr>
      <vt:lpstr>EditText (android.widget.EditText)</vt:lpstr>
      <vt:lpstr>Attribute Values</vt:lpstr>
      <vt:lpstr>Setting android:layout_width</vt:lpstr>
      <vt:lpstr>More View Attributes…</vt:lpstr>
      <vt:lpstr>To-Do (outside of class)</vt:lpstr>
      <vt:lpstr>Complex Controls</vt:lpstr>
      <vt:lpstr>RadioGroup and RadioButton</vt:lpstr>
      <vt:lpstr>RadioGroup and RadioButton</vt:lpstr>
      <vt:lpstr>RadioGroup Events</vt:lpstr>
      <vt:lpstr>RadioGroup and RadioButton</vt:lpstr>
      <vt:lpstr>RadioGroup and RadioButton</vt:lpstr>
      <vt:lpstr>A User Interface Issue</vt:lpstr>
      <vt:lpstr>Spinners</vt:lpstr>
      <vt:lpstr>Spinners</vt:lpstr>
      <vt:lpstr>Spinners</vt:lpstr>
      <vt:lpstr>Controls with Complex Data</vt:lpstr>
      <vt:lpstr>Binding with an Adapter</vt:lpstr>
      <vt:lpstr>Binding with an Adapter</vt:lpstr>
      <vt:lpstr>Binding with an Adapter</vt:lpstr>
      <vt:lpstr>Binding with an Adapter</vt:lpstr>
      <vt:lpstr>Using a System Layout</vt:lpstr>
      <vt:lpstr>Binding with an Adapter</vt:lpstr>
      <vt:lpstr>Binding with an Adapter</vt:lpstr>
      <vt:lpstr>Binding with an Adapter</vt:lpstr>
      <vt:lpstr>Binding with an Adapter</vt:lpstr>
      <vt:lpstr>developer.android.com</vt:lpstr>
      <vt:lpstr>Spinner Behaviours</vt:lpstr>
      <vt:lpstr>Are there more?</vt:lpstr>
      <vt:lpstr>Docs</vt:lpstr>
      <vt:lpstr>App Widgets</vt:lpstr>
      <vt:lpstr>Practical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1260</cp:revision>
  <dcterms:created xsi:type="dcterms:W3CDTF">1601-01-01T00:00:00Z</dcterms:created>
  <dcterms:modified xsi:type="dcterms:W3CDTF">2017-02-17T21:04:17Z</dcterms:modified>
</cp:coreProperties>
</file>