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8"/>
  </p:notesMasterIdLst>
  <p:sldIdLst>
    <p:sldId id="257" r:id="rId2"/>
    <p:sldId id="258" r:id="rId3"/>
    <p:sldId id="260" r:id="rId4"/>
    <p:sldId id="259" r:id="rId5"/>
    <p:sldId id="261" r:id="rId6"/>
    <p:sldId id="262" r:id="rId7"/>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845" autoAdjust="0"/>
  </p:normalViewPr>
  <p:slideViewPr>
    <p:cSldViewPr>
      <p:cViewPr varScale="1">
        <p:scale>
          <a:sx n="44" d="100"/>
          <a:sy n="44" d="100"/>
        </p:scale>
        <p:origin x="257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dirty="0" smtClean="0"/>
              <a:t>30 minutes of paired language trainer</a:t>
            </a:r>
            <a:r>
              <a:rPr lang="en-US" baseline="0" dirty="0" smtClean="0"/>
              <a:t> testing first….</a:t>
            </a:r>
          </a:p>
          <a:p>
            <a:pPr>
              <a:buFont typeface="Arial" pitchFamily="34" charset="0"/>
              <a:buChar char="•"/>
            </a:pPr>
            <a:r>
              <a:rPr lang="en-US" baseline="0" dirty="0" smtClean="0"/>
              <a:t>The important thing to remember is that there are multiple kinds of user testing, and it doesn’t work to mix them – you don’t learn what you need to know about your artefact.</a:t>
            </a:r>
          </a:p>
          <a:p>
            <a:pPr>
              <a:buFont typeface="Arial" pitchFamily="34" charset="0"/>
              <a:buChar char="•"/>
            </a:pPr>
            <a:r>
              <a:rPr lang="en-US" baseline="0" dirty="0" smtClean="0"/>
              <a:t>There are different techniques for the various types: use the wrong technique, and again, you don’t learn what you need to know.</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actually more than two, but these are the main ones...</a:t>
            </a:r>
          </a:p>
          <a:p>
            <a:pPr>
              <a:buFont typeface="Arial" pitchFamily="34" charset="0"/>
              <a:buChar char="•"/>
            </a:pPr>
            <a:r>
              <a:rPr lang="en-NZ" dirty="0" smtClean="0"/>
              <a:t>Acceptance testing looks</a:t>
            </a:r>
            <a:r>
              <a:rPr lang="en-NZ" baseline="0" dirty="0" smtClean="0"/>
              <a:t> out how the user feels about the software. Do they like it? Do they enjoy using it? Does it appeal to them?</a:t>
            </a:r>
          </a:p>
          <a:p>
            <a:pPr>
              <a:buFont typeface="Arial" pitchFamily="34" charset="0"/>
              <a:buChar char="•"/>
            </a:pPr>
            <a:r>
              <a:rPr lang="en-NZ" baseline="0" dirty="0" smtClean="0"/>
              <a:t>Usability testing is about performance. Can the user accomplish the intended tasks, and how efficiently can they do so? Do they make errors? Do they navigate in roundabout ways,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acceptance testing we might ask</a:t>
            </a:r>
            <a:r>
              <a:rPr lang="en-NZ" baseline="0" dirty="0" smtClean="0"/>
              <a:t> for the user’s opinion. In usability testing, never.</a:t>
            </a:r>
          </a:p>
          <a:p>
            <a:pPr>
              <a:buFont typeface="Arial" pitchFamily="34" charset="0"/>
              <a:buChar char="•"/>
            </a:pPr>
            <a:endParaRPr lang="en-NZ" baseline="0" dirty="0" smtClean="0"/>
          </a:p>
          <a:p>
            <a:pPr>
              <a:buFont typeface="Arial" pitchFamily="34" charset="0"/>
              <a:buChar char="•"/>
            </a:pPr>
            <a:r>
              <a:rPr lang="en-NZ" baseline="0" dirty="0" smtClean="0"/>
              <a:t>There is nothing to be gained by asking questions about performance. “How quickly do you think you can make a recurring appointment in Outlook?” is much less useful than measuring how quickly they can make a recurring appointment in Outlook.</a:t>
            </a:r>
          </a:p>
          <a:p>
            <a:pPr>
              <a:buFont typeface="Arial" pitchFamily="34" charset="0"/>
              <a:buChar char="•"/>
            </a:pPr>
            <a:endParaRPr lang="en-NZ" baseline="0" dirty="0" smtClean="0"/>
          </a:p>
          <a:p>
            <a:pPr>
              <a:buFont typeface="Arial" pitchFamily="34" charset="0"/>
              <a:buChar char="•"/>
            </a:pPr>
            <a:r>
              <a:rPr lang="en-NZ" baseline="0" dirty="0" smtClean="0"/>
              <a:t>Unless the user is an HCI expert, their opinions about an interface are generally fairly useless. And even if you have an expert, observing performance is more accurate.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Today we are doing usability testing.</a:t>
            </a:r>
          </a:p>
          <a:p>
            <a:pPr>
              <a:buFont typeface="Arial" pitchFamily="34" charset="0"/>
              <a:buChar char="•"/>
            </a:pPr>
            <a:r>
              <a:rPr lang="en-NZ" dirty="0" smtClean="0"/>
              <a:t>Usability testing is always task-based.</a:t>
            </a:r>
          </a:p>
          <a:p>
            <a:pPr>
              <a:buFont typeface="Arial" pitchFamily="34" charset="0"/>
              <a:buChar char="•"/>
            </a:pPr>
            <a:r>
              <a:rPr lang="en-NZ" dirty="0" smtClean="0"/>
              <a:t>(For our language trainer app, the specification of tasks</a:t>
            </a:r>
            <a:r>
              <a:rPr lang="en-NZ" baseline="0" dirty="0" smtClean="0"/>
              <a:t> is pretty trivial, so we will look at what “task-based” means with a more complex example application.)</a:t>
            </a:r>
          </a:p>
          <a:p>
            <a:pPr>
              <a:buFont typeface="Arial" pitchFamily="34" charset="0"/>
              <a:buChar char="•"/>
            </a:pPr>
            <a:endParaRPr lang="en-NZ" dirty="0" smtClean="0"/>
          </a:p>
          <a:p>
            <a:pPr>
              <a:buFont typeface="Arial" pitchFamily="34" charset="0"/>
              <a:buChar char="•"/>
            </a:pPr>
            <a:r>
              <a:rPr lang="en-NZ" dirty="0" smtClean="0"/>
              <a:t>We want</a:t>
            </a:r>
            <a:r>
              <a:rPr lang="en-NZ" baseline="0" dirty="0" smtClean="0"/>
              <a:t> to observer performance, so the user must have some task to perform.</a:t>
            </a:r>
          </a:p>
          <a:p>
            <a:pPr>
              <a:buFont typeface="Arial" pitchFamily="34" charset="0"/>
              <a:buChar char="•"/>
            </a:pPr>
            <a:r>
              <a:rPr lang="en-NZ" baseline="0" dirty="0" smtClean="0"/>
              <a:t>“Have a go” is not a task.</a:t>
            </a:r>
          </a:p>
          <a:p>
            <a:pPr>
              <a:buFont typeface="Arial" pitchFamily="34" charset="0"/>
              <a:buChar char="•"/>
            </a:pPr>
            <a:endParaRPr lang="en-NZ" baseline="0" dirty="0" smtClean="0"/>
          </a:p>
          <a:p>
            <a:pPr>
              <a:buFont typeface="Arial" pitchFamily="34" charset="0"/>
              <a:buChar char="•"/>
            </a:pPr>
            <a:r>
              <a:rPr lang="en-NZ" baseline="0" dirty="0" smtClean="0"/>
              <a:t>Here are some tasks</a:t>
            </a:r>
          </a:p>
          <a:p>
            <a:pPr>
              <a:buFont typeface="Arial" pitchFamily="34" charset="0"/>
              <a:buChar char="•"/>
            </a:pPr>
            <a:r>
              <a:rPr lang="en-NZ" baseline="0" dirty="0" smtClean="0"/>
              <a:t>Providing complete coverage is hard. Try to come up with a task set that covers all functionality and navigation for Excel. Go ahead, I’ll wait....</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After you have your tasks, you run the test.</a:t>
            </a:r>
          </a:p>
          <a:p>
            <a:pPr>
              <a:buFont typeface="Arial" pitchFamily="34" charset="0"/>
              <a:buChar char="•"/>
            </a:pPr>
            <a:r>
              <a:rPr lang="en-NZ" dirty="0" smtClean="0"/>
              <a:t>Behaviour of both participants is very important.</a:t>
            </a:r>
          </a:p>
          <a:p>
            <a:pPr>
              <a:buFont typeface="Arial" pitchFamily="34" charset="0"/>
              <a:buChar char="•"/>
            </a:pPr>
            <a:r>
              <a:rPr lang="en-NZ" dirty="0" smtClean="0"/>
              <a:t>Experimenter:</a:t>
            </a:r>
          </a:p>
          <a:p>
            <a:pPr lvl="1">
              <a:buFont typeface="Arial" pitchFamily="34" charset="0"/>
              <a:buChar char="•"/>
            </a:pPr>
            <a:r>
              <a:rPr lang="en-NZ" dirty="0" smtClean="0"/>
              <a:t>Remember that your job is to observer performance.</a:t>
            </a:r>
          </a:p>
          <a:p>
            <a:pPr lvl="1">
              <a:buFont typeface="Arial" pitchFamily="34" charset="0"/>
              <a:buChar char="•"/>
            </a:pPr>
            <a:r>
              <a:rPr lang="en-NZ" dirty="0" smtClean="0"/>
              <a:t>That’s what</a:t>
            </a:r>
            <a:r>
              <a:rPr lang="en-NZ" baseline="0" dirty="0" smtClean="0"/>
              <a:t> you do.</a:t>
            </a:r>
          </a:p>
          <a:p>
            <a:pPr lvl="1">
              <a:buFont typeface="Arial" pitchFamily="34" charset="0"/>
              <a:buChar char="•"/>
            </a:pPr>
            <a:r>
              <a:rPr lang="en-NZ" baseline="0" dirty="0" smtClean="0"/>
              <a:t>DO NO SPEAK. DO NOT HELP. When the program is released, you won’t be there to help the user. So don’t do it now. It’s not a fair test if E is giving hints.</a:t>
            </a:r>
          </a:p>
          <a:p>
            <a:pPr lvl="1">
              <a:buFont typeface="Arial" pitchFamily="34" charset="0"/>
              <a:buChar char="•"/>
            </a:pPr>
            <a:endParaRPr lang="en-NZ" baseline="0" dirty="0" smtClean="0"/>
          </a:p>
          <a:p>
            <a:pPr lvl="1">
              <a:buFont typeface="Arial" pitchFamily="34" charset="0"/>
              <a:buChar char="•"/>
            </a:pPr>
            <a:r>
              <a:rPr lang="en-NZ" baseline="0" dirty="0" smtClean="0"/>
              <a:t>If appropriate, you can embed clocks and </a:t>
            </a:r>
            <a:r>
              <a:rPr lang="en-NZ" baseline="0" dirty="0" err="1" smtClean="0"/>
              <a:t>keyloggers</a:t>
            </a:r>
            <a:r>
              <a:rPr lang="en-NZ" baseline="0" dirty="0" smtClean="0"/>
              <a:t> in the software itself.</a:t>
            </a:r>
          </a:p>
          <a:p>
            <a:pPr lvl="1">
              <a:buFont typeface="Arial" pitchFamily="34" charset="0"/>
              <a:buChar char="•"/>
            </a:pPr>
            <a:endParaRPr lang="en-NZ" baseline="0" dirty="0" smtClean="0"/>
          </a:p>
          <a:p>
            <a:pPr lvl="0">
              <a:buFont typeface="Arial" pitchFamily="34" charset="0"/>
              <a:buChar char="•"/>
            </a:pPr>
            <a:r>
              <a:rPr lang="en-NZ" baseline="0" dirty="0" smtClean="0"/>
              <a:t>If they get in trouble, you have to let them flounder. You can watch how they try to solve the problem, you can note where the problem occurs, but you have to shut up.</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best way to so this kind of testing is actually for E to be out of the room and just video the whole thing.</a:t>
            </a:r>
          </a:p>
          <a:p>
            <a:pPr lvl="0">
              <a:buFont typeface="Arial" pitchFamily="34" charset="0"/>
              <a:buChar char="•"/>
            </a:pPr>
            <a:endParaRPr lang="en-NZ" baseline="0" dirty="0" smtClean="0"/>
          </a:p>
          <a:p>
            <a:pPr lvl="0">
              <a:buFont typeface="Arial" pitchFamily="34" charset="0"/>
              <a:buChar char="•"/>
            </a:pPr>
            <a:endParaRPr lang="en-NZ" baseline="0" dirty="0" smtClean="0"/>
          </a:p>
          <a:p>
            <a:pPr lvl="0">
              <a:buFont typeface="Arial" pitchFamily="34" charset="0"/>
              <a:buChar char="•"/>
            </a:pPr>
            <a:r>
              <a:rPr lang="en-NZ" baseline="0" dirty="0" smtClean="0"/>
              <a:t>There is one exception to the DO NOT INTERFERE rule: If you are working with vulnerable populations (e.g. children) and your subject appears to be frustrated to the point of really getting upset, then you can intervene. Otherwise, not.</a:t>
            </a:r>
          </a:p>
          <a:p>
            <a:pPr lvl="0">
              <a:buFont typeface="Arial" pitchFamily="34" charset="0"/>
              <a:buChar char="•"/>
            </a:pPr>
            <a:endParaRPr lang="en-NZ" baseline="0" dirty="0" smtClean="0"/>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lvl="0">
              <a:buFont typeface="Arial" pitchFamily="34" charset="0"/>
              <a:buChar char="•"/>
            </a:pPr>
            <a:r>
              <a:rPr lang="en-NZ" dirty="0" smtClean="0"/>
              <a:t>The most effective testing is done with a Think Aloud protocol.</a:t>
            </a:r>
          </a:p>
          <a:p>
            <a:pPr lvl="0">
              <a:buFont typeface="Arial" pitchFamily="34" charset="0"/>
              <a:buChar char="•"/>
            </a:pPr>
            <a:r>
              <a:rPr lang="en-NZ" dirty="0" smtClean="0"/>
              <a:t>This is exactly what it sounds like:</a:t>
            </a:r>
            <a:r>
              <a:rPr lang="en-NZ" baseline="0" dirty="0" smtClean="0"/>
              <a:t> The subject is encourage to simply articulate every thought in their head.</a:t>
            </a:r>
          </a:p>
          <a:p>
            <a:pPr lvl="0">
              <a:buFont typeface="Arial" pitchFamily="34" charset="0"/>
              <a:buChar char="•"/>
            </a:pPr>
            <a:r>
              <a:rPr lang="en-NZ" baseline="0" dirty="0" smtClean="0"/>
              <a:t>Note that this is not “tell me what you think” as in “give me your opinion”. </a:t>
            </a:r>
          </a:p>
          <a:p>
            <a:pPr lvl="0">
              <a:buFont typeface="Arial" pitchFamily="34" charset="0"/>
              <a:buChar char="•"/>
            </a:pPr>
            <a:r>
              <a:rPr lang="en-NZ" baseline="0" dirty="0" smtClean="0"/>
              <a:t>It is “say what is in your head”</a:t>
            </a:r>
          </a:p>
          <a:p>
            <a:pPr lvl="0">
              <a:buFont typeface="Arial" pitchFamily="34" charset="0"/>
              <a:buChar char="•"/>
            </a:pPr>
            <a:r>
              <a:rPr lang="en-NZ" baseline="0" dirty="0" smtClean="0"/>
              <a:t>So you want things like: “I need to make a recurring appointment...there should be a button somewhere that let’s me pick the date...</a:t>
            </a:r>
            <a:r>
              <a:rPr lang="en-NZ" baseline="0" dirty="0" err="1" smtClean="0"/>
              <a:t>I”m</a:t>
            </a:r>
            <a:r>
              <a:rPr lang="en-NZ" baseline="0" dirty="0" smtClean="0"/>
              <a:t> looking at the toolbar...there is this button here that looks like a </a:t>
            </a:r>
            <a:r>
              <a:rPr lang="en-NZ" baseline="0" dirty="0" err="1" smtClean="0"/>
              <a:t>spinny</a:t>
            </a:r>
            <a:r>
              <a:rPr lang="en-NZ" baseline="0" dirty="0" smtClean="0"/>
              <a:t> thing...if I click it, I think that I will get another screen where I can set the date....”</a:t>
            </a:r>
          </a:p>
          <a:p>
            <a:pPr lvl="0">
              <a:buFont typeface="Arial" pitchFamily="34" charset="0"/>
              <a:buChar char="•"/>
            </a:pPr>
            <a:r>
              <a:rPr lang="en-NZ" baseline="0" dirty="0" smtClean="0"/>
              <a:t>Like that.</a:t>
            </a:r>
          </a:p>
          <a:p>
            <a:pPr lvl="0">
              <a:buFont typeface="Arial" pitchFamily="34" charset="0"/>
              <a:buChar char="•"/>
            </a:pPr>
            <a:r>
              <a:rPr lang="en-NZ" baseline="0" dirty="0" smtClean="0"/>
              <a:t>Some people are better at this than others, but everyone can do it with a little practice.</a:t>
            </a:r>
          </a:p>
          <a:p>
            <a:pPr lvl="0">
              <a:buFont typeface="Arial" pitchFamily="34" charset="0"/>
              <a:buChar char="•"/>
            </a:pPr>
            <a:r>
              <a:rPr lang="en-NZ" baseline="0" dirty="0" smtClean="0"/>
              <a:t>In serious user testing, you would give your subjects some practice with another program before starting on the real one.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User Testing</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a:t>
            </a:r>
            <a:r>
              <a:rPr lang="en-NZ" dirty="0" smtClean="0"/>
              <a:t>2017</a:t>
            </a:r>
            <a:endParaRPr lang="en-NZ" dirty="0" smtClean="0"/>
          </a:p>
          <a:p>
            <a:r>
              <a:rPr lang="en-AU" dirty="0" smtClean="0"/>
              <a:t>Design and Development for Mobile Devices</a:t>
            </a:r>
            <a:endParaRPr lang="en-NZ" dirty="0" smtClean="0"/>
          </a:p>
          <a:p>
            <a:r>
              <a:rPr lang="en-NZ" dirty="0" smtClean="0"/>
              <a:t>Session </a:t>
            </a:r>
            <a:r>
              <a:rPr lang="en-NZ" dirty="0" smtClean="0"/>
              <a:t>5.2</a:t>
            </a:r>
            <a:endParaRPr lang="en-NZ" dirty="0" smtClean="0"/>
          </a:p>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Different Types of User Testing</a:t>
            </a:r>
            <a:endParaRPr lang="en-NZ" dirty="0"/>
          </a:p>
        </p:txBody>
      </p:sp>
      <p:sp>
        <p:nvSpPr>
          <p:cNvPr id="3" name="Content Placeholder 2"/>
          <p:cNvSpPr>
            <a:spLocks noGrp="1"/>
          </p:cNvSpPr>
          <p:nvPr>
            <p:ph idx="1"/>
          </p:nvPr>
        </p:nvSpPr>
        <p:spPr/>
        <p:txBody>
          <a:bodyPr>
            <a:normAutofit/>
          </a:bodyPr>
          <a:lstStyle/>
          <a:p>
            <a:r>
              <a:rPr lang="en-NZ" dirty="0" smtClean="0"/>
              <a:t>Acceptance testing</a:t>
            </a:r>
          </a:p>
          <a:p>
            <a:pPr lvl="1"/>
            <a:r>
              <a:rPr lang="en-NZ" sz="2800" dirty="0" smtClean="0"/>
              <a:t>The user’s opinion</a:t>
            </a:r>
          </a:p>
          <a:p>
            <a:pPr lvl="1"/>
            <a:endParaRPr lang="en-NZ" sz="2800" dirty="0" smtClean="0"/>
          </a:p>
          <a:p>
            <a:r>
              <a:rPr lang="en-NZ" dirty="0" smtClean="0"/>
              <a:t>Usability testing</a:t>
            </a:r>
          </a:p>
          <a:p>
            <a:pPr lvl="1"/>
            <a:r>
              <a:rPr lang="en-NZ" sz="2800" dirty="0" smtClean="0"/>
              <a:t>The user’s performance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Different Types of User Testing</a:t>
            </a:r>
            <a:endParaRPr lang="en-NZ" dirty="0"/>
          </a:p>
        </p:txBody>
      </p:sp>
      <p:sp>
        <p:nvSpPr>
          <p:cNvPr id="3" name="Content Placeholder 2"/>
          <p:cNvSpPr>
            <a:spLocks noGrp="1"/>
          </p:cNvSpPr>
          <p:nvPr>
            <p:ph idx="1"/>
          </p:nvPr>
        </p:nvSpPr>
        <p:spPr/>
        <p:txBody>
          <a:bodyPr>
            <a:normAutofit/>
          </a:bodyPr>
          <a:lstStyle/>
          <a:p>
            <a:r>
              <a:rPr lang="en-NZ" dirty="0" smtClean="0"/>
              <a:t>Acceptance testing</a:t>
            </a:r>
          </a:p>
          <a:p>
            <a:pPr lvl="1"/>
            <a:r>
              <a:rPr lang="en-NZ" sz="2800" dirty="0" smtClean="0"/>
              <a:t>Ask questions</a:t>
            </a:r>
          </a:p>
          <a:p>
            <a:pPr lvl="1"/>
            <a:endParaRPr lang="en-NZ" sz="2800" dirty="0" smtClean="0"/>
          </a:p>
          <a:p>
            <a:r>
              <a:rPr lang="en-NZ" dirty="0" smtClean="0"/>
              <a:t>Usability testing</a:t>
            </a:r>
          </a:p>
          <a:p>
            <a:pPr lvl="1"/>
            <a:r>
              <a:rPr lang="en-NZ" sz="2800" dirty="0" smtClean="0"/>
              <a:t>Observe behaviour</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Usability Testing Protocol</a:t>
            </a:r>
            <a:endParaRPr lang="en-NZ" dirty="0"/>
          </a:p>
        </p:txBody>
      </p:sp>
      <p:sp>
        <p:nvSpPr>
          <p:cNvPr id="3" name="Content Placeholder 2"/>
          <p:cNvSpPr>
            <a:spLocks noGrp="1"/>
          </p:cNvSpPr>
          <p:nvPr>
            <p:ph idx="1"/>
          </p:nvPr>
        </p:nvSpPr>
        <p:spPr/>
        <p:txBody>
          <a:bodyPr/>
          <a:lstStyle/>
          <a:p>
            <a:r>
              <a:rPr lang="en-NZ" dirty="0" smtClean="0"/>
              <a:t>Task based</a:t>
            </a:r>
          </a:p>
          <a:p>
            <a:r>
              <a:rPr lang="en-NZ" dirty="0" smtClean="0"/>
              <a:t>Examples</a:t>
            </a:r>
          </a:p>
          <a:p>
            <a:pPr lvl="1"/>
            <a:r>
              <a:rPr lang="en-NZ" dirty="0" smtClean="0"/>
              <a:t>Schedule an appointment with Bob every Tuesday at 3.30 for the rest of the semester.</a:t>
            </a:r>
          </a:p>
          <a:p>
            <a:pPr lvl="1"/>
            <a:r>
              <a:rPr lang="en-NZ" dirty="0" smtClean="0"/>
              <a:t>Send a meeting request to Bob and Fred for 31</a:t>
            </a:r>
            <a:r>
              <a:rPr lang="en-NZ" baseline="30000" dirty="0" smtClean="0"/>
              <a:t>st</a:t>
            </a:r>
            <a:r>
              <a:rPr lang="en-NZ" dirty="0" smtClean="0"/>
              <a:t> March at 10.00 am.</a:t>
            </a:r>
          </a:p>
          <a:p>
            <a:pPr lvl="1"/>
            <a:r>
              <a:rPr lang="en-NZ" dirty="0" smtClean="0"/>
              <a:t>Delete your appointment with Bob for Tuesday 14</a:t>
            </a:r>
            <a:r>
              <a:rPr lang="en-NZ" baseline="30000" dirty="0" smtClean="0"/>
              <a:t>th</a:t>
            </a:r>
            <a:r>
              <a:rPr lang="en-NZ" dirty="0" smtClean="0"/>
              <a:t> April.</a:t>
            </a:r>
          </a:p>
          <a:p>
            <a:r>
              <a:rPr lang="en-NZ" dirty="0" smtClean="0"/>
              <a:t>In a complete test scenario, the task set is chosen to provide 100% </a:t>
            </a:r>
            <a:r>
              <a:rPr lang="en-NZ" b="1" i="1" dirty="0" smtClean="0"/>
              <a:t>coverage</a:t>
            </a:r>
            <a:r>
              <a:rPr lang="en-NZ" dirty="0" smtClean="0"/>
              <a:t> of the functionality and navigation paths.</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Usability Testing Protocol</a:t>
            </a:r>
            <a:endParaRPr lang="en-NZ" dirty="0"/>
          </a:p>
        </p:txBody>
      </p:sp>
      <p:sp>
        <p:nvSpPr>
          <p:cNvPr id="3" name="Content Placeholder 2"/>
          <p:cNvSpPr>
            <a:spLocks noGrp="1"/>
          </p:cNvSpPr>
          <p:nvPr>
            <p:ph idx="1"/>
          </p:nvPr>
        </p:nvSpPr>
        <p:spPr/>
        <p:txBody>
          <a:bodyPr/>
          <a:lstStyle/>
          <a:p>
            <a:r>
              <a:rPr lang="en-NZ" dirty="0" smtClean="0"/>
              <a:t>Experimenter:</a:t>
            </a:r>
          </a:p>
          <a:p>
            <a:pPr lvl="1"/>
            <a:r>
              <a:rPr lang="en-NZ" sz="2800" dirty="0" smtClean="0"/>
              <a:t>DO NOT SPEAK</a:t>
            </a:r>
          </a:p>
          <a:p>
            <a:pPr lvl="1"/>
            <a:r>
              <a:rPr lang="en-NZ" sz="2800" dirty="0" smtClean="0"/>
              <a:t>DO NOT POINT</a:t>
            </a:r>
          </a:p>
          <a:p>
            <a:pPr lvl="1"/>
            <a:r>
              <a:rPr lang="en-NZ" sz="2800" dirty="0" smtClean="0"/>
              <a:t>DO NOT INTERFERE</a:t>
            </a:r>
          </a:p>
          <a:p>
            <a:pPr lvl="1"/>
            <a:r>
              <a:rPr lang="en-NZ" sz="2800" dirty="0" smtClean="0"/>
              <a:t>Note (write down) any errors, hesitations, difficulties, missteps, etc.</a:t>
            </a:r>
          </a:p>
          <a:p>
            <a:pPr lvl="1"/>
            <a:r>
              <a:rPr lang="en-NZ" sz="2800" dirty="0" smtClean="0"/>
              <a:t>Record timings</a:t>
            </a:r>
          </a:p>
          <a:p>
            <a:pPr lvl="1"/>
            <a:r>
              <a:rPr lang="en-NZ" sz="2800" dirty="0" smtClean="0"/>
              <a:t>DO NOT SPEAK OR POINT OR INTERFERE</a:t>
            </a:r>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Usability Testing Protocol</a:t>
            </a:r>
            <a:endParaRPr lang="en-NZ" dirty="0"/>
          </a:p>
        </p:txBody>
      </p:sp>
      <p:sp>
        <p:nvSpPr>
          <p:cNvPr id="3" name="Content Placeholder 2"/>
          <p:cNvSpPr>
            <a:spLocks noGrp="1"/>
          </p:cNvSpPr>
          <p:nvPr>
            <p:ph idx="1"/>
          </p:nvPr>
        </p:nvSpPr>
        <p:spPr/>
        <p:txBody>
          <a:bodyPr/>
          <a:lstStyle/>
          <a:p>
            <a:r>
              <a:rPr lang="en-NZ" dirty="0" smtClean="0"/>
              <a:t>Subject:</a:t>
            </a:r>
          </a:p>
          <a:p>
            <a:pPr lvl="1"/>
            <a:r>
              <a:rPr lang="en-NZ" sz="2800" dirty="0" smtClean="0"/>
              <a:t>“Think Aloud”</a:t>
            </a:r>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2923</TotalTime>
  <Words>884</Words>
  <Application>Microsoft Office PowerPoint</Application>
  <PresentationFormat>On-screen Show (4:3)</PresentationFormat>
  <Paragraphs>82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Clarity</vt:lpstr>
      <vt:lpstr>User Testing</vt:lpstr>
      <vt:lpstr>Different Types of User Testing</vt:lpstr>
      <vt:lpstr>Different Types of User Testing</vt:lpstr>
      <vt:lpstr>Usability Testing Protocol</vt:lpstr>
      <vt:lpstr>Usability Testing Protocol</vt:lpstr>
      <vt:lpstr>Usability Testing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994</cp:revision>
  <dcterms:created xsi:type="dcterms:W3CDTF">1601-01-01T00:00:00Z</dcterms:created>
  <dcterms:modified xsi:type="dcterms:W3CDTF">2017-03-15T04:03:22Z</dcterms:modified>
</cp:coreProperties>
</file>