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0"/>
  </p:notesMasterIdLst>
  <p:sldIdLst>
    <p:sldId id="257" r:id="rId2"/>
    <p:sldId id="258" r:id="rId3"/>
    <p:sldId id="259" r:id="rId4"/>
    <p:sldId id="260" r:id="rId5"/>
    <p:sldId id="283" r:id="rId6"/>
    <p:sldId id="28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33" autoAdjust="0"/>
  </p:normalViewPr>
  <p:slideViewPr>
    <p:cSldViewPr>
      <p:cViewPr varScale="1">
        <p:scale>
          <a:sx n="63" d="100"/>
          <a:sy n="63" d="100"/>
        </p:scale>
        <p:origin x="295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The core framework of Android rests on the Activity and the Intent.</a:t>
            </a:r>
          </a:p>
          <a:p>
            <a:pPr>
              <a:buFont typeface="Arial" pitchFamily="34" charset="0"/>
              <a:buChar char="•"/>
            </a:pPr>
            <a:r>
              <a:rPr lang="en-US" baseline="0" dirty="0" smtClean="0"/>
              <a:t>In our work with building apps for phones, we have seen this system work well: one Activity, one Screen.</a:t>
            </a:r>
          </a:p>
          <a:p>
            <a:pPr>
              <a:buFont typeface="Arial" pitchFamily="34" charset="0"/>
              <a:buChar char="•"/>
            </a:pPr>
            <a:r>
              <a:rPr lang="en-US" baseline="0" dirty="0" smtClean="0"/>
              <a:t>Like this…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the start of the class file.</a:t>
            </a:r>
          </a:p>
          <a:p>
            <a:pPr>
              <a:buFont typeface="Arial" pitchFamily="34" charset="0"/>
              <a:buChar char="•"/>
            </a:pPr>
            <a:r>
              <a:rPr lang="en-NZ" dirty="0" smtClean="0"/>
              <a:t>Just normal java stuff here....</a:t>
            </a:r>
          </a:p>
          <a:p>
            <a:pPr>
              <a:buFont typeface="Arial" pitchFamily="34" charset="0"/>
              <a:buChar char="•"/>
            </a:pPr>
            <a:endParaRPr lang="en-NZ" dirty="0" smtClean="0"/>
          </a:p>
          <a:p>
            <a:pPr>
              <a:buFont typeface="Arial" pitchFamily="34" charset="0"/>
              <a:buChar char="•"/>
            </a:pPr>
            <a:r>
              <a:rPr lang="en-NZ" dirty="0" smtClean="0"/>
              <a:t>You can do an Add-&gt;New-&gt;Fragment,</a:t>
            </a:r>
            <a:r>
              <a:rPr lang="en-NZ" baseline="0" dirty="0" smtClean="0"/>
              <a:t> or just do it all manually.</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1" baseline="0" dirty="0" smtClean="0"/>
              <a:t>When importing Fragment, and some of the related classes we will see later, you will often have options for plain app or support.v4.app.  Support libraries offer greater backward compatibility, which isn’t critical for us right now, so we can use the regular app ones throughout. Change this one if it comes up with supprt.v4 on your machine.)</a:t>
            </a:r>
            <a:endParaRPr lang="en-NZ" b="1" dirty="0" smtClean="0"/>
          </a:p>
          <a:p>
            <a:pPr>
              <a:buFont typeface="Arial" pitchFamily="34" charset="0"/>
              <a:buChar char="•"/>
            </a:pPr>
            <a:endParaRPr lang="en-NZ" dirty="0" smtClean="0"/>
          </a:p>
          <a:p>
            <a:pPr>
              <a:buFont typeface="Arial" pitchFamily="34" charset="0"/>
              <a:buChar char="•"/>
            </a:pPr>
            <a:r>
              <a:rPr lang="en-NZ" dirty="0" smtClean="0"/>
              <a:t>Fragment is an existing android class</a:t>
            </a:r>
          </a:p>
          <a:p>
            <a:pPr>
              <a:buFont typeface="Arial" pitchFamily="34" charset="0"/>
              <a:buChar char="•"/>
            </a:pPr>
            <a:r>
              <a:rPr lang="en-NZ" dirty="0" smtClean="0"/>
              <a:t>Now we connect this</a:t>
            </a:r>
            <a:r>
              <a:rPr lang="en-NZ" baseline="0" dirty="0" smtClean="0"/>
              <a:t> class to the XML layout we made for it.</a:t>
            </a:r>
          </a:p>
          <a:p>
            <a:pPr>
              <a:buFont typeface="Arial" pitchFamily="34" charset="0"/>
              <a:buChar char="•"/>
            </a:pPr>
            <a:endParaRPr lang="en-NZ" baseline="0" dirty="0" smtClean="0"/>
          </a:p>
          <a:p>
            <a:pPr>
              <a:buFont typeface="Arial" pitchFamily="34" charset="0"/>
              <a:buChar char="•"/>
            </a:pPr>
            <a:r>
              <a:rPr lang="en-NZ" baseline="0" dirty="0" smtClean="0"/>
              <a:t>For Activities, this just requires passing the resource ID of the layout to the Activity’s </a:t>
            </a:r>
            <a:r>
              <a:rPr lang="en-NZ" baseline="0" dirty="0" err="1" smtClean="0"/>
              <a:t>setContentView</a:t>
            </a:r>
            <a:r>
              <a:rPr lang="en-NZ" baseline="0" dirty="0" smtClean="0"/>
              <a:t> method (in the onCreate).</a:t>
            </a:r>
          </a:p>
          <a:p>
            <a:pPr>
              <a:buFont typeface="Arial" pitchFamily="34" charset="0"/>
              <a:buChar char="•"/>
            </a:pPr>
            <a:r>
              <a:rPr lang="en-NZ" baseline="0" dirty="0" smtClean="0"/>
              <a:t>For Fragments, it’s more complicated.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253404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have seen that, when an Activity is launched, the system raises its onCreate method, and we can write our initialisation code in there.</a:t>
            </a:r>
          </a:p>
          <a:p>
            <a:pPr>
              <a:buFont typeface="Arial" pitchFamily="34" charset="0"/>
              <a:buChar char="•"/>
            </a:pPr>
            <a:r>
              <a:rPr lang="en-NZ" baseline="0" dirty="0" smtClean="0"/>
              <a:t>We connect the Activity to its layout via the </a:t>
            </a:r>
            <a:r>
              <a:rPr lang="en-NZ" baseline="0" dirty="0" err="1" smtClean="0"/>
              <a:t>setContentView</a:t>
            </a:r>
            <a:r>
              <a:rPr lang="en-NZ" baseline="0" dirty="0" smtClean="0"/>
              <a:t> method.</a:t>
            </a:r>
          </a:p>
          <a:p>
            <a:pPr>
              <a:buFont typeface="Arial" pitchFamily="34" charset="0"/>
              <a:buChar char="•"/>
            </a:pPr>
            <a:endParaRPr lang="en-NZ" baseline="0" dirty="0" smtClean="0"/>
          </a:p>
          <a:p>
            <a:pPr>
              <a:buFont typeface="Arial" pitchFamily="34" charset="0"/>
              <a:buChar char="•"/>
            </a:pPr>
            <a:r>
              <a:rPr lang="en-NZ" baseline="0" dirty="0" smtClean="0"/>
              <a:t>The logic is much the same for Fragments, but the mechanics are a bit more complicated (we will see in a moment how Activities request the creation of their component Fragments). </a:t>
            </a:r>
          </a:p>
          <a:p>
            <a:pPr>
              <a:buFont typeface="Arial" pitchFamily="34" charset="0"/>
              <a:buChar char="•"/>
            </a:pPr>
            <a:endParaRPr lang="en-NZ" baseline="0" dirty="0" smtClean="0"/>
          </a:p>
          <a:p>
            <a:pPr>
              <a:buFont typeface="Arial" pitchFamily="34" charset="0"/>
              <a:buChar char="•"/>
            </a:pPr>
            <a:r>
              <a:rPr lang="en-NZ" baseline="0" dirty="0" smtClean="0"/>
              <a:t>When a Fragment is instantiated, the system raises the </a:t>
            </a:r>
            <a:r>
              <a:rPr lang="en-NZ" baseline="0" dirty="0" err="1" smtClean="0"/>
              <a:t>onCreateView</a:t>
            </a:r>
            <a:r>
              <a:rPr lang="en-NZ" baseline="0" dirty="0" smtClean="0"/>
              <a:t> event. That method returns a View – that is a collection of screen controls.</a:t>
            </a:r>
          </a:p>
          <a:p>
            <a:pPr>
              <a:buFont typeface="Arial" pitchFamily="34" charset="0"/>
              <a:buChar char="•"/>
            </a:pPr>
            <a:r>
              <a:rPr lang="en-NZ" baseline="0" dirty="0" smtClean="0"/>
              <a:t>You will write code in that method to connect your layout and your Fragment class to produce the necessary in-memory objects.</a:t>
            </a:r>
          </a:p>
          <a:p>
            <a:pPr>
              <a:buFont typeface="Arial" pitchFamily="34" charset="0"/>
              <a:buChar char="•"/>
            </a:pPr>
            <a:r>
              <a:rPr lang="en-NZ" baseline="0" dirty="0" smtClean="0"/>
              <a:t>The function prototype look like this (I’ve added some line feeds for clarity).</a:t>
            </a:r>
          </a:p>
          <a:p>
            <a:pPr>
              <a:buFont typeface="Arial" pitchFamily="34" charset="0"/>
              <a:buChar char="•"/>
            </a:pPr>
            <a:endParaRPr lang="en-NZ" baseline="0" dirty="0" smtClean="0"/>
          </a:p>
          <a:p>
            <a:pPr>
              <a:buFont typeface="Arial" pitchFamily="34" charset="0"/>
              <a:buChar char="•"/>
            </a:pPr>
            <a:r>
              <a:rPr lang="en-NZ" baseline="0" dirty="0" smtClean="0"/>
              <a:t>What we will do in the code is let the </a:t>
            </a:r>
            <a:r>
              <a:rPr lang="en-NZ" baseline="0" dirty="0" err="1" smtClean="0"/>
              <a:t>LayoutInflater</a:t>
            </a:r>
            <a:r>
              <a:rPr lang="en-NZ" baseline="0" dirty="0" smtClean="0"/>
              <a:t> translate the layout into a collection of controls (i.e. a View) and then return that View.</a:t>
            </a:r>
          </a:p>
          <a:p>
            <a:pPr>
              <a:buFont typeface="Arial" pitchFamily="34" charset="0"/>
              <a:buChar char="•"/>
            </a:pPr>
            <a:endParaRPr lang="en-NZ" baseline="0" dirty="0" smtClean="0"/>
          </a:p>
          <a:p>
            <a:pPr>
              <a:buFont typeface="Arial" pitchFamily="34" charset="0"/>
              <a:buChar char="•"/>
            </a:pPr>
            <a:r>
              <a:rPr lang="en-NZ" baseline="0" dirty="0" smtClean="0"/>
              <a:t>The code looks like this...</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239448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a:t>
            </a:r>
            <a:r>
              <a:rPr lang="en-NZ" baseline="0" dirty="0" smtClean="0"/>
              <a:t> call the </a:t>
            </a:r>
            <a:r>
              <a:rPr lang="en-NZ" baseline="0" dirty="0" err="1" smtClean="0"/>
              <a:t>LayoutInflater’s</a:t>
            </a:r>
            <a:r>
              <a:rPr lang="en-NZ" baseline="0" dirty="0" smtClean="0"/>
              <a:t> inflate(</a:t>
            </a:r>
            <a:r>
              <a:rPr lang="en-NZ" baseline="0" dirty="0" err="1" smtClean="0"/>
              <a:t>x,y,z</a:t>
            </a:r>
            <a:r>
              <a:rPr lang="en-NZ" baseline="0" dirty="0" smtClean="0"/>
              <a:t>) method. </a:t>
            </a:r>
          </a:p>
          <a:p>
            <a:pPr>
              <a:buFont typeface="Arial" pitchFamily="34" charset="0"/>
              <a:buChar char="•"/>
            </a:pPr>
            <a:r>
              <a:rPr lang="en-NZ" baseline="0" dirty="0" smtClean="0"/>
              <a:t>It wants the resource ID of a layout from R (which we have already seen), the container that was passed into the event (almost always wants this one – we just send it on), and a boolean flag we will talk about later but which, for now, can just be false all the time.</a:t>
            </a:r>
          </a:p>
          <a:p>
            <a:pPr>
              <a:buFont typeface="Arial" pitchFamily="34" charset="0"/>
              <a:buChar char="•"/>
            </a:pPr>
            <a:endParaRPr lang="en-NZ" baseline="0" dirty="0" smtClean="0"/>
          </a:p>
          <a:p>
            <a:pPr>
              <a:buFont typeface="Arial" pitchFamily="34" charset="0"/>
              <a:buChar char="•"/>
            </a:pPr>
            <a:r>
              <a:rPr lang="en-NZ" baseline="0" dirty="0" smtClean="0"/>
              <a:t>This method returns the inflated controls (a View object) and we configure them if necessary (see example later in the ppt; why might we want to do that? =&gt; loading an Adapter, e.g.) and flick them 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6383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Now the Fragment’s layout is defined.</a:t>
            </a:r>
          </a:p>
          <a:p>
            <a:pPr>
              <a:buFont typeface="Arial" pitchFamily="34" charset="0"/>
              <a:buChar char="•"/>
            </a:pPr>
            <a:r>
              <a:rPr lang="en-NZ" dirty="0" smtClean="0"/>
              <a:t>It’s code-behind</a:t>
            </a:r>
            <a:r>
              <a:rPr lang="en-NZ" baseline="0" dirty="0" smtClean="0"/>
              <a:t> has the necessary statements to produce an actual memory object.</a:t>
            </a:r>
          </a:p>
          <a:p>
            <a:pPr>
              <a:buFont typeface="Arial" pitchFamily="34" charset="0"/>
              <a:buChar char="•"/>
            </a:pPr>
            <a:r>
              <a:rPr lang="en-NZ" baseline="0" dirty="0" smtClean="0"/>
              <a:t>What we now need to arrange is that “embedding in an Activity” part.</a:t>
            </a:r>
          </a:p>
          <a:p>
            <a:pPr>
              <a:buFont typeface="Arial" pitchFamily="34" charset="0"/>
              <a:buChar char="•"/>
            </a:pPr>
            <a:r>
              <a:rPr lang="en-NZ" baseline="0" dirty="0" smtClean="0"/>
              <a:t>It goes like this...</a:t>
            </a:r>
          </a:p>
          <a:p>
            <a:pPr>
              <a:buFont typeface="Arial" pitchFamily="34" charset="0"/>
              <a:buChar char="•"/>
            </a:pPr>
            <a:r>
              <a:rPr lang="en-NZ" dirty="0" smtClean="0"/>
              <a:t> </a:t>
            </a:r>
          </a:p>
          <a:p>
            <a:pPr>
              <a:buFont typeface="Arial" pitchFamily="34" charset="0"/>
              <a:buChar char="•"/>
            </a:pPr>
            <a:r>
              <a:rPr lang="en-NZ" dirty="0" smtClean="0"/>
              <a:t>Sounds</a:t>
            </a:r>
            <a:r>
              <a:rPr lang="en-NZ" baseline="0" dirty="0" smtClean="0"/>
              <a:t> confusing. It is.</a:t>
            </a:r>
          </a:p>
          <a:p>
            <a:pPr>
              <a:buFont typeface="Arial" pitchFamily="34" charset="0"/>
              <a:buChar char="•"/>
            </a:pPr>
            <a:r>
              <a:rPr lang="en-NZ" baseline="0" dirty="0" smtClean="0"/>
              <a:t>We will break it down into several steps.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129168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part</a:t>
            </a:r>
            <a:r>
              <a:rPr lang="en-NZ" baseline="0" dirty="0" smtClean="0"/>
              <a:t> is easy.</a:t>
            </a:r>
          </a:p>
          <a:p>
            <a:pPr>
              <a:buFont typeface="Arial" pitchFamily="34" charset="0"/>
              <a:buChar char="•"/>
            </a:pPr>
            <a:r>
              <a:rPr lang="en-NZ" baseline="0" dirty="0" smtClean="0"/>
              <a:t>Just put any member of the Layouts classes – LinearLayout, RelativeLayout, etc.</a:t>
            </a:r>
          </a:p>
          <a:p>
            <a:pPr>
              <a:buFont typeface="Arial" pitchFamily="34" charset="0"/>
              <a:buChar char="•"/>
            </a:pPr>
            <a:r>
              <a:rPr lang="en-NZ" baseline="0" dirty="0" smtClean="0"/>
              <a:t>Style it as appropriate.</a:t>
            </a:r>
          </a:p>
          <a:p>
            <a:pPr>
              <a:buFont typeface="Arial" pitchFamily="34" charset="0"/>
              <a:buChar char="•"/>
            </a:pPr>
            <a:r>
              <a:rPr lang="en-NZ" baseline="0" dirty="0" smtClean="0"/>
              <a:t>My fragment layout will be </a:t>
            </a:r>
            <a:r>
              <a:rPr lang="en-NZ" b="1" i="1" baseline="0" dirty="0" smtClean="0"/>
              <a:t>inflated into</a:t>
            </a:r>
            <a:r>
              <a:rPr lang="en-NZ" baseline="0" dirty="0" smtClean="0"/>
              <a:t> the LinearLayout. </a:t>
            </a:r>
          </a:p>
          <a:p>
            <a:pPr>
              <a:buFont typeface="Arial" pitchFamily="34" charset="0"/>
              <a:buChar char="•"/>
            </a:pPr>
            <a:endParaRPr lang="en-NZ" baseline="0" dirty="0" smtClean="0"/>
          </a:p>
          <a:p>
            <a:pPr>
              <a:buFont typeface="Arial" pitchFamily="34" charset="0"/>
              <a:buChar char="•"/>
            </a:pPr>
            <a:r>
              <a:rPr lang="en-NZ" b="1" baseline="0" dirty="0" smtClean="0"/>
              <a:t>The result is the same as if I have taken all the elements in the fragment XML layout and copy-pasted them into here as the contents of the LinearLayout element.</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4045175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the 3 steps? Here are the first two.</a:t>
            </a:r>
          </a:p>
          <a:p>
            <a:pPr>
              <a:buFont typeface="Arial" pitchFamily="34" charset="0"/>
              <a:buChar char="•"/>
            </a:pPr>
            <a:endParaRPr lang="en-NZ" dirty="0" smtClean="0"/>
          </a:p>
          <a:p>
            <a:pPr>
              <a:buFont typeface="Arial" pitchFamily="34" charset="0"/>
              <a:buChar char="•"/>
            </a:pPr>
            <a:r>
              <a:rPr lang="en-NZ" dirty="0" smtClean="0"/>
              <a:t>These two are straightforward...</a:t>
            </a:r>
          </a:p>
          <a:p>
            <a:pPr>
              <a:buFont typeface="Arial" pitchFamily="34" charset="0"/>
              <a:buChar char="•"/>
            </a:pPr>
            <a:endParaRPr lang="en-NZ" dirty="0" smtClean="0"/>
          </a:p>
          <a:p>
            <a:pPr>
              <a:buFont typeface="Arial" pitchFamily="34" charset="0"/>
              <a:buChar char="•"/>
            </a:pPr>
            <a:r>
              <a:rPr lang="en-NZ" dirty="0" smtClean="0"/>
              <a:t>Create</a:t>
            </a:r>
            <a:r>
              <a:rPr lang="en-NZ" baseline="0" dirty="0" smtClean="0"/>
              <a:t> the instance with a normal constructor call.</a:t>
            </a:r>
          </a:p>
          <a:p>
            <a:pPr>
              <a:buFont typeface="Arial" pitchFamily="34" charset="0"/>
              <a:buChar char="•"/>
            </a:pPr>
            <a:r>
              <a:rPr lang="en-NZ" baseline="0" dirty="0" err="1" smtClean="0"/>
              <a:t>getFragmentManager</a:t>
            </a:r>
            <a:r>
              <a:rPr lang="en-NZ" baseline="0" dirty="0" smtClean="0"/>
              <a:t> is one of those Activity methods that is just hanging around waiting to do things for you. Like </a:t>
            </a:r>
            <a:r>
              <a:rPr lang="en-NZ" baseline="0" dirty="0" err="1" smtClean="0"/>
              <a:t>getResources</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Step 3 is the weird one...</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646097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our example, we are just going</a:t>
            </a:r>
            <a:r>
              <a:rPr lang="en-NZ" baseline="0" dirty="0" smtClean="0"/>
              <a:t> to place one fragment in our activity.</a:t>
            </a:r>
          </a:p>
          <a:p>
            <a:pPr>
              <a:buFont typeface="Arial" pitchFamily="34" charset="0"/>
              <a:buChar char="•"/>
            </a:pPr>
            <a:r>
              <a:rPr lang="en-NZ" baseline="0" dirty="0" smtClean="0"/>
              <a:t>But there is no theoretical limit to how many changes you could make.</a:t>
            </a:r>
          </a:p>
          <a:p>
            <a:pPr>
              <a:buFont typeface="Arial" pitchFamily="34" charset="0"/>
              <a:buChar char="•"/>
            </a:pPr>
            <a:r>
              <a:rPr lang="en-NZ" baseline="0" dirty="0" smtClean="0"/>
              <a:t>If you have lots of place holders, you could make lots of new fragments.</a:t>
            </a:r>
          </a:p>
          <a:p>
            <a:pPr>
              <a:buFont typeface="Arial" pitchFamily="34" charset="0"/>
              <a:buChar char="•"/>
            </a:pPr>
            <a:r>
              <a:rPr lang="en-NZ" baseline="0" dirty="0" smtClean="0"/>
              <a:t>Or, you might want to remove some other fragments, or replace them.</a:t>
            </a:r>
          </a:p>
          <a:p>
            <a:pPr>
              <a:buFont typeface="Arial" pitchFamily="34" charset="0"/>
              <a:buChar char="•"/>
            </a:pPr>
            <a:r>
              <a:rPr lang="en-NZ" baseline="0" dirty="0" smtClean="0"/>
              <a:t>The system doesn’t want to be recreating the Activity each time you make any change. It wants you to make all your changes in memory, and then push them out all at once.</a:t>
            </a:r>
          </a:p>
          <a:p>
            <a:pPr>
              <a:buFont typeface="Arial" pitchFamily="34" charset="0"/>
              <a:buChar char="•"/>
            </a:pPr>
            <a:r>
              <a:rPr lang="en-NZ" baseline="0" dirty="0" smtClean="0"/>
              <a:t>This is similar to the way databases work, where an operation with multiple steps is done first in memory, and only pushed to the db when all the work is finished.</a:t>
            </a:r>
          </a:p>
          <a:p>
            <a:pPr>
              <a:buFont typeface="Arial" pitchFamily="34" charset="0"/>
              <a:buChar char="•"/>
            </a:pPr>
            <a:r>
              <a:rPr lang="en-NZ" baseline="0" dirty="0" smtClean="0"/>
              <a:t>Here’s how it looks for our single “replace the placeholder with the fragment” operation..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3818541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first two lines we’ve already seen.</a:t>
            </a:r>
          </a:p>
          <a:p>
            <a:pPr>
              <a:buFont typeface="Arial" pitchFamily="34" charset="0"/>
              <a:buChar char="•"/>
            </a:pPr>
            <a:r>
              <a:rPr lang="en-NZ" dirty="0" smtClean="0"/>
              <a:t>We begin the transaction,</a:t>
            </a:r>
            <a:r>
              <a:rPr lang="en-NZ" baseline="0" dirty="0" smtClean="0"/>
              <a:t> which gets us a transaction object..</a:t>
            </a:r>
          </a:p>
          <a:p>
            <a:pPr>
              <a:buFont typeface="Arial" pitchFamily="34" charset="0"/>
              <a:buChar char="•"/>
            </a:pPr>
            <a:r>
              <a:rPr lang="en-NZ" baseline="0" dirty="0" smtClean="0"/>
              <a:t>We tell it to replace </a:t>
            </a:r>
            <a:r>
              <a:rPr lang="en-NZ" baseline="0" dirty="0" err="1" smtClean="0"/>
              <a:t>fragment_container</a:t>
            </a:r>
            <a:r>
              <a:rPr lang="en-NZ" baseline="0" dirty="0" smtClean="0"/>
              <a:t> (remember him? He’s that linear layout...) with the </a:t>
            </a:r>
            <a:r>
              <a:rPr lang="en-NZ" baseline="0" dirty="0" err="1" smtClean="0"/>
              <a:t>dynamicFragment</a:t>
            </a:r>
            <a:r>
              <a:rPr lang="en-NZ" baseline="0" dirty="0" smtClean="0"/>
              <a:t> object</a:t>
            </a:r>
          </a:p>
          <a:p>
            <a:pPr>
              <a:buFont typeface="Arial" pitchFamily="34" charset="0"/>
              <a:buChar char="•"/>
            </a:pPr>
            <a:r>
              <a:rPr lang="en-NZ" baseline="0" dirty="0" smtClean="0"/>
              <a:t>We’re done, so we tell him to commit.</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293494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 see it in action, let’s put all that code into a button click</a:t>
            </a:r>
            <a:r>
              <a:rPr lang="en-NZ" baseline="0" dirty="0" smtClean="0"/>
              <a:t> handler.</a:t>
            </a:r>
          </a:p>
          <a:p>
            <a:pPr>
              <a:buFont typeface="Arial" pitchFamily="34" charset="0"/>
              <a:buChar char="•"/>
            </a:pPr>
            <a:r>
              <a:rPr lang="en-NZ" baseline="0" dirty="0" smtClean="0"/>
              <a:t>Here is the inner class. Wire up as usual in the onCreate</a:t>
            </a:r>
          </a:p>
          <a:p>
            <a:pPr>
              <a:buFont typeface="Arial" pitchFamily="34" charset="0"/>
              <a:buChar char="•"/>
            </a:pP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When the Activity opens, no Cow.</a:t>
            </a:r>
          </a:p>
          <a:p>
            <a:pPr>
              <a:buFont typeface="Arial" pitchFamily="34" charset="0"/>
              <a:buChar char="•"/>
            </a:pPr>
            <a:r>
              <a:rPr lang="en-NZ" baseline="0" dirty="0" smtClean="0"/>
              <a:t>Click the button = &gt; Cow.</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142368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On the left, it opens.</a:t>
            </a:r>
          </a:p>
          <a:p>
            <a:pPr>
              <a:buFont typeface="Arial" pitchFamily="34" charset="0"/>
              <a:buChar char="•"/>
            </a:pPr>
            <a:r>
              <a:rPr lang="en-NZ" dirty="0" smtClean="0"/>
              <a:t>Then</a:t>
            </a:r>
            <a:r>
              <a:rPr lang="en-NZ" baseline="0" dirty="0" smtClean="0"/>
              <a:t> we click the button...</a:t>
            </a:r>
          </a:p>
          <a:p>
            <a:pPr>
              <a:buFont typeface="Arial" pitchFamily="34" charset="0"/>
              <a:buChar char="•"/>
            </a:pPr>
            <a:r>
              <a:rPr lang="en-NZ" baseline="0" dirty="0" smtClean="0"/>
              <a:t>The fragment is created and embedded in the Activity’s layout.</a:t>
            </a:r>
          </a:p>
          <a:p>
            <a:pPr>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263813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Image from gigaom2.files.wordpresscom</a:t>
            </a:r>
          </a:p>
          <a:p>
            <a:pPr>
              <a:buFont typeface="Arial" pitchFamily="34" charset="0"/>
              <a:buChar char="•"/>
            </a:pPr>
            <a:r>
              <a:rPr lang="en-NZ" dirty="0" smtClean="0"/>
              <a:t>Here is a schematic of a two-Activity</a:t>
            </a:r>
            <a:r>
              <a:rPr lang="en-NZ" baseline="0" dirty="0" smtClean="0"/>
              <a:t> app. Activity A is the </a:t>
            </a:r>
            <a:r>
              <a:rPr lang="en-NZ" baseline="0" dirty="0" err="1" smtClean="0"/>
              <a:t>nav</a:t>
            </a:r>
            <a:r>
              <a:rPr lang="en-NZ" baseline="0" dirty="0" smtClean="0"/>
              <a:t>, and when you select an item, you get Activity B.</a:t>
            </a:r>
          </a:p>
          <a:p>
            <a:pPr>
              <a:buFont typeface="Arial" pitchFamily="34" charset="0"/>
              <a:buChar char="•"/>
            </a:pPr>
            <a:endParaRPr lang="en-NZ" dirty="0" smtClean="0"/>
          </a:p>
          <a:p>
            <a:pPr>
              <a:buFont typeface="Arial" pitchFamily="34" charset="0"/>
              <a:buChar char="•"/>
            </a:pPr>
            <a:r>
              <a:rPr lang="en-NZ" dirty="0" smtClean="0"/>
              <a:t>But then, people started using tablets.</a:t>
            </a:r>
            <a:r>
              <a:rPr lang="en-NZ" baseline="0" dirty="0" smtClean="0"/>
              <a:t> Tablets are much bigger than phones.</a:t>
            </a:r>
          </a:p>
          <a:p>
            <a:pPr>
              <a:buFont typeface="Arial" pitchFamily="34" charset="0"/>
              <a:buChar char="•"/>
            </a:pPr>
            <a:r>
              <a:rPr lang="en-NZ" baseline="0" dirty="0" smtClean="0"/>
              <a:t>If you build them correctly, Android applications can cope gracefully with this. By using </a:t>
            </a:r>
            <a:r>
              <a:rPr lang="en-NZ" baseline="0" dirty="0" err="1" smtClean="0"/>
              <a:t>wrap_content</a:t>
            </a:r>
            <a:r>
              <a:rPr lang="en-NZ" baseline="0" dirty="0" smtClean="0"/>
              <a:t> and </a:t>
            </a:r>
            <a:r>
              <a:rPr lang="en-NZ" baseline="0" dirty="0" err="1" smtClean="0"/>
              <a:t>fill_parent</a:t>
            </a:r>
            <a:r>
              <a:rPr lang="en-NZ" baseline="0" dirty="0" smtClean="0"/>
              <a:t> you get the “fluid layout” effect, where screen contents stretches to fill the screen.</a:t>
            </a:r>
          </a:p>
          <a:p>
            <a:pPr>
              <a:buFont typeface="Arial" pitchFamily="34" charset="0"/>
              <a:buChar char="•"/>
            </a:pPr>
            <a:r>
              <a:rPr lang="en-NZ" baseline="0" dirty="0" smtClean="0"/>
              <a:t>On a tablet, the above application would look like this:</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407554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need to create the two Fragment classes and their supporting layouts.</a:t>
            </a:r>
          </a:p>
          <a:p>
            <a:pPr>
              <a:buFont typeface="Arial" pitchFamily="34" charset="0"/>
              <a:buChar char="•"/>
            </a:pPr>
            <a:r>
              <a:rPr lang="en-NZ" dirty="0" smtClean="0"/>
              <a:t>You</a:t>
            </a:r>
            <a:r>
              <a:rPr lang="en-NZ" baseline="0" dirty="0" smtClean="0"/>
              <a:t> will attach to the button clicks the necessary code to load the fragment into the container.</a:t>
            </a:r>
          </a:p>
          <a:p>
            <a:pPr>
              <a:buFont typeface="Arial" pitchFamily="34" charset="0"/>
              <a:buChar char="•"/>
            </a:pPr>
            <a:endParaRPr lang="en-NZ" baseline="0" dirty="0" smtClean="0"/>
          </a:p>
          <a:p>
            <a:pPr>
              <a:buFont typeface="Arial" pitchFamily="34" charset="0"/>
              <a:buChar char="•"/>
            </a:pPr>
            <a:r>
              <a:rPr lang="en-NZ" baseline="0" dirty="0" smtClean="0"/>
              <a:t>This should be straightforward, except for one small thing =&gt; How do you get the contents into the ListView?</a:t>
            </a:r>
          </a:p>
          <a:p>
            <a:pPr>
              <a:buFont typeface="Arial" pitchFamily="34" charset="0"/>
              <a:buChar char="•"/>
            </a:pPr>
            <a:r>
              <a:rPr lang="en-NZ" baseline="0" dirty="0" smtClean="0"/>
              <a:t>With the </a:t>
            </a:r>
            <a:r>
              <a:rPr lang="en-NZ" baseline="0" dirty="0" err="1" smtClean="0"/>
              <a:t>ImageView</a:t>
            </a:r>
            <a:r>
              <a:rPr lang="en-NZ" baseline="0" dirty="0" smtClean="0"/>
              <a:t>, its content (the </a:t>
            </a:r>
            <a:r>
              <a:rPr lang="en-NZ" baseline="0" dirty="0" err="1" smtClean="0"/>
              <a:t>drawable</a:t>
            </a:r>
            <a:r>
              <a:rPr lang="en-NZ" baseline="0" dirty="0" smtClean="0"/>
              <a:t>) is all in the XML, but we know that with </a:t>
            </a:r>
            <a:r>
              <a:rPr lang="en-NZ" baseline="0" dirty="0" err="1" smtClean="0"/>
              <a:t>ListViews</a:t>
            </a:r>
            <a:r>
              <a:rPr lang="en-NZ" baseline="0" dirty="0" smtClean="0"/>
              <a:t> we need an </a:t>
            </a:r>
            <a:r>
              <a:rPr lang="en-NZ" baseline="0" dirty="0" err="1" smtClean="0"/>
              <a:t>ArrayAdaptor</a:t>
            </a:r>
            <a:r>
              <a:rPr lang="en-NZ" baseline="0" dirty="0" smtClean="0"/>
              <a:t>.</a:t>
            </a:r>
          </a:p>
          <a:p>
            <a:pPr>
              <a:buFont typeface="Arial" pitchFamily="34" charset="0"/>
              <a:buChar char="•"/>
            </a:pPr>
            <a:r>
              <a:rPr lang="en-NZ" baseline="0" dirty="0" smtClean="0"/>
              <a:t>Remember when we said you could do any set up your inflated View needed before returning it from </a:t>
            </a:r>
            <a:r>
              <a:rPr lang="en-NZ" baseline="0" dirty="0" err="1" smtClean="0"/>
              <a:t>onCreateView</a:t>
            </a:r>
            <a:r>
              <a:rPr lang="en-NZ" baseline="0" dirty="0" smtClean="0"/>
              <a:t>? This is the sort of work we were talking about.</a:t>
            </a:r>
          </a:p>
          <a:p>
            <a:pPr>
              <a:buFont typeface="Arial" pitchFamily="34" charset="0"/>
              <a:buChar char="•"/>
            </a:pPr>
            <a:endParaRPr lang="en-NZ" baseline="0" dirty="0" smtClean="0"/>
          </a:p>
          <a:p>
            <a:pPr>
              <a:buFont typeface="Arial" pitchFamily="34" charset="0"/>
              <a:buChar char="•"/>
            </a:pPr>
            <a:r>
              <a:rPr lang="en-NZ" baseline="0" dirty="0" smtClean="0"/>
              <a:t>Let’s look at how that fragment with the ListView is created...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662151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Assume you’ve got the layout, something like this...</a:t>
            </a:r>
          </a:p>
          <a:p>
            <a:pPr>
              <a:buFont typeface="Arial" pitchFamily="34" charset="0"/>
              <a:buChar char="•"/>
            </a:pPr>
            <a:r>
              <a:rPr lang="en-NZ" dirty="0" smtClean="0"/>
              <a:t>There’s the empty ListView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1175587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Then you need the code</a:t>
            </a:r>
          </a:p>
          <a:p>
            <a:pPr>
              <a:buFont typeface="Arial" pitchFamily="34" charset="0"/>
              <a:buChar char="•"/>
            </a:pPr>
            <a:r>
              <a:rPr lang="en-NZ" dirty="0" smtClean="0"/>
              <a:t>Here we are in the </a:t>
            </a:r>
            <a:r>
              <a:rPr lang="en-NZ" dirty="0" err="1" smtClean="0"/>
              <a:t>onCreateView</a:t>
            </a:r>
            <a:r>
              <a:rPr lang="en-NZ" dirty="0" smtClean="0"/>
              <a:t> of the Fragment descendent</a:t>
            </a:r>
          </a:p>
          <a:p>
            <a:pPr>
              <a:buFont typeface="Arial" pitchFamily="34" charset="0"/>
              <a:buChar char="•"/>
            </a:pPr>
            <a:r>
              <a:rPr lang="en-NZ" dirty="0" smtClean="0"/>
              <a:t>The</a:t>
            </a:r>
            <a:r>
              <a:rPr lang="en-NZ" baseline="0" dirty="0" smtClean="0"/>
              <a:t> comments describe the work we have to do before we return our inflated View </a:t>
            </a:r>
            <a:r>
              <a:rPr lang="en-NZ" baseline="0" dirty="0" err="1" smtClean="0"/>
              <a:t>fragmentView</a:t>
            </a:r>
            <a:endParaRPr lang="en-NZ" dirty="0" smtClean="0"/>
          </a:p>
          <a:p>
            <a:pPr>
              <a:buFont typeface="Arial" pitchFamily="34" charset="0"/>
              <a:buChar char="•"/>
            </a:pPr>
            <a:endParaRPr lang="en-NZ" dirty="0" smtClean="0"/>
          </a:p>
          <a:p>
            <a:pPr>
              <a:buFont typeface="Arial" pitchFamily="34" charset="0"/>
              <a:buChar char="•"/>
            </a:pPr>
            <a:r>
              <a:rPr lang="en-NZ" dirty="0" smtClean="0"/>
              <a:t>This is all stuff you’ve done before,</a:t>
            </a:r>
            <a:r>
              <a:rPr lang="en-NZ" baseline="0" dirty="0" smtClean="0"/>
              <a:t> with a couple of small changes</a:t>
            </a:r>
          </a:p>
          <a:p>
            <a:pPr>
              <a:buFont typeface="Arial" pitchFamily="34" charset="0"/>
              <a:buChar char="•"/>
            </a:pPr>
            <a:r>
              <a:rPr lang="en-NZ" baseline="0" dirty="0" smtClean="0"/>
              <a:t>First, you can’t just call </a:t>
            </a:r>
            <a:r>
              <a:rPr lang="en-NZ" baseline="0" dirty="0" err="1" smtClean="0"/>
              <a:t>findViewById</a:t>
            </a:r>
            <a:r>
              <a:rPr lang="en-NZ" baseline="0" dirty="0" smtClean="0"/>
              <a:t> here, like you can in the Activity class. Why is that?</a:t>
            </a:r>
          </a:p>
          <a:p>
            <a:pPr lvl="1">
              <a:buFont typeface="Arial" pitchFamily="34" charset="0"/>
              <a:buChar char="•"/>
            </a:pPr>
            <a:r>
              <a:rPr lang="en-NZ" baseline="0" dirty="0" smtClean="0"/>
              <a:t>This class is a descendent of Fragment. Fragments don’t have </a:t>
            </a:r>
            <a:r>
              <a:rPr lang="en-NZ" baseline="0" dirty="0" err="1" smtClean="0"/>
              <a:t>FindViewById</a:t>
            </a:r>
            <a:endParaRPr lang="en-NZ" baseline="0" dirty="0" smtClean="0"/>
          </a:p>
          <a:p>
            <a:pPr lvl="1">
              <a:buFont typeface="Arial" pitchFamily="34" charset="0"/>
              <a:buChar char="•"/>
            </a:pPr>
            <a:r>
              <a:rPr lang="en-NZ" baseline="0" dirty="0" smtClean="0"/>
              <a:t>Luckily, Views do, and you just created a View with the </a:t>
            </a:r>
            <a:r>
              <a:rPr lang="en-NZ" baseline="0" dirty="0" err="1" smtClean="0"/>
              <a:t>inflater</a:t>
            </a:r>
            <a:r>
              <a:rPr lang="en-NZ" baseline="0" dirty="0" smtClean="0"/>
              <a:t>, so you can call </a:t>
            </a:r>
            <a:r>
              <a:rPr lang="en-NZ" baseline="0" dirty="0" err="1" smtClean="0"/>
              <a:t>findViewById</a:t>
            </a:r>
            <a:r>
              <a:rPr lang="en-NZ" baseline="0" dirty="0" smtClean="0"/>
              <a:t> on that view</a:t>
            </a:r>
          </a:p>
          <a:p>
            <a:pPr lvl="1">
              <a:buFont typeface="Arial" pitchFamily="34" charset="0"/>
              <a:buChar char="•"/>
            </a:pPr>
            <a:endParaRPr lang="en-NZ" baseline="0" dirty="0" smtClean="0"/>
          </a:p>
          <a:p>
            <a:pPr lvl="0">
              <a:buFont typeface="Arial" pitchFamily="34" charset="0"/>
              <a:buChar char="•"/>
            </a:pPr>
            <a:r>
              <a:rPr lang="en-NZ" baseline="0" dirty="0" smtClean="0"/>
              <a:t>Second, you are going to run into problems with your Adapter.</a:t>
            </a:r>
          </a:p>
          <a:p>
            <a:pPr lvl="0">
              <a:buFont typeface="Arial" pitchFamily="34" charset="0"/>
              <a:buChar char="•"/>
            </a:pPr>
            <a:r>
              <a:rPr lang="en-NZ" baseline="0" dirty="0" smtClean="0"/>
              <a:t>Remember the syntax of the Adapter constructor?</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3510595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recall that in</a:t>
            </a:r>
            <a:r>
              <a:rPr lang="en-NZ" baseline="0" dirty="0" smtClean="0"/>
              <a:t> our previous ListView loading code we did this, and it worked great.</a:t>
            </a:r>
          </a:p>
          <a:p>
            <a:pPr>
              <a:buFont typeface="Arial" pitchFamily="34" charset="0"/>
              <a:buChar char="•"/>
            </a:pPr>
            <a:r>
              <a:rPr lang="en-NZ" baseline="0" dirty="0" smtClean="0"/>
              <a:t>But here, when we are making the adapter inside the Fragment class, we have a problem.</a:t>
            </a:r>
          </a:p>
          <a:p>
            <a:pPr>
              <a:buFont typeface="Arial" pitchFamily="34" charset="0"/>
              <a:buChar char="•"/>
            </a:pPr>
            <a:r>
              <a:rPr lang="en-NZ" baseline="0" dirty="0" smtClean="0"/>
              <a:t>Specifically, who does </a:t>
            </a:r>
            <a:r>
              <a:rPr lang="en-NZ" b="1" i="1" baseline="0" dirty="0" smtClean="0"/>
              <a:t>this </a:t>
            </a:r>
            <a:r>
              <a:rPr lang="en-NZ" b="0" i="0" baseline="0" dirty="0" smtClean="0"/>
              <a:t>refer to?</a:t>
            </a:r>
          </a:p>
          <a:p>
            <a:pPr>
              <a:buFont typeface="Arial" pitchFamily="34" charset="0"/>
              <a:buChar char="•"/>
            </a:pPr>
            <a:r>
              <a:rPr lang="en-NZ" b="0" i="0" baseline="0" dirty="0" smtClean="0"/>
              <a:t>The code above was contained in an Activity onCreate method, so </a:t>
            </a:r>
            <a:r>
              <a:rPr lang="en-NZ" b="1" i="1" baseline="0" dirty="0" smtClean="0"/>
              <a:t>this</a:t>
            </a:r>
            <a:r>
              <a:rPr lang="en-NZ" b="0" i="0" baseline="0" dirty="0" smtClean="0"/>
              <a:t> was the Activity, which is exactly what we need.</a:t>
            </a:r>
          </a:p>
          <a:p>
            <a:pPr>
              <a:buFont typeface="Arial" pitchFamily="34" charset="0"/>
              <a:buChar char="•"/>
            </a:pPr>
            <a:r>
              <a:rPr lang="en-NZ" b="0" i="0" baseline="0" dirty="0" smtClean="0"/>
              <a:t>Inside the Fragment class, however, if we say </a:t>
            </a:r>
            <a:r>
              <a:rPr lang="en-NZ" b="1" i="1" baseline="0" dirty="0" smtClean="0"/>
              <a:t>this</a:t>
            </a:r>
            <a:r>
              <a:rPr lang="en-NZ" b="0" i="0" baseline="0" dirty="0" smtClean="0"/>
              <a:t>, we will be referring to the Fragment class, which will not work.</a:t>
            </a:r>
          </a:p>
          <a:p>
            <a:pPr>
              <a:buFont typeface="Arial" pitchFamily="34" charset="0"/>
              <a:buChar char="•"/>
            </a:pPr>
            <a:r>
              <a:rPr lang="en-NZ" b="0" i="0" baseline="0" dirty="0" smtClean="0"/>
              <a:t>The ArrayAdapter constructor wants the Activity there (technically, it wants a Context object)</a:t>
            </a:r>
          </a:p>
          <a:p>
            <a:pPr>
              <a:buFont typeface="Arial" pitchFamily="34" charset="0"/>
              <a:buChar char="•"/>
            </a:pPr>
            <a:r>
              <a:rPr lang="en-NZ" b="0" i="0" baseline="0" dirty="0" smtClean="0"/>
              <a:t>So you need a way to get the Fragment’s activity.</a:t>
            </a:r>
          </a:p>
          <a:p>
            <a:pPr>
              <a:buFont typeface="Arial" pitchFamily="34" charset="0"/>
              <a:buChar char="•"/>
            </a:pPr>
            <a:r>
              <a:rPr lang="en-NZ" b="0" i="0" baseline="0" dirty="0" smtClean="0"/>
              <a:t>Fortunately, there is one. Fragments only exist inside an Activity, never on their own. So they have a method that will return a reference to the Activity they are living in </a:t>
            </a:r>
            <a:r>
              <a:rPr lang="en-NZ" b="1" i="0" baseline="0" dirty="0" smtClean="0"/>
              <a:t>at runtime.</a:t>
            </a:r>
          </a:p>
          <a:p>
            <a:pPr>
              <a:buFont typeface="Arial" pitchFamily="34" charset="0"/>
              <a:buChar char="•"/>
            </a:pPr>
            <a:r>
              <a:rPr lang="en-NZ" b="0" i="0" baseline="0" dirty="0" smtClean="0"/>
              <a:t>That method is called </a:t>
            </a:r>
            <a:r>
              <a:rPr lang="en-NZ" b="0" i="0" baseline="0" dirty="0" err="1" smtClean="0"/>
              <a:t>getActivity</a:t>
            </a:r>
            <a:r>
              <a:rPr lang="en-NZ" b="0" i="0" baseline="0" dirty="0" smtClean="0"/>
              <a:t>()</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1337752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the whole thing.</a:t>
            </a:r>
          </a:p>
          <a:p>
            <a:pPr>
              <a:buFont typeface="Arial" pitchFamily="34" charset="0"/>
              <a:buChar char="•"/>
            </a:pPr>
            <a:endParaRPr lang="en-NZ" dirty="0" smtClean="0"/>
          </a:p>
          <a:p>
            <a:pPr>
              <a:buFont typeface="Arial" pitchFamily="34" charset="0"/>
              <a:buChar char="•"/>
            </a:pPr>
            <a:r>
              <a:rPr lang="en-NZ" dirty="0" smtClean="0"/>
              <a:t>Note that we use the fragment’s View to access </a:t>
            </a:r>
            <a:r>
              <a:rPr lang="en-NZ" dirty="0" err="1" smtClean="0"/>
              <a:t>findViewById</a:t>
            </a:r>
            <a:endParaRPr lang="en-NZ" dirty="0" smtClean="0"/>
          </a:p>
          <a:p>
            <a:pPr>
              <a:buFont typeface="Arial" pitchFamily="34" charset="0"/>
              <a:buChar char="•"/>
            </a:pPr>
            <a:endParaRPr lang="en-NZ" dirty="0" smtClean="0"/>
          </a:p>
          <a:p>
            <a:pPr>
              <a:buFont typeface="Arial" pitchFamily="34" charset="0"/>
              <a:buChar char="•"/>
            </a:pPr>
            <a:r>
              <a:rPr lang="en-NZ" dirty="0" smtClean="0"/>
              <a:t>There’s the call to </a:t>
            </a:r>
            <a:r>
              <a:rPr lang="en-NZ" dirty="0" err="1" smtClean="0"/>
              <a:t>getActivity</a:t>
            </a:r>
            <a:r>
              <a:rPr lang="en-NZ" dirty="0" smtClean="0"/>
              <a:t>()</a:t>
            </a:r>
          </a:p>
          <a:p>
            <a:pPr>
              <a:buFont typeface="Arial" pitchFamily="34" charset="0"/>
              <a:buChar char="•"/>
            </a:pPr>
            <a:endParaRPr lang="en-NZ" dirty="0" smtClean="0"/>
          </a:p>
          <a:p>
            <a:pPr>
              <a:buFont typeface="Arial" pitchFamily="34" charset="0"/>
              <a:buChar char="•"/>
            </a:pPr>
            <a:r>
              <a:rPr lang="en-NZ" dirty="0" smtClean="0"/>
              <a:t>So here we have inflated the Fragment layout, setup the ListView and returned the whole thing to the calling Activity</a:t>
            </a:r>
          </a:p>
          <a:p>
            <a:pPr>
              <a:buFont typeface="Arial" pitchFamily="34" charset="0"/>
              <a:buChar char="•"/>
            </a:pPr>
            <a:endParaRPr lang="en-NZ" dirty="0" smtClean="0"/>
          </a:p>
          <a:p>
            <a:pPr>
              <a:buFont typeface="Arial" pitchFamily="34" charset="0"/>
              <a:buChar char="•"/>
            </a:pPr>
            <a:r>
              <a:rPr lang="en-NZ" dirty="0" smtClean="0"/>
              <a:t>Your remaining job for Part</a:t>
            </a:r>
            <a:r>
              <a:rPr lang="en-NZ" baseline="0" dirty="0" smtClean="0"/>
              <a:t> 1 of the practical </a:t>
            </a:r>
            <a:r>
              <a:rPr lang="en-NZ" dirty="0" smtClean="0"/>
              <a:t>is to get the Activity organised to create</a:t>
            </a:r>
            <a:r>
              <a:rPr lang="en-NZ" baseline="0" dirty="0" smtClean="0"/>
              <a:t> and use the correct Fragment at each button click.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305437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0" dirty="0" smtClean="0"/>
              <a:t>It is very important to complete this practical task. If you can’t get it to work, let me know.</a:t>
            </a:r>
          </a:p>
          <a:p>
            <a:pPr>
              <a:buFont typeface="Arial" pitchFamily="34" charset="0"/>
              <a:buChar char="•"/>
            </a:pPr>
            <a:endParaRPr lang="en-NZ" b="1" dirty="0" smtClean="0"/>
          </a:p>
          <a:p>
            <a:pPr>
              <a:buFont typeface="Arial" pitchFamily="34" charset="0"/>
              <a:buChar char="•"/>
            </a:pPr>
            <a:r>
              <a:rPr lang="en-NZ" b="1" dirty="0" smtClean="0"/>
              <a:t>This layout</a:t>
            </a:r>
            <a:r>
              <a:rPr lang="en-NZ" b="1" baseline="0" dirty="0" smtClean="0"/>
              <a:t> is much more complicated than the others we have done.</a:t>
            </a:r>
          </a:p>
          <a:p>
            <a:pPr>
              <a:buFont typeface="Arial" pitchFamily="34" charset="0"/>
              <a:buChar char="•"/>
            </a:pPr>
            <a:r>
              <a:rPr lang="en-NZ" b="1" baseline="0" dirty="0" smtClean="0"/>
              <a:t>You will need to have a place for the buttons at the bottom, and two placeholders.</a:t>
            </a:r>
          </a:p>
          <a:p>
            <a:pPr>
              <a:buFont typeface="Arial" pitchFamily="34" charset="0"/>
              <a:buChar char="•"/>
            </a:pPr>
            <a:r>
              <a:rPr lang="en-NZ" b="1" baseline="0" dirty="0" smtClean="0"/>
              <a:t>All three of these need a layout element</a:t>
            </a:r>
          </a:p>
          <a:p>
            <a:pPr>
              <a:buFont typeface="Arial" pitchFamily="34" charset="0"/>
              <a:buChar char="•"/>
            </a:pPr>
            <a:r>
              <a:rPr lang="en-NZ" b="1" baseline="0" dirty="0" smtClean="0"/>
              <a:t>And all three of them must sit inside the root layout element.</a:t>
            </a:r>
          </a:p>
          <a:p>
            <a:pPr>
              <a:buFont typeface="Arial" pitchFamily="34" charset="0"/>
              <a:buChar char="•"/>
            </a:pPr>
            <a:r>
              <a:rPr lang="en-NZ" b="1" baseline="0" dirty="0" smtClean="0"/>
              <a:t>It will help to make a sketch first.</a:t>
            </a:r>
          </a:p>
          <a:p>
            <a:pPr>
              <a:buFont typeface="Arial" pitchFamily="34" charset="0"/>
              <a:buChar char="•"/>
            </a:pPr>
            <a:endParaRPr lang="en-NZ" baseline="0" dirty="0" smtClean="0"/>
          </a:p>
          <a:p>
            <a:pPr>
              <a:buFont typeface="Arial" pitchFamily="34" charset="0"/>
              <a:buChar char="•"/>
            </a:pPr>
            <a:r>
              <a:rPr lang="en-NZ" baseline="0" dirty="0" smtClean="0"/>
              <a:t>It is very important that you complete this practical task. Learning to work with layouts is tricky, and we need to start now.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val="1216902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need to make a new landscape AVD for</a:t>
            </a:r>
            <a:r>
              <a:rPr lang="en-NZ" baseline="0" dirty="0" smtClean="0"/>
              <a:t> emulation, and you will also want to make the Design View editor look like a tablet.</a:t>
            </a:r>
          </a:p>
          <a:p>
            <a:pPr>
              <a:buFont typeface="Arial" pitchFamily="34" charset="0"/>
              <a:buChar char="•"/>
            </a:pPr>
            <a:r>
              <a:rPr lang="en-NZ" baseline="0" dirty="0" smtClean="0"/>
              <a:t>This control is useful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1859952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app</a:t>
            </a:r>
            <a:r>
              <a:rPr lang="en-NZ" baseline="0" dirty="0" smtClean="0"/>
              <a:t> running in the emulator in my new tablet AVD, after both buttons have been clicked</a:t>
            </a:r>
          </a:p>
          <a:p>
            <a:pPr>
              <a:buFont typeface="Arial" pitchFamily="34" charset="0"/>
              <a:buChar char="•"/>
            </a:pPr>
            <a:endParaRPr lang="en-NZ" dirty="0" smtClean="0"/>
          </a:p>
          <a:p>
            <a:pPr>
              <a:buFont typeface="Arial" pitchFamily="34" charset="0"/>
              <a:buChar char="•"/>
            </a:pPr>
            <a:r>
              <a:rPr lang="en-NZ" dirty="0" smtClean="0"/>
              <a:t>Feel free to make the screen design more attractive.</a:t>
            </a:r>
          </a:p>
          <a:p>
            <a:pPr>
              <a:buFont typeface="Arial" pitchFamily="34" charset="0"/>
              <a:buChar char="•"/>
            </a:pPr>
            <a:endParaRPr lang="en-NZ" dirty="0" smtClean="0"/>
          </a:p>
          <a:p>
            <a:pPr>
              <a:buFont typeface="Arial" pitchFamily="34" charset="0"/>
              <a:buChar char="•"/>
            </a:pPr>
            <a:r>
              <a:rPr lang="en-NZ" b="1" dirty="0" smtClean="0"/>
              <a:t>Pay attention:</a:t>
            </a:r>
          </a:p>
          <a:p>
            <a:pPr>
              <a:buFont typeface="Arial" pitchFamily="34" charset="0"/>
              <a:buChar char="•"/>
            </a:pPr>
            <a:r>
              <a:rPr lang="en-NZ" dirty="0" smtClean="0"/>
              <a:t>If you set up your</a:t>
            </a:r>
            <a:r>
              <a:rPr lang="en-NZ" baseline="0" dirty="0" smtClean="0"/>
              <a:t> two fragments</a:t>
            </a:r>
            <a:r>
              <a:rPr lang="en-NZ" dirty="0" smtClean="0"/>
              <a:t> correctly,</a:t>
            </a:r>
            <a:r>
              <a:rPr lang="en-NZ" baseline="0" dirty="0" smtClean="0"/>
              <a:t> the code modification should be quite trivial. (Making the new layout is 90% of the work.)</a:t>
            </a:r>
          </a:p>
          <a:p>
            <a:pPr>
              <a:buFont typeface="Arial" pitchFamily="34" charset="0"/>
              <a:buChar char="•"/>
            </a:pPr>
            <a:r>
              <a:rPr lang="en-NZ" baseline="0" dirty="0" smtClean="0"/>
              <a:t>The Fragments already exist, so there is nothing to do to their code. Note that this would be true even if they had 1000s of lines of code.</a:t>
            </a:r>
          </a:p>
          <a:p>
            <a:pPr>
              <a:buFont typeface="Arial" pitchFamily="34" charset="0"/>
              <a:buChar char="•"/>
            </a:pPr>
            <a:r>
              <a:rPr lang="en-NZ" baseline="0" dirty="0" smtClean="0"/>
              <a:t>That’s why Fragments are so important.</a:t>
            </a:r>
          </a:p>
          <a:p>
            <a:pPr>
              <a:buFont typeface="Arial" pitchFamily="34" charset="0"/>
              <a:buChar char="•"/>
            </a:pP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220599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0000" lnSpcReduction="20000"/>
          </a:bodyPr>
          <a:lstStyle/>
          <a:p>
            <a:pPr>
              <a:buFont typeface="Arial" pitchFamily="34" charset="0"/>
              <a:buChar char="•"/>
            </a:pPr>
            <a:r>
              <a:rPr lang="en-NZ" dirty="0" smtClean="0"/>
              <a:t>But this</a:t>
            </a:r>
            <a:r>
              <a:rPr lang="en-NZ" baseline="0" dirty="0" smtClean="0"/>
              <a:t> is silly.</a:t>
            </a:r>
          </a:p>
          <a:p>
            <a:pPr>
              <a:buFont typeface="Arial" pitchFamily="34" charset="0"/>
              <a:buChar char="•"/>
            </a:pPr>
            <a:r>
              <a:rPr lang="en-NZ" baseline="0" dirty="0" smtClean="0"/>
              <a:t>Each of Activity A and Activity B took up much less space originally, so presumably they only require that much space.</a:t>
            </a:r>
          </a:p>
          <a:p>
            <a:pPr>
              <a:buFont typeface="Arial" pitchFamily="34" charset="0"/>
              <a:buChar char="•"/>
            </a:pPr>
            <a:r>
              <a:rPr lang="en-NZ" baseline="0" dirty="0" smtClean="0"/>
              <a:t>If you set them up to stretch, they will fill the screen. If you don’t there will be a lot of empty space. Either way: weird.</a:t>
            </a:r>
          </a:p>
          <a:p>
            <a:pPr>
              <a:buFont typeface="Arial" pitchFamily="34" charset="0"/>
              <a:buChar char="•"/>
            </a:pPr>
            <a:endParaRPr lang="en-NZ" baseline="0" dirty="0" smtClean="0"/>
          </a:p>
          <a:p>
            <a:pPr>
              <a:buFont typeface="Arial" pitchFamily="34" charset="0"/>
              <a:buChar char="•"/>
            </a:pPr>
            <a:r>
              <a:rPr lang="en-NZ" b="1" baseline="0" dirty="0" smtClean="0"/>
              <a:t>When we are on a tablet, it would be much better if we could somehow pack both of those activities into a single screen....</a:t>
            </a:r>
          </a:p>
          <a:p>
            <a:pPr>
              <a:buFont typeface="Arial" pitchFamily="34" charset="0"/>
              <a:buChar char="•"/>
            </a:pPr>
            <a:r>
              <a:rPr lang="en-NZ" baseline="0" dirty="0" smtClean="0"/>
              <a:t>Like this...</a:t>
            </a:r>
          </a:p>
          <a:p>
            <a:pPr>
              <a:buFont typeface="Arial" pitchFamily="34" charset="0"/>
              <a:buChar char="•"/>
            </a:pPr>
            <a:r>
              <a:rPr lang="en-NZ" baseline="0" dirty="0" smtClean="0"/>
              <a:t>The left-hand part would still be the nav. When you clicked on it, the contents of the right-hand part could change.</a:t>
            </a:r>
          </a:p>
          <a:p>
            <a:pPr>
              <a:buFont typeface="Arial" pitchFamily="34" charset="0"/>
              <a:buChar char="•"/>
            </a:pPr>
            <a:endParaRPr lang="en-NZ" baseline="0" dirty="0" smtClean="0"/>
          </a:p>
          <a:p>
            <a:pPr>
              <a:buFont typeface="Arial" pitchFamily="34" charset="0"/>
              <a:buChar char="•"/>
            </a:pPr>
            <a:r>
              <a:rPr lang="en-NZ" baseline="0" dirty="0" smtClean="0"/>
              <a:t>Early versions couldn’t do this. You could have one Activity and one screen and that was that.</a:t>
            </a:r>
          </a:p>
          <a:p>
            <a:pPr>
              <a:buFont typeface="Arial" pitchFamily="34" charset="0"/>
              <a:buChar char="•"/>
            </a:pPr>
            <a:r>
              <a:rPr lang="en-NZ" baseline="0" dirty="0" smtClean="0"/>
              <a:t>Of course you could write a single Activity with a Relative Layout holding all the controls that would look like the one on the tablet. And you could write the necessary code to make a click on the left dynamically modify the content on the right.</a:t>
            </a:r>
          </a:p>
          <a:p>
            <a:pPr>
              <a:buFont typeface="Arial" pitchFamily="34" charset="0"/>
              <a:buChar char="•"/>
            </a:pPr>
            <a:r>
              <a:rPr lang="en-NZ" baseline="0" dirty="0" smtClean="0"/>
              <a:t>You can programmatically identify the size of the device, and put a lot of conditional logic into your app to use the correct code on different device sizes.</a:t>
            </a:r>
          </a:p>
          <a:p>
            <a:pPr>
              <a:buFont typeface="Arial" pitchFamily="34" charset="0"/>
              <a:buChar char="•"/>
            </a:pPr>
            <a:endParaRPr lang="en-NZ" baseline="0" dirty="0" smtClean="0"/>
          </a:p>
          <a:p>
            <a:pPr>
              <a:buFont typeface="Arial" pitchFamily="34" charset="0"/>
              <a:buChar char="•"/>
            </a:pPr>
            <a:r>
              <a:rPr lang="en-NZ" baseline="0" dirty="0" smtClean="0"/>
              <a:t>But this essentially means writing two completely separate implementations of the same functionality. </a:t>
            </a:r>
          </a:p>
          <a:p>
            <a:pPr>
              <a:buFont typeface="Arial" pitchFamily="34" charset="0"/>
              <a:buChar char="•"/>
            </a:pPr>
            <a:r>
              <a:rPr lang="en-NZ" baseline="0" dirty="0" smtClean="0"/>
              <a:t>You already did everything you need when you wrote Activity A and Activity B for the phone. What you wanted to be able to do was just them both on the screen.</a:t>
            </a:r>
          </a:p>
          <a:p>
            <a:pPr>
              <a:buFont typeface="Arial" pitchFamily="34" charset="0"/>
              <a:buChar char="•"/>
            </a:pPr>
            <a:r>
              <a:rPr lang="en-NZ" baseline="0" dirty="0" smtClean="0"/>
              <a:t>But now you need a whole lot of new logic to combine the work of A and B and manage the conditional display stuff with showing and hiding and rearranging controls.</a:t>
            </a:r>
          </a:p>
          <a:p>
            <a:pPr>
              <a:buFont typeface="Arial" pitchFamily="34" charset="0"/>
              <a:buChar char="•"/>
            </a:pPr>
            <a:r>
              <a:rPr lang="en-NZ" b="1" baseline="0" dirty="0" smtClean="0"/>
              <a:t>What we really want to do is just be able to put more than one Activity class onto the screen at the same time.</a:t>
            </a:r>
          </a:p>
          <a:p>
            <a:pPr>
              <a:buFont typeface="Arial" pitchFamily="34" charset="0"/>
              <a:buChar char="•"/>
            </a:pPr>
            <a:endParaRPr lang="en-NZ" baseline="0" dirty="0" smtClean="0"/>
          </a:p>
          <a:p>
            <a:pPr>
              <a:buFont typeface="Arial" pitchFamily="34" charset="0"/>
              <a:buChar char="•"/>
            </a:pPr>
            <a:r>
              <a:rPr lang="en-NZ" baseline="0" dirty="0" smtClean="0"/>
              <a:t>By the time Ice Cream Sandwich was released, there were enough tablets around that the Android people decided they needed to support functionality of this kind.</a:t>
            </a:r>
          </a:p>
          <a:p>
            <a:pPr>
              <a:buFont typeface="Arial" pitchFamily="34" charset="0"/>
              <a:buChar char="•"/>
            </a:pPr>
            <a:r>
              <a:rPr lang="en-NZ" baseline="0" dirty="0" smtClean="0"/>
              <a:t>The decided to add to the language a new class, basically a little portable module, who could hold controls and respond to user events and had a proper lifecycle </a:t>
            </a:r>
            <a:r>
              <a:rPr lang="en-NZ" b="1" baseline="0" dirty="0" smtClean="0"/>
              <a:t>which you could embed into Activities </a:t>
            </a:r>
            <a:r>
              <a:rPr lang="en-NZ" baseline="0" dirty="0" smtClean="0"/>
              <a:t>of various sizes.</a:t>
            </a:r>
          </a:p>
          <a:p>
            <a:pPr>
              <a:buFont typeface="Arial" pitchFamily="34" charset="0"/>
              <a:buChar char="•"/>
            </a:pPr>
            <a:r>
              <a:rPr lang="en-NZ" baseline="0" dirty="0" smtClean="0"/>
              <a:t>This way, you wrote the A and B classes once. </a:t>
            </a:r>
            <a:r>
              <a:rPr lang="en-NZ" b="1" baseline="0" dirty="0" smtClean="0"/>
              <a:t>For the phone, you put them in separate Activities. For the tablet you put them side by side in a single Activity.</a:t>
            </a:r>
          </a:p>
          <a:p>
            <a:pPr>
              <a:buFont typeface="Arial" pitchFamily="34" charset="0"/>
              <a:buChar char="•"/>
            </a:pPr>
            <a:endParaRPr lang="en-NZ" baseline="0" dirty="0" smtClean="0"/>
          </a:p>
          <a:p>
            <a:pPr>
              <a:buFont typeface="Arial" pitchFamily="34" charset="0"/>
              <a:buChar char="•"/>
            </a:pPr>
            <a:r>
              <a:rPr lang="en-NZ" baseline="0" dirty="0" smtClean="0"/>
              <a:t>This class is Fragment.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145651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look at how it works...</a:t>
            </a:r>
          </a:p>
          <a:p>
            <a:pPr>
              <a:buFont typeface="Arial" pitchFamily="34" charset="0"/>
              <a:buChar char="•"/>
            </a:pPr>
            <a:r>
              <a:rPr lang="en-NZ" dirty="0" smtClean="0"/>
              <a:t>Here are</a:t>
            </a:r>
            <a:r>
              <a:rPr lang="en-NZ" baseline="0" dirty="0" smtClean="0"/>
              <a:t> the steps, and next we will look at the code.</a:t>
            </a:r>
          </a:p>
          <a:p>
            <a:pPr>
              <a:buFont typeface="Arial" pitchFamily="34" charset="0"/>
              <a:buChar char="•"/>
            </a:pPr>
            <a:endParaRPr lang="en-NZ" baseline="0" dirty="0" smtClean="0"/>
          </a:p>
          <a:p>
            <a:pPr>
              <a:buFont typeface="Arial" pitchFamily="34" charset="0"/>
              <a:buChar char="•"/>
            </a:pPr>
            <a:r>
              <a:rPr lang="en-NZ" baseline="0" dirty="0" smtClean="0"/>
              <a:t>Can’t exist by itself. (In the designer, will look independent, but isn’t really.)</a:t>
            </a:r>
          </a:p>
          <a:p>
            <a:pPr>
              <a:buFont typeface="Arial" pitchFamily="34" charset="0"/>
              <a:buChar char="•"/>
            </a:pPr>
            <a:endParaRPr lang="en-NZ" dirty="0" smtClean="0"/>
          </a:p>
          <a:p>
            <a:pPr>
              <a:buFont typeface="Arial" pitchFamily="34" charset="0"/>
              <a:buChar char="•"/>
            </a:pPr>
            <a:r>
              <a:rPr lang="en-NZ" dirty="0" smtClean="0"/>
              <a:t>You</a:t>
            </a:r>
            <a:r>
              <a:rPr lang="en-NZ" baseline="0" dirty="0" smtClean="0"/>
              <a:t> will create a (descendant of) a Fragment class, not an Activity class. Activity instances descend from </a:t>
            </a:r>
            <a:r>
              <a:rPr lang="en-NZ" baseline="0" dirty="0" err="1" smtClean="0"/>
              <a:t>android.Activity</a:t>
            </a:r>
            <a:r>
              <a:rPr lang="en-NZ" baseline="0" dirty="0" smtClean="0"/>
              <a:t>. Fragments descend from </a:t>
            </a:r>
            <a:r>
              <a:rPr lang="en-NZ" baseline="0" dirty="0" err="1" smtClean="0"/>
              <a:t>android.Fragment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21135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Add a class skeleton and default layout</a:t>
            </a:r>
            <a:r>
              <a:rPr lang="en-NZ" baseline="0" dirty="0" smtClean="0"/>
              <a:t> file.</a:t>
            </a:r>
          </a:p>
          <a:p>
            <a:pPr>
              <a:buFont typeface="Arial" pitchFamily="34" charset="0"/>
              <a:buChar char="•"/>
            </a:pPr>
            <a:r>
              <a:rPr lang="en-NZ" baseline="0" dirty="0" smtClean="0"/>
              <a:t>(You can also do all of this by hand, of course.)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158937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This</a:t>
            </a:r>
            <a:r>
              <a:rPr lang="en-NZ" baseline="0" dirty="0" smtClean="0"/>
              <a:t> is 2.3. Your screen may be arranged slightly differently, but you need to make sure to uncheck the methods and </a:t>
            </a:r>
            <a:r>
              <a:rPr lang="en-NZ" baseline="0" dirty="0" err="1" smtClean="0"/>
              <a:t>callbacks</a:t>
            </a:r>
            <a:r>
              <a:rPr lang="en-NZ" baseline="0" dirty="0" smtClean="0"/>
              <a:t> buttons.</a:t>
            </a:r>
          </a:p>
          <a:p>
            <a:pPr>
              <a:buFont typeface="Arial" pitchFamily="34" charset="0"/>
              <a:buChar char="•"/>
            </a:pPr>
            <a:r>
              <a:rPr lang="en-NZ" baseline="0" dirty="0" smtClean="0"/>
              <a:t>Failing to do so will introduce a bunch of code we aren’t ready to use yet.</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187175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 NOT AN</a:t>
            </a:r>
            <a:r>
              <a:rPr lang="en-NZ" baseline="0" dirty="0" smtClean="0"/>
              <a:t> ACTIVITY</a:t>
            </a:r>
          </a:p>
          <a:p>
            <a:pPr>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67495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You’ll get a typical</a:t>
            </a:r>
            <a:r>
              <a:rPr lang="en-NZ" baseline="0" dirty="0" smtClean="0"/>
              <a:t> skeleton like the Hello World you get for Activities. Just make it into whatever you want</a:t>
            </a:r>
          </a:p>
          <a:p>
            <a:pPr>
              <a:buFont typeface="Arial" pitchFamily="34" charset="0"/>
              <a:buChar char="•"/>
            </a:pPr>
            <a:r>
              <a:rPr lang="en-NZ" baseline="0" dirty="0" smtClean="0"/>
              <a:t>Remember in the “Phone to tablet” example at the start, we wanted one element for the </a:t>
            </a:r>
            <a:r>
              <a:rPr lang="en-NZ" baseline="0" dirty="0" err="1" smtClean="0"/>
              <a:t>nav</a:t>
            </a:r>
            <a:r>
              <a:rPr lang="en-NZ" baseline="0" dirty="0" smtClean="0"/>
              <a:t> and one for the content. So you would set up one Fragment with </a:t>
            </a:r>
            <a:r>
              <a:rPr lang="en-NZ" baseline="0" dirty="0" err="1" smtClean="0"/>
              <a:t>nav</a:t>
            </a:r>
            <a:r>
              <a:rPr lang="en-NZ" baseline="0" dirty="0" smtClean="0"/>
              <a:t> control(s) and one with the content control(s).</a:t>
            </a:r>
          </a:p>
          <a:p>
            <a:pPr>
              <a:buFont typeface="Arial" pitchFamily="34" charset="0"/>
              <a:buChar char="•"/>
            </a:pPr>
            <a:endParaRPr lang="en-NZ" baseline="0" dirty="0" smtClean="0"/>
          </a:p>
          <a:p>
            <a:pPr>
              <a:buFont typeface="Arial" pitchFamily="34" charset="0"/>
              <a:buChar char="•"/>
            </a:pPr>
            <a:r>
              <a:rPr lang="en-NZ" baseline="0" dirty="0" smtClean="0"/>
              <a:t>In this example, I want to have a fragment that displays an image and a caption. So I place a TextView and </a:t>
            </a:r>
            <a:r>
              <a:rPr lang="en-NZ" baseline="0" dirty="0" err="1" smtClean="0"/>
              <a:t>ImageView</a:t>
            </a:r>
            <a:r>
              <a:rPr lang="en-NZ" baseline="0" dirty="0" smtClean="0"/>
              <a:t> just like always.</a:t>
            </a:r>
          </a:p>
          <a:p>
            <a:pPr>
              <a:buFont typeface="Arial" pitchFamily="34" charset="0"/>
              <a:buChar char="•"/>
            </a:pPr>
            <a:endParaRPr lang="en-NZ" baseline="0" dirty="0" smtClean="0"/>
          </a:p>
          <a:p>
            <a:pPr>
              <a:buFont typeface="Arial" pitchFamily="34" charset="0"/>
              <a:buChar char="•"/>
            </a:pPr>
            <a:r>
              <a:rPr lang="en-NZ" b="1" baseline="0" dirty="0" smtClean="0"/>
              <a:t>(NB: The XML the system makes for you may use a FrameLayout. </a:t>
            </a:r>
            <a:r>
              <a:rPr lang="en-NZ" b="1" baseline="0" dirty="0" err="1" smtClean="0"/>
              <a:t>FrameLayouts</a:t>
            </a:r>
            <a:r>
              <a:rPr lang="en-NZ" b="1" baseline="0" dirty="0" smtClean="0"/>
              <a:t> are handy for complex z-order. If you’re interested, check the docs. In this example, for simplicity, I’ve just replaced the generated XML with a nor LinearLayout.)</a:t>
            </a:r>
          </a:p>
          <a:p>
            <a:pPr>
              <a:buFont typeface="Arial" pitchFamily="34" charset="0"/>
              <a:buChar char="•"/>
            </a:pPr>
            <a:endParaRPr lang="en-NZ" b="1" dirty="0" smtClean="0"/>
          </a:p>
          <a:p>
            <a:pPr>
              <a:buFont typeface="Arial" pitchFamily="34" charset="0"/>
              <a:buChar char="•"/>
            </a:pPr>
            <a:r>
              <a:rPr lang="en-NZ" dirty="0" smtClean="0"/>
              <a:t>Perfectly normal.</a:t>
            </a:r>
          </a:p>
          <a:p>
            <a:pPr>
              <a:buFont typeface="Arial" pitchFamily="34" charset="0"/>
              <a:buChar char="•"/>
            </a:pPr>
            <a:r>
              <a:rPr lang="en-NZ" dirty="0" smtClean="0"/>
              <a:t>In the graphical view, it looks like any other layout...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60488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Perfectly normal.</a:t>
            </a:r>
          </a:p>
          <a:p>
            <a:pPr>
              <a:buFont typeface="Arial" pitchFamily="34" charset="0"/>
              <a:buChar char="•"/>
            </a:pPr>
            <a:r>
              <a:rPr lang="en-NZ" dirty="0" smtClean="0"/>
              <a:t>In the graphical view, it looks like any other layout...</a:t>
            </a:r>
          </a:p>
          <a:p>
            <a:pPr>
              <a:buFont typeface="Arial" pitchFamily="34" charset="0"/>
              <a:buChar char="•"/>
            </a:pPr>
            <a:r>
              <a:rPr lang="en-NZ" dirty="0" smtClean="0"/>
              <a:t>But it isn’t the</a:t>
            </a:r>
            <a:r>
              <a:rPr lang="en-NZ" baseline="0" dirty="0" smtClean="0"/>
              <a:t> same as an Activity, and it won’t necessarily look like this on the phone. </a:t>
            </a:r>
          </a:p>
          <a:p>
            <a:pPr>
              <a:buFont typeface="Arial" pitchFamily="34" charset="0"/>
              <a:buChar char="•"/>
            </a:pPr>
            <a:r>
              <a:rPr lang="en-NZ" baseline="0" dirty="0" smtClean="0"/>
              <a:t>At runtime, the Fragment will be placed inside a placeholder </a:t>
            </a:r>
            <a:r>
              <a:rPr lang="en-NZ" baseline="0" dirty="0" smtClean="0"/>
              <a:t>element </a:t>
            </a:r>
            <a:r>
              <a:rPr lang="en-NZ" baseline="0" dirty="0" smtClean="0"/>
              <a:t>in the layout of the Activity. And </a:t>
            </a:r>
            <a:r>
              <a:rPr lang="en-NZ" baseline="0" dirty="0" smtClean="0"/>
              <a:t>its </a:t>
            </a:r>
            <a:r>
              <a:rPr lang="en-NZ" baseline="0" dirty="0" smtClean="0"/>
              <a:t>location in the app’s layout will depend on where that placeholder is.</a:t>
            </a:r>
            <a:endParaRPr lang="en-NZ" dirty="0" smtClean="0"/>
          </a:p>
          <a:p>
            <a:pPr>
              <a:buFont typeface="Arial" pitchFamily="34" charset="0"/>
              <a:buChar char="•"/>
            </a:pPr>
            <a:r>
              <a:rPr lang="en-NZ" dirty="0" smtClean="0"/>
              <a:t>We can place this</a:t>
            </a:r>
            <a:r>
              <a:rPr lang="en-NZ" baseline="0" dirty="0" smtClean="0"/>
              <a:t> quite independently into Activities...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842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400"/>
            </a:lvl3pPr>
            <a:lvl4pPr>
              <a:spcBef>
                <a:spcPts val="600"/>
              </a:spcBef>
              <a:spcAft>
                <a:spcPts val="600"/>
              </a:spcAft>
              <a:defRPr sz="24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Introduction to Fragments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6.1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Fragment Code-Behind</a:t>
            </a:r>
            <a:endParaRPr lang="en-NZ" dirty="0"/>
          </a:p>
        </p:txBody>
      </p:sp>
      <p:sp>
        <p:nvSpPr>
          <p:cNvPr id="4"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Create a</a:t>
            </a:r>
            <a:r>
              <a:rPr kumimoji="0" lang="en-NZ" sz="2800" b="0" i="0" u="none" strike="noStrike" kern="1200" cap="none" spc="0" normalizeH="0" noProof="0" dirty="0" smtClean="0">
                <a:ln>
                  <a:noFill/>
                </a:ln>
                <a:solidFill>
                  <a:schemeClr val="tx1"/>
                </a:solidFill>
                <a:effectLst/>
                <a:uLnTx/>
                <a:uFillTx/>
                <a:latin typeface="+mn-lt"/>
                <a:ea typeface="+mn-ea"/>
                <a:cs typeface="+mn-cs"/>
              </a:rPr>
              <a:t> class that extends Fragment</a:t>
            </a:r>
            <a:r>
              <a:rPr kumimoji="0" lang="en-NZ" sz="2800" b="0" i="0" u="none" strike="noStrike" kern="1200" cap="none" spc="0" normalizeH="0" baseline="0" noProof="0" dirty="0" smtClean="0">
                <a:ln>
                  <a:noFill/>
                </a:ln>
                <a:solidFill>
                  <a:schemeClr val="tx1"/>
                </a:solidFill>
                <a:effectLst/>
                <a:uLnTx/>
                <a:uFillTx/>
                <a:latin typeface="+mn-lt"/>
                <a:ea typeface="+mn-ea"/>
                <a:cs typeface="+mn-cs"/>
              </a:rPr>
              <a:t>.</a:t>
            </a: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4"/>
          <p:cNvSpPr>
            <a:spLocks noGrp="1"/>
          </p:cNvSpPr>
          <p:nvPr>
            <p:ph idx="1"/>
          </p:nvPr>
        </p:nvSpPr>
        <p:spPr/>
        <p:txBody>
          <a:bodyPr/>
          <a:lstStyle/>
          <a:p>
            <a:endParaRPr lang="en-NZ"/>
          </a:p>
        </p:txBody>
      </p:sp>
      <p:pic>
        <p:nvPicPr>
          <p:cNvPr id="2051" name="Picture 3"/>
          <p:cNvPicPr>
            <a:picLocks noChangeAspect="1" noChangeArrowheads="1"/>
          </p:cNvPicPr>
          <p:nvPr/>
        </p:nvPicPr>
        <p:blipFill>
          <a:blip r:embed="rId3" cstate="print"/>
          <a:srcRect/>
          <a:stretch>
            <a:fillRect/>
          </a:stretch>
        </p:blipFill>
        <p:spPr bwMode="auto">
          <a:xfrm>
            <a:off x="467544" y="1628800"/>
            <a:ext cx="7686675"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Fragment Code-Behind</a:t>
            </a:r>
            <a:endParaRPr lang="en-NZ" dirty="0"/>
          </a:p>
        </p:txBody>
      </p:sp>
      <p:sp>
        <p:nvSpPr>
          <p:cNvPr id="3" name="Content Placeholder 2"/>
          <p:cNvSpPr>
            <a:spLocks noGrp="1"/>
          </p:cNvSpPr>
          <p:nvPr>
            <p:ph idx="1"/>
          </p:nvPr>
        </p:nvSpPr>
        <p:spPr/>
        <p:txBody>
          <a:bodyPr>
            <a:normAutofit fontScale="85000" lnSpcReduction="20000"/>
          </a:bodyPr>
          <a:lstStyle/>
          <a:p>
            <a:r>
              <a:rPr lang="en-NZ" dirty="0" smtClean="0"/>
              <a:t>Bind the XML layout in the Fragment’s </a:t>
            </a:r>
            <a:r>
              <a:rPr lang="en-NZ" dirty="0" err="1" smtClean="0"/>
              <a:t>onCreateView</a:t>
            </a:r>
            <a:r>
              <a:rPr lang="en-NZ" dirty="0" smtClean="0"/>
              <a:t> event handler</a:t>
            </a:r>
          </a:p>
          <a:p>
            <a:endParaRPr lang="en-NZ" dirty="0" smtClean="0"/>
          </a:p>
          <a:p>
            <a:endParaRPr lang="en-NZ" dirty="0" smtClean="0"/>
          </a:p>
          <a:p>
            <a:endParaRPr lang="en-NZ" dirty="0" smtClean="0"/>
          </a:p>
          <a:p>
            <a:endParaRPr lang="en-NZ" dirty="0" smtClean="0"/>
          </a:p>
          <a:p>
            <a:r>
              <a:rPr lang="en-NZ" i="1" dirty="0" err="1" smtClean="0"/>
              <a:t>LayoutInflater</a:t>
            </a:r>
            <a:r>
              <a:rPr lang="en-NZ" i="1" dirty="0" smtClean="0"/>
              <a:t> </a:t>
            </a:r>
            <a:r>
              <a:rPr lang="en-NZ" i="1" dirty="0" err="1" smtClean="0"/>
              <a:t>inflater</a:t>
            </a:r>
            <a:r>
              <a:rPr lang="en-NZ" dirty="0" smtClean="0"/>
              <a:t>: a system object that knows how to translate XML into controls.</a:t>
            </a:r>
          </a:p>
          <a:p>
            <a:r>
              <a:rPr lang="en-NZ" i="1" dirty="0" err="1" smtClean="0"/>
              <a:t>ViewGroup</a:t>
            </a:r>
            <a:r>
              <a:rPr lang="en-NZ" i="1" dirty="0" smtClean="0"/>
              <a:t> container</a:t>
            </a:r>
            <a:r>
              <a:rPr lang="en-NZ" dirty="0" smtClean="0"/>
              <a:t>: The Activity who is instantiating the fragment.</a:t>
            </a:r>
          </a:p>
          <a:p>
            <a:r>
              <a:rPr lang="en-NZ" i="1" dirty="0" smtClean="0"/>
              <a:t>Bundle </a:t>
            </a:r>
            <a:r>
              <a:rPr lang="en-NZ" i="1" dirty="0" err="1" smtClean="0"/>
              <a:t>savedInstanceState</a:t>
            </a:r>
            <a:r>
              <a:rPr lang="en-NZ" dirty="0" smtClean="0"/>
              <a:t>: State information if this Fragment is coming back from Pause or Stop.</a:t>
            </a:r>
          </a:p>
          <a:p>
            <a:endParaRPr lang="en-NZ" dirty="0" smtClean="0"/>
          </a:p>
        </p:txBody>
      </p:sp>
      <p:pic>
        <p:nvPicPr>
          <p:cNvPr id="4098" name="Picture 2"/>
          <p:cNvPicPr>
            <a:picLocks noChangeAspect="1" noChangeArrowheads="1"/>
          </p:cNvPicPr>
          <p:nvPr/>
        </p:nvPicPr>
        <p:blipFill>
          <a:blip r:embed="rId3" cstate="print"/>
          <a:srcRect/>
          <a:stretch>
            <a:fillRect/>
          </a:stretch>
        </p:blipFill>
        <p:spPr bwMode="auto">
          <a:xfrm>
            <a:off x="162347" y="2564904"/>
            <a:ext cx="8874149" cy="125462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Fragment Code-Behind</a:t>
            </a:r>
            <a:endParaRPr lang="en-NZ" dirty="0"/>
          </a:p>
        </p:txBody>
      </p:sp>
      <p:sp>
        <p:nvSpPr>
          <p:cNvPr id="4" name="Content Placeholder 3"/>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67544" y="1556792"/>
            <a:ext cx="8447968"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p:txBody>
          <a:bodyPr/>
          <a:lstStyle/>
          <a:p>
            <a:r>
              <a:rPr lang="en-NZ" dirty="0" smtClean="0"/>
              <a:t>The Activity puts a </a:t>
            </a:r>
            <a:r>
              <a:rPr lang="en-NZ" b="1" dirty="0" smtClean="0"/>
              <a:t>placeholder</a:t>
            </a:r>
            <a:r>
              <a:rPr lang="en-NZ" dirty="0" smtClean="0"/>
              <a:t> element in its XML  layout.</a:t>
            </a:r>
          </a:p>
          <a:p>
            <a:r>
              <a:rPr lang="en-NZ" dirty="0" smtClean="0"/>
              <a:t>When it wants to show a Fragment, it:</a:t>
            </a:r>
          </a:p>
          <a:p>
            <a:pPr marL="514350" indent="-514350">
              <a:buFont typeface="+mj-lt"/>
              <a:buAutoNum type="arabicPeriod"/>
            </a:pPr>
            <a:r>
              <a:rPr lang="en-NZ" dirty="0" smtClean="0"/>
              <a:t>Creates an instance of the Fragment class.</a:t>
            </a:r>
          </a:p>
          <a:p>
            <a:pPr marL="514350" indent="-514350">
              <a:buFont typeface="+mj-lt"/>
              <a:buAutoNum type="arabicPeriod"/>
            </a:pPr>
            <a:r>
              <a:rPr lang="en-NZ" dirty="0" smtClean="0"/>
              <a:t>Gets a </a:t>
            </a:r>
            <a:r>
              <a:rPr lang="en-NZ" dirty="0" err="1" smtClean="0"/>
              <a:t>FragmentManager</a:t>
            </a:r>
            <a:r>
              <a:rPr lang="en-NZ" dirty="0" smtClean="0"/>
              <a:t> object</a:t>
            </a:r>
          </a:p>
          <a:p>
            <a:pPr marL="514350" indent="-514350">
              <a:buFont typeface="+mj-lt"/>
              <a:buAutoNum type="arabicPeriod"/>
            </a:pPr>
            <a:r>
              <a:rPr lang="en-NZ" dirty="0" smtClean="0"/>
              <a:t>Uses the Fragment Manager to replace the placeholder with the Fragment.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p:txBody>
          <a:bodyPr/>
          <a:lstStyle/>
          <a:p>
            <a:r>
              <a:rPr lang="en-NZ" dirty="0" smtClean="0"/>
              <a:t>The Activity puts a placeholder element in its layout xml file.</a:t>
            </a:r>
          </a:p>
          <a:p>
            <a:endParaRPr lang="en-NZ" dirty="0"/>
          </a:p>
        </p:txBody>
      </p:sp>
      <p:pic>
        <p:nvPicPr>
          <p:cNvPr id="6146" name="Picture 2"/>
          <p:cNvPicPr>
            <a:picLocks noChangeAspect="1" noChangeArrowheads="1"/>
          </p:cNvPicPr>
          <p:nvPr/>
        </p:nvPicPr>
        <p:blipFill>
          <a:blip r:embed="rId3" cstate="print"/>
          <a:srcRect/>
          <a:stretch>
            <a:fillRect/>
          </a:stretch>
        </p:blipFill>
        <p:spPr bwMode="auto">
          <a:xfrm>
            <a:off x="755575" y="2924944"/>
            <a:ext cx="7372287" cy="259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p:txBody>
          <a:bodyPr/>
          <a:lstStyle/>
          <a:p>
            <a:r>
              <a:rPr lang="en-NZ" dirty="0" smtClean="0"/>
              <a:t>When the Activity wants to show a Fragment, it:</a:t>
            </a:r>
          </a:p>
          <a:p>
            <a:pPr marL="514350" indent="-514350">
              <a:buFont typeface="+mj-lt"/>
              <a:buAutoNum type="arabicPeriod"/>
            </a:pPr>
            <a:r>
              <a:rPr lang="en-NZ" dirty="0" smtClean="0"/>
              <a:t>Creates an instance of the Fragment class.</a:t>
            </a:r>
          </a:p>
          <a:p>
            <a:pPr marL="514350" indent="-514350">
              <a:buFont typeface="+mj-lt"/>
              <a:buAutoNum type="arabicPeriod"/>
            </a:pPr>
            <a:r>
              <a:rPr lang="en-NZ" dirty="0" smtClean="0"/>
              <a:t>Gets a </a:t>
            </a:r>
            <a:r>
              <a:rPr lang="en-NZ" dirty="0" err="1" smtClean="0"/>
              <a:t>FragmentManager</a:t>
            </a:r>
            <a:r>
              <a:rPr lang="en-NZ" dirty="0" smtClean="0"/>
              <a:t> object</a:t>
            </a:r>
          </a:p>
        </p:txBody>
      </p:sp>
      <p:pic>
        <p:nvPicPr>
          <p:cNvPr id="7170" name="Picture 2"/>
          <p:cNvPicPr>
            <a:picLocks noChangeAspect="1" noChangeArrowheads="1"/>
          </p:cNvPicPr>
          <p:nvPr/>
        </p:nvPicPr>
        <p:blipFill>
          <a:blip r:embed="rId3" cstate="print"/>
          <a:srcRect/>
          <a:stretch>
            <a:fillRect/>
          </a:stretch>
        </p:blipFill>
        <p:spPr bwMode="auto">
          <a:xfrm>
            <a:off x="-36512" y="4077072"/>
            <a:ext cx="9308093" cy="10801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a:xfrm>
            <a:off x="251520" y="1600200"/>
            <a:ext cx="8435280" cy="4876800"/>
          </a:xfrm>
        </p:spPr>
        <p:txBody>
          <a:bodyPr>
            <a:normAutofit/>
          </a:bodyPr>
          <a:lstStyle/>
          <a:p>
            <a:pPr marL="514350" indent="-514350">
              <a:buFont typeface="+mj-lt"/>
              <a:buAutoNum type="arabicPeriod" startAt="3"/>
            </a:pPr>
            <a:r>
              <a:rPr lang="en-NZ" dirty="0" smtClean="0"/>
              <a:t>Uses the Fragment Manager to replace the placeholder with the Fragment.</a:t>
            </a:r>
          </a:p>
          <a:p>
            <a:pPr marL="514350" indent="-514350"/>
            <a:r>
              <a:rPr lang="en-NZ" dirty="0" smtClean="0"/>
              <a:t>Process:</a:t>
            </a:r>
          </a:p>
          <a:p>
            <a:pPr marL="788670" lvl="1" indent="-514350"/>
            <a:r>
              <a:rPr lang="en-NZ" sz="2800" dirty="0" smtClean="0"/>
              <a:t>Begin a </a:t>
            </a:r>
            <a:r>
              <a:rPr lang="en-NZ" sz="2800" b="1" i="1" dirty="0" smtClean="0"/>
              <a:t>transaction</a:t>
            </a:r>
          </a:p>
          <a:p>
            <a:pPr marL="788670" lvl="1" indent="-514350"/>
            <a:r>
              <a:rPr lang="en-NZ" sz="2800" dirty="0" smtClean="0"/>
              <a:t>Make all the changes you want to make to your Activity’s Fragments</a:t>
            </a:r>
          </a:p>
          <a:p>
            <a:pPr marL="788670" lvl="1" indent="-514350"/>
            <a:r>
              <a:rPr lang="en-NZ" sz="2800" b="1" i="1" dirty="0" smtClean="0"/>
              <a:t>Commit</a:t>
            </a:r>
            <a:r>
              <a:rPr lang="en-NZ" sz="2800" dirty="0" smtClean="0"/>
              <a:t> the transaction</a:t>
            </a:r>
            <a:endParaRPr lang="en-NZ" sz="2800" b="1"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p:txBody>
          <a:bodyPr/>
          <a:lstStyle/>
          <a:p>
            <a:pPr marL="514350" indent="-514350"/>
            <a:r>
              <a:rPr lang="en-NZ" dirty="0" smtClean="0"/>
              <a:t>Uses the Fragment Manager to replace the placeholder with the Fragment.</a:t>
            </a:r>
          </a:p>
        </p:txBody>
      </p:sp>
      <p:pic>
        <p:nvPicPr>
          <p:cNvPr id="8194" name="Picture 2"/>
          <p:cNvPicPr>
            <a:picLocks noChangeAspect="1" noChangeArrowheads="1"/>
          </p:cNvPicPr>
          <p:nvPr/>
        </p:nvPicPr>
        <p:blipFill>
          <a:blip r:embed="rId3" cstate="print"/>
          <a:srcRect/>
          <a:stretch>
            <a:fillRect/>
          </a:stretch>
        </p:blipFill>
        <p:spPr bwMode="auto">
          <a:xfrm>
            <a:off x="323528" y="2996952"/>
            <a:ext cx="8662934" cy="29523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Instantiating a Fragment</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467544" y="1637903"/>
            <a:ext cx="8473963" cy="3735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App...</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75559" y="1629360"/>
            <a:ext cx="2728289" cy="5040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6012160" y="1556792"/>
            <a:ext cx="2692283" cy="504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Activities</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2123728" y="2390774"/>
            <a:ext cx="4829918" cy="3486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normAutofit/>
          </a:bodyPr>
          <a:lstStyle/>
          <a:p>
            <a:r>
              <a:rPr lang="en-NZ" dirty="0" smtClean="0"/>
              <a:t>Extend the demo app so that there are two buttons:</a:t>
            </a:r>
          </a:p>
          <a:p>
            <a:pPr lvl="1"/>
            <a:r>
              <a:rPr lang="en-NZ" sz="2800" dirty="0" smtClean="0"/>
              <a:t>Button 1: Displays a Fragment that contains an </a:t>
            </a:r>
            <a:r>
              <a:rPr lang="en-NZ" sz="2800" dirty="0" err="1" smtClean="0"/>
              <a:t>ImageView</a:t>
            </a:r>
            <a:r>
              <a:rPr lang="en-NZ" sz="2800" dirty="0" smtClean="0"/>
              <a:t>.</a:t>
            </a:r>
          </a:p>
          <a:p>
            <a:pPr lvl="1"/>
            <a:r>
              <a:rPr lang="en-NZ" sz="2800" dirty="0" smtClean="0"/>
              <a:t>Button 2: Displays a Fragment that contains a ListView.</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srcRect/>
          <a:stretch>
            <a:fillRect/>
          </a:stretch>
        </p:blipFill>
        <p:spPr bwMode="auto">
          <a:xfrm>
            <a:off x="467544" y="1556792"/>
            <a:ext cx="2509091" cy="46800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299700" y="1556792"/>
            <a:ext cx="2533411" cy="4680000"/>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6156176" y="1556792"/>
            <a:ext cx="2528401" cy="468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lstStyle/>
          <a:p>
            <a:r>
              <a:rPr lang="en-NZ" dirty="0" smtClean="0"/>
              <a:t>Creating a Fragment with a ListView</a:t>
            </a:r>
            <a:endParaRPr lang="en-NZ" dirty="0"/>
          </a:p>
        </p:txBody>
      </p:sp>
      <p:pic>
        <p:nvPicPr>
          <p:cNvPr id="7170" name="Picture 2"/>
          <p:cNvPicPr>
            <a:picLocks noChangeAspect="1" noChangeArrowheads="1"/>
          </p:cNvPicPr>
          <p:nvPr/>
        </p:nvPicPr>
        <p:blipFill>
          <a:blip r:embed="rId3" cstate="print"/>
          <a:srcRect/>
          <a:stretch>
            <a:fillRect/>
          </a:stretch>
        </p:blipFill>
        <p:spPr bwMode="auto">
          <a:xfrm>
            <a:off x="827585" y="2276872"/>
            <a:ext cx="5400600" cy="4275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lstStyle/>
          <a:p>
            <a:r>
              <a:rPr lang="en-NZ" dirty="0" smtClean="0"/>
              <a:t>Creating a Fragment with a ListView</a:t>
            </a:r>
            <a:endParaRPr lang="en-NZ" dirty="0"/>
          </a:p>
        </p:txBody>
      </p:sp>
      <p:pic>
        <p:nvPicPr>
          <p:cNvPr id="8194" name="Picture 2"/>
          <p:cNvPicPr>
            <a:picLocks noChangeAspect="1" noChangeArrowheads="1"/>
          </p:cNvPicPr>
          <p:nvPr/>
        </p:nvPicPr>
        <p:blipFill>
          <a:blip r:embed="rId3" cstate="print"/>
          <a:srcRect/>
          <a:stretch>
            <a:fillRect/>
          </a:stretch>
        </p:blipFill>
        <p:spPr bwMode="auto">
          <a:xfrm>
            <a:off x="714375" y="2282825"/>
            <a:ext cx="7715250" cy="229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lstStyle/>
          <a:p>
            <a:r>
              <a:rPr lang="en-NZ" dirty="0" smtClean="0"/>
              <a:t>Creating the ArrayAdapter&lt;String&gt;</a:t>
            </a:r>
            <a:endParaRPr lang="en-NZ" dirty="0"/>
          </a:p>
        </p:txBody>
      </p:sp>
      <p:pic>
        <p:nvPicPr>
          <p:cNvPr id="4099" name="Picture 3"/>
          <p:cNvPicPr>
            <a:picLocks noChangeAspect="1" noChangeArrowheads="1"/>
          </p:cNvPicPr>
          <p:nvPr/>
        </p:nvPicPr>
        <p:blipFill>
          <a:blip r:embed="rId3" cstate="print"/>
          <a:srcRect/>
          <a:stretch>
            <a:fillRect/>
          </a:stretch>
        </p:blipFill>
        <p:spPr bwMode="auto">
          <a:xfrm>
            <a:off x="683568" y="2420888"/>
            <a:ext cx="6200775" cy="8477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257949" y="3717032"/>
            <a:ext cx="8922563" cy="1944216"/>
          </a:xfrm>
          <a:prstGeom prst="rect">
            <a:avLst/>
          </a:prstGeom>
          <a:noFill/>
          <a:ln w="9525">
            <a:noFill/>
            <a:miter lim="800000"/>
            <a:headEnd/>
            <a:tailEnd/>
          </a:ln>
        </p:spPr>
      </p:pic>
      <p:cxnSp>
        <p:nvCxnSpPr>
          <p:cNvPr id="8" name="Straight Arrow Connector 7"/>
          <p:cNvCxnSpPr/>
          <p:nvPr/>
        </p:nvCxnSpPr>
        <p:spPr>
          <a:xfrm>
            <a:off x="0" y="4437112"/>
            <a:ext cx="46754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479704" y="5085184"/>
            <a:ext cx="36512"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1</a:t>
            </a:r>
            <a:endParaRPr lang="en-NZ" dirty="0"/>
          </a:p>
        </p:txBody>
      </p:sp>
      <p:sp>
        <p:nvSpPr>
          <p:cNvPr id="3" name="Content Placeholder 2"/>
          <p:cNvSpPr>
            <a:spLocks noGrp="1"/>
          </p:cNvSpPr>
          <p:nvPr>
            <p:ph idx="1"/>
          </p:nvPr>
        </p:nvSpPr>
        <p:spPr/>
        <p:txBody>
          <a:bodyPr/>
          <a:lstStyle/>
          <a:p>
            <a:r>
              <a:rPr lang="en-NZ" dirty="0" smtClean="0"/>
              <a:t>Creating a Fragment with a ListView</a:t>
            </a:r>
            <a:endParaRPr lang="en-NZ" dirty="0"/>
          </a:p>
        </p:txBody>
      </p:sp>
      <p:pic>
        <p:nvPicPr>
          <p:cNvPr id="6147" name="Picture 3"/>
          <p:cNvPicPr>
            <a:picLocks noChangeAspect="1" noChangeArrowheads="1"/>
          </p:cNvPicPr>
          <p:nvPr/>
        </p:nvPicPr>
        <p:blipFill>
          <a:blip r:embed="rId3" cstate="print"/>
          <a:srcRect/>
          <a:stretch>
            <a:fillRect/>
          </a:stretch>
        </p:blipFill>
        <p:spPr bwMode="auto">
          <a:xfrm>
            <a:off x="558800" y="2429346"/>
            <a:ext cx="8026400" cy="366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2. </a:t>
            </a:r>
            <a:r>
              <a:rPr lang="en-NZ" dirty="0" smtClean="0">
                <a:solidFill>
                  <a:srgbClr val="FF0000"/>
                </a:solidFill>
              </a:rPr>
              <a:t>IMPORTANT</a:t>
            </a:r>
            <a:endParaRPr lang="en-NZ" dirty="0">
              <a:solidFill>
                <a:srgbClr val="FF0000"/>
              </a:solidFill>
            </a:endParaRPr>
          </a:p>
        </p:txBody>
      </p:sp>
      <p:sp>
        <p:nvSpPr>
          <p:cNvPr id="3" name="Content Placeholder 2"/>
          <p:cNvSpPr>
            <a:spLocks noGrp="1"/>
          </p:cNvSpPr>
          <p:nvPr>
            <p:ph idx="1"/>
          </p:nvPr>
        </p:nvSpPr>
        <p:spPr/>
        <p:txBody>
          <a:bodyPr>
            <a:normAutofit lnSpcReduction="10000"/>
          </a:bodyPr>
          <a:lstStyle/>
          <a:p>
            <a:r>
              <a:rPr lang="en-NZ" dirty="0" smtClean="0"/>
              <a:t>Modify your app to run on a tablet.</a:t>
            </a:r>
          </a:p>
          <a:p>
            <a:r>
              <a:rPr lang="en-NZ" dirty="0" smtClean="0"/>
              <a:t>Allow both Fragments to be displayed at the same time.</a:t>
            </a:r>
          </a:p>
          <a:p>
            <a:r>
              <a:rPr lang="en-NZ" dirty="0" smtClean="0"/>
              <a:t>Steps:</a:t>
            </a:r>
          </a:p>
          <a:p>
            <a:pPr lvl="1"/>
            <a:r>
              <a:rPr lang="en-NZ" dirty="0" smtClean="0"/>
              <a:t>Create a new AVD for the </a:t>
            </a:r>
            <a:r>
              <a:rPr lang="en-NZ" b="1" dirty="0" smtClean="0"/>
              <a:t>tablet</a:t>
            </a:r>
            <a:r>
              <a:rPr lang="en-NZ" dirty="0" smtClean="0"/>
              <a:t> of your choice (e.g. Nexus 7) with a default Landscape orientation.</a:t>
            </a:r>
          </a:p>
          <a:p>
            <a:pPr lvl="1"/>
            <a:r>
              <a:rPr lang="en-NZ" b="1" dirty="0" smtClean="0"/>
              <a:t>Add a new (landscape) layout to your project that can hold both fragments &lt;= Important</a:t>
            </a:r>
          </a:p>
          <a:p>
            <a:pPr lvl="1"/>
            <a:r>
              <a:rPr lang="en-NZ" dirty="0" smtClean="0"/>
              <a:t>Assign the new layout to the Activity in its onCreate by changing what you pass to </a:t>
            </a:r>
            <a:r>
              <a:rPr lang="en-NZ" dirty="0" err="1" smtClean="0"/>
              <a:t>setContentView</a:t>
            </a:r>
            <a:endParaRPr lang="en-NZ" dirty="0" smtClean="0"/>
          </a:p>
          <a:p>
            <a:pPr lvl="1"/>
            <a:r>
              <a:rPr lang="en-NZ" dirty="0" smtClean="0"/>
              <a:t>Adjust the button handler code as required.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467544" y="1587326"/>
            <a:ext cx="6552728" cy="4993421"/>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Practical Part 2</a:t>
            </a:r>
            <a:endParaRPr lang="en-NZ" dirty="0"/>
          </a:p>
        </p:txBody>
      </p:sp>
      <p:sp>
        <p:nvSpPr>
          <p:cNvPr id="3" name="Content Placeholder 2"/>
          <p:cNvSpPr>
            <a:spLocks noGrp="1"/>
          </p:cNvSpPr>
          <p:nvPr>
            <p:ph idx="1"/>
          </p:nvPr>
        </p:nvSpPr>
        <p:spPr/>
        <p:txBody>
          <a:bodyPr/>
          <a:lstStyle/>
          <a:p>
            <a:endParaRPr lang="en-NZ" dirty="0"/>
          </a:p>
        </p:txBody>
      </p:sp>
      <p:cxnSp>
        <p:nvCxnSpPr>
          <p:cNvPr id="5" name="Straight Arrow Connector 4"/>
          <p:cNvCxnSpPr/>
          <p:nvPr/>
        </p:nvCxnSpPr>
        <p:spPr>
          <a:xfrm flipV="1">
            <a:off x="3635896" y="2060848"/>
            <a:ext cx="216024"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Part 2</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467544" y="1628800"/>
            <a:ext cx="7282853"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Activities</a:t>
            </a:r>
            <a:endParaRPr lang="en-NZ" dirty="0"/>
          </a:p>
        </p:txBody>
      </p:sp>
      <p:sp>
        <p:nvSpPr>
          <p:cNvPr id="3" name="Content Placeholder 2"/>
          <p:cNvSpPr>
            <a:spLocks noGrp="1"/>
          </p:cNvSpPr>
          <p:nvPr>
            <p:ph idx="1"/>
          </p:nvPr>
        </p:nvSpPr>
        <p:spPr/>
        <p:txBody>
          <a:bodyPr/>
          <a:lstStyle/>
          <a:p>
            <a:endParaRPr lang="en-NZ" dirty="0"/>
          </a:p>
        </p:txBody>
      </p:sp>
      <p:grpSp>
        <p:nvGrpSpPr>
          <p:cNvPr id="6" name="Group 5"/>
          <p:cNvGrpSpPr/>
          <p:nvPr/>
        </p:nvGrpSpPr>
        <p:grpSpPr>
          <a:xfrm>
            <a:off x="1763688" y="1916832"/>
            <a:ext cx="5950421" cy="2305050"/>
            <a:chOff x="611560" y="2276475"/>
            <a:chExt cx="5950421" cy="2305050"/>
          </a:xfrm>
        </p:grpSpPr>
        <p:pic>
          <p:nvPicPr>
            <p:cNvPr id="2050" name="Picture 2"/>
            <p:cNvPicPr>
              <a:picLocks noChangeAspect="1" noChangeArrowheads="1"/>
            </p:cNvPicPr>
            <p:nvPr/>
          </p:nvPicPr>
          <p:blipFill>
            <a:blip r:embed="rId3" cstate="print"/>
            <a:srcRect/>
            <a:stretch>
              <a:fillRect/>
            </a:stretch>
          </p:blipFill>
          <p:spPr bwMode="auto">
            <a:xfrm>
              <a:off x="611560" y="2276475"/>
              <a:ext cx="2867025" cy="23050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75856" y="2308845"/>
              <a:ext cx="3286125" cy="2200275"/>
            </a:xfrm>
            <a:prstGeom prst="rect">
              <a:avLst/>
            </a:prstGeom>
            <a:noFill/>
            <a:ln w="9525">
              <a:noFill/>
              <a:miter lim="800000"/>
              <a:headEnd/>
              <a:tailEnd/>
            </a:ln>
          </p:spPr>
        </p:pic>
      </p:grpSp>
      <p:pic>
        <p:nvPicPr>
          <p:cNvPr id="2052" name="Picture 4"/>
          <p:cNvPicPr>
            <a:picLocks noChangeAspect="1" noChangeArrowheads="1"/>
          </p:cNvPicPr>
          <p:nvPr/>
        </p:nvPicPr>
        <p:blipFill>
          <a:blip r:embed="rId5" cstate="print"/>
          <a:srcRect/>
          <a:stretch>
            <a:fillRect/>
          </a:stretch>
        </p:blipFill>
        <p:spPr bwMode="auto">
          <a:xfrm>
            <a:off x="3157538" y="4384129"/>
            <a:ext cx="2828925" cy="1781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Fragment</a:t>
            </a:r>
            <a:endParaRPr lang="en-NZ" dirty="0"/>
          </a:p>
        </p:txBody>
      </p:sp>
      <p:sp>
        <p:nvSpPr>
          <p:cNvPr id="3" name="Content Placeholder 2"/>
          <p:cNvSpPr>
            <a:spLocks noGrp="1"/>
          </p:cNvSpPr>
          <p:nvPr>
            <p:ph idx="1"/>
          </p:nvPr>
        </p:nvSpPr>
        <p:spPr>
          <a:xfrm>
            <a:off x="457200" y="1600200"/>
            <a:ext cx="8363272" cy="4876800"/>
          </a:xfrm>
        </p:spPr>
        <p:txBody>
          <a:bodyPr>
            <a:normAutofit lnSpcReduction="10000"/>
          </a:bodyPr>
          <a:lstStyle/>
          <a:p>
            <a:r>
              <a:rPr lang="en-NZ" dirty="0" smtClean="0"/>
              <a:t>Requires a java class and an XML layout.</a:t>
            </a:r>
          </a:p>
          <a:p>
            <a:r>
              <a:rPr lang="en-NZ" dirty="0" smtClean="0"/>
              <a:t>Can contain any required controls.</a:t>
            </a:r>
          </a:p>
          <a:p>
            <a:r>
              <a:rPr lang="en-NZ" dirty="0" smtClean="0"/>
              <a:t>Has a life cycle and can respond to user actions on its controls.</a:t>
            </a:r>
          </a:p>
          <a:p>
            <a:r>
              <a:rPr lang="en-NZ" dirty="0" smtClean="0"/>
              <a:t>Must be instantiated </a:t>
            </a:r>
            <a:r>
              <a:rPr lang="en-NZ" i="1" dirty="0" smtClean="0"/>
              <a:t>within an Activity.</a:t>
            </a:r>
          </a:p>
          <a:p>
            <a:r>
              <a:rPr lang="en-NZ" dirty="0" smtClean="0"/>
              <a:t>The Activity uses placeholders in its own layout, which it can replace </a:t>
            </a:r>
            <a:r>
              <a:rPr lang="en-NZ" i="1" dirty="0" smtClean="0"/>
              <a:t>at runtime </a:t>
            </a:r>
            <a:r>
              <a:rPr lang="en-NZ" dirty="0" smtClean="0"/>
              <a:t>with any Fragment.</a:t>
            </a:r>
          </a:p>
          <a:p>
            <a:r>
              <a:rPr lang="en-NZ" dirty="0" smtClean="0"/>
              <a:t>Fragments are created dynamically in the code behind, and bound to these Activity placeholder elements.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Fragment</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8800"/>
            <a:ext cx="5472608" cy="4864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Fragment</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467544" y="1604917"/>
            <a:ext cx="5760640" cy="4920427"/>
          </a:xfrm>
          <a:prstGeom prst="rect">
            <a:avLst/>
          </a:prstGeom>
          <a:noFill/>
          <a:ln w="9525">
            <a:solidFill>
              <a:schemeClr val="accent1"/>
            </a:solidFill>
            <a:miter lim="800000"/>
            <a:headEnd/>
            <a:tailEnd/>
          </a:ln>
        </p:spPr>
      </p:pic>
      <p:cxnSp>
        <p:nvCxnSpPr>
          <p:cNvPr id="8" name="Straight Arrow Connector 7"/>
          <p:cNvCxnSpPr/>
          <p:nvPr/>
        </p:nvCxnSpPr>
        <p:spPr>
          <a:xfrm flipH="1">
            <a:off x="4860032" y="3789040"/>
            <a:ext cx="151216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860032" y="4005064"/>
            <a:ext cx="151216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44208" y="3717032"/>
            <a:ext cx="1756378" cy="369332"/>
          </a:xfrm>
          <a:prstGeom prst="rect">
            <a:avLst/>
          </a:prstGeom>
          <a:noFill/>
        </p:spPr>
        <p:txBody>
          <a:bodyPr wrap="none" rtlCol="0">
            <a:spAutoFit/>
          </a:bodyPr>
          <a:lstStyle/>
          <a:p>
            <a:r>
              <a:rPr lang="en-NZ" dirty="0" smtClean="0">
                <a:latin typeface="Calibri" pitchFamily="34" charset="0"/>
                <a:cs typeface="Calibri" pitchFamily="34" charset="0"/>
              </a:rPr>
              <a:t>UNCHECK THESE</a:t>
            </a:r>
            <a:endParaRPr lang="en-NZ"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a Fragment</a:t>
            </a:r>
            <a:endParaRPr lang="en-NZ" dirty="0"/>
          </a:p>
        </p:txBody>
      </p:sp>
      <p:sp>
        <p:nvSpPr>
          <p:cNvPr id="3" name="Content Placeholder 2"/>
          <p:cNvSpPr>
            <a:spLocks noGrp="1"/>
          </p:cNvSpPr>
          <p:nvPr>
            <p:ph idx="1"/>
          </p:nvPr>
        </p:nvSpPr>
        <p:spPr/>
        <p:txBody>
          <a:bodyPr/>
          <a:lstStyle/>
          <a:p>
            <a:r>
              <a:rPr lang="en-NZ" dirty="0" smtClean="0"/>
              <a:t>Set up your XML layout.</a:t>
            </a:r>
          </a:p>
          <a:p>
            <a:r>
              <a:rPr lang="en-NZ" dirty="0" smtClean="0"/>
              <a:t>Write the code-behind for your Fragment class descendent, which includes the code to connect the Fragment to its layout</a:t>
            </a:r>
            <a:r>
              <a:rPr lang="en-NZ" dirty="0" smtClean="0"/>
              <a:t>.</a:t>
            </a:r>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a Fragment</a:t>
            </a:r>
            <a:endParaRPr lang="en-NZ" dirty="0"/>
          </a:p>
        </p:txBody>
      </p:sp>
      <p:sp>
        <p:nvSpPr>
          <p:cNvPr id="3" name="Content Placeholder 2"/>
          <p:cNvSpPr>
            <a:spLocks noGrp="1"/>
          </p:cNvSpPr>
          <p:nvPr>
            <p:ph idx="1"/>
          </p:nvPr>
        </p:nvSpPr>
        <p:spPr/>
        <p:txBody>
          <a:bodyPr/>
          <a:lstStyle/>
          <a:p>
            <a:r>
              <a:rPr lang="en-NZ" dirty="0" smtClean="0"/>
              <a:t>Set up an XML layout for the Fragment</a:t>
            </a:r>
          </a:p>
          <a:p>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755576" y="2204864"/>
            <a:ext cx="5705660"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a Fragment</a:t>
            </a:r>
            <a:endParaRPr lang="en-NZ" dirty="0"/>
          </a:p>
        </p:txBody>
      </p:sp>
      <p:sp>
        <p:nvSpPr>
          <p:cNvPr id="3" name="Content Placeholder 2"/>
          <p:cNvSpPr>
            <a:spLocks noGrp="1"/>
          </p:cNvSpPr>
          <p:nvPr>
            <p:ph idx="1"/>
          </p:nvPr>
        </p:nvSpPr>
        <p:spPr/>
        <p:txBody>
          <a:bodyPr/>
          <a:lstStyle/>
          <a:p>
            <a:r>
              <a:rPr lang="en-NZ" dirty="0" smtClean="0"/>
              <a:t>Create an XML layout.</a:t>
            </a:r>
          </a:p>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755576" y="2181039"/>
            <a:ext cx="6048672" cy="441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3802</TotalTime>
  <Words>3103</Words>
  <Application>Microsoft Office PowerPoint</Application>
  <PresentationFormat>On-screen Show (4:3)</PresentationFormat>
  <Paragraphs>290</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Clarity</vt:lpstr>
      <vt:lpstr>Introduction to Fragments</vt:lpstr>
      <vt:lpstr>Activities</vt:lpstr>
      <vt:lpstr>Activities</vt:lpstr>
      <vt:lpstr>Fragment</vt:lpstr>
      <vt:lpstr>Creating a Fragment</vt:lpstr>
      <vt:lpstr>Creating a Fragment</vt:lpstr>
      <vt:lpstr>Defining a Fragment</vt:lpstr>
      <vt:lpstr>Defining a Fragment</vt:lpstr>
      <vt:lpstr>Defining a Fragment</vt:lpstr>
      <vt:lpstr>Fragment Code-Behind</vt:lpstr>
      <vt:lpstr>Fragment Code-Behind</vt:lpstr>
      <vt:lpstr>Fragment Code-Behind</vt:lpstr>
      <vt:lpstr>Instantiating a Fragment</vt:lpstr>
      <vt:lpstr>Instantiating a Fragment</vt:lpstr>
      <vt:lpstr>Instantiating a Fragment</vt:lpstr>
      <vt:lpstr>Instantiating a Fragment</vt:lpstr>
      <vt:lpstr>Instantiating a Fragment</vt:lpstr>
      <vt:lpstr>Instantiating a Fragment</vt:lpstr>
      <vt:lpstr>The App...</vt:lpstr>
      <vt:lpstr>Practical – Part 1</vt:lpstr>
      <vt:lpstr>Practical – Part 1</vt:lpstr>
      <vt:lpstr>Practical – Part 1</vt:lpstr>
      <vt:lpstr>Practical – Part 1</vt:lpstr>
      <vt:lpstr>Practical – Part 1</vt:lpstr>
      <vt:lpstr>Practical – Part 1</vt:lpstr>
      <vt:lpstr>Practical – Part 2. IMPORTANT</vt:lpstr>
      <vt:lpstr>Practical Part 2</vt:lpstr>
      <vt:lpstr>Practical –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1465</cp:revision>
  <dcterms:created xsi:type="dcterms:W3CDTF">1601-01-01T00:00:00Z</dcterms:created>
  <dcterms:modified xsi:type="dcterms:W3CDTF">2017-03-22T00:56:23Z</dcterms:modified>
</cp:coreProperties>
</file>