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notesMasterIdLst>
    <p:notesMasterId r:id="rId11"/>
  </p:notesMasterIdLst>
  <p:sldIdLst>
    <p:sldId id="257" r:id="rId2"/>
    <p:sldId id="289" r:id="rId3"/>
    <p:sldId id="281" r:id="rId4"/>
    <p:sldId id="287" r:id="rId5"/>
    <p:sldId id="284" r:id="rId6"/>
    <p:sldId id="290" r:id="rId7"/>
    <p:sldId id="291" r:id="rId8"/>
    <p:sldId id="288" r:id="rId9"/>
    <p:sldId id="286" r:id="rId10"/>
  </p:sldIdLst>
  <p:sldSz cx="9144000" cy="6858000" type="screen4x3"/>
  <p:notesSz cx="6797675" cy="9926638"/>
  <p:defaultTextStyle>
    <a:defPPr>
      <a:defRPr lang="en-US"/>
    </a:defPPr>
    <a:lvl1pPr algn="l" rtl="0" fontAlgn="base">
      <a:spcBef>
        <a:spcPct val="0"/>
      </a:spcBef>
      <a:spcAft>
        <a:spcPct val="0"/>
      </a:spcAft>
      <a:defRPr b="1" kern="1200">
        <a:solidFill>
          <a:schemeClr val="tx1"/>
        </a:solidFill>
        <a:latin typeface="Times New Roman" pitchFamily="18" charset="0"/>
        <a:ea typeface="+mn-ea"/>
        <a:cs typeface="Arial" charset="0"/>
      </a:defRPr>
    </a:lvl1pPr>
    <a:lvl2pPr marL="457200" algn="l" rtl="0" fontAlgn="base">
      <a:spcBef>
        <a:spcPct val="0"/>
      </a:spcBef>
      <a:spcAft>
        <a:spcPct val="0"/>
      </a:spcAft>
      <a:defRPr b="1" kern="1200">
        <a:solidFill>
          <a:schemeClr val="tx1"/>
        </a:solidFill>
        <a:latin typeface="Times New Roman" pitchFamily="18" charset="0"/>
        <a:ea typeface="+mn-ea"/>
        <a:cs typeface="Arial" charset="0"/>
      </a:defRPr>
    </a:lvl2pPr>
    <a:lvl3pPr marL="914400" algn="l" rtl="0" fontAlgn="base">
      <a:spcBef>
        <a:spcPct val="0"/>
      </a:spcBef>
      <a:spcAft>
        <a:spcPct val="0"/>
      </a:spcAft>
      <a:defRPr b="1" kern="1200">
        <a:solidFill>
          <a:schemeClr val="tx1"/>
        </a:solidFill>
        <a:latin typeface="Times New Roman" pitchFamily="18" charset="0"/>
        <a:ea typeface="+mn-ea"/>
        <a:cs typeface="Arial" charset="0"/>
      </a:defRPr>
    </a:lvl3pPr>
    <a:lvl4pPr marL="1371600" algn="l" rtl="0" fontAlgn="base">
      <a:spcBef>
        <a:spcPct val="0"/>
      </a:spcBef>
      <a:spcAft>
        <a:spcPct val="0"/>
      </a:spcAft>
      <a:defRPr b="1" kern="1200">
        <a:solidFill>
          <a:schemeClr val="tx1"/>
        </a:solidFill>
        <a:latin typeface="Times New Roman" pitchFamily="18" charset="0"/>
        <a:ea typeface="+mn-ea"/>
        <a:cs typeface="Arial" charset="0"/>
      </a:defRPr>
    </a:lvl4pPr>
    <a:lvl5pPr marL="1828800" algn="l" rtl="0" fontAlgn="base">
      <a:spcBef>
        <a:spcPct val="0"/>
      </a:spcBef>
      <a:spcAft>
        <a:spcPct val="0"/>
      </a:spcAft>
      <a:defRPr b="1" kern="1200">
        <a:solidFill>
          <a:schemeClr val="tx1"/>
        </a:solidFill>
        <a:latin typeface="Times New Roman" pitchFamily="18" charset="0"/>
        <a:ea typeface="+mn-ea"/>
        <a:cs typeface="Arial" charset="0"/>
      </a:defRPr>
    </a:lvl5pPr>
    <a:lvl6pPr marL="2286000" algn="l" defTabSz="914400" rtl="0" eaLnBrk="1" latinLnBrk="0" hangingPunct="1">
      <a:defRPr b="1" kern="1200">
        <a:solidFill>
          <a:schemeClr val="tx1"/>
        </a:solidFill>
        <a:latin typeface="Times New Roman" pitchFamily="18" charset="0"/>
        <a:ea typeface="+mn-ea"/>
        <a:cs typeface="Arial" charset="0"/>
      </a:defRPr>
    </a:lvl6pPr>
    <a:lvl7pPr marL="2743200" algn="l" defTabSz="914400" rtl="0" eaLnBrk="1" latinLnBrk="0" hangingPunct="1">
      <a:defRPr b="1" kern="1200">
        <a:solidFill>
          <a:schemeClr val="tx1"/>
        </a:solidFill>
        <a:latin typeface="Times New Roman" pitchFamily="18" charset="0"/>
        <a:ea typeface="+mn-ea"/>
        <a:cs typeface="Arial" charset="0"/>
      </a:defRPr>
    </a:lvl7pPr>
    <a:lvl8pPr marL="3200400" algn="l" defTabSz="914400" rtl="0" eaLnBrk="1" latinLnBrk="0" hangingPunct="1">
      <a:defRPr b="1" kern="1200">
        <a:solidFill>
          <a:schemeClr val="tx1"/>
        </a:solidFill>
        <a:latin typeface="Times New Roman" pitchFamily="18" charset="0"/>
        <a:ea typeface="+mn-ea"/>
        <a:cs typeface="Arial" charset="0"/>
      </a:defRPr>
    </a:lvl8pPr>
    <a:lvl9pPr marL="3657600" algn="l" defTabSz="914400" rtl="0" eaLnBrk="1" latinLnBrk="0" hangingPunct="1">
      <a:defRPr b="1"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806" autoAdjust="0"/>
  </p:normalViewPr>
  <p:slideViewPr>
    <p:cSldViewPr>
      <p:cViewPr varScale="1">
        <p:scale>
          <a:sx n="51" d="100"/>
          <a:sy n="51" d="100"/>
        </p:scale>
        <p:origin x="-1805" y="-8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NZ"/>
          </a:p>
        </p:txBody>
      </p:sp>
      <p:sp>
        <p:nvSpPr>
          <p:cNvPr id="327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NZ"/>
          </a:p>
        </p:txBody>
      </p:sp>
      <p:sp>
        <p:nvSpPr>
          <p:cNvPr id="2355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NZ" noProof="0" smtClean="0"/>
              <a:t>Click to edit Master text styles</a:t>
            </a:r>
          </a:p>
          <a:p>
            <a:pPr lvl="1"/>
            <a:r>
              <a:rPr lang="en-NZ" noProof="0" smtClean="0"/>
              <a:t>Second level</a:t>
            </a:r>
          </a:p>
          <a:p>
            <a:pPr lvl="2"/>
            <a:r>
              <a:rPr lang="en-NZ" noProof="0" smtClean="0"/>
              <a:t>Third level</a:t>
            </a:r>
          </a:p>
          <a:p>
            <a:pPr lvl="3"/>
            <a:r>
              <a:rPr lang="en-NZ" noProof="0" smtClean="0"/>
              <a:t>Fourth level</a:t>
            </a:r>
          </a:p>
          <a:p>
            <a:pPr lvl="4"/>
            <a:r>
              <a:rPr lang="en-NZ" noProof="0" smtClean="0"/>
              <a:t>Fifth level</a:t>
            </a:r>
          </a:p>
        </p:txBody>
      </p:sp>
      <p:sp>
        <p:nvSpPr>
          <p:cNvPr id="327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NZ"/>
          </a:p>
        </p:txBody>
      </p:sp>
      <p:sp>
        <p:nvSpPr>
          <p:cNvPr id="327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0F64D236-BED8-415C-A48C-122B50B913C2}" type="slidenum">
              <a:rPr lang="en-NZ"/>
              <a:pPr>
                <a:defRPr/>
              </a:pPr>
              <a:t>‹#›</a:t>
            </a:fld>
            <a:endParaRPr lang="en-NZ"/>
          </a:p>
        </p:txBody>
      </p:sp>
    </p:spTree>
    <p:extLst>
      <p:ext uri="{BB962C8B-B14F-4D97-AF65-F5344CB8AC3E}">
        <p14:creationId xmlns="" xmlns:p14="http://schemas.microsoft.com/office/powerpoint/2010/main" val="10087942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a:buFont typeface="Arial" pitchFamily="34" charset="0"/>
              <a:buChar char="•"/>
            </a:pPr>
            <a:r>
              <a:rPr lang="en-NZ" baseline="0" dirty="0" smtClean="0"/>
              <a:t>Today is In-Class Exploration Day!</a:t>
            </a:r>
          </a:p>
          <a:p>
            <a:pPr>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1</a:t>
            </a:fld>
            <a:endParaRPr lang="en-NZ"/>
          </a:p>
        </p:txBody>
      </p:sp>
    </p:spTree>
    <p:extLst>
      <p:ext uri="{BB962C8B-B14F-4D97-AF65-F5344CB8AC3E}">
        <p14:creationId xmlns="" xmlns:p14="http://schemas.microsoft.com/office/powerpoint/2010/main" val="631346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As mentioned before, my pizza</a:t>
            </a:r>
            <a:r>
              <a:rPr lang="en-NZ" baseline="0" dirty="0" smtClean="0"/>
              <a:t> confirm dialog with the two buttons looked pretty crummy.</a:t>
            </a:r>
          </a:p>
          <a:p>
            <a:pPr>
              <a:buFont typeface="Arial" pitchFamily="34" charset="0"/>
              <a:buChar char="•"/>
            </a:pPr>
            <a:r>
              <a:rPr lang="en-NZ" baseline="0" dirty="0" smtClean="0"/>
              <a:t>Because this kind of dialog is so common, Android actually provides a helper class for them – </a:t>
            </a:r>
            <a:r>
              <a:rPr lang="en-NZ" baseline="0" dirty="0" err="1" smtClean="0"/>
              <a:t>AlertDialog.Builder</a:t>
            </a:r>
            <a:endParaRPr lang="en-NZ" baseline="0" dirty="0" smtClean="0"/>
          </a:p>
          <a:p>
            <a:pPr>
              <a:buFont typeface="Arial" pitchFamily="34" charset="0"/>
              <a:buChar char="•"/>
            </a:pPr>
            <a:r>
              <a:rPr lang="en-NZ" baseline="0" dirty="0" smtClean="0"/>
              <a:t>You can use this class instead of defining and inflating your own XML layout.</a:t>
            </a:r>
          </a:p>
          <a:p>
            <a:pPr>
              <a:buFont typeface="Arial" pitchFamily="34" charset="0"/>
              <a:buChar char="•"/>
            </a:pPr>
            <a:r>
              <a:rPr lang="en-NZ" baseline="0" dirty="0" smtClean="0"/>
              <a:t>Instead you get a standard layout with an icon, some text and two nicely spaced buttons.</a:t>
            </a:r>
          </a:p>
          <a:p>
            <a:pPr>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2</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It looks like this...</a:t>
            </a:r>
          </a:p>
          <a:p>
            <a:pPr>
              <a:buFont typeface="Arial" pitchFamily="34" charset="0"/>
              <a:buChar char="•"/>
            </a:pPr>
            <a:r>
              <a:rPr lang="en-NZ" dirty="0" smtClean="0"/>
              <a:t>Compared to the old one</a:t>
            </a:r>
          </a:p>
          <a:p>
            <a:pPr>
              <a:buFont typeface="Arial" pitchFamily="34" charset="0"/>
              <a:buChar char="•"/>
            </a:pPr>
            <a:r>
              <a:rPr lang="en-NZ" dirty="0" smtClean="0"/>
              <a:t>The</a:t>
            </a:r>
            <a:r>
              <a:rPr lang="en-NZ" baseline="0" dirty="0" smtClean="0"/>
              <a:t> button order, with negative first, is part of the new Android look, and you just have to live with it unless you want to make a customised </a:t>
            </a:r>
            <a:r>
              <a:rPr lang="en-NZ" baseline="0" dirty="0" err="1" smtClean="0"/>
              <a:t>AlertDialog.Builder</a:t>
            </a:r>
            <a:r>
              <a:rPr lang="en-NZ" baseline="0" dirty="0" smtClean="0"/>
              <a:t> (i.e. Descend a child from it) and do some code magic. </a:t>
            </a:r>
          </a:p>
          <a:p>
            <a:pPr>
              <a:buFont typeface="Arial" pitchFamily="34" charset="0"/>
              <a:buChar char="•"/>
            </a:pPr>
            <a:r>
              <a:rPr lang="en-NZ" baseline="0" dirty="0" smtClean="0"/>
              <a:t>More typically, these buttons are labelled Cancel and Ok, and the default (Ok) is on the right.</a:t>
            </a:r>
            <a:endParaRPr lang="en-NZ" dirty="0" smtClean="0"/>
          </a:p>
          <a:p>
            <a:pPr>
              <a:buFont typeface="Arial" pitchFamily="34" charset="0"/>
              <a:buChar char="•"/>
            </a:pPr>
            <a:endParaRPr lang="en-NZ"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3</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Code goes in </a:t>
            </a:r>
            <a:r>
              <a:rPr lang="en-NZ" baseline="0" dirty="0" err="1" smtClean="0"/>
              <a:t>onCreateDialog</a:t>
            </a:r>
            <a:r>
              <a:rPr lang="en-NZ" baseline="0" dirty="0" smtClean="0"/>
              <a:t>, not </a:t>
            </a:r>
            <a:r>
              <a:rPr lang="en-NZ" baseline="0" dirty="0" err="1" smtClean="0"/>
              <a:t>onCreateView</a:t>
            </a:r>
            <a:r>
              <a:rPr lang="en-NZ" baseline="0" dirty="0" smtClean="0"/>
              <a:t>. </a:t>
            </a:r>
          </a:p>
          <a:p>
            <a:pPr>
              <a:buFont typeface="Arial" pitchFamily="34" charset="0"/>
              <a:buChar char="•"/>
            </a:pPr>
            <a:r>
              <a:rPr lang="en-NZ" baseline="0" dirty="0" smtClean="0"/>
              <a:t>When using </a:t>
            </a:r>
            <a:r>
              <a:rPr lang="en-NZ" baseline="0" dirty="0" err="1" smtClean="0"/>
              <a:t>AlertDialog.Builder</a:t>
            </a:r>
            <a:r>
              <a:rPr lang="en-NZ" baseline="0" dirty="0" smtClean="0"/>
              <a:t>, you set up the whole window, not just the controls in the Fragment layout, which sit inside that window</a:t>
            </a:r>
            <a:r>
              <a:rPr lang="en-NZ" baseline="0" dirty="0" smtClean="0"/>
              <a:t>.</a:t>
            </a:r>
          </a:p>
          <a:p>
            <a:pPr>
              <a:buFont typeface="Arial" pitchFamily="34" charset="0"/>
              <a:buChar char="•"/>
            </a:pPr>
            <a:endParaRPr lang="en-NZ" baseline="0" dirty="0" smtClean="0"/>
          </a:p>
          <a:p>
            <a:pPr>
              <a:buFont typeface="Arial" pitchFamily="34" charset="0"/>
              <a:buChar char="•"/>
            </a:pPr>
            <a:r>
              <a:rPr lang="en-NZ" baseline="0" dirty="0" smtClean="0"/>
              <a:t>The “builder” is a common pattern in Android. There are lots of classes whose sole purpose is to help you create instances of other complex objects and get the properties of those objects correctly initialised.</a:t>
            </a:r>
            <a:endParaRPr lang="en-NZ" baseline="0" dirty="0" smtClean="0"/>
          </a:p>
          <a:p>
            <a:pPr>
              <a:buFont typeface="Arial" pitchFamily="34" charset="0"/>
              <a:buChar char="•"/>
            </a:pPr>
            <a:r>
              <a:rPr lang="en-NZ" baseline="0" dirty="0" smtClean="0"/>
              <a:t>You </a:t>
            </a:r>
            <a:r>
              <a:rPr lang="en-NZ" baseline="0" dirty="0" smtClean="0"/>
              <a:t>make </a:t>
            </a:r>
            <a:r>
              <a:rPr lang="en-NZ" baseline="0" dirty="0" smtClean="0"/>
              <a:t>a builder instance, use its methods to customise the dialog and then use it to create the Dialog. That’s what you return from </a:t>
            </a:r>
            <a:r>
              <a:rPr lang="en-NZ" baseline="0" dirty="0" err="1" smtClean="0"/>
              <a:t>onCreateDialog</a:t>
            </a:r>
            <a:r>
              <a:rPr lang="en-NZ" baseline="0" dirty="0" smtClean="0"/>
              <a:t>.</a:t>
            </a:r>
          </a:p>
          <a:p>
            <a:pPr>
              <a:buFont typeface="Arial" pitchFamily="34" charset="0"/>
              <a:buChar char="•"/>
            </a:pPr>
            <a:endParaRPr lang="en-NZ" baseline="0" dirty="0" smtClean="0"/>
          </a:p>
          <a:p>
            <a:pPr>
              <a:buFont typeface="Arial" pitchFamily="34" charset="0"/>
              <a:buChar char="•"/>
            </a:pPr>
            <a:r>
              <a:rPr lang="en-NZ" baseline="0" dirty="0" smtClean="0"/>
              <a:t>Today, you are going to work out how to use </a:t>
            </a:r>
            <a:r>
              <a:rPr lang="en-NZ" baseline="0" dirty="0" err="1" smtClean="0"/>
              <a:t>AlertBuilder</a:t>
            </a:r>
            <a:r>
              <a:rPr lang="en-NZ" baseline="0" dirty="0" smtClean="0"/>
              <a:t> on your own.</a:t>
            </a:r>
          </a:p>
          <a:p>
            <a:pPr>
              <a:buFont typeface="Arial" pitchFamily="34" charset="0"/>
              <a:buChar char="•"/>
            </a:pPr>
            <a:r>
              <a:rPr lang="en-NZ" baseline="0" dirty="0" smtClean="0"/>
              <a:t>We will do this in class (everyone please work here today).</a:t>
            </a:r>
          </a:p>
          <a:p>
            <a:pPr>
              <a:buFont typeface="Arial" pitchFamily="34" charset="0"/>
              <a:buChar char="•"/>
            </a:pPr>
            <a:r>
              <a:rPr lang="en-NZ" baseline="0" dirty="0" smtClean="0"/>
              <a:t>You will need to find sensible resources to figure out how to make it go.</a:t>
            </a:r>
          </a:p>
          <a:p>
            <a:pPr>
              <a:buFont typeface="Arial" pitchFamily="34" charset="0"/>
              <a:buChar char="•"/>
            </a:pPr>
            <a:endParaRPr lang="en-NZ" baseline="0" dirty="0" smtClean="0"/>
          </a:p>
          <a:p>
            <a:pPr>
              <a:buFont typeface="Arial" pitchFamily="34" charset="0"/>
              <a:buChar char="•"/>
            </a:pPr>
            <a:r>
              <a:rPr lang="en-NZ" baseline="0" dirty="0" smtClean="0"/>
              <a:t>Before you start, I draw your attention to a </a:t>
            </a:r>
            <a:r>
              <a:rPr lang="en-NZ" baseline="0" dirty="0" smtClean="0"/>
              <a:t>couple of things...</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4</a:t>
            </a:fld>
            <a:endParaRPr lang="en-N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The </a:t>
            </a:r>
            <a:r>
              <a:rPr lang="en-NZ" dirty="0" err="1" smtClean="0"/>
              <a:t>int</a:t>
            </a:r>
            <a:r>
              <a:rPr lang="en-NZ" dirty="0" smtClean="0"/>
              <a:t> variable allows you to tell</a:t>
            </a:r>
            <a:r>
              <a:rPr lang="en-NZ" baseline="0" dirty="0" smtClean="0"/>
              <a:t> which button has been clicked in situations where you want to write a single handler for both buttons (actually, you can have three buttons, this is out of scope).</a:t>
            </a:r>
          </a:p>
          <a:p>
            <a:pPr>
              <a:buFont typeface="Arial" pitchFamily="34" charset="0"/>
              <a:buChar char="•"/>
            </a:pPr>
            <a:r>
              <a:rPr lang="en-NZ" baseline="0" dirty="0" smtClean="0"/>
              <a:t>We do not need it in this example.</a:t>
            </a:r>
          </a:p>
          <a:p>
            <a:pPr>
              <a:buFont typeface="Arial" pitchFamily="34" charset="0"/>
              <a:buChar char="•"/>
            </a:pPr>
            <a:endParaRPr lang="en-NZ" baseline="0" dirty="0" smtClean="0"/>
          </a:p>
          <a:p>
            <a:pPr>
              <a:buFont typeface="Arial" pitchFamily="34" charset="0"/>
              <a:buChar char="•"/>
            </a:pPr>
            <a:r>
              <a:rPr lang="en-NZ" baseline="0" dirty="0" smtClean="0"/>
              <a:t>This has no impact on the event handler code, just on the class declaration and function prototype</a:t>
            </a:r>
          </a:p>
          <a:p>
            <a:pPr>
              <a:buFont typeface="Arial" pitchFamily="34" charset="0"/>
              <a:buChar char="•"/>
            </a:pPr>
            <a:endParaRPr lang="en-NZ" baseline="0" dirty="0" smtClean="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5</a:t>
            </a:fld>
            <a:endParaRPr lang="en-N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That is one line of code. </a:t>
            </a:r>
          </a:p>
          <a:p>
            <a:pPr>
              <a:buFont typeface="Arial" pitchFamily="34" charset="0"/>
              <a:buChar char="•"/>
            </a:pPr>
            <a:r>
              <a:rPr lang="en-NZ" dirty="0" smtClean="0"/>
              <a:t>This is a shorthand style</a:t>
            </a:r>
            <a:r>
              <a:rPr lang="en-NZ" baseline="0" dirty="0" smtClean="0"/>
              <a:t> which will compile, but is hard to read.</a:t>
            </a:r>
          </a:p>
          <a:p>
            <a:pPr>
              <a:buFont typeface="Arial" pitchFamily="34" charset="0"/>
              <a:buChar char="•"/>
            </a:pPr>
            <a:r>
              <a:rPr lang="en-NZ" baseline="0" dirty="0" smtClean="0"/>
              <a:t>Worse, if you don’t know what each of those method calls actually needs </a:t>
            </a:r>
            <a:r>
              <a:rPr lang="en-NZ" b="1" baseline="0" dirty="0" smtClean="0"/>
              <a:t>and returns </a:t>
            </a:r>
            <a:r>
              <a:rPr lang="en-NZ" b="0" baseline="0" dirty="0" smtClean="0"/>
              <a:t>(returning in this construct goes forward to the next method call)</a:t>
            </a:r>
            <a:r>
              <a:rPr lang="en-NZ" b="1" baseline="0" dirty="0" smtClean="0"/>
              <a:t>, </a:t>
            </a:r>
            <a:r>
              <a:rPr lang="en-NZ" b="0" baseline="0" dirty="0" smtClean="0"/>
              <a:t>you will find it nearly impossible to customise use of the builder later on (i.e. make it do what you want).</a:t>
            </a:r>
          </a:p>
          <a:p>
            <a:pPr>
              <a:buFont typeface="Arial" pitchFamily="34" charset="0"/>
              <a:buChar char="•"/>
            </a:pPr>
            <a:r>
              <a:rPr lang="en-NZ" b="0" baseline="0" dirty="0" smtClean="0"/>
              <a:t>Therefore, for this practical, this syntax is not permitted.</a:t>
            </a:r>
          </a:p>
          <a:p>
            <a:pPr>
              <a:buFont typeface="Arial" pitchFamily="34" charset="0"/>
              <a:buChar char="•"/>
            </a:pPr>
            <a:r>
              <a:rPr lang="en-NZ" b="0" baseline="0" dirty="0" smtClean="0"/>
              <a:t>One builder method call per line</a:t>
            </a:r>
          </a:p>
          <a:p>
            <a:pPr>
              <a:buFont typeface="Arial" pitchFamily="34" charset="0"/>
              <a:buChar char="•"/>
            </a:pPr>
            <a:r>
              <a:rPr lang="en-NZ" b="0" baseline="0" dirty="0" smtClean="0"/>
              <a:t>All intermediate returns must be saved in an explicitly type variable</a:t>
            </a:r>
          </a:p>
          <a:p>
            <a:pPr>
              <a:buFont typeface="Arial" pitchFamily="34" charset="0"/>
              <a:buChar char="•"/>
            </a:pPr>
            <a:r>
              <a:rPr lang="en-NZ" b="0" baseline="0" dirty="0" smtClean="0"/>
              <a:t>No in-line anonymous classes may be declared.</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6</a:t>
            </a:fld>
            <a:endParaRPr lang="en-N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Make sure</a:t>
            </a:r>
            <a:r>
              <a:rPr lang="en-NZ" baseline="0" dirty="0" smtClean="0"/>
              <a:t> you implement the icon.</a:t>
            </a:r>
          </a:p>
          <a:p>
            <a:pPr>
              <a:buFont typeface="Arial" pitchFamily="34" charset="0"/>
              <a:buChar char="•"/>
            </a:pPr>
            <a:r>
              <a:rPr lang="en-NZ" baseline="0" dirty="0" smtClean="0"/>
              <a:t>Useful images on I drive</a:t>
            </a:r>
          </a:p>
          <a:p>
            <a:pPr>
              <a:buFont typeface="Arial" pitchFamily="34" charset="0"/>
              <a:buChar char="•"/>
            </a:pPr>
            <a:endParaRPr lang="en-NZ" baseline="0" dirty="0" smtClean="0"/>
          </a:p>
          <a:p>
            <a:pPr>
              <a:buFont typeface="Arial" pitchFamily="34" charset="0"/>
              <a:buChar char="•"/>
            </a:pPr>
            <a:r>
              <a:rPr lang="en-NZ" baseline="0" dirty="0" smtClean="0"/>
              <a:t>Feel free to discuss/work together, but everyone should make their own version and upload it to their own repo for </a:t>
            </a:r>
            <a:r>
              <a:rPr lang="en-NZ" baseline="0" smtClean="0"/>
              <a:t>future reference.</a:t>
            </a: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8</a:t>
            </a:fld>
            <a:endParaRPr lang="en-N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Strongly</a:t>
            </a:r>
            <a:r>
              <a:rPr lang="en-NZ" baseline="0" dirty="0" smtClean="0"/>
              <a:t> encouraged.</a:t>
            </a:r>
            <a:endParaRPr lang="en-NZ" dirty="0" smtClean="0"/>
          </a:p>
          <a:p>
            <a:pPr>
              <a:buFont typeface="Arial" pitchFamily="34" charset="0"/>
              <a:buChar char="•"/>
            </a:pPr>
            <a:endParaRPr lang="en-NZ" dirty="0" smtClean="0"/>
          </a:p>
          <a:p>
            <a:pPr>
              <a:buFont typeface="Arial" pitchFamily="34" charset="0"/>
              <a:buChar char="•"/>
            </a:pPr>
            <a:r>
              <a:rPr lang="en-NZ" dirty="0" smtClean="0"/>
              <a:t>It</a:t>
            </a:r>
            <a:r>
              <a:rPr lang="en-NZ" baseline="0" dirty="0" smtClean="0"/>
              <a:t> is always a good exercise to go back to code you’ve written in the past and try to extend it.</a:t>
            </a:r>
          </a:p>
          <a:p>
            <a:pPr>
              <a:buFont typeface="Arial" pitchFamily="34" charset="0"/>
              <a:buChar char="•"/>
            </a:pPr>
            <a:endParaRPr lang="en-NZ" baseline="0" dirty="0" smtClean="0"/>
          </a:p>
          <a:p>
            <a:pPr>
              <a:buFont typeface="Arial" pitchFamily="34" charset="0"/>
              <a:buChar char="•"/>
            </a:pPr>
            <a:r>
              <a:rPr lang="en-NZ" baseline="0" dirty="0" smtClean="0"/>
              <a:t>This gives you a good indication of whether you wrote your code well initially: if it is a pain to add new functionality, the code wasn’t set up optimally.</a:t>
            </a:r>
          </a:p>
          <a:p>
            <a:pPr>
              <a:buFont typeface="Arial" pitchFamily="34" charset="0"/>
              <a:buChar char="•"/>
            </a:pPr>
            <a:endParaRPr lang="en-NZ" baseline="0" dirty="0" smtClean="0"/>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0F64D236-BED8-415C-A48C-122B50B913C2}" type="slidenum">
              <a:rPr lang="en-NZ" smtClean="0"/>
              <a:pPr>
                <a:defRPr/>
              </a:pPr>
              <a:t>9</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4A28523-E0F7-4044-89A0-F242E8782D65}" type="slidenum">
              <a:rPr lang="en-NZ" smtClean="0"/>
              <a:pPr>
                <a:defRPr/>
              </a:pPr>
              <a:t>‹#›</a:t>
            </a:fld>
            <a:endParaRPr lang="en-NZ"/>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CB9C3A69-AC4D-475E-BEED-B73EFBB251A7}" type="slidenum">
              <a:rPr lang="en-NZ" smtClean="0"/>
              <a:pPr>
                <a:defRPr/>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EF58478-D436-4801-A81C-C2F6A97EF4FE}" type="slidenum">
              <a:rPr lang="en-NZ" smtClean="0"/>
              <a:pPr>
                <a:defRPr/>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spcBef>
                <a:spcPts val="600"/>
              </a:spcBef>
              <a:spcAft>
                <a:spcPts val="600"/>
              </a:spcAft>
              <a:defRPr sz="2800"/>
            </a:lvl1pPr>
            <a:lvl2pPr>
              <a:spcBef>
                <a:spcPts val="600"/>
              </a:spcBef>
              <a:spcAft>
                <a:spcPts val="600"/>
              </a:spcAft>
              <a:defRPr sz="2400"/>
            </a:lvl2pPr>
            <a:lvl3pPr>
              <a:spcBef>
                <a:spcPts val="600"/>
              </a:spcBef>
              <a:spcAft>
                <a:spcPts val="600"/>
              </a:spcAft>
              <a:defRPr sz="2400"/>
            </a:lvl3pPr>
            <a:lvl4pPr>
              <a:spcBef>
                <a:spcPts val="600"/>
              </a:spcBef>
              <a:spcAft>
                <a:spcPts val="600"/>
              </a:spcAft>
              <a:defRPr sz="2400"/>
            </a:lvl4pPr>
            <a:lvl5pPr>
              <a:spcBef>
                <a:spcPts val="600"/>
              </a:spcBef>
              <a:spcAft>
                <a:spcPts val="6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3CFD85A3-8444-451D-AE5E-FA5D3C0A9327}" type="slidenum">
              <a:rPr lang="en-NZ" smtClean="0"/>
              <a:pPr>
                <a:defRPr/>
              </a:pPr>
              <a:t>‹#›</a:t>
            </a:fld>
            <a:endParaRPr lang="en-NZ"/>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NZ"/>
          </a:p>
        </p:txBody>
      </p:sp>
      <p:sp>
        <p:nvSpPr>
          <p:cNvPr id="5" name="Footer Placeholder 4"/>
          <p:cNvSpPr>
            <a:spLocks noGrp="1"/>
          </p:cNvSpPr>
          <p:nvPr>
            <p:ph type="ftr" sz="quarter" idx="11"/>
          </p:nvPr>
        </p:nvSpPr>
        <p:spPr/>
        <p:txBody>
          <a:bodyPr/>
          <a:lstStyle/>
          <a:p>
            <a:pPr>
              <a:defRPr/>
            </a:pPr>
            <a:endParaRPr lang="en-NZ"/>
          </a:p>
        </p:txBody>
      </p:sp>
      <p:sp>
        <p:nvSpPr>
          <p:cNvPr id="6" name="Slide Number Placeholder 5"/>
          <p:cNvSpPr>
            <a:spLocks noGrp="1"/>
          </p:cNvSpPr>
          <p:nvPr>
            <p:ph type="sldNum" sz="quarter" idx="12"/>
          </p:nvPr>
        </p:nvSpPr>
        <p:spPr/>
        <p:txBody>
          <a:bodyPr/>
          <a:lstStyle/>
          <a:p>
            <a:pPr>
              <a:defRPr/>
            </a:pPr>
            <a:fld id="{77AB0817-5139-425A-AE15-C6203E7816B0}" type="slidenum">
              <a:rPr lang="en-NZ" smtClean="0"/>
              <a:pPr>
                <a:defRPr/>
              </a:pPr>
              <a:t>‹#›</a:t>
            </a:fld>
            <a:endParaRPr lang="en-NZ"/>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B1D178D-A05A-428A-BAF9-183D58917CDA}" type="slidenum">
              <a:rPr lang="en-NZ" smtClean="0"/>
              <a:pPr>
                <a:defRPr/>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NZ"/>
          </a:p>
        </p:txBody>
      </p:sp>
      <p:sp>
        <p:nvSpPr>
          <p:cNvPr id="8" name="Footer Placeholder 7"/>
          <p:cNvSpPr>
            <a:spLocks noGrp="1"/>
          </p:cNvSpPr>
          <p:nvPr>
            <p:ph type="ftr" sz="quarter" idx="11"/>
          </p:nvPr>
        </p:nvSpPr>
        <p:spPr/>
        <p:txBody>
          <a:bodyPr/>
          <a:lstStyle/>
          <a:p>
            <a:pPr>
              <a:defRPr/>
            </a:pPr>
            <a:endParaRPr lang="en-NZ"/>
          </a:p>
        </p:txBody>
      </p:sp>
      <p:sp>
        <p:nvSpPr>
          <p:cNvPr id="9" name="Slide Number Placeholder 8"/>
          <p:cNvSpPr>
            <a:spLocks noGrp="1"/>
          </p:cNvSpPr>
          <p:nvPr>
            <p:ph type="sldNum" sz="quarter" idx="12"/>
          </p:nvPr>
        </p:nvSpPr>
        <p:spPr/>
        <p:txBody>
          <a:bodyPr/>
          <a:lstStyle/>
          <a:p>
            <a:pPr>
              <a:defRPr/>
            </a:pPr>
            <a:fld id="{29864EFF-921C-4FD0-8B00-F66B57E04AE7}" type="slidenum">
              <a:rPr lang="en-NZ" smtClean="0"/>
              <a:pPr>
                <a:defRPr/>
              </a:pPr>
              <a:t>‹#›</a:t>
            </a:fld>
            <a:endParaRPr lang="en-NZ"/>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NZ"/>
          </a:p>
        </p:txBody>
      </p:sp>
      <p:sp>
        <p:nvSpPr>
          <p:cNvPr id="4" name="Footer Placeholder 3"/>
          <p:cNvSpPr>
            <a:spLocks noGrp="1"/>
          </p:cNvSpPr>
          <p:nvPr>
            <p:ph type="ftr" sz="quarter" idx="11"/>
          </p:nvPr>
        </p:nvSpPr>
        <p:spPr/>
        <p:txBody>
          <a:bodyPr/>
          <a:lstStyle/>
          <a:p>
            <a:pPr>
              <a:defRPr/>
            </a:pPr>
            <a:endParaRPr lang="en-NZ"/>
          </a:p>
        </p:txBody>
      </p:sp>
      <p:sp>
        <p:nvSpPr>
          <p:cNvPr id="5" name="Slide Number Placeholder 4"/>
          <p:cNvSpPr>
            <a:spLocks noGrp="1"/>
          </p:cNvSpPr>
          <p:nvPr>
            <p:ph type="sldNum" sz="quarter" idx="12"/>
          </p:nvPr>
        </p:nvSpPr>
        <p:spPr/>
        <p:txBody>
          <a:bodyPr/>
          <a:lstStyle/>
          <a:p>
            <a:pPr>
              <a:defRPr/>
            </a:pPr>
            <a:fld id="{E331A9C2-5C9D-4B46-808B-6A1408327A33}" type="slidenum">
              <a:rPr lang="en-NZ" smtClean="0"/>
              <a:pPr>
                <a:defRPr/>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NZ"/>
          </a:p>
        </p:txBody>
      </p:sp>
      <p:sp>
        <p:nvSpPr>
          <p:cNvPr id="3" name="Footer Placeholder 2"/>
          <p:cNvSpPr>
            <a:spLocks noGrp="1"/>
          </p:cNvSpPr>
          <p:nvPr>
            <p:ph type="ftr" sz="quarter" idx="11"/>
          </p:nvPr>
        </p:nvSpPr>
        <p:spPr/>
        <p:txBody>
          <a:bodyPr/>
          <a:lstStyle/>
          <a:p>
            <a:pPr>
              <a:defRPr/>
            </a:pPr>
            <a:endParaRPr lang="en-NZ"/>
          </a:p>
        </p:txBody>
      </p:sp>
      <p:sp>
        <p:nvSpPr>
          <p:cNvPr id="4" name="Slide Number Placeholder 3"/>
          <p:cNvSpPr>
            <a:spLocks noGrp="1"/>
          </p:cNvSpPr>
          <p:nvPr>
            <p:ph type="sldNum" sz="quarter" idx="12"/>
          </p:nvPr>
        </p:nvSpPr>
        <p:spPr/>
        <p:txBody>
          <a:bodyPr/>
          <a:lstStyle/>
          <a:p>
            <a:pPr>
              <a:defRPr/>
            </a:pPr>
            <a:fld id="{83FDEF32-F19D-4761-B04A-96EFA9F21782}" type="slidenum">
              <a:rPr lang="en-NZ" smtClean="0"/>
              <a:pPr>
                <a:defRPr/>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81A4909C-509B-4A77-A499-B8BD03A97463}" type="slidenum">
              <a:rPr lang="en-NZ" smtClean="0"/>
              <a:pPr>
                <a:defRPr/>
              </a:pPr>
              <a:t>‹#›</a:t>
            </a:fld>
            <a:endParaRPr lang="en-NZ"/>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NZ"/>
          </a:p>
        </p:txBody>
      </p:sp>
      <p:sp>
        <p:nvSpPr>
          <p:cNvPr id="6" name="Footer Placeholder 5"/>
          <p:cNvSpPr>
            <a:spLocks noGrp="1"/>
          </p:cNvSpPr>
          <p:nvPr>
            <p:ph type="ftr" sz="quarter" idx="11"/>
          </p:nvPr>
        </p:nvSpPr>
        <p:spPr/>
        <p:txBody>
          <a:bodyPr/>
          <a:lstStyle/>
          <a:p>
            <a:pPr>
              <a:defRPr/>
            </a:pPr>
            <a:endParaRPr lang="en-NZ"/>
          </a:p>
        </p:txBody>
      </p:sp>
      <p:sp>
        <p:nvSpPr>
          <p:cNvPr id="7" name="Slide Number Placeholder 6"/>
          <p:cNvSpPr>
            <a:spLocks noGrp="1"/>
          </p:cNvSpPr>
          <p:nvPr>
            <p:ph type="sldNum" sz="quarter" idx="12"/>
          </p:nvPr>
        </p:nvSpPr>
        <p:spPr/>
        <p:txBody>
          <a:bodyPr/>
          <a:lstStyle/>
          <a:p>
            <a:pPr>
              <a:defRPr/>
            </a:pPr>
            <a:fld id="{B2E727EE-4258-4283-9DBE-8B6EF1DF6674}" type="slidenum">
              <a:rPr lang="en-NZ" smtClean="0"/>
              <a:pPr>
                <a:defRPr/>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NZ"/>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NZ"/>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3897ED57-6697-4273-9E3F-B169012E37DF}" type="slidenum">
              <a:rPr lang="en-NZ" smtClean="0"/>
              <a:pPr>
                <a:defRPr/>
              </a:pPr>
              <a:t>‹#›</a:t>
            </a:fld>
            <a:endParaRPr lang="en-NZ"/>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Grp="1" noChangeArrowheads="1"/>
          </p:cNvSpPr>
          <p:nvPr>
            <p:ph type="ctrTitle"/>
          </p:nvPr>
        </p:nvSpPr>
        <p:spPr/>
        <p:txBody>
          <a:bodyPr/>
          <a:lstStyle/>
          <a:p>
            <a:r>
              <a:rPr lang="en-NZ" dirty="0" smtClean="0"/>
              <a:t>Alert Builder</a:t>
            </a:r>
            <a:endParaRPr lang="en-NZ" dirty="0"/>
          </a:p>
        </p:txBody>
      </p:sp>
      <p:sp>
        <p:nvSpPr>
          <p:cNvPr id="194565" name="Rectangle 5"/>
          <p:cNvSpPr>
            <a:spLocks noGrp="1" noChangeArrowheads="1"/>
          </p:cNvSpPr>
          <p:nvPr>
            <p:ph type="subTitle" idx="1"/>
          </p:nvPr>
        </p:nvSpPr>
        <p:spPr>
          <a:xfrm>
            <a:off x="685800" y="3505200"/>
            <a:ext cx="7846640" cy="1752600"/>
          </a:xfrm>
        </p:spPr>
        <p:txBody>
          <a:bodyPr>
            <a:normAutofit/>
          </a:bodyPr>
          <a:lstStyle/>
          <a:p>
            <a:r>
              <a:rPr lang="en-NZ" dirty="0" smtClean="0"/>
              <a:t>IN721 2017</a:t>
            </a:r>
          </a:p>
          <a:p>
            <a:r>
              <a:rPr lang="en-AU" dirty="0" smtClean="0"/>
              <a:t>Design and Development for Mobile Devices</a:t>
            </a:r>
            <a:endParaRPr lang="en-NZ" dirty="0" smtClean="0"/>
          </a:p>
          <a:p>
            <a:r>
              <a:rPr lang="en-NZ" dirty="0" smtClean="0"/>
              <a:t>Session 7.1</a:t>
            </a:r>
          </a:p>
          <a:p>
            <a:endParaRPr lang="en-NZ"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 Better Looking Alert Dialog</a:t>
            </a:r>
            <a:endParaRPr lang="en-NZ" dirty="0"/>
          </a:p>
        </p:txBody>
      </p:sp>
      <p:sp>
        <p:nvSpPr>
          <p:cNvPr id="3" name="Content Placeholder 2"/>
          <p:cNvSpPr>
            <a:spLocks noGrp="1"/>
          </p:cNvSpPr>
          <p:nvPr>
            <p:ph idx="1"/>
          </p:nvPr>
        </p:nvSpPr>
        <p:spPr/>
        <p:txBody>
          <a:bodyPr/>
          <a:lstStyle/>
          <a:p>
            <a:r>
              <a:rPr lang="en-NZ" dirty="0" smtClean="0"/>
              <a:t>Instead of defining and inflating your own XML layout, you can use </a:t>
            </a:r>
            <a:r>
              <a:rPr lang="en-NZ" dirty="0" err="1" smtClean="0"/>
              <a:t>AlertDialog.Builder</a:t>
            </a:r>
            <a:r>
              <a:rPr lang="en-NZ" dirty="0" smtClean="0"/>
              <a:t>.</a:t>
            </a:r>
          </a:p>
          <a:p>
            <a:endParaRPr lang="en-NZ" dirty="0" smtClean="0"/>
          </a:p>
          <a:p>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 Better Looking Alert Dialog</a:t>
            </a:r>
            <a:endParaRPr lang="en-NZ" dirty="0"/>
          </a:p>
        </p:txBody>
      </p:sp>
      <p:pic>
        <p:nvPicPr>
          <p:cNvPr id="1026" name="Picture 2"/>
          <p:cNvPicPr>
            <a:picLocks noChangeAspect="1" noChangeArrowheads="1"/>
          </p:cNvPicPr>
          <p:nvPr/>
        </p:nvPicPr>
        <p:blipFill>
          <a:blip r:embed="rId3" cstate="print"/>
          <a:srcRect/>
          <a:stretch>
            <a:fillRect/>
          </a:stretch>
        </p:blipFill>
        <p:spPr bwMode="auto">
          <a:xfrm>
            <a:off x="827584" y="1484784"/>
            <a:ext cx="2731469" cy="5040000"/>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a:stretch>
            <a:fillRect/>
          </a:stretch>
        </p:blipFill>
        <p:spPr bwMode="auto">
          <a:xfrm>
            <a:off x="5044946" y="1484784"/>
            <a:ext cx="2695406" cy="5040000"/>
          </a:xfrm>
          <a:prstGeom prst="rect">
            <a:avLst/>
          </a:prstGeom>
          <a:noFill/>
          <a:ln w="952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 Better Looking Alert Dialogue</a:t>
            </a:r>
            <a:endParaRPr lang="en-NZ" dirty="0"/>
          </a:p>
        </p:txBody>
      </p:sp>
      <p:sp>
        <p:nvSpPr>
          <p:cNvPr id="3" name="Content Placeholder 2"/>
          <p:cNvSpPr>
            <a:spLocks noGrp="1"/>
          </p:cNvSpPr>
          <p:nvPr>
            <p:ph idx="1"/>
          </p:nvPr>
        </p:nvSpPr>
        <p:spPr/>
        <p:txBody>
          <a:bodyPr/>
          <a:lstStyle/>
          <a:p>
            <a:r>
              <a:rPr lang="en-NZ" dirty="0" smtClean="0"/>
              <a:t>Code goes in the Fragment’s </a:t>
            </a:r>
            <a:r>
              <a:rPr lang="en-NZ" dirty="0" err="1" smtClean="0"/>
              <a:t>onCreateDialog</a:t>
            </a:r>
            <a:r>
              <a:rPr lang="en-NZ" dirty="0" smtClean="0"/>
              <a:t> event handler.</a:t>
            </a:r>
          </a:p>
          <a:p>
            <a:r>
              <a:rPr lang="en-NZ" dirty="0" smtClean="0"/>
              <a:t>In the </a:t>
            </a:r>
            <a:r>
              <a:rPr lang="en-NZ" dirty="0" err="1" smtClean="0"/>
              <a:t>onCreateDialog</a:t>
            </a:r>
            <a:r>
              <a:rPr lang="en-NZ" dirty="0" smtClean="0"/>
              <a:t>, </a:t>
            </a:r>
            <a:r>
              <a:rPr lang="en-NZ" dirty="0" smtClean="0"/>
              <a:t>use </a:t>
            </a:r>
            <a:r>
              <a:rPr lang="en-NZ" dirty="0" smtClean="0"/>
              <a:t>a Builder </a:t>
            </a:r>
            <a:r>
              <a:rPr lang="en-NZ" dirty="0" smtClean="0"/>
              <a:t>to customise and create </a:t>
            </a:r>
            <a:r>
              <a:rPr lang="en-NZ" dirty="0" smtClean="0"/>
              <a:t>the dialog window.</a:t>
            </a:r>
          </a:p>
          <a:p>
            <a:endParaRPr lang="en-NZ" dirty="0" smtClean="0"/>
          </a:p>
          <a:p>
            <a:endParaRPr lang="en-NZ" dirty="0" smtClean="0"/>
          </a:p>
          <a:p>
            <a:endParaRPr lang="en-NZ"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Technical Note – Click Handlers</a:t>
            </a:r>
            <a:endParaRPr lang="en-NZ" dirty="0"/>
          </a:p>
        </p:txBody>
      </p:sp>
      <p:sp>
        <p:nvSpPr>
          <p:cNvPr id="3" name="Content Placeholder 2"/>
          <p:cNvSpPr>
            <a:spLocks noGrp="1"/>
          </p:cNvSpPr>
          <p:nvPr>
            <p:ph idx="1"/>
          </p:nvPr>
        </p:nvSpPr>
        <p:spPr>
          <a:xfrm>
            <a:off x="251520" y="1600200"/>
            <a:ext cx="8712968" cy="4876800"/>
          </a:xfrm>
        </p:spPr>
        <p:txBody>
          <a:bodyPr/>
          <a:lstStyle/>
          <a:p>
            <a:r>
              <a:rPr lang="en-NZ" dirty="0" smtClean="0"/>
              <a:t>The buttons that </a:t>
            </a:r>
            <a:r>
              <a:rPr lang="en-NZ" dirty="0" err="1" smtClean="0"/>
              <a:t>AlertDialog.Builder</a:t>
            </a:r>
            <a:r>
              <a:rPr lang="en-NZ" dirty="0" smtClean="0"/>
              <a:t> makes for you are not normal buttons.</a:t>
            </a:r>
          </a:p>
          <a:p>
            <a:r>
              <a:rPr lang="en-NZ" dirty="0" smtClean="0"/>
              <a:t>They are special Dialog buttons.</a:t>
            </a:r>
          </a:p>
          <a:p>
            <a:r>
              <a:rPr lang="en-NZ" dirty="0" smtClean="0"/>
              <a:t>They do not use </a:t>
            </a:r>
            <a:r>
              <a:rPr lang="en-NZ" dirty="0" err="1" smtClean="0"/>
              <a:t>OnClickListener</a:t>
            </a:r>
            <a:endParaRPr lang="en-NZ" dirty="0" smtClean="0"/>
          </a:p>
          <a:p>
            <a:r>
              <a:rPr lang="en-NZ" dirty="0" smtClean="0"/>
              <a:t>They use </a:t>
            </a:r>
            <a:r>
              <a:rPr lang="en-NZ" dirty="0" err="1" smtClean="0"/>
              <a:t>DialogInterface.OnClickListener</a:t>
            </a:r>
            <a:endParaRPr lang="en-NZ" dirty="0" smtClean="0"/>
          </a:p>
          <a:p>
            <a:r>
              <a:rPr lang="en-NZ" dirty="0" smtClean="0"/>
              <a:t>They do not use </a:t>
            </a:r>
            <a:r>
              <a:rPr lang="en-NZ" dirty="0" smtClean="0">
                <a:latin typeface="Courier New" pitchFamily="49" charset="0"/>
                <a:cs typeface="Courier New" pitchFamily="49" charset="0"/>
              </a:rPr>
              <a:t>void </a:t>
            </a:r>
            <a:r>
              <a:rPr lang="en-NZ" dirty="0" err="1" smtClean="0">
                <a:latin typeface="Courier New" pitchFamily="49" charset="0"/>
                <a:cs typeface="Courier New" pitchFamily="49" charset="0"/>
              </a:rPr>
              <a:t>onClick</a:t>
            </a:r>
            <a:r>
              <a:rPr lang="en-NZ" dirty="0" smtClean="0">
                <a:latin typeface="Courier New" pitchFamily="49" charset="0"/>
                <a:cs typeface="Courier New" pitchFamily="49" charset="0"/>
              </a:rPr>
              <a:t>(View v) </a:t>
            </a:r>
          </a:p>
          <a:p>
            <a:r>
              <a:rPr lang="en-NZ" dirty="0" smtClean="0"/>
              <a:t>They use </a:t>
            </a:r>
            <a:r>
              <a:rPr lang="en-NZ" sz="1800" dirty="0" smtClean="0">
                <a:latin typeface="Courier New" pitchFamily="49" charset="0"/>
                <a:cs typeface="Courier New" pitchFamily="49" charset="0"/>
              </a:rPr>
              <a:t>void </a:t>
            </a:r>
            <a:r>
              <a:rPr lang="en-NZ" sz="1800" dirty="0" err="1" smtClean="0">
                <a:latin typeface="Courier New" pitchFamily="49" charset="0"/>
                <a:cs typeface="Courier New" pitchFamily="49" charset="0"/>
              </a:rPr>
              <a:t>onClick</a:t>
            </a:r>
            <a:r>
              <a:rPr lang="en-NZ" sz="1800" dirty="0" smtClean="0">
                <a:latin typeface="Courier New" pitchFamily="49" charset="0"/>
                <a:cs typeface="Courier New" pitchFamily="49" charset="0"/>
              </a:rPr>
              <a:t>(</a:t>
            </a:r>
            <a:r>
              <a:rPr lang="en-NZ" sz="1800" dirty="0" err="1" smtClean="0">
                <a:latin typeface="Courier New" pitchFamily="49" charset="0"/>
                <a:cs typeface="Courier New" pitchFamily="49" charset="0"/>
              </a:rPr>
              <a:t>DialogInterface</a:t>
            </a:r>
            <a:r>
              <a:rPr lang="en-NZ" sz="1800" dirty="0" smtClean="0">
                <a:latin typeface="Courier New" pitchFamily="49" charset="0"/>
                <a:cs typeface="Courier New" pitchFamily="49" charset="0"/>
              </a:rPr>
              <a:t> dialog, </a:t>
            </a:r>
            <a:r>
              <a:rPr lang="en-NZ" sz="1800" dirty="0" err="1" smtClean="0">
                <a:latin typeface="Courier New" pitchFamily="49" charset="0"/>
                <a:cs typeface="Courier New" pitchFamily="49" charset="0"/>
              </a:rPr>
              <a:t>int</a:t>
            </a:r>
            <a:r>
              <a:rPr lang="en-NZ" sz="1800" dirty="0" smtClean="0">
                <a:latin typeface="Courier New" pitchFamily="49" charset="0"/>
                <a:cs typeface="Courier New" pitchFamily="49" charset="0"/>
              </a:rPr>
              <a:t> which) </a:t>
            </a:r>
            <a:endParaRPr lang="en-NZ"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Requirements Note</a:t>
            </a:r>
            <a:endParaRPr lang="en-NZ" dirty="0"/>
          </a:p>
        </p:txBody>
      </p:sp>
      <p:sp>
        <p:nvSpPr>
          <p:cNvPr id="3" name="Content Placeholder 2"/>
          <p:cNvSpPr>
            <a:spLocks noGrp="1"/>
          </p:cNvSpPr>
          <p:nvPr>
            <p:ph idx="1"/>
          </p:nvPr>
        </p:nvSpPr>
        <p:spPr/>
        <p:txBody>
          <a:bodyPr/>
          <a:lstStyle/>
          <a:p>
            <a:r>
              <a:rPr lang="en-NZ" dirty="0" smtClean="0"/>
              <a:t>You will see a lot of examples of using builders where the code looks like this:</a:t>
            </a:r>
          </a:p>
          <a:p>
            <a:endParaRPr lang="en-NZ" dirty="0" smtClean="0"/>
          </a:p>
          <a:p>
            <a:endParaRPr lang="en-NZ" dirty="0"/>
          </a:p>
        </p:txBody>
      </p:sp>
      <p:pic>
        <p:nvPicPr>
          <p:cNvPr id="1031" name="Picture 7"/>
          <p:cNvPicPr>
            <a:picLocks noChangeAspect="1" noChangeArrowheads="1"/>
          </p:cNvPicPr>
          <p:nvPr/>
        </p:nvPicPr>
        <p:blipFill>
          <a:blip r:embed="rId3" cstate="print"/>
          <a:srcRect/>
          <a:stretch>
            <a:fillRect/>
          </a:stretch>
        </p:blipFill>
        <p:spPr bwMode="auto">
          <a:xfrm>
            <a:off x="501430" y="2924944"/>
            <a:ext cx="7814986" cy="324036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Requirements Note</a:t>
            </a:r>
            <a:endParaRPr lang="en-NZ" dirty="0"/>
          </a:p>
        </p:txBody>
      </p:sp>
      <p:sp>
        <p:nvSpPr>
          <p:cNvPr id="3" name="Content Placeholder 2"/>
          <p:cNvSpPr>
            <a:spLocks noGrp="1"/>
          </p:cNvSpPr>
          <p:nvPr>
            <p:ph idx="1"/>
          </p:nvPr>
        </p:nvSpPr>
        <p:spPr/>
        <p:txBody>
          <a:bodyPr/>
          <a:lstStyle/>
          <a:p>
            <a:r>
              <a:rPr lang="en-NZ" dirty="0" smtClean="0"/>
              <a:t>Builder created and stored in a variable of the correct type.</a:t>
            </a:r>
          </a:p>
          <a:p>
            <a:r>
              <a:rPr lang="en-NZ" dirty="0" smtClean="0"/>
              <a:t>One </a:t>
            </a:r>
            <a:r>
              <a:rPr lang="en-NZ" dirty="0" smtClean="0"/>
              <a:t>builder method call per line</a:t>
            </a:r>
          </a:p>
          <a:p>
            <a:r>
              <a:rPr lang="en-NZ" dirty="0" smtClean="0"/>
              <a:t>All intermediate returns must be saved in an explicitly type variable</a:t>
            </a:r>
          </a:p>
          <a:p>
            <a:r>
              <a:rPr lang="en-NZ" dirty="0" smtClean="0"/>
              <a:t>No in-line anonymous classes may be declared.</a:t>
            </a:r>
          </a:p>
          <a:p>
            <a:endParaRPr lang="en-NZ"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In-Class Task</a:t>
            </a:r>
            <a:endParaRPr lang="en-NZ" dirty="0"/>
          </a:p>
        </p:txBody>
      </p:sp>
      <p:sp>
        <p:nvSpPr>
          <p:cNvPr id="3" name="Content Placeholder 2"/>
          <p:cNvSpPr>
            <a:spLocks noGrp="1"/>
          </p:cNvSpPr>
          <p:nvPr>
            <p:ph idx="1"/>
          </p:nvPr>
        </p:nvSpPr>
        <p:spPr/>
        <p:txBody>
          <a:bodyPr/>
          <a:lstStyle/>
          <a:p>
            <a:r>
              <a:rPr lang="en-NZ" dirty="0" smtClean="0"/>
              <a:t>Build the Confirm Pizza app (see last lecture for details) using an Alert Builder to construct the confirmation dialogue window.</a:t>
            </a:r>
            <a:endParaRPr lang="en-NZ" dirty="0"/>
          </a:p>
        </p:txBody>
      </p:sp>
      <p:pic>
        <p:nvPicPr>
          <p:cNvPr id="4" name="Picture 2"/>
          <p:cNvPicPr>
            <a:picLocks noChangeAspect="1" noChangeArrowheads="1"/>
          </p:cNvPicPr>
          <p:nvPr/>
        </p:nvPicPr>
        <p:blipFill>
          <a:blip r:embed="rId3" cstate="print"/>
          <a:srcRect/>
          <a:stretch>
            <a:fillRect/>
          </a:stretch>
        </p:blipFill>
        <p:spPr bwMode="auto">
          <a:xfrm>
            <a:off x="1003980" y="3429320"/>
            <a:ext cx="1560839" cy="2880000"/>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6548596" y="3429320"/>
            <a:ext cx="1551796" cy="2880000"/>
          </a:xfrm>
          <a:prstGeom prst="rect">
            <a:avLst/>
          </a:prstGeom>
          <a:noFill/>
          <a:ln w="9525">
            <a:noFill/>
            <a:miter lim="800000"/>
            <a:headEnd/>
            <a:tailEnd/>
          </a:ln>
        </p:spPr>
      </p:pic>
      <p:pic>
        <p:nvPicPr>
          <p:cNvPr id="2051" name="Picture 3"/>
          <p:cNvPicPr>
            <a:picLocks noChangeAspect="1" noChangeArrowheads="1"/>
          </p:cNvPicPr>
          <p:nvPr/>
        </p:nvPicPr>
        <p:blipFill>
          <a:blip r:embed="rId5" cstate="print"/>
          <a:srcRect/>
          <a:stretch>
            <a:fillRect/>
          </a:stretch>
        </p:blipFill>
        <p:spPr bwMode="auto">
          <a:xfrm>
            <a:off x="3777829" y="3429320"/>
            <a:ext cx="1557757" cy="2880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Optional Challenge Task</a:t>
            </a:r>
            <a:endParaRPr lang="en-NZ" dirty="0"/>
          </a:p>
        </p:txBody>
      </p:sp>
      <p:sp>
        <p:nvSpPr>
          <p:cNvPr id="3" name="Content Placeholder 2"/>
          <p:cNvSpPr>
            <a:spLocks noGrp="1"/>
          </p:cNvSpPr>
          <p:nvPr>
            <p:ph idx="1"/>
          </p:nvPr>
        </p:nvSpPr>
        <p:spPr/>
        <p:txBody>
          <a:bodyPr/>
          <a:lstStyle/>
          <a:p>
            <a:r>
              <a:rPr lang="en-NZ" dirty="0" smtClean="0"/>
              <a:t>Add a dialog to your Music Survey application to provide correct confirmation before enrolment.</a:t>
            </a:r>
            <a:endParaRPr lang="en-NZ" dirty="0"/>
          </a:p>
        </p:txBody>
      </p:sp>
      <p:pic>
        <p:nvPicPr>
          <p:cNvPr id="14338" name="Picture 2"/>
          <p:cNvPicPr>
            <a:picLocks noChangeAspect="1" noChangeArrowheads="1"/>
          </p:cNvPicPr>
          <p:nvPr/>
        </p:nvPicPr>
        <p:blipFill>
          <a:blip r:embed="rId3" cstate="print"/>
          <a:srcRect/>
          <a:stretch>
            <a:fillRect/>
          </a:stretch>
        </p:blipFill>
        <p:spPr bwMode="auto">
          <a:xfrm>
            <a:off x="953002" y="3284984"/>
            <a:ext cx="1458758" cy="2160000"/>
          </a:xfrm>
          <a:prstGeom prst="rect">
            <a:avLst/>
          </a:prstGeom>
          <a:noFill/>
          <a:ln w="9525">
            <a:noFill/>
            <a:miter lim="800000"/>
            <a:headEnd/>
            <a:tailEnd/>
          </a:ln>
        </p:spPr>
      </p:pic>
      <p:pic>
        <p:nvPicPr>
          <p:cNvPr id="14339" name="Picture 3"/>
          <p:cNvPicPr>
            <a:picLocks noChangeAspect="1" noChangeArrowheads="1"/>
          </p:cNvPicPr>
          <p:nvPr/>
        </p:nvPicPr>
        <p:blipFill>
          <a:blip r:embed="rId4" cstate="print"/>
          <a:srcRect/>
          <a:stretch>
            <a:fillRect/>
          </a:stretch>
        </p:blipFill>
        <p:spPr bwMode="auto">
          <a:xfrm>
            <a:off x="3419872" y="3284984"/>
            <a:ext cx="1466024" cy="2160000"/>
          </a:xfrm>
          <a:prstGeom prst="rect">
            <a:avLst/>
          </a:prstGeom>
          <a:noFill/>
          <a:ln w="9525">
            <a:noFill/>
            <a:miter lim="800000"/>
            <a:headEnd/>
            <a:tailEnd/>
          </a:ln>
        </p:spPr>
      </p:pic>
      <p:pic>
        <p:nvPicPr>
          <p:cNvPr id="14340" name="Picture 4"/>
          <p:cNvPicPr>
            <a:picLocks noChangeAspect="1" noChangeArrowheads="1"/>
          </p:cNvPicPr>
          <p:nvPr/>
        </p:nvPicPr>
        <p:blipFill>
          <a:blip r:embed="rId5" cstate="print"/>
          <a:srcRect/>
          <a:stretch>
            <a:fillRect/>
          </a:stretch>
        </p:blipFill>
        <p:spPr bwMode="auto">
          <a:xfrm>
            <a:off x="5796136" y="4914024"/>
            <a:ext cx="1231014" cy="1800000"/>
          </a:xfrm>
          <a:prstGeom prst="rect">
            <a:avLst/>
          </a:prstGeom>
          <a:noFill/>
          <a:ln w="9525">
            <a:noFill/>
            <a:miter lim="800000"/>
            <a:headEnd/>
            <a:tailEnd/>
          </a:ln>
        </p:spPr>
      </p:pic>
      <p:pic>
        <p:nvPicPr>
          <p:cNvPr id="14341" name="Picture 5"/>
          <p:cNvPicPr>
            <a:picLocks noChangeAspect="1" noChangeArrowheads="1"/>
          </p:cNvPicPr>
          <p:nvPr/>
        </p:nvPicPr>
        <p:blipFill>
          <a:blip r:embed="rId6" cstate="print"/>
          <a:srcRect/>
          <a:stretch>
            <a:fillRect/>
          </a:stretch>
        </p:blipFill>
        <p:spPr bwMode="auto">
          <a:xfrm>
            <a:off x="5796136" y="2636912"/>
            <a:ext cx="1228743" cy="1800000"/>
          </a:xfrm>
          <a:prstGeom prst="rect">
            <a:avLst/>
          </a:prstGeom>
          <a:noFill/>
          <a:ln w="9525">
            <a:noFill/>
            <a:miter lim="800000"/>
            <a:headEnd/>
            <a:tailEnd/>
          </a:ln>
        </p:spPr>
      </p:pic>
      <p:cxnSp>
        <p:nvCxnSpPr>
          <p:cNvPr id="10" name="Straight Arrow Connector 9"/>
          <p:cNvCxnSpPr/>
          <p:nvPr/>
        </p:nvCxnSpPr>
        <p:spPr>
          <a:xfrm>
            <a:off x="2555776" y="4437112"/>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004048" y="3645024"/>
            <a:ext cx="648072"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004048" y="5013176"/>
            <a:ext cx="72008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76056" y="3356992"/>
            <a:ext cx="431528" cy="369332"/>
          </a:xfrm>
          <a:prstGeom prst="rect">
            <a:avLst/>
          </a:prstGeom>
          <a:noFill/>
        </p:spPr>
        <p:txBody>
          <a:bodyPr wrap="none" rtlCol="0">
            <a:spAutoFit/>
          </a:bodyPr>
          <a:lstStyle/>
          <a:p>
            <a:r>
              <a:rPr lang="en-NZ" b="0" dirty="0" smtClean="0">
                <a:latin typeface="Calibri" pitchFamily="34" charset="0"/>
              </a:rPr>
              <a:t>no</a:t>
            </a:r>
            <a:endParaRPr lang="en-NZ" b="0" dirty="0">
              <a:latin typeface="Calibri" pitchFamily="34" charset="0"/>
            </a:endParaRPr>
          </a:p>
        </p:txBody>
      </p:sp>
      <p:sp>
        <p:nvSpPr>
          <p:cNvPr id="16" name="TextBox 15"/>
          <p:cNvSpPr txBox="1"/>
          <p:nvPr/>
        </p:nvSpPr>
        <p:spPr>
          <a:xfrm>
            <a:off x="5076056" y="5589240"/>
            <a:ext cx="491225" cy="369332"/>
          </a:xfrm>
          <a:prstGeom prst="rect">
            <a:avLst/>
          </a:prstGeom>
          <a:noFill/>
        </p:spPr>
        <p:txBody>
          <a:bodyPr wrap="none" rtlCol="0">
            <a:spAutoFit/>
          </a:bodyPr>
          <a:lstStyle/>
          <a:p>
            <a:r>
              <a:rPr lang="en-NZ" b="0" dirty="0" smtClean="0">
                <a:latin typeface="Calibri" pitchFamily="34" charset="0"/>
              </a:rPr>
              <a:t>yes</a:t>
            </a:r>
            <a:endParaRPr lang="en-NZ" b="0" dirty="0">
              <a:latin typeface="Calibri" pitchFamily="34" charset="0"/>
            </a:endParaRPr>
          </a:p>
        </p:txBody>
      </p:sp>
      <p:cxnSp>
        <p:nvCxnSpPr>
          <p:cNvPr id="18" name="Straight Arrow Connector 17"/>
          <p:cNvCxnSpPr/>
          <p:nvPr/>
        </p:nvCxnSpPr>
        <p:spPr>
          <a:xfrm flipH="1">
            <a:off x="6228184" y="4221088"/>
            <a:ext cx="1728192"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804248" y="6453336"/>
            <a:ext cx="1224136"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3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3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4117</TotalTime>
  <Words>811</Words>
  <Application>Microsoft Office PowerPoint</Application>
  <PresentationFormat>On-screen Show (4:3)</PresentationFormat>
  <Paragraphs>79</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Clarity</vt:lpstr>
      <vt:lpstr>Alert Builder</vt:lpstr>
      <vt:lpstr>A Better Looking Alert Dialog</vt:lpstr>
      <vt:lpstr>A Better Looking Alert Dialog</vt:lpstr>
      <vt:lpstr>A Better Looking Alert Dialogue</vt:lpstr>
      <vt:lpstr>Technical Note – Click Handlers</vt:lpstr>
      <vt:lpstr>Requirements Note</vt:lpstr>
      <vt:lpstr>Requirements Note</vt:lpstr>
      <vt:lpstr>In-Class Task</vt:lpstr>
      <vt:lpstr>Optional Challenge Task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dc:creator>
  <cp:lastModifiedBy>Patricia Haden</cp:lastModifiedBy>
  <cp:revision>1563</cp:revision>
  <dcterms:created xsi:type="dcterms:W3CDTF">1601-01-01T00:00:00Z</dcterms:created>
  <dcterms:modified xsi:type="dcterms:W3CDTF">2017-03-28T23:13:14Z</dcterms:modified>
</cp:coreProperties>
</file>