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5"/>
  </p:notesMasterIdLst>
  <p:sldIdLst>
    <p:sldId id="257" r:id="rId2"/>
    <p:sldId id="258" r:id="rId3"/>
    <p:sldId id="259" r:id="rId4"/>
    <p:sldId id="260" r:id="rId5"/>
    <p:sldId id="262" r:id="rId6"/>
    <p:sldId id="261" r:id="rId7"/>
    <p:sldId id="263" r:id="rId8"/>
    <p:sldId id="264" r:id="rId9"/>
    <p:sldId id="265" r:id="rId10"/>
    <p:sldId id="266" r:id="rId11"/>
    <p:sldId id="313" r:id="rId12"/>
    <p:sldId id="267" r:id="rId13"/>
    <p:sldId id="268" r:id="rId14"/>
    <p:sldId id="277" r:id="rId15"/>
    <p:sldId id="269" r:id="rId16"/>
    <p:sldId id="278" r:id="rId17"/>
    <p:sldId id="279" r:id="rId18"/>
    <p:sldId id="315" r:id="rId19"/>
    <p:sldId id="280" r:id="rId20"/>
    <p:sldId id="281" r:id="rId21"/>
    <p:sldId id="282" r:id="rId22"/>
    <p:sldId id="314" r:id="rId23"/>
    <p:sldId id="304" r:id="rId24"/>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063" autoAdjust="0"/>
  </p:normalViewPr>
  <p:slideViewPr>
    <p:cSldViewPr>
      <p:cViewPr varScale="1">
        <p:scale>
          <a:sx n="50" d="100"/>
          <a:sy n="50" d="100"/>
        </p:scale>
        <p:origin x="276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As our applications get bigger, it will become necessary to handle persistent data – that is, contents that are not created at runtime, like the array of </a:t>
            </a:r>
            <a:r>
              <a:rPr lang="en-US" baseline="0" dirty="0" err="1" smtClean="0"/>
              <a:t>ToDo</a:t>
            </a:r>
            <a:r>
              <a:rPr lang="en-US" baseline="0" dirty="0" smtClean="0"/>
              <a:t> activities, lists of words for the language trainer, etc., that we have used up until now.</a:t>
            </a:r>
          </a:p>
          <a:p>
            <a:pPr>
              <a:buFont typeface="Arial" pitchFamily="34" charset="0"/>
              <a:buChar char="•"/>
            </a:pPr>
            <a:endParaRPr lang="en-US" baseline="0" dirty="0" smtClean="0"/>
          </a:p>
          <a:p>
            <a:pPr>
              <a:buFont typeface="Arial" pitchFamily="34" charset="0"/>
              <a:buChar char="•"/>
            </a:pPr>
            <a:r>
              <a:rPr lang="en-US" baseline="0" dirty="0" smtClean="0"/>
              <a:t>There are two primary types of information storage we need:</a:t>
            </a:r>
          </a:p>
          <a:p>
            <a:pPr lvl="1">
              <a:buFont typeface="Arial" pitchFamily="34" charset="0"/>
              <a:buChar char="•"/>
            </a:pPr>
            <a:r>
              <a:rPr lang="en-US" baseline="0" dirty="0" smtClean="0"/>
              <a:t>Configuration data (preferences and settings)</a:t>
            </a:r>
          </a:p>
          <a:p>
            <a:pPr lvl="1">
              <a:buFont typeface="Arial" pitchFamily="34" charset="0"/>
              <a:buChar char="•"/>
            </a:pPr>
            <a:r>
              <a:rPr lang="en-US" baseline="0" dirty="0" smtClean="0"/>
              <a:t>Content data (e.g. the word list for the language trainer, sets of images for the Welcome to Dunedin app, etc.)</a:t>
            </a:r>
          </a:p>
          <a:p>
            <a:pPr lvl="1">
              <a:buFont typeface="Arial" pitchFamily="34" charset="0"/>
              <a:buChar char="•"/>
            </a:pPr>
            <a:endParaRPr lang="en-US" baseline="0" dirty="0" smtClean="0"/>
          </a:p>
          <a:p>
            <a:pPr lvl="0">
              <a:buFont typeface="Arial" pitchFamily="34" charset="0"/>
              <a:buChar char="•"/>
            </a:pPr>
            <a:r>
              <a:rPr lang="en-US" baseline="0" dirty="0" smtClean="0"/>
              <a:t>Android provides one primary technique for the former, and several for the latter.</a:t>
            </a:r>
          </a:p>
          <a:p>
            <a:pPr lvl="0">
              <a:buFont typeface="Arial" pitchFamily="34" charset="0"/>
              <a:buChar char="•"/>
            </a:pPr>
            <a:endParaRPr lang="en-US" baseline="0" dirty="0" smtClean="0"/>
          </a:p>
          <a:p>
            <a:pPr lvl="0">
              <a:buFont typeface="Arial" pitchFamily="34" charset="0"/>
              <a:buChar char="•"/>
            </a:pPr>
            <a:r>
              <a:rPr lang="en-US" baseline="0" dirty="0" smtClean="0"/>
              <a:t>We will spend all week on this, covering the topic in two parts…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Often</a:t>
            </a:r>
            <a:r>
              <a:rPr lang="en-NZ" baseline="0" dirty="0" smtClean="0"/>
              <a:t> we need to store content for our apps.</a:t>
            </a:r>
          </a:p>
          <a:p>
            <a:pPr marL="171450" indent="-171450">
              <a:buFont typeface="Arial" panose="020B0604020202020204" pitchFamily="34" charset="0"/>
              <a:buChar char="•"/>
            </a:pPr>
            <a:r>
              <a:rPr lang="en-NZ" baseline="0" dirty="0" smtClean="0"/>
              <a:t>For the next example, imagine that we want to store a long list of cities to display in some kind of collection control (perhaps for a hotel reservation or airline bookings app)</a:t>
            </a:r>
          </a:p>
          <a:p>
            <a:pPr marL="171450" indent="-171450">
              <a:buFont typeface="Arial" panose="020B0604020202020204" pitchFamily="34" charset="0"/>
              <a:buChar char="•"/>
            </a:pPr>
            <a:r>
              <a:rPr lang="en-NZ" baseline="0" dirty="0" smtClean="0"/>
              <a:t>We have previously seen that we can store lists of things in res/value as a string array, but when the lists get longer than just a few items, that becomes very tedious, and requires recompilation to modify.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Eventually, we will need to be able to open and read a text file.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1" baseline="0" dirty="0" smtClean="0"/>
              <a:t>NB: In all slides in the </a:t>
            </a:r>
            <a:r>
              <a:rPr lang="en-NZ" b="1" baseline="0" dirty="0" err="1" smtClean="0"/>
              <a:t>powerpoint</a:t>
            </a:r>
            <a:r>
              <a:rPr lang="en-NZ" b="1" baseline="0" dirty="0" smtClean="0"/>
              <a:t>, try-catch has been removed to save space. For some operations, they are mandatory, and Java will flag you for them.</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Text files for input should go in ~/assets</a:t>
            </a:r>
          </a:p>
          <a:p>
            <a:pPr marL="171450" indent="-171450">
              <a:buFont typeface="Arial" panose="020B0604020202020204" pitchFamily="34" charset="0"/>
              <a:buChar char="•"/>
            </a:pPr>
            <a:r>
              <a:rPr lang="en-NZ" baseline="0" dirty="0" smtClean="0"/>
              <a:t>Android provides an </a:t>
            </a:r>
            <a:r>
              <a:rPr lang="en-NZ" baseline="0" dirty="0" err="1" smtClean="0"/>
              <a:t>AssetManager</a:t>
            </a:r>
            <a:r>
              <a:rPr lang="en-NZ" baseline="0" dirty="0" smtClean="0"/>
              <a:t> class that looks for this folder.</a:t>
            </a:r>
          </a:p>
          <a:p>
            <a:pPr marL="171450" indent="-171450">
              <a:buFont typeface="Arial" panose="020B0604020202020204" pitchFamily="34" charset="0"/>
              <a:buChar char="•"/>
            </a:pPr>
            <a:r>
              <a:rPr lang="en-NZ" baseline="0" dirty="0" smtClean="0"/>
              <a:t>You will need to create ~/assets, as shown.</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baseline="0" dirty="0" smtClean="0"/>
              <a:t>We will start with a simple </a:t>
            </a:r>
            <a:r>
              <a:rPr lang="en-NZ" baseline="0" dirty="0" err="1" smtClean="0"/>
              <a:t>ascii</a:t>
            </a:r>
            <a:r>
              <a:rPr lang="en-NZ" baseline="0" dirty="0" smtClean="0"/>
              <a:t> file containing a list of cities, city_names.txt</a:t>
            </a:r>
          </a:p>
          <a:p>
            <a:pPr marL="171450" indent="-171450">
              <a:buFont typeface="Arial" panose="020B0604020202020204" pitchFamily="34" charset="0"/>
              <a:buChar char="•"/>
            </a:pPr>
            <a:r>
              <a:rPr lang="en-NZ" baseline="0" dirty="0" smtClean="0"/>
              <a:t>It only has 14 cities, but the process is identical for 1000s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Copy and paste it into your new assets folder...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Shouldn’t be a big surprise by now.</a:t>
            </a:r>
          </a:p>
          <a:p>
            <a:pPr marL="171450" indent="-171450">
              <a:buFont typeface="Arial" panose="020B0604020202020204" pitchFamily="34" charset="0"/>
              <a:buChar char="•"/>
            </a:pPr>
            <a:r>
              <a:rPr lang="en-NZ" dirty="0" smtClean="0"/>
              <a:t>Activities have all kinds of helpers,</a:t>
            </a:r>
            <a:r>
              <a:rPr lang="en-NZ" baseline="0" dirty="0" smtClean="0"/>
              <a:t> and get methods to grab them. This is just another one.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To read from an external file, you want to get a </a:t>
            </a:r>
            <a:r>
              <a:rPr lang="en-NZ" baseline="0" dirty="0" err="1" smtClean="0"/>
              <a:t>BufferedReader</a:t>
            </a:r>
            <a:r>
              <a:rPr lang="en-NZ" baseline="0" dirty="0" smtClean="0"/>
              <a:t> (this is a normal Java.io class, not an Android class) It has the most useful I/O operations.</a:t>
            </a:r>
          </a:p>
          <a:p>
            <a:pPr marL="171450" indent="-171450">
              <a:buFont typeface="Arial" panose="020B0604020202020204" pitchFamily="34" charset="0"/>
              <a:buChar char="•"/>
            </a:pPr>
            <a:r>
              <a:rPr lang="en-NZ" baseline="0" dirty="0" smtClean="0"/>
              <a:t>Getting a </a:t>
            </a:r>
            <a:r>
              <a:rPr lang="en-NZ" baseline="0" dirty="0" err="1" smtClean="0"/>
              <a:t>BufferedReader</a:t>
            </a:r>
            <a:r>
              <a:rPr lang="en-NZ" baseline="0" dirty="0" smtClean="0"/>
              <a:t> is a three-step process.</a:t>
            </a:r>
          </a:p>
          <a:p>
            <a:pPr marL="171450" indent="-171450">
              <a:buFont typeface="Arial" panose="020B0604020202020204" pitchFamily="34" charset="0"/>
              <a:buChar char="•"/>
            </a:pPr>
            <a:r>
              <a:rPr lang="en-NZ" baseline="0" dirty="0" smtClean="0"/>
              <a:t>First you get a system input stream, using the </a:t>
            </a:r>
            <a:r>
              <a:rPr lang="en-NZ" baseline="0" dirty="0" err="1" smtClean="0"/>
              <a:t>assetmanager</a:t>
            </a:r>
            <a:endParaRPr lang="en-NZ" baseline="0" dirty="0" smtClean="0"/>
          </a:p>
          <a:p>
            <a:pPr marL="171450" indent="-171450">
              <a:buFont typeface="Arial" panose="020B0604020202020204" pitchFamily="34" charset="0"/>
              <a:buChar char="•"/>
            </a:pPr>
            <a:r>
              <a:rPr lang="en-NZ" baseline="0" dirty="0" smtClean="0"/>
              <a:t>Then you use the </a:t>
            </a:r>
            <a:r>
              <a:rPr lang="en-NZ" baseline="0" dirty="0" err="1" smtClean="0"/>
              <a:t>inputStream</a:t>
            </a:r>
            <a:r>
              <a:rPr lang="en-NZ" baseline="0" dirty="0" smtClean="0"/>
              <a:t> to create an </a:t>
            </a:r>
            <a:r>
              <a:rPr lang="en-NZ" baseline="0" dirty="0" err="1" smtClean="0"/>
              <a:t>InputStreamReader</a:t>
            </a:r>
            <a:endParaRPr lang="en-NZ" baseline="0" dirty="0" smtClean="0"/>
          </a:p>
          <a:p>
            <a:pPr marL="171450" indent="-171450">
              <a:buFont typeface="Arial" panose="020B0604020202020204" pitchFamily="34" charset="0"/>
              <a:buChar char="•"/>
            </a:pPr>
            <a:r>
              <a:rPr lang="en-NZ" baseline="0" dirty="0" smtClean="0"/>
              <a:t>Finally you use the </a:t>
            </a:r>
            <a:r>
              <a:rPr lang="en-NZ" baseline="0" dirty="0" err="1" smtClean="0"/>
              <a:t>InputStreamReader</a:t>
            </a:r>
            <a:r>
              <a:rPr lang="en-NZ" baseline="0" dirty="0" smtClean="0"/>
              <a:t> to create a </a:t>
            </a:r>
            <a:r>
              <a:rPr lang="en-NZ" baseline="0" dirty="0" err="1" smtClean="0"/>
              <a:t>BufferedReader</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code, it looks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baseline="0" dirty="0" smtClean="0"/>
              <a:t>Fussy code. This is normal Java, not Android. We’ll go through it here for those who haven’t done Java.</a:t>
            </a:r>
          </a:p>
          <a:p>
            <a:pPr marL="171450" indent="-171450">
              <a:buFont typeface="Arial" panose="020B0604020202020204" pitchFamily="34" charset="0"/>
              <a:buChar char="•"/>
            </a:pPr>
            <a:r>
              <a:rPr lang="en-NZ" baseline="0" dirty="0" smtClean="0"/>
              <a:t>You should always wrap attempts to open external resources in a try-catch and give sensible feedback before (or instead of) crashing.</a:t>
            </a:r>
          </a:p>
          <a:p>
            <a:pPr marL="171450" indent="-171450">
              <a:buFont typeface="Arial" panose="020B0604020202020204" pitchFamily="34" charset="0"/>
              <a:buChar char="•"/>
            </a:pPr>
            <a:r>
              <a:rPr lang="en-NZ" baseline="0" dirty="0" smtClean="0"/>
              <a:t>In fact, AS will require you to do so. We’ll see that code later. For now we want to concentrate on this part...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Once you have</a:t>
            </a:r>
            <a:r>
              <a:rPr lang="en-NZ" baseline="0" dirty="0" smtClean="0"/>
              <a:t> a </a:t>
            </a:r>
            <a:r>
              <a:rPr lang="en-NZ" baseline="0" dirty="0" err="1" smtClean="0"/>
              <a:t>BufferedReader</a:t>
            </a:r>
            <a:r>
              <a:rPr lang="en-NZ" baseline="0" dirty="0" smtClean="0"/>
              <a:t>, you are back in normal I/O stream territory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We have the familiar “loop until </a:t>
            </a:r>
            <a:r>
              <a:rPr lang="en-NZ" baseline="0" dirty="0" err="1" smtClean="0"/>
              <a:t>readLine</a:t>
            </a:r>
            <a:r>
              <a:rPr lang="en-NZ" baseline="0" dirty="0" smtClean="0"/>
              <a:t> returns false” pattern.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You now have a nice collection of strings that you can pass off to an ArrayAdapter and put into a ListView…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You can just give the file name without path info – the asset manager gets it out of the asset folder for you.</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baseline="0" dirty="0" smtClean="0"/>
              <a:t>Like this. I’ve loaded the </a:t>
            </a:r>
            <a:r>
              <a:rPr lang="en-NZ" baseline="0" dirty="0" err="1" smtClean="0"/>
              <a:t>listview</a:t>
            </a:r>
            <a:r>
              <a:rPr lang="en-NZ" baseline="0" dirty="0" smtClean="0"/>
              <a:t> in the </a:t>
            </a:r>
            <a:r>
              <a:rPr lang="en-NZ" baseline="0" dirty="0" err="1" smtClean="0"/>
              <a:t>oncreate</a:t>
            </a:r>
            <a:r>
              <a:rPr lang="en-NZ" baseline="0" dirty="0" smtClean="0"/>
              <a:t>. You can see here that I have scrolled down to see the later entries.</a:t>
            </a:r>
          </a:p>
          <a:p>
            <a:pPr>
              <a:buFont typeface="Arial" pitchFamily="34" charset="0"/>
              <a:buChar char="•"/>
            </a:pPr>
            <a:r>
              <a:rPr lang="en-NZ" baseline="0" dirty="0" smtClean="0"/>
              <a:t>You’ll be doing this in </a:t>
            </a:r>
            <a:r>
              <a:rPr lang="en-NZ" baseline="0" smtClean="0"/>
              <a:t>your practical</a:t>
            </a: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253392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If your internal</a:t>
            </a:r>
            <a:r>
              <a:rPr lang="en-NZ" baseline="0" dirty="0" smtClean="0"/>
              <a:t> data model becomes sufficiently complex, you may want to put a database behind it.</a:t>
            </a:r>
          </a:p>
          <a:p>
            <a:pPr marL="171450" indent="-171450">
              <a:buFont typeface="Arial" panose="020B0604020202020204" pitchFamily="34" charset="0"/>
              <a:buChar char="•"/>
            </a:pPr>
            <a:r>
              <a:rPr lang="en-NZ" baseline="0" dirty="0" smtClean="0"/>
              <a:t>Luckily, Android comes with a built-in RDBMS, </a:t>
            </a:r>
            <a:r>
              <a:rPr lang="en-NZ" baseline="0" dirty="0" err="1" smtClean="0"/>
              <a:t>SQLite</a:t>
            </a:r>
            <a:r>
              <a:rPr lang="en-NZ" baseline="0" dirty="0" smtClean="0"/>
              <a: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Because you have done so much RDBMS stuff in DB2 and Web 2, and because you are doing so much of it in Web 3, we aren’t going to spend too much time talking about how it’s done in Android.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We will just look at how to communicate with the RDBMS using Android libraries, and you will have a chance to use it in the practical.</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For our example, we will make our Cities entity more complex by including the country in which it is found. You have decided that you want a database for this. We will use a single table, as shown.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Working with SQLite in Android is just what you’re familiar with. Get the appropriate helper objects. Write SQL and pass it to the objects.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NB: There is a wrapper class for this called </a:t>
            </a:r>
            <a:r>
              <a:rPr lang="en-NZ" baseline="0" dirty="0" err="1" smtClean="0"/>
              <a:t>SQLiteDatabase</a:t>
            </a:r>
            <a:r>
              <a:rPr lang="en-NZ" baseline="0" dirty="0" smtClean="0"/>
              <a:t> that is not really easier to work with, but is more efficient if you’ve got lots of database work to do. See the docs for details.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the </a:t>
            </a:r>
            <a:r>
              <a:rPr lang="en-NZ" baseline="0" dirty="0" err="1" smtClean="0"/>
              <a:t>openOrCreateDatabase</a:t>
            </a:r>
            <a:r>
              <a:rPr lang="en-NZ" baseline="0" dirty="0" smtClean="0"/>
              <a:t> command is an Activity method.</a:t>
            </a:r>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137629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SQLite</a:t>
            </a:r>
            <a:r>
              <a:rPr lang="en-NZ" dirty="0" smtClean="0"/>
              <a:t> uses a slightly different SQL syntax from T-SQL or </a:t>
            </a:r>
            <a:r>
              <a:rPr lang="en-NZ" dirty="0" err="1" smtClean="0"/>
              <a:t>mySQL</a:t>
            </a:r>
            <a:r>
              <a:rPr lang="en-NZ" baseline="0" dirty="0" smtClean="0"/>
              <a:t> (of course). Note the declaration of the primary key and TEXT data type</a:t>
            </a:r>
          </a:p>
          <a:p>
            <a:pPr marL="171450" indent="-171450">
              <a:buFont typeface="Arial" panose="020B0604020202020204" pitchFamily="34" charset="0"/>
              <a:buChar char="•"/>
            </a:pPr>
            <a:r>
              <a:rPr lang="en-NZ" baseline="0" dirty="0" smtClean="0"/>
              <a:t>See the docs for full details.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the </a:t>
            </a:r>
            <a:r>
              <a:rPr lang="en-NZ" baseline="0" dirty="0" err="1" smtClean="0"/>
              <a:t>openOrCreateDatabase</a:t>
            </a:r>
            <a:r>
              <a:rPr lang="en-NZ" baseline="0" dirty="0" smtClean="0"/>
              <a:t> command is an Activity method.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err="1" smtClean="0"/>
              <a:t>execSQL</a:t>
            </a:r>
            <a:r>
              <a:rPr lang="en-NZ" baseline="0" dirty="0" smtClean="0"/>
              <a:t> is an </a:t>
            </a:r>
            <a:r>
              <a:rPr lang="en-NZ" baseline="0" dirty="0" err="1" smtClean="0"/>
              <a:t>SQLiteDatabase</a:t>
            </a:r>
            <a:r>
              <a:rPr lang="en-NZ" baseline="0" dirty="0" smtClean="0"/>
              <a:t> class method.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1137629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(Combining</a:t>
            </a:r>
            <a:r>
              <a:rPr lang="en-NZ" baseline="0" dirty="0" smtClean="0"/>
              <a:t> string declaration and method call to save space…)</a:t>
            </a:r>
          </a:p>
          <a:p>
            <a:pPr marL="171450" indent="-171450">
              <a:buFont typeface="Arial" panose="020B0604020202020204" pitchFamily="34" charset="0"/>
              <a:buChar char="•"/>
            </a:pPr>
            <a:endParaRPr lang="en-NZ" b="0" dirty="0" smtClean="0"/>
          </a:p>
          <a:p>
            <a:pPr marL="171450" indent="-171450">
              <a:buFont typeface="Arial" panose="020B0604020202020204" pitchFamily="34" charset="0"/>
              <a:buChar char="•"/>
            </a:pPr>
            <a:r>
              <a:rPr lang="en-NZ" b="1" dirty="0" smtClean="0"/>
              <a:t>This is a place that SQLite is particularly</a:t>
            </a:r>
            <a:r>
              <a:rPr lang="en-NZ" b="1" baseline="0" dirty="0" smtClean="0"/>
              <a:t> odd.</a:t>
            </a:r>
          </a:p>
          <a:p>
            <a:pPr marL="171450" indent="-171450">
              <a:buFont typeface="Arial" panose="020B0604020202020204" pitchFamily="34" charset="0"/>
              <a:buChar char="•"/>
            </a:pPr>
            <a:r>
              <a:rPr lang="en-NZ" baseline="0" dirty="0" smtClean="0"/>
              <a:t>With an </a:t>
            </a:r>
            <a:r>
              <a:rPr lang="en-NZ" baseline="0" dirty="0" err="1" smtClean="0"/>
              <a:t>autoincrement</a:t>
            </a:r>
            <a:r>
              <a:rPr lang="en-NZ" baseline="0" dirty="0" smtClean="0"/>
              <a:t> field, you pass in null. You’ll get a number-of-arguments exception if you don’t</a:t>
            </a:r>
          </a:p>
          <a:p>
            <a:pPr marL="171450" indent="-171450">
              <a:buFont typeface="Arial" panose="020B0604020202020204" pitchFamily="34" charset="0"/>
              <a:buChar char="•"/>
            </a:pPr>
            <a:r>
              <a:rPr lang="en-NZ" baseline="0" dirty="0" smtClean="0"/>
              <a:t>As an alternative, use a fully qualified insert statement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Either approach produces a correct unique PK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1545177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Like with </a:t>
            </a:r>
            <a:r>
              <a:rPr lang="en-NZ" dirty="0" err="1" smtClean="0"/>
              <a:t>mySQL</a:t>
            </a:r>
            <a:r>
              <a:rPr lang="en-NZ" dirty="0" smtClean="0"/>
              <a:t> and </a:t>
            </a:r>
            <a:r>
              <a:rPr lang="en-NZ" dirty="0" err="1" smtClean="0"/>
              <a:t>php</a:t>
            </a:r>
            <a:r>
              <a:rPr lang="en-NZ" dirty="0" smtClean="0"/>
              <a:t>, select queries return a packed up data object that you have to untangle to look</a:t>
            </a:r>
            <a:r>
              <a:rPr lang="en-NZ" baseline="0" dirty="0" smtClean="0"/>
              <a:t> at the records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err="1" smtClean="0"/>
              <a:t>getCount</a:t>
            </a:r>
            <a:r>
              <a:rPr lang="en-NZ" baseline="0" dirty="0" smtClean="0"/>
              <a:t> returns the number of records fetched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Everything else is self-explanatory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are lots more methods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Here’s how we could do a SELECT * on our table and pull the city and country names out into an </a:t>
            </a:r>
            <a:r>
              <a:rPr lang="en-NZ" baseline="0" dirty="0" err="1" smtClean="0"/>
              <a:t>ArrayList</a:t>
            </a:r>
            <a:r>
              <a:rPr lang="en-NZ" baseline="0" dirty="0" smtClean="0"/>
              <a: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86052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SharedPreferences</a:t>
            </a:r>
            <a:r>
              <a:rPr lang="en-NZ" baseline="0" dirty="0" smtClean="0"/>
              <a:t> is for configuration data, and you will see that it is much like </a:t>
            </a:r>
            <a:r>
              <a:rPr lang="en-NZ" baseline="0" dirty="0" err="1" smtClean="0"/>
              <a:t>ViewState</a:t>
            </a:r>
            <a:r>
              <a:rPr lang="en-NZ" baseline="0" dirty="0" smtClean="0"/>
              <a:t>, Session, and so 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others are for external content. If we were looking simply in order of increasing data complexity, we would probably do SQL databases last. However, we already know about SQL databases and, more critically, we need to spend extra time on formatted files, because we are going to need to be very comfortable with them when we start getting data off the internet.</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1583645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we know the </a:t>
            </a:r>
            <a:r>
              <a:rPr lang="en-NZ" dirty="0" err="1" smtClean="0"/>
              <a:t>citynameindex</a:t>
            </a:r>
            <a:r>
              <a:rPr lang="en-NZ" dirty="0" smtClean="0"/>
              <a:t> so we could have hard-coded it in, but this code will continue to work if the table schema</a:t>
            </a:r>
            <a:r>
              <a:rPr lang="en-NZ" baseline="0" dirty="0" smtClean="0"/>
              <a:t> is changed later, which is always good technique.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At the end of this, again you have a nice array that you can shove into the ListView.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You will have a chance to do this in the practical.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373907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Here’s what it looks like if you</a:t>
            </a:r>
            <a:r>
              <a:rPr lang="en-NZ" baseline="0" dirty="0" smtClean="0"/>
              <a:t> hit the database inside the </a:t>
            </a:r>
            <a:r>
              <a:rPr lang="en-NZ" baseline="0" smtClean="0"/>
              <a:t>button click...</a:t>
            </a:r>
            <a:endParaRPr lang="en-NZ"/>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410262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12662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So this is how you would hold a font size,</a:t>
            </a:r>
            <a:r>
              <a:rPr lang="en-NZ" baseline="0" dirty="0" smtClean="0"/>
              <a:t> or a background colour, or a high score.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fact, your </a:t>
            </a:r>
            <a:r>
              <a:rPr lang="en-NZ" baseline="0" dirty="0" err="1" smtClean="0"/>
              <a:t>sharedpreferences</a:t>
            </a:r>
            <a:r>
              <a:rPr lang="en-NZ" baseline="0" dirty="0" smtClean="0"/>
              <a:t> will stay around until you uninstall the app.</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As an example, consider the globalisation issue of what language to make your display in.</a:t>
            </a:r>
          </a:p>
          <a:p>
            <a:pPr marL="171450" indent="-171450">
              <a:buFont typeface="Arial" panose="020B0604020202020204" pitchFamily="34" charset="0"/>
              <a:buChar char="•"/>
            </a:pPr>
            <a:r>
              <a:rPr lang="en-NZ" baseline="0" dirty="0" smtClean="0"/>
              <a:t>We will build a simple app that displays its Hello World in different languages, depending on the user choice.</a:t>
            </a:r>
          </a:p>
          <a:p>
            <a:pPr marL="171450" indent="-171450">
              <a:buFont typeface="Arial" panose="020B0604020202020204" pitchFamily="34" charset="0"/>
              <a:buChar char="•"/>
            </a:pPr>
            <a:r>
              <a:rPr lang="en-NZ" baseline="0" dirty="0" smtClean="0"/>
              <a:t>When the app is first launched, the user is instructed (in English) to select their preferred language.</a:t>
            </a:r>
          </a:p>
          <a:p>
            <a:pPr marL="171450" indent="-171450">
              <a:buFont typeface="Arial" panose="020B0604020202020204" pitchFamily="34" charset="0"/>
              <a:buChar char="•"/>
            </a:pPr>
            <a:r>
              <a:rPr lang="en-NZ" baseline="0" dirty="0" smtClean="0"/>
              <a:t>On subsequent launches, the app should just open up already in that language.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15083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solidFill>
                  <a:srgbClr val="FF0000"/>
                </a:solidFill>
              </a:rPr>
              <a:t>Opening</a:t>
            </a:r>
            <a:r>
              <a:rPr lang="en-NZ" baseline="0" dirty="0" smtClean="0">
                <a:solidFill>
                  <a:srgbClr val="FF0000"/>
                </a:solidFill>
              </a:rPr>
              <a:t> screen</a:t>
            </a:r>
          </a:p>
          <a:p>
            <a:pPr marL="171450" indent="-171450">
              <a:buFont typeface="Arial" panose="020B0604020202020204" pitchFamily="34" charset="0"/>
              <a:buChar char="•"/>
            </a:pPr>
            <a:r>
              <a:rPr lang="en-NZ" baseline="0" dirty="0" smtClean="0">
                <a:solidFill>
                  <a:srgbClr val="FF0000"/>
                </a:solidFill>
              </a:rPr>
              <a:t>After selection</a:t>
            </a:r>
          </a:p>
          <a:p>
            <a:pPr marL="171450" indent="-171450">
              <a:buFont typeface="Arial" panose="020B0604020202020204" pitchFamily="34" charset="0"/>
              <a:buChar char="•"/>
            </a:pPr>
            <a:r>
              <a:rPr lang="en-NZ" baseline="0" dirty="0" smtClean="0">
                <a:solidFill>
                  <a:srgbClr val="FF0000"/>
                </a:solidFill>
              </a:rPr>
              <a:t>Opening screen on subsequent launch. (Closed the emulator, changed and </a:t>
            </a:r>
            <a:r>
              <a:rPr lang="en-NZ" baseline="0" dirty="0" err="1" smtClean="0">
                <a:solidFill>
                  <a:srgbClr val="FF0000"/>
                </a:solidFill>
              </a:rPr>
              <a:t>relaunched</a:t>
            </a:r>
            <a:r>
              <a:rPr lang="en-NZ" baseline="0" dirty="0" smtClean="0">
                <a:solidFill>
                  <a:srgbClr val="FF0000"/>
                </a:solidFill>
              </a:rPr>
              <a:t> the app).</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The logic is:</a:t>
            </a:r>
          </a:p>
          <a:p>
            <a:pPr marL="628650" lvl="1" indent="-171450">
              <a:buFont typeface="Arial" panose="020B0604020202020204" pitchFamily="34" charset="0"/>
              <a:buChar char="•"/>
            </a:pPr>
            <a:r>
              <a:rPr lang="en-NZ" baseline="0" dirty="0" smtClean="0">
                <a:solidFill>
                  <a:srgbClr val="FF0000"/>
                </a:solidFill>
              </a:rPr>
              <a:t>On create, the system reads from </a:t>
            </a:r>
            <a:r>
              <a:rPr lang="en-NZ" baseline="0" dirty="0" err="1" smtClean="0">
                <a:solidFill>
                  <a:srgbClr val="FF0000"/>
                </a:solidFill>
              </a:rPr>
              <a:t>sharedPreferences</a:t>
            </a:r>
            <a:r>
              <a:rPr lang="en-NZ" baseline="0" dirty="0" smtClean="0">
                <a:solidFill>
                  <a:srgbClr val="FF0000"/>
                </a:solidFill>
              </a:rPr>
              <a:t>. If the key is null, it shows the default screen. But if the key is there, it sets the text.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solidFill>
                  <a:srgbClr val="FF0000"/>
                </a:solidFill>
              </a:rPr>
              <a:t>The button click handler reads from the </a:t>
            </a:r>
            <a:r>
              <a:rPr lang="en-NZ" baseline="0" dirty="0" err="1" smtClean="0">
                <a:solidFill>
                  <a:srgbClr val="FF0000"/>
                </a:solidFill>
              </a:rPr>
              <a:t>radiogroup</a:t>
            </a:r>
            <a:r>
              <a:rPr lang="en-NZ" baseline="0" dirty="0" smtClean="0">
                <a:solidFill>
                  <a:srgbClr val="FF0000"/>
                </a:solidFill>
              </a:rPr>
              <a:t> and writes the key value pair to </a:t>
            </a:r>
            <a:r>
              <a:rPr lang="en-NZ" baseline="0" dirty="0" err="1" smtClean="0">
                <a:solidFill>
                  <a:srgbClr val="FF0000"/>
                </a:solidFill>
              </a:rPr>
              <a:t>sharedPreferences</a:t>
            </a:r>
            <a:r>
              <a:rPr lang="en-NZ" baseline="0" dirty="0" smtClean="0">
                <a:solidFill>
                  <a:srgbClr val="FF0000"/>
                </a:solidFill>
              </a:rPr>
              <a:t>’</a:t>
            </a:r>
          </a:p>
          <a:p>
            <a:pPr marL="628650" lvl="1" indent="-171450">
              <a:buFont typeface="Arial" panose="020B0604020202020204" pitchFamily="34" charset="0"/>
              <a:buChar char="•"/>
            </a:pPr>
            <a:endParaRPr lang="en-NZ" dirty="0">
              <a:solidFill>
                <a:srgbClr val="FF0000"/>
              </a:solidFill>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123370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solidFill>
                  <a:srgbClr val="FF0000"/>
                </a:solidFill>
              </a:rPr>
              <a:t>SharedPreferences</a:t>
            </a:r>
            <a:r>
              <a:rPr lang="en-NZ" baseline="0" dirty="0" smtClean="0">
                <a:solidFill>
                  <a:srgbClr val="FF0000"/>
                </a:solidFill>
              </a:rPr>
              <a:t> is, of course, an Android class</a:t>
            </a:r>
          </a:p>
          <a:p>
            <a:pPr marL="171450" indent="-171450">
              <a:buFont typeface="Arial" panose="020B0604020202020204" pitchFamily="34" charset="0"/>
              <a:buChar char="•"/>
            </a:pPr>
            <a:r>
              <a:rPr lang="en-NZ" baseline="0" dirty="0" smtClean="0">
                <a:solidFill>
                  <a:srgbClr val="FF0000"/>
                </a:solidFill>
              </a:rPr>
              <a:t>When you store something in a </a:t>
            </a:r>
            <a:r>
              <a:rPr lang="en-NZ" baseline="0" dirty="0" err="1" smtClean="0">
                <a:solidFill>
                  <a:srgbClr val="FF0000"/>
                </a:solidFill>
              </a:rPr>
              <a:t>SharedPreferences</a:t>
            </a:r>
            <a:r>
              <a:rPr lang="en-NZ" baseline="0" dirty="0" smtClean="0">
                <a:solidFill>
                  <a:srgbClr val="FF0000"/>
                </a:solidFill>
              </a:rPr>
              <a:t> instance, the data are written to local storage on the phone in persistent private memory </a:t>
            </a:r>
            <a:r>
              <a:rPr lang="en-NZ" b="1" baseline="0" dirty="0" smtClean="0">
                <a:solidFill>
                  <a:srgbClr val="FF0000"/>
                </a:solidFill>
              </a:rPr>
              <a:t>associated with the app.</a:t>
            </a:r>
          </a:p>
          <a:p>
            <a:pPr marL="171450" indent="-171450">
              <a:buFont typeface="Arial" panose="020B0604020202020204" pitchFamily="34" charset="0"/>
              <a:buChar char="•"/>
            </a:pPr>
            <a:r>
              <a:rPr lang="en-NZ" baseline="0" dirty="0" smtClean="0">
                <a:solidFill>
                  <a:srgbClr val="FF0000"/>
                </a:solidFill>
              </a:rPr>
              <a:t>On subsequent launches, the values are retrieved and </a:t>
            </a:r>
            <a:r>
              <a:rPr lang="en-NZ" baseline="0" dirty="0" err="1" smtClean="0">
                <a:solidFill>
                  <a:srgbClr val="FF0000"/>
                </a:solidFill>
              </a:rPr>
              <a:t>reinstantiated</a:t>
            </a:r>
            <a:r>
              <a:rPr lang="en-NZ" baseline="0" dirty="0" smtClean="0">
                <a:solidFill>
                  <a:srgbClr val="FF0000"/>
                </a:solidFill>
              </a:rPr>
              <a:t>.</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In addition to your </a:t>
            </a:r>
            <a:r>
              <a:rPr lang="en-NZ" baseline="0" dirty="0" err="1" smtClean="0">
                <a:solidFill>
                  <a:srgbClr val="FF0000"/>
                </a:solidFill>
              </a:rPr>
              <a:t>SharedPreferences</a:t>
            </a:r>
            <a:r>
              <a:rPr lang="en-NZ" baseline="0" dirty="0" smtClean="0">
                <a:solidFill>
                  <a:srgbClr val="FF0000"/>
                </a:solidFill>
              </a:rPr>
              <a:t> instance, you need an instance of Android class Editor. This is the class that does the actual writing. </a:t>
            </a:r>
          </a:p>
          <a:p>
            <a:pPr marL="171450" indent="-171450">
              <a:buFont typeface="Arial" panose="020B0604020202020204" pitchFamily="34" charset="0"/>
              <a:buChar char="•"/>
            </a:pPr>
            <a:r>
              <a:rPr lang="en-NZ" baseline="0" dirty="0" smtClean="0">
                <a:solidFill>
                  <a:srgbClr val="FF0000"/>
                </a:solidFill>
              </a:rPr>
              <a:t>You will create the Editor by calling a method of the </a:t>
            </a:r>
            <a:r>
              <a:rPr lang="en-NZ" baseline="0" dirty="0" err="1" smtClean="0">
                <a:solidFill>
                  <a:srgbClr val="FF0000"/>
                </a:solidFill>
              </a:rPr>
              <a:t>SharedPreferences</a:t>
            </a:r>
            <a:r>
              <a:rPr lang="en-NZ" baseline="0" dirty="0" smtClean="0">
                <a:solidFill>
                  <a:srgbClr val="FF0000"/>
                </a:solidFill>
              </a:rPr>
              <a:t> object.</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Because these objects will potentially be used by many different methods in the Activity, declare them as class fields.</a:t>
            </a:r>
          </a:p>
          <a:p>
            <a:pPr marL="171450" indent="-171450">
              <a:buFont typeface="Arial" panose="020B0604020202020204" pitchFamily="34" charset="0"/>
              <a:buChar char="•"/>
            </a:pPr>
            <a:r>
              <a:rPr lang="en-NZ" baseline="0" dirty="0" smtClean="0">
                <a:solidFill>
                  <a:srgbClr val="FF0000"/>
                </a:solidFill>
              </a:rPr>
              <a:t>In our globalisation demo, our Activity class declaration might start like this…</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We get our </a:t>
            </a:r>
            <a:r>
              <a:rPr lang="en-NZ" baseline="0" dirty="0" err="1" smtClean="0">
                <a:solidFill>
                  <a:srgbClr val="FF0000"/>
                </a:solidFill>
              </a:rPr>
              <a:t>sharedPreferences</a:t>
            </a:r>
            <a:r>
              <a:rPr lang="en-NZ" baseline="0" dirty="0" smtClean="0">
                <a:solidFill>
                  <a:srgbClr val="FF0000"/>
                </a:solidFill>
              </a:rPr>
              <a:t> object in the familiar way, by calling an Activity method, </a:t>
            </a:r>
            <a:r>
              <a:rPr lang="en-NZ" baseline="0" dirty="0" err="1" smtClean="0">
                <a:solidFill>
                  <a:srgbClr val="FF0000"/>
                </a:solidFill>
              </a:rPr>
              <a:t>getSharedPreferences</a:t>
            </a: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In the </a:t>
            </a:r>
            <a:r>
              <a:rPr lang="en-NZ" baseline="0" dirty="0" err="1" smtClean="0">
                <a:solidFill>
                  <a:srgbClr val="FF0000"/>
                </a:solidFill>
              </a:rPr>
              <a:t>getSharedPreferences</a:t>
            </a:r>
            <a:r>
              <a:rPr lang="en-NZ" baseline="0" dirty="0" smtClean="0">
                <a:solidFill>
                  <a:srgbClr val="FF0000"/>
                </a:solidFill>
              </a:rPr>
              <a:t> call, you supply a name for the </a:t>
            </a:r>
            <a:r>
              <a:rPr lang="en-NZ" baseline="0" dirty="0" err="1" smtClean="0">
                <a:solidFill>
                  <a:srgbClr val="FF0000"/>
                </a:solidFill>
              </a:rPr>
              <a:t>SharedPreferences</a:t>
            </a:r>
            <a:r>
              <a:rPr lang="en-NZ" baseline="0" dirty="0" smtClean="0">
                <a:solidFill>
                  <a:srgbClr val="FF0000"/>
                </a:solidFill>
              </a:rPr>
              <a:t> file (so other activities can access the same storage) and a mode, in this case, the </a:t>
            </a:r>
            <a:r>
              <a:rPr lang="en-NZ" baseline="0" dirty="0" err="1" smtClean="0">
                <a:solidFill>
                  <a:srgbClr val="FF0000"/>
                </a:solidFill>
              </a:rPr>
              <a:t>sharedpreferences</a:t>
            </a:r>
            <a:r>
              <a:rPr lang="en-NZ" baseline="0" dirty="0" smtClean="0">
                <a:solidFill>
                  <a:srgbClr val="FF0000"/>
                </a:solidFill>
              </a:rPr>
              <a:t> is available only within this app. Other options are WORLD_READABLE, WORLD_WRITABLE and MULTI_PROCESS. See the docs for details.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a:t>
            </a:r>
            <a:r>
              <a:rPr lang="en-NZ" baseline="0" dirty="0" err="1" smtClean="0"/>
              <a:t>getSharedPreferences</a:t>
            </a:r>
            <a:r>
              <a:rPr lang="en-NZ" baseline="0" dirty="0" smtClean="0"/>
              <a:t> method is smart. When it is called, it looks for a pre-existing stored </a:t>
            </a:r>
            <a:r>
              <a:rPr lang="en-NZ" baseline="0" dirty="0" err="1" smtClean="0"/>
              <a:t>sharedPreferences</a:t>
            </a:r>
            <a:r>
              <a:rPr lang="en-NZ" baseline="0" dirty="0" smtClean="0"/>
              <a:t> called “</a:t>
            </a:r>
            <a:r>
              <a:rPr lang="en-NZ" baseline="0" dirty="0" err="1" smtClean="0"/>
              <a:t>demoPrefs</a:t>
            </a:r>
            <a:r>
              <a:rPr lang="en-NZ" baseline="0" dirty="0" smtClean="0"/>
              <a:t>”. If there isn’t one (i.e. the first time), it creates and returns it. If there is (every subsequent time) it fetches and returns it.</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We then use </a:t>
            </a:r>
            <a:r>
              <a:rPr lang="en-NZ" baseline="0" dirty="0" err="1" smtClean="0">
                <a:solidFill>
                  <a:srgbClr val="FF0000"/>
                </a:solidFill>
              </a:rPr>
              <a:t>prefs</a:t>
            </a:r>
            <a:r>
              <a:rPr lang="en-NZ" baseline="0" dirty="0" smtClean="0">
                <a:solidFill>
                  <a:srgbClr val="FF0000"/>
                </a:solidFill>
              </a:rPr>
              <a:t> to call the edit() method of its class. This returns an Editor object which is </a:t>
            </a:r>
            <a:r>
              <a:rPr lang="en-NZ" b="1" baseline="0" dirty="0" smtClean="0">
                <a:solidFill>
                  <a:srgbClr val="FF0000"/>
                </a:solidFill>
              </a:rPr>
              <a:t>bound to the Shared Preferences object</a:t>
            </a:r>
            <a:r>
              <a:rPr lang="en-NZ" baseline="0" dirty="0" smtClean="0">
                <a:solidFill>
                  <a:srgbClr val="FF0000"/>
                </a:solidFill>
              </a:rPr>
              <a:t>, and which we will use to write key-value pairs to it.</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dirty="0" smtClean="0">
                <a:solidFill>
                  <a:srgbClr val="FF0000"/>
                </a:solidFill>
              </a:rPr>
              <a:t>We want to concentrate on</a:t>
            </a:r>
            <a:r>
              <a:rPr lang="en-NZ" baseline="0" dirty="0" smtClean="0">
                <a:solidFill>
                  <a:srgbClr val="FF0000"/>
                </a:solidFill>
              </a:rPr>
              <a:t> this syntax </a:t>
            </a:r>
            <a:r>
              <a:rPr lang="en-NZ" baseline="0" dirty="0" err="1" smtClean="0">
                <a:solidFill>
                  <a:srgbClr val="FF0000"/>
                </a:solidFill>
              </a:rPr>
              <a:t>atm</a:t>
            </a:r>
            <a:r>
              <a:rPr lang="en-NZ" baseline="0" dirty="0" smtClean="0">
                <a:solidFill>
                  <a:srgbClr val="FF0000"/>
                </a:solidFill>
              </a:rPr>
              <a:t>, but t</a:t>
            </a:r>
            <a:r>
              <a:rPr lang="en-NZ" dirty="0" smtClean="0">
                <a:solidFill>
                  <a:srgbClr val="FF0000"/>
                </a:solidFill>
              </a:rPr>
              <a:t>here</a:t>
            </a:r>
            <a:r>
              <a:rPr lang="en-NZ" baseline="0" dirty="0" smtClean="0">
                <a:solidFill>
                  <a:srgbClr val="FF0000"/>
                </a:solidFill>
              </a:rPr>
              <a:t> will be more code here. To ensure that the app starts in the previously set language, we will need to try to fetch the stored value. If it has been set we will use it. If not, we’ll leave the default message.</a:t>
            </a:r>
          </a:p>
          <a:p>
            <a:pPr marL="171450" indent="-171450">
              <a:buFont typeface="Arial" panose="020B0604020202020204" pitchFamily="34" charset="0"/>
              <a:buChar char="•"/>
            </a:pPr>
            <a:endParaRPr lang="en-NZ" baseline="0" dirty="0" smtClean="0">
              <a:solidFill>
                <a:srgbClr val="FF0000"/>
              </a:solidFill>
            </a:endParaRPr>
          </a:p>
          <a:p>
            <a:pPr marL="171450" indent="-171450">
              <a:buFont typeface="Arial" panose="020B0604020202020204" pitchFamily="34" charset="0"/>
              <a:buChar char="•"/>
            </a:pPr>
            <a:r>
              <a:rPr lang="en-NZ" baseline="0" dirty="0" smtClean="0">
                <a:solidFill>
                  <a:srgbClr val="FF0000"/>
                </a:solidFill>
              </a:rPr>
              <a:t>We will first look at how to set it, then come back to the rest of onCreate</a:t>
            </a:r>
            <a:endParaRPr lang="en-NZ" dirty="0">
              <a:solidFill>
                <a:srgbClr val="FF0000"/>
              </a:solidFill>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123370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Writing to the </a:t>
            </a:r>
            <a:r>
              <a:rPr lang="en-NZ" dirty="0" err="1" smtClean="0"/>
              <a:t>sharedPreferences</a:t>
            </a:r>
            <a:r>
              <a:rPr lang="en-NZ" dirty="0" smtClean="0"/>
              <a:t> needs to be atomic.</a:t>
            </a:r>
          </a:p>
          <a:p>
            <a:pPr marL="171450" indent="-171450">
              <a:buFont typeface="Arial" panose="020B0604020202020204" pitchFamily="34" charset="0"/>
              <a:buChar char="•"/>
            </a:pPr>
            <a:r>
              <a:rPr lang="en-NZ" dirty="0" smtClean="0"/>
              <a:t>Do</a:t>
            </a:r>
            <a:r>
              <a:rPr lang="en-NZ" baseline="0" dirty="0" smtClean="0"/>
              <a:t> all your changes, then commit</a:t>
            </a:r>
          </a:p>
          <a:p>
            <a:pPr marL="171450" indent="-171450">
              <a:buFont typeface="Arial" panose="020B0604020202020204" pitchFamily="34" charset="0"/>
              <a:buChar char="•"/>
            </a:pPr>
            <a:r>
              <a:rPr lang="en-NZ" baseline="0" dirty="0" smtClean="0"/>
              <a:t>Do you see why? =&gt; The activities in your app are going to share this </a:t>
            </a:r>
            <a:r>
              <a:rPr lang="en-NZ" baseline="0" dirty="0" err="1" smtClean="0"/>
              <a:t>SharedPreferences</a:t>
            </a:r>
            <a:r>
              <a:rPr lang="en-NZ" baseline="0" dirty="0" smtClean="0"/>
              <a:t>, if this one suddenly gets </a:t>
            </a:r>
            <a:r>
              <a:rPr lang="en-NZ" baseline="0" dirty="0" err="1" smtClean="0"/>
              <a:t>onPaused</a:t>
            </a:r>
            <a:r>
              <a:rPr lang="en-NZ" baseline="0" dirty="0" smtClean="0"/>
              <a:t>, you don’t want the next guy accessing some half-changed </a:t>
            </a:r>
            <a:r>
              <a:rPr lang="en-NZ" baseline="0" dirty="0" err="1" smtClean="0"/>
              <a:t>SharedPreferences</a:t>
            </a:r>
            <a:r>
              <a:rPr lang="en-NZ" baseline="0" dirty="0" smtClean="0"/>
              <a:t>, perhaps in an illegal state. So, it’s done this way.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other methods all take a key and a value, except remove, which just takes a key. </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Let’s look at how we write to the </a:t>
            </a:r>
            <a:r>
              <a:rPr lang="en-NZ" baseline="0" dirty="0" err="1" smtClean="0"/>
              <a:t>SharedPreferences</a:t>
            </a:r>
            <a:r>
              <a:rPr lang="en-NZ" baseline="0" dirty="0" smtClean="0"/>
              <a:t> object in our globalised Hello World app…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3223389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the button click handler</a:t>
            </a:r>
            <a:r>
              <a:rPr lang="en-NZ" baseline="0" dirty="0" smtClean="0"/>
              <a:t> method for the Set Language button.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Start by getting the text of the selected radio button. This should be familiar to you from your Language Trainer.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Then we store that value in </a:t>
            </a:r>
            <a:r>
              <a:rPr lang="en-NZ" baseline="0" dirty="0" err="1" smtClean="0"/>
              <a:t>SharedPreferences</a:t>
            </a:r>
            <a:r>
              <a:rPr lang="en-NZ" baseline="0" dirty="0" smtClean="0"/>
              <a:t> with a key of “language”. </a:t>
            </a:r>
          </a:p>
          <a:p>
            <a:pPr marL="171450" indent="-171450">
              <a:buFont typeface="Arial" panose="020B0604020202020204" pitchFamily="34" charset="0"/>
              <a:buChar char="•"/>
            </a:pPr>
            <a:r>
              <a:rPr lang="en-NZ" baseline="0" dirty="0" smtClean="0"/>
              <a:t>Recall that we made </a:t>
            </a:r>
            <a:r>
              <a:rPr lang="en-NZ" baseline="0" dirty="0" err="1" smtClean="0"/>
              <a:t>prefsEditor</a:t>
            </a:r>
            <a:r>
              <a:rPr lang="en-NZ" baseline="0" dirty="0" smtClean="0"/>
              <a:t> and class field and </a:t>
            </a:r>
            <a:r>
              <a:rPr lang="en-NZ" baseline="0" dirty="0" err="1" smtClean="0"/>
              <a:t>initalised</a:t>
            </a:r>
            <a:r>
              <a:rPr lang="en-NZ" baseline="0" dirty="0" smtClean="0"/>
              <a:t> it in the onCreate. That way we don’t have to recreate it in every method where we want to use it.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We will need some more code to update the display </a:t>
            </a:r>
            <a:r>
              <a:rPr lang="en-NZ" b="1" baseline="0" dirty="0" smtClean="0"/>
              <a:t>at this point</a:t>
            </a:r>
            <a:r>
              <a:rPr lang="en-NZ" baseline="0" dirty="0" smtClean="0"/>
              <a:t>. That is standard. The user’s preference will persist when the app is restarted, but they shouldn’t have to quit and restart to see it happen.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code we use to set the display here and the code we use to set it onCreate will both need a way to get the greeting in the correct language. Let’s make that a little method...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90143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You might want to think about what you would do if you had 100s of languages…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What </a:t>
            </a:r>
            <a:r>
              <a:rPr lang="en-NZ" baseline="0" dirty="0" smtClean="0"/>
              <a:t>do we need in the onCreate to make sure the app opens in the correct language each time?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248386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Where does this code go?  =&gt; In the onCreate</a:t>
            </a:r>
          </a:p>
          <a:p>
            <a:pPr marL="171450" indent="-171450">
              <a:buFont typeface="Arial" panose="020B0604020202020204" pitchFamily="34" charset="0"/>
              <a:buChar char="•"/>
            </a:pPr>
            <a:r>
              <a:rPr lang="en-NZ" dirty="0" smtClean="0"/>
              <a:t>What</a:t>
            </a:r>
            <a:r>
              <a:rPr lang="en-NZ" baseline="0" dirty="0" smtClean="0"/>
              <a:t> else do we need to do in the onCreate (we have already created the </a:t>
            </a:r>
            <a:r>
              <a:rPr lang="en-NZ" baseline="0" dirty="0" err="1" smtClean="0"/>
              <a:t>sharedPrefs</a:t>
            </a:r>
            <a:r>
              <a:rPr lang="en-NZ" baseline="0" dirty="0" smtClean="0"/>
              <a:t> and its editor)</a:t>
            </a:r>
          </a:p>
          <a:p>
            <a:pPr marL="628650" lvl="1" indent="-171450">
              <a:buFont typeface="Arial" panose="020B0604020202020204" pitchFamily="34" charset="0"/>
              <a:buChar char="•"/>
            </a:pPr>
            <a:r>
              <a:rPr lang="en-NZ" baseline="0" dirty="0" smtClean="0"/>
              <a:t>Wire up the button</a:t>
            </a:r>
          </a:p>
          <a:p>
            <a:pPr marL="628650" lvl="1" indent="-171450">
              <a:buFont typeface="Arial" panose="020B0604020202020204" pitchFamily="34" charset="0"/>
              <a:buChar char="•"/>
            </a:pPr>
            <a:r>
              <a:rPr lang="en-NZ" baseline="0" dirty="0" smtClean="0"/>
              <a:t>Clear the </a:t>
            </a:r>
            <a:r>
              <a:rPr lang="en-NZ" baseline="0" dirty="0" err="1" smtClean="0"/>
              <a:t>radiogroup</a:t>
            </a:r>
            <a:endParaRPr lang="en-NZ"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About the creation or retrieval of the </a:t>
            </a:r>
            <a:r>
              <a:rPr lang="en-NZ" baseline="0" dirty="0" err="1" smtClean="0"/>
              <a:t>SharedPreferences</a:t>
            </a:r>
            <a:r>
              <a:rPr lang="en-NZ" baseline="0" dirty="0" smtClean="0"/>
              <a:t> object name “</a:t>
            </a:r>
            <a:r>
              <a:rPr lang="en-NZ" baseline="0" dirty="0" err="1" smtClean="0"/>
              <a:t>prefsDemo</a:t>
            </a:r>
            <a:r>
              <a:rPr lang="en-NZ" baseline="0" dirty="0" smtClean="0"/>
              <a:t>”, which we saw before. As mentioned then, the first time the app is run, this code creates and stores it. On subsequent launches, it fetches it, and any contents it holds. </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This object stays in the phone’s physical memory until the app is uninstalled.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Now the new code:</a:t>
            </a:r>
          </a:p>
          <a:p>
            <a:pPr marL="171450" indent="-171450">
              <a:buFont typeface="Arial" panose="020B0604020202020204" pitchFamily="34" charset="0"/>
              <a:buChar char="•"/>
            </a:pPr>
            <a:endParaRPr lang="en-NZ" baseline="0" dirty="0" smtClean="0"/>
          </a:p>
          <a:p>
            <a:pPr marL="628650" lvl="1" indent="-171450">
              <a:buFont typeface="Arial" panose="020B0604020202020204" pitchFamily="34" charset="0"/>
              <a:buChar char="•"/>
            </a:pPr>
            <a:r>
              <a:rPr lang="en-NZ" baseline="0" dirty="0" smtClean="0"/>
              <a:t>We see </a:t>
            </a:r>
            <a:r>
              <a:rPr lang="en-NZ" baseline="0" dirty="0" err="1" smtClean="0"/>
              <a:t>getString</a:t>
            </a:r>
            <a:r>
              <a:rPr lang="en-NZ" baseline="0" dirty="0" smtClean="0"/>
              <a:t>. </a:t>
            </a:r>
            <a:r>
              <a:rPr lang="en-NZ" b="1" baseline="0" dirty="0" smtClean="0"/>
              <a:t>NB: This is a method of the </a:t>
            </a:r>
            <a:r>
              <a:rPr lang="en-NZ" b="1" baseline="0" dirty="0" err="1" smtClean="0"/>
              <a:t>SharedPreferences</a:t>
            </a:r>
            <a:r>
              <a:rPr lang="en-NZ" b="1" baseline="0" dirty="0" smtClean="0"/>
              <a:t> object, not of its Editor. The Editor is only for modifying the key-value store (put, remove, commit, etc.)</a:t>
            </a:r>
          </a:p>
          <a:p>
            <a:pPr marL="171450" indent="-171450">
              <a:buFont typeface="Arial" panose="020B0604020202020204" pitchFamily="34" charset="0"/>
              <a:buChar char="•"/>
            </a:pPr>
            <a:endParaRPr lang="en-NZ" baseline="0" dirty="0" smtClean="0"/>
          </a:p>
          <a:p>
            <a:pPr marL="628650" lvl="1" indent="-171450">
              <a:buFont typeface="Arial" panose="020B0604020202020204" pitchFamily="34" charset="0"/>
              <a:buChar char="•"/>
            </a:pPr>
            <a:r>
              <a:rPr lang="en-NZ" baseline="0" dirty="0" smtClean="0"/>
              <a:t>Fetch by key, and provide the default value is it’s not there.</a:t>
            </a:r>
          </a:p>
          <a:p>
            <a:pPr marL="171450" indent="-171450">
              <a:buFont typeface="Arial" panose="020B0604020202020204" pitchFamily="34" charset="0"/>
              <a:buChar char="•"/>
            </a:pPr>
            <a:endParaRPr lang="en-NZ" baseline="0" dirty="0" smtClean="0"/>
          </a:p>
          <a:p>
            <a:pPr marL="628650" lvl="1" indent="-171450">
              <a:buFont typeface="Arial" panose="020B0604020202020204" pitchFamily="34" charset="0"/>
              <a:buChar char="•"/>
            </a:pPr>
            <a:r>
              <a:rPr lang="en-NZ" baseline="0" dirty="0" smtClean="0"/>
              <a:t>Check to see if it was there (i.e. it was set at some previous run of the app)</a:t>
            </a:r>
          </a:p>
          <a:p>
            <a:pPr marL="628650" lvl="1" indent="-171450">
              <a:buFont typeface="Arial" panose="020B0604020202020204" pitchFamily="34" charset="0"/>
              <a:buChar char="•"/>
            </a:pPr>
            <a:r>
              <a:rPr lang="en-NZ" baseline="0" dirty="0" smtClean="0"/>
              <a:t>If so, update the </a:t>
            </a:r>
            <a:r>
              <a:rPr lang="en-NZ" baseline="0" dirty="0" err="1" smtClean="0"/>
              <a:t>textview</a:t>
            </a:r>
            <a:r>
              <a:rPr lang="en-NZ" baseline="0" dirty="0" smtClean="0"/>
              <a: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user always sees the correct text.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Where else do we need to do this? =&gt; In the button click handler, so the greeting also changes on click</a:t>
            </a:r>
          </a:p>
          <a:p>
            <a:pPr marL="171450" indent="-171450">
              <a:buFont typeface="Arial" panose="020B0604020202020204" pitchFamily="34" charset="0"/>
              <a:buChar char="•"/>
            </a:pPr>
            <a:r>
              <a:rPr lang="en-NZ" baseline="0" dirty="0" smtClean="0"/>
              <a:t>Putting all the code together is left as an exercise in the practical. Feel free to move code into methods to avoid duplication.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248386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Data Storage and Access 1</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8.1</a:t>
            </a:r>
          </a:p>
          <a:p>
            <a:endParaRPr lang="en-NZ" dirty="0" smtClean="0"/>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r>
              <a:rPr lang="en-NZ" dirty="0" smtClean="0"/>
              <a:t>Text files are conventionally placed in the ~/assets folder.</a:t>
            </a:r>
            <a:endParaRPr lang="en-NZ" dirty="0"/>
          </a:p>
        </p:txBody>
      </p:sp>
      <p:pic>
        <p:nvPicPr>
          <p:cNvPr id="6146" name="Picture 2"/>
          <p:cNvPicPr>
            <a:picLocks noChangeAspect="1" noChangeArrowheads="1"/>
          </p:cNvPicPr>
          <p:nvPr/>
        </p:nvPicPr>
        <p:blipFill>
          <a:blip r:embed="rId3" cstate="print"/>
          <a:srcRect/>
          <a:stretch>
            <a:fillRect/>
          </a:stretch>
        </p:blipFill>
        <p:spPr bwMode="auto">
          <a:xfrm>
            <a:off x="323528" y="2960823"/>
            <a:ext cx="3600400" cy="3276489"/>
          </a:xfrm>
          <a:prstGeom prst="rect">
            <a:avLst/>
          </a:prstGeom>
          <a:noFill/>
          <a:ln w="9525">
            <a:solidFill>
              <a:schemeClr val="accent1"/>
            </a:solid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652120" y="2924944"/>
            <a:ext cx="2362200" cy="268605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85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endParaRPr lang="en-NZ" dirty="0"/>
          </a:p>
        </p:txBody>
      </p:sp>
      <p:pic>
        <p:nvPicPr>
          <p:cNvPr id="7170" name="Picture 2"/>
          <p:cNvPicPr>
            <a:picLocks noChangeAspect="1" noChangeArrowheads="1"/>
          </p:cNvPicPr>
          <p:nvPr/>
        </p:nvPicPr>
        <p:blipFill>
          <a:blip r:embed="rId3" cstate="print"/>
          <a:srcRect/>
          <a:stretch>
            <a:fillRect/>
          </a:stretch>
        </p:blipFill>
        <p:spPr bwMode="auto">
          <a:xfrm>
            <a:off x="539552" y="1700808"/>
            <a:ext cx="2905125" cy="4029075"/>
          </a:xfrm>
          <a:prstGeom prst="rect">
            <a:avLst/>
          </a:prstGeom>
          <a:noFill/>
          <a:ln w="9525">
            <a:solidFill>
              <a:schemeClr val="accent1"/>
            </a:solid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4932040" y="1628800"/>
            <a:ext cx="3667123" cy="439248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85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a:xfrm>
            <a:off x="0" y="1600200"/>
            <a:ext cx="9144000" cy="4876800"/>
          </a:xfrm>
        </p:spPr>
        <p:txBody>
          <a:bodyPr/>
          <a:lstStyle/>
          <a:p>
            <a:r>
              <a:rPr lang="en-NZ" dirty="0" smtClean="0"/>
              <a:t>To use files from ~/assets you need an </a:t>
            </a:r>
            <a:r>
              <a:rPr lang="en-NZ" dirty="0" err="1" smtClean="0"/>
              <a:t>AssetManager</a:t>
            </a:r>
            <a:endParaRPr lang="en-NZ" dirty="0" smtClean="0"/>
          </a:p>
          <a:p>
            <a:endParaRPr lang="en-NZ" dirty="0" smtClean="0"/>
          </a:p>
          <a:p>
            <a:endParaRPr lang="en-NZ" dirty="0" smtClean="0"/>
          </a:p>
          <a:p>
            <a:endParaRPr lang="en-NZ" dirty="0"/>
          </a:p>
          <a:p>
            <a:endParaRPr lang="en-NZ" dirty="0" smtClean="0"/>
          </a:p>
          <a:p>
            <a:r>
              <a:rPr lang="en-NZ" dirty="0" smtClean="0"/>
              <a:t>To create a </a:t>
            </a:r>
            <a:r>
              <a:rPr lang="en-NZ" dirty="0" err="1" smtClean="0"/>
              <a:t>BufferedReader</a:t>
            </a:r>
            <a:r>
              <a:rPr lang="en-NZ" dirty="0" smtClean="0"/>
              <a:t>:</a:t>
            </a:r>
          </a:p>
          <a:p>
            <a:pPr lvl="1"/>
            <a:r>
              <a:rPr lang="en-NZ" sz="2800" dirty="0" smtClean="0"/>
              <a:t>Get an </a:t>
            </a:r>
            <a:r>
              <a:rPr lang="en-NZ" sz="2800" dirty="0" err="1" smtClean="0"/>
              <a:t>InputStream</a:t>
            </a:r>
            <a:r>
              <a:rPr lang="en-NZ" sz="2800" dirty="0" smtClean="0"/>
              <a:t> using </a:t>
            </a:r>
            <a:r>
              <a:rPr lang="en-NZ" sz="2800" dirty="0" err="1" smtClean="0"/>
              <a:t>AssetManager</a:t>
            </a:r>
            <a:endParaRPr lang="en-NZ" sz="2800" dirty="0" smtClean="0"/>
          </a:p>
          <a:p>
            <a:pPr lvl="1"/>
            <a:r>
              <a:rPr lang="en-NZ" sz="2800" dirty="0" smtClean="0"/>
              <a:t>Use </a:t>
            </a:r>
            <a:r>
              <a:rPr lang="en-NZ" sz="2800" dirty="0" err="1" smtClean="0"/>
              <a:t>InputStream</a:t>
            </a:r>
            <a:r>
              <a:rPr lang="en-NZ" sz="2800" dirty="0" smtClean="0"/>
              <a:t> to create </a:t>
            </a:r>
            <a:r>
              <a:rPr lang="en-NZ" sz="2800" dirty="0" err="1" smtClean="0"/>
              <a:t>InputStreamReader</a:t>
            </a:r>
            <a:endParaRPr lang="en-NZ" sz="2800" dirty="0" smtClean="0"/>
          </a:p>
          <a:p>
            <a:pPr lvl="1"/>
            <a:r>
              <a:rPr lang="en-NZ" sz="2800" dirty="0" smtClean="0"/>
              <a:t>Use </a:t>
            </a:r>
            <a:r>
              <a:rPr lang="en-NZ" sz="2800" dirty="0" err="1" smtClean="0"/>
              <a:t>InputStreamReader</a:t>
            </a:r>
            <a:r>
              <a:rPr lang="en-NZ" sz="2800" dirty="0" smtClean="0"/>
              <a:t> to create </a:t>
            </a:r>
            <a:r>
              <a:rPr lang="en-NZ" sz="2800" dirty="0" err="1" smtClean="0"/>
              <a:t>BufferedReader</a:t>
            </a:r>
            <a:endParaRPr lang="en-NZ" sz="2800" dirty="0" smtClean="0"/>
          </a:p>
          <a:p>
            <a:endParaRPr lang="en-NZ"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636912"/>
            <a:ext cx="799753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61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endParaRPr lang="en-NZ" dirty="0"/>
          </a:p>
        </p:txBody>
      </p:sp>
      <p:pic>
        <p:nvPicPr>
          <p:cNvPr id="6147" name="Picture 3"/>
          <p:cNvPicPr>
            <a:picLocks noChangeAspect="1" noChangeArrowheads="1"/>
          </p:cNvPicPr>
          <p:nvPr/>
        </p:nvPicPr>
        <p:blipFill>
          <a:blip r:embed="rId3" cstate="print"/>
          <a:srcRect/>
          <a:stretch>
            <a:fillRect/>
          </a:stretch>
        </p:blipFill>
        <p:spPr bwMode="auto">
          <a:xfrm>
            <a:off x="467543" y="1628800"/>
            <a:ext cx="6540097" cy="4968552"/>
          </a:xfrm>
          <a:prstGeom prst="rect">
            <a:avLst/>
          </a:prstGeom>
          <a:noFill/>
          <a:ln w="9525">
            <a:noFill/>
            <a:miter lim="800000"/>
            <a:headEnd/>
            <a:tailEnd/>
          </a:ln>
        </p:spPr>
      </p:pic>
    </p:spTree>
    <p:extLst>
      <p:ext uri="{BB962C8B-B14F-4D97-AF65-F5344CB8AC3E}">
        <p14:creationId xmlns:p14="http://schemas.microsoft.com/office/powerpoint/2010/main" val="4278625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endParaRPr lang="en-NZ"/>
          </a:p>
        </p:txBody>
      </p:sp>
      <p:pic>
        <p:nvPicPr>
          <p:cNvPr id="7170" name="Picture 2" descr="E:\Users\Patricia\Desktop\Screenshot_20170330-171013.png"/>
          <p:cNvPicPr>
            <a:picLocks noChangeAspect="1" noChangeArrowheads="1"/>
          </p:cNvPicPr>
          <p:nvPr/>
        </p:nvPicPr>
        <p:blipFill>
          <a:blip r:embed="rId3" cstate="print"/>
          <a:srcRect/>
          <a:stretch>
            <a:fillRect/>
          </a:stretch>
        </p:blipFill>
        <p:spPr bwMode="auto">
          <a:xfrm>
            <a:off x="467544" y="1569864"/>
            <a:ext cx="2787458" cy="4955480"/>
          </a:xfrm>
          <a:prstGeom prst="rect">
            <a:avLst/>
          </a:prstGeom>
          <a:noFill/>
          <a:ln>
            <a:solidFill>
              <a:schemeClr val="tx1"/>
            </a:solidFill>
          </a:ln>
        </p:spPr>
      </p:pic>
    </p:spTree>
    <p:extLst>
      <p:ext uri="{BB962C8B-B14F-4D97-AF65-F5344CB8AC3E}">
        <p14:creationId xmlns:p14="http://schemas.microsoft.com/office/powerpoint/2010/main" val="2426511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an SQL Database</a:t>
            </a:r>
            <a:endParaRPr lang="en-NZ" dirty="0"/>
          </a:p>
        </p:txBody>
      </p:sp>
      <p:sp>
        <p:nvSpPr>
          <p:cNvPr id="3" name="Content Placeholder 2"/>
          <p:cNvSpPr>
            <a:spLocks noGrp="1"/>
          </p:cNvSpPr>
          <p:nvPr>
            <p:ph idx="1"/>
          </p:nvPr>
        </p:nvSpPr>
        <p:spPr/>
        <p:txBody>
          <a:bodyPr/>
          <a:lstStyle/>
          <a:p>
            <a:r>
              <a:rPr lang="en-NZ" dirty="0" smtClean="0"/>
              <a:t>SQLite</a:t>
            </a:r>
          </a:p>
          <a:p>
            <a:r>
              <a:rPr lang="en-NZ" dirty="0" err="1" smtClean="0"/>
              <a:t>tblCity</a:t>
            </a:r>
            <a:r>
              <a:rPr lang="en-NZ" dirty="0" smtClean="0"/>
              <a:t>(</a:t>
            </a:r>
            <a:r>
              <a:rPr lang="en-NZ" u="sng" dirty="0" err="1" smtClean="0"/>
              <a:t>cityID</a:t>
            </a:r>
            <a:r>
              <a:rPr lang="en-NZ" dirty="0" smtClean="0"/>
              <a:t>, </a:t>
            </a:r>
            <a:r>
              <a:rPr lang="en-NZ" dirty="0" err="1" smtClean="0"/>
              <a:t>cityName</a:t>
            </a:r>
            <a:r>
              <a:rPr lang="en-NZ" dirty="0" smtClean="0"/>
              <a:t>, </a:t>
            </a:r>
            <a:r>
              <a:rPr lang="en-NZ" dirty="0" err="1" smtClean="0"/>
              <a:t>countryName</a:t>
            </a:r>
            <a:r>
              <a:rPr lang="en-NZ" dirty="0" smtClean="0"/>
              <a:t>)</a:t>
            </a:r>
            <a:endParaRPr lang="en-NZ" dirty="0"/>
          </a:p>
        </p:txBody>
      </p:sp>
    </p:spTree>
    <p:extLst>
      <p:ext uri="{BB962C8B-B14F-4D97-AF65-F5344CB8AC3E}">
        <p14:creationId xmlns:p14="http://schemas.microsoft.com/office/powerpoint/2010/main" val="221619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a:xfrm>
            <a:off x="457200" y="1600200"/>
            <a:ext cx="8686800" cy="4876800"/>
          </a:xfrm>
        </p:spPr>
        <p:txBody>
          <a:bodyPr/>
          <a:lstStyle/>
          <a:p>
            <a:pPr>
              <a:spcAft>
                <a:spcPts val="600"/>
              </a:spcAft>
            </a:pPr>
            <a:r>
              <a:rPr lang="en-NZ" dirty="0" smtClean="0"/>
              <a:t>Process:</a:t>
            </a:r>
          </a:p>
          <a:p>
            <a:pPr lvl="1">
              <a:spcAft>
                <a:spcPts val="600"/>
              </a:spcAft>
            </a:pPr>
            <a:r>
              <a:rPr lang="en-NZ" sz="2800" dirty="0" smtClean="0"/>
              <a:t>Declare an </a:t>
            </a:r>
            <a:r>
              <a:rPr lang="en-NZ" sz="2800" dirty="0" err="1" smtClean="0"/>
              <a:t>SQLiteDatabase</a:t>
            </a:r>
            <a:r>
              <a:rPr lang="en-NZ" sz="2800" dirty="0" smtClean="0"/>
              <a:t> object instance</a:t>
            </a:r>
          </a:p>
          <a:p>
            <a:pPr lvl="1">
              <a:spcAft>
                <a:spcPts val="600"/>
              </a:spcAft>
            </a:pPr>
            <a:r>
              <a:rPr lang="en-NZ" sz="2800" dirty="0" smtClean="0"/>
              <a:t>Initialise the instance via </a:t>
            </a:r>
            <a:r>
              <a:rPr lang="en-NZ" sz="2800" dirty="0" err="1" smtClean="0"/>
              <a:t>openOrCreateDatabase</a:t>
            </a:r>
            <a:endParaRPr lang="en-NZ" sz="2800" dirty="0" smtClean="0"/>
          </a:p>
          <a:p>
            <a:pPr lvl="1">
              <a:spcAft>
                <a:spcPts val="600"/>
              </a:spcAft>
            </a:pPr>
            <a:r>
              <a:rPr lang="en-NZ" sz="2800" dirty="0" smtClean="0"/>
              <a:t>Write SQL queries; store in String variables</a:t>
            </a:r>
          </a:p>
          <a:p>
            <a:pPr lvl="1">
              <a:spcAft>
                <a:spcPts val="600"/>
              </a:spcAft>
            </a:pPr>
            <a:r>
              <a:rPr lang="en-NZ" sz="2800" dirty="0" smtClean="0"/>
              <a:t>Pass queries to </a:t>
            </a:r>
            <a:r>
              <a:rPr lang="en-NZ" sz="2800" dirty="0" err="1" smtClean="0"/>
              <a:t>SQLiteDatabase.execSQL</a:t>
            </a:r>
            <a:endParaRPr lang="en-NZ" sz="2800" dirty="0" smtClean="0"/>
          </a:p>
          <a:p>
            <a:endParaRPr lang="en-NZ" dirty="0"/>
          </a:p>
        </p:txBody>
      </p:sp>
    </p:spTree>
    <p:extLst>
      <p:ext uri="{BB962C8B-B14F-4D97-AF65-F5344CB8AC3E}">
        <p14:creationId xmlns:p14="http://schemas.microsoft.com/office/powerpoint/2010/main" val="383550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p:txBody>
          <a:bodyPr/>
          <a:lstStyle/>
          <a:p>
            <a:r>
              <a:rPr lang="en-NZ" dirty="0" smtClean="0"/>
              <a:t>Accessing (or creating) a database</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323528" y="2492896"/>
            <a:ext cx="8796977" cy="936104"/>
          </a:xfrm>
          <a:prstGeom prst="rect">
            <a:avLst/>
          </a:prstGeom>
          <a:noFill/>
          <a:ln w="9525">
            <a:noFill/>
            <a:miter lim="800000"/>
            <a:headEnd/>
            <a:tailEnd/>
          </a:ln>
        </p:spPr>
      </p:pic>
    </p:spTree>
    <p:extLst>
      <p:ext uri="{BB962C8B-B14F-4D97-AF65-F5344CB8AC3E}">
        <p14:creationId xmlns:p14="http://schemas.microsoft.com/office/powerpoint/2010/main" val="144787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p:txBody>
          <a:bodyPr/>
          <a:lstStyle/>
          <a:p>
            <a:r>
              <a:rPr lang="en-NZ" dirty="0" smtClean="0"/>
              <a:t>Dropping and creating tables</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467544" y="2564904"/>
            <a:ext cx="8201025" cy="3048000"/>
          </a:xfrm>
          <a:prstGeom prst="rect">
            <a:avLst/>
          </a:prstGeom>
          <a:noFill/>
          <a:ln w="9525">
            <a:noFill/>
            <a:miter lim="800000"/>
            <a:headEnd/>
            <a:tailEnd/>
          </a:ln>
        </p:spPr>
      </p:pic>
    </p:spTree>
    <p:extLst>
      <p:ext uri="{BB962C8B-B14F-4D97-AF65-F5344CB8AC3E}">
        <p14:creationId xmlns:p14="http://schemas.microsoft.com/office/powerpoint/2010/main" val="144787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p:txBody>
          <a:bodyPr/>
          <a:lstStyle/>
          <a:p>
            <a:r>
              <a:rPr lang="en-NZ" dirty="0" smtClean="0"/>
              <a:t>Inserting records</a:t>
            </a:r>
            <a:endParaRPr lang="en-NZ" dirty="0"/>
          </a:p>
        </p:txBody>
      </p:sp>
      <p:pic>
        <p:nvPicPr>
          <p:cNvPr id="4" name="Picture 2"/>
          <p:cNvPicPr>
            <a:picLocks noChangeAspect="1" noChangeArrowheads="1"/>
          </p:cNvPicPr>
          <p:nvPr/>
        </p:nvPicPr>
        <p:blipFill>
          <a:blip r:embed="rId3" cstate="print"/>
          <a:srcRect/>
          <a:stretch>
            <a:fillRect/>
          </a:stretch>
        </p:blipFill>
        <p:spPr bwMode="auto">
          <a:xfrm>
            <a:off x="290513" y="2838450"/>
            <a:ext cx="8562975" cy="11811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287393" y="4365104"/>
            <a:ext cx="9611921" cy="1368152"/>
          </a:xfrm>
          <a:prstGeom prst="rect">
            <a:avLst/>
          </a:prstGeom>
          <a:noFill/>
          <a:ln w="9525">
            <a:noFill/>
            <a:miter lim="800000"/>
            <a:headEnd/>
            <a:tailEnd/>
          </a:ln>
        </p:spPr>
      </p:pic>
    </p:spTree>
    <p:extLst>
      <p:ext uri="{BB962C8B-B14F-4D97-AF65-F5344CB8AC3E}">
        <p14:creationId xmlns:p14="http://schemas.microsoft.com/office/powerpoint/2010/main" val="317466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Techniques</a:t>
            </a:r>
            <a:endParaRPr lang="en-NZ" dirty="0"/>
          </a:p>
        </p:txBody>
      </p:sp>
      <p:sp>
        <p:nvSpPr>
          <p:cNvPr id="3" name="Content Placeholder 2"/>
          <p:cNvSpPr>
            <a:spLocks noGrp="1"/>
          </p:cNvSpPr>
          <p:nvPr>
            <p:ph idx="1"/>
          </p:nvPr>
        </p:nvSpPr>
        <p:spPr/>
        <p:txBody>
          <a:bodyPr>
            <a:normAutofit/>
          </a:bodyPr>
          <a:lstStyle/>
          <a:p>
            <a:r>
              <a:rPr lang="en-NZ" dirty="0" smtClean="0"/>
              <a:t>Part 1:</a:t>
            </a:r>
          </a:p>
          <a:p>
            <a:pPr lvl="1"/>
            <a:r>
              <a:rPr lang="en-NZ" sz="2800" dirty="0" err="1" smtClean="0"/>
              <a:t>SharedPreferences</a:t>
            </a:r>
            <a:endParaRPr lang="en-NZ" sz="2800" dirty="0" smtClean="0"/>
          </a:p>
          <a:p>
            <a:pPr lvl="1"/>
            <a:r>
              <a:rPr lang="en-NZ" sz="2800" dirty="0" smtClean="0"/>
              <a:t>Simple File I/O</a:t>
            </a:r>
          </a:p>
          <a:p>
            <a:pPr lvl="1"/>
            <a:r>
              <a:rPr lang="en-NZ" sz="2800" dirty="0" smtClean="0"/>
              <a:t>SQL Databases</a:t>
            </a:r>
          </a:p>
          <a:p>
            <a:pPr lvl="1"/>
            <a:endParaRPr lang="en-NZ" sz="2800" dirty="0" smtClean="0"/>
          </a:p>
          <a:p>
            <a:r>
              <a:rPr lang="en-NZ" dirty="0" smtClean="0"/>
              <a:t>Part 2:</a:t>
            </a:r>
          </a:p>
          <a:p>
            <a:pPr lvl="1"/>
            <a:r>
              <a:rPr lang="en-NZ" sz="2800" dirty="0" smtClean="0"/>
              <a:t>Formatted File I/O</a:t>
            </a:r>
          </a:p>
        </p:txBody>
      </p:sp>
    </p:spTree>
    <p:extLst>
      <p:ext uri="{BB962C8B-B14F-4D97-AF65-F5344CB8AC3E}">
        <p14:creationId xmlns:p14="http://schemas.microsoft.com/office/powerpoint/2010/main" val="1955736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spcAft>
                <a:spcPts val="600"/>
              </a:spcAft>
            </a:pPr>
            <a:r>
              <a:rPr lang="en-NZ" dirty="0" smtClean="0"/>
              <a:t>Select queries</a:t>
            </a:r>
          </a:p>
          <a:p>
            <a:pPr>
              <a:spcAft>
                <a:spcPts val="600"/>
              </a:spcAft>
            </a:pPr>
            <a:r>
              <a:rPr lang="en-NZ" dirty="0" smtClean="0"/>
              <a:t>Use </a:t>
            </a:r>
            <a:r>
              <a:rPr lang="en-NZ" dirty="0" err="1" smtClean="0"/>
              <a:t>SQLiteDatabase.rawQuery</a:t>
            </a:r>
            <a:r>
              <a:rPr lang="en-NZ" dirty="0" smtClean="0"/>
              <a:t> method</a:t>
            </a:r>
          </a:p>
          <a:p>
            <a:pPr>
              <a:spcAft>
                <a:spcPts val="600"/>
              </a:spcAft>
            </a:pPr>
            <a:r>
              <a:rPr lang="en-NZ" dirty="0" smtClean="0"/>
              <a:t>Returns a Cursor object (a record set)</a:t>
            </a:r>
          </a:p>
          <a:p>
            <a:pPr>
              <a:spcAft>
                <a:spcPts val="600"/>
              </a:spcAft>
            </a:pPr>
            <a:r>
              <a:rPr lang="en-NZ" dirty="0" smtClean="0"/>
              <a:t>Useful Cursor methods:</a:t>
            </a:r>
          </a:p>
          <a:p>
            <a:pPr lvl="1">
              <a:spcAft>
                <a:spcPts val="600"/>
              </a:spcAft>
            </a:pPr>
            <a:r>
              <a:rPr lang="en-NZ" dirty="0" err="1" smtClean="0"/>
              <a:t>getColumnCount</a:t>
            </a:r>
            <a:r>
              <a:rPr lang="en-NZ" dirty="0" smtClean="0"/>
              <a:t>()</a:t>
            </a:r>
          </a:p>
          <a:p>
            <a:pPr lvl="1">
              <a:spcAft>
                <a:spcPts val="600"/>
              </a:spcAft>
            </a:pPr>
            <a:r>
              <a:rPr lang="en-NZ" dirty="0" err="1" smtClean="0"/>
              <a:t>getCount</a:t>
            </a:r>
            <a:r>
              <a:rPr lang="en-NZ" dirty="0" smtClean="0"/>
              <a:t>()</a:t>
            </a:r>
          </a:p>
          <a:p>
            <a:pPr lvl="1">
              <a:spcAft>
                <a:spcPts val="600"/>
              </a:spcAft>
            </a:pPr>
            <a:r>
              <a:rPr lang="en-NZ" dirty="0" err="1" smtClean="0"/>
              <a:t>getColumnIndex</a:t>
            </a:r>
            <a:r>
              <a:rPr lang="en-NZ" dirty="0" smtClean="0"/>
              <a:t>(String </a:t>
            </a:r>
            <a:r>
              <a:rPr lang="en-NZ" dirty="0" err="1" smtClean="0"/>
              <a:t>columnName</a:t>
            </a:r>
            <a:r>
              <a:rPr lang="en-NZ" dirty="0" smtClean="0"/>
              <a:t>)</a:t>
            </a:r>
          </a:p>
          <a:p>
            <a:pPr lvl="1">
              <a:spcAft>
                <a:spcPts val="600"/>
              </a:spcAft>
            </a:pPr>
            <a:r>
              <a:rPr lang="en-NZ" dirty="0" err="1" smtClean="0"/>
              <a:t>moveToFirst</a:t>
            </a:r>
            <a:r>
              <a:rPr lang="en-NZ" dirty="0" smtClean="0"/>
              <a:t>()</a:t>
            </a:r>
          </a:p>
          <a:p>
            <a:pPr lvl="1">
              <a:spcAft>
                <a:spcPts val="600"/>
              </a:spcAft>
            </a:pPr>
            <a:r>
              <a:rPr lang="en-NZ" dirty="0" err="1" smtClean="0"/>
              <a:t>moveToNext</a:t>
            </a:r>
            <a:r>
              <a:rPr lang="en-NZ" dirty="0" smtClean="0"/>
              <a:t>()</a:t>
            </a:r>
          </a:p>
          <a:p>
            <a:pPr lvl="1">
              <a:spcAft>
                <a:spcPts val="600"/>
              </a:spcAft>
            </a:pPr>
            <a:r>
              <a:rPr lang="en-NZ" dirty="0" err="1" smtClean="0"/>
              <a:t>getString</a:t>
            </a:r>
            <a:r>
              <a:rPr lang="en-NZ" dirty="0" smtClean="0"/>
              <a:t>(</a:t>
            </a:r>
            <a:r>
              <a:rPr lang="en-NZ" dirty="0" err="1" smtClean="0"/>
              <a:t>int</a:t>
            </a:r>
            <a:r>
              <a:rPr lang="en-NZ" dirty="0" smtClean="0"/>
              <a:t> index)</a:t>
            </a:r>
          </a:p>
          <a:p>
            <a:pPr>
              <a:spcAft>
                <a:spcPts val="600"/>
              </a:spcAft>
            </a:pPr>
            <a:r>
              <a:rPr lang="en-NZ" dirty="0" smtClean="0"/>
              <a:t>developer.android.com/reference/android/database/Cursor.html</a:t>
            </a:r>
          </a:p>
        </p:txBody>
      </p:sp>
    </p:spTree>
    <p:extLst>
      <p:ext uri="{BB962C8B-B14F-4D97-AF65-F5344CB8AC3E}">
        <p14:creationId xmlns:p14="http://schemas.microsoft.com/office/powerpoint/2010/main" val="5174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an SQL Database</a:t>
            </a:r>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82302" y="1583779"/>
            <a:ext cx="7258050" cy="4581525"/>
          </a:xfrm>
          <a:prstGeom prst="rect">
            <a:avLst/>
          </a:prstGeom>
          <a:noFill/>
          <a:ln w="9525">
            <a:noFill/>
            <a:miter lim="800000"/>
            <a:headEnd/>
            <a:tailEnd/>
          </a:ln>
        </p:spPr>
      </p:pic>
    </p:spTree>
    <p:extLst>
      <p:ext uri="{BB962C8B-B14F-4D97-AF65-F5344CB8AC3E}">
        <p14:creationId xmlns:p14="http://schemas.microsoft.com/office/powerpoint/2010/main" val="4009010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an SQL Database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8800"/>
            <a:ext cx="2730977"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Practical</a:t>
            </a:r>
            <a:br>
              <a:rPr lang="en-NZ" dirty="0" smtClean="0"/>
            </a:b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SharedPreferences</a:t>
            </a:r>
            <a:endParaRPr lang="en-NZ" dirty="0"/>
          </a:p>
        </p:txBody>
      </p:sp>
      <p:sp>
        <p:nvSpPr>
          <p:cNvPr id="3" name="Content Placeholder 2"/>
          <p:cNvSpPr>
            <a:spLocks noGrp="1"/>
          </p:cNvSpPr>
          <p:nvPr>
            <p:ph idx="1"/>
          </p:nvPr>
        </p:nvSpPr>
        <p:spPr/>
        <p:txBody>
          <a:bodyPr/>
          <a:lstStyle/>
          <a:p>
            <a:r>
              <a:rPr lang="en-NZ" dirty="0" smtClean="0"/>
              <a:t>Associative array (key-value pairs) for storing simple persistent data elements.</a:t>
            </a:r>
          </a:p>
          <a:p>
            <a:r>
              <a:rPr lang="en-NZ" dirty="0" smtClean="0"/>
              <a:t>Persists between application launches.</a:t>
            </a:r>
            <a:endParaRPr lang="en-NZ" dirty="0"/>
          </a:p>
        </p:txBody>
      </p:sp>
    </p:spTree>
    <p:extLst>
      <p:ext uri="{BB962C8B-B14F-4D97-AF65-F5344CB8AC3E}">
        <p14:creationId xmlns:p14="http://schemas.microsoft.com/office/powerpoint/2010/main" val="31425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endParaRPr lang="en-NZ"/>
          </a:p>
        </p:txBody>
      </p:sp>
      <p:pic>
        <p:nvPicPr>
          <p:cNvPr id="5122" name="Picture 2" descr="E:\Users\Patricia\Desktop\Screenshot_20170330-163518.png"/>
          <p:cNvPicPr>
            <a:picLocks noChangeAspect="1" noChangeArrowheads="1"/>
          </p:cNvPicPr>
          <p:nvPr/>
        </p:nvPicPr>
        <p:blipFill>
          <a:blip r:embed="rId3" cstate="print"/>
          <a:srcRect/>
          <a:stretch>
            <a:fillRect/>
          </a:stretch>
        </p:blipFill>
        <p:spPr bwMode="auto">
          <a:xfrm>
            <a:off x="179512" y="1772816"/>
            <a:ext cx="2430000" cy="4320000"/>
          </a:xfrm>
          <a:prstGeom prst="rect">
            <a:avLst/>
          </a:prstGeom>
          <a:noFill/>
          <a:ln>
            <a:solidFill>
              <a:schemeClr val="tx1"/>
            </a:solidFill>
          </a:ln>
        </p:spPr>
      </p:pic>
      <p:pic>
        <p:nvPicPr>
          <p:cNvPr id="5123" name="Picture 3" descr="E:\Users\Patricia\Desktop\Screenshot_20170330-163551.png"/>
          <p:cNvPicPr>
            <a:picLocks noChangeAspect="1" noChangeArrowheads="1"/>
          </p:cNvPicPr>
          <p:nvPr/>
        </p:nvPicPr>
        <p:blipFill>
          <a:blip r:embed="rId4" cstate="print"/>
          <a:srcRect/>
          <a:stretch>
            <a:fillRect/>
          </a:stretch>
        </p:blipFill>
        <p:spPr bwMode="auto">
          <a:xfrm>
            <a:off x="6300192" y="1772816"/>
            <a:ext cx="2430000" cy="4320000"/>
          </a:xfrm>
          <a:prstGeom prst="rect">
            <a:avLst/>
          </a:prstGeom>
          <a:noFill/>
          <a:ln>
            <a:solidFill>
              <a:schemeClr val="tx1"/>
            </a:solidFill>
          </a:ln>
        </p:spPr>
      </p:pic>
      <p:pic>
        <p:nvPicPr>
          <p:cNvPr id="5124" name="Picture 4" descr="E:\Users\Patricia\Desktop\Screenshot_20170330-163535.png"/>
          <p:cNvPicPr>
            <a:picLocks noChangeAspect="1" noChangeArrowheads="1"/>
          </p:cNvPicPr>
          <p:nvPr/>
        </p:nvPicPr>
        <p:blipFill>
          <a:blip r:embed="rId5" cstate="print"/>
          <a:srcRect/>
          <a:stretch>
            <a:fillRect/>
          </a:stretch>
        </p:blipFill>
        <p:spPr bwMode="auto">
          <a:xfrm>
            <a:off x="2987824" y="1772816"/>
            <a:ext cx="2430000" cy="4320000"/>
          </a:xfrm>
          <a:prstGeom prst="rect">
            <a:avLst/>
          </a:prstGeom>
          <a:noFill/>
          <a:ln>
            <a:solidFill>
              <a:schemeClr val="tx1"/>
            </a:solidFill>
          </a:ln>
        </p:spPr>
      </p:pic>
    </p:spTree>
    <p:extLst>
      <p:ext uri="{BB962C8B-B14F-4D97-AF65-F5344CB8AC3E}">
        <p14:creationId xmlns:p14="http://schemas.microsoft.com/office/powerpoint/2010/main" val="25707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r>
              <a:rPr lang="en-NZ" dirty="0" smtClean="0"/>
              <a:t>To use </a:t>
            </a:r>
            <a:r>
              <a:rPr lang="en-NZ" dirty="0" err="1" smtClean="0"/>
              <a:t>SharedPreferences</a:t>
            </a:r>
            <a:r>
              <a:rPr lang="en-NZ" dirty="0" smtClean="0"/>
              <a:t> you need:</a:t>
            </a:r>
          </a:p>
          <a:p>
            <a:pPr lvl="1"/>
            <a:r>
              <a:rPr lang="en-NZ" dirty="0" smtClean="0"/>
              <a:t>An instance of the </a:t>
            </a:r>
            <a:r>
              <a:rPr lang="en-NZ" dirty="0" err="1" smtClean="0"/>
              <a:t>SharedPreferences</a:t>
            </a:r>
            <a:r>
              <a:rPr lang="en-NZ" dirty="0" smtClean="0"/>
              <a:t> class</a:t>
            </a:r>
          </a:p>
          <a:p>
            <a:pPr lvl="1"/>
            <a:r>
              <a:rPr lang="en-NZ" dirty="0" smtClean="0"/>
              <a:t>An instance of the Editor class</a:t>
            </a:r>
          </a:p>
        </p:txBody>
      </p:sp>
      <p:pic>
        <p:nvPicPr>
          <p:cNvPr id="1026" name="Picture 2"/>
          <p:cNvPicPr>
            <a:picLocks noChangeAspect="1" noChangeArrowheads="1"/>
          </p:cNvPicPr>
          <p:nvPr/>
        </p:nvPicPr>
        <p:blipFill>
          <a:blip r:embed="rId3" cstate="print"/>
          <a:srcRect/>
          <a:stretch>
            <a:fillRect/>
          </a:stretch>
        </p:blipFill>
        <p:spPr bwMode="auto">
          <a:xfrm>
            <a:off x="971600" y="3190453"/>
            <a:ext cx="6705600" cy="3190875"/>
          </a:xfrm>
          <a:prstGeom prst="rect">
            <a:avLst/>
          </a:prstGeom>
          <a:noFill/>
          <a:ln w="9525">
            <a:noFill/>
            <a:miter lim="800000"/>
            <a:headEnd/>
            <a:tailEnd/>
          </a:ln>
        </p:spPr>
      </p:pic>
    </p:spTree>
    <p:extLst>
      <p:ext uri="{BB962C8B-B14F-4D97-AF65-F5344CB8AC3E}">
        <p14:creationId xmlns:p14="http://schemas.microsoft.com/office/powerpoint/2010/main" val="26465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r>
              <a:rPr lang="en-NZ" dirty="0" smtClean="0"/>
              <a:t>To write to a </a:t>
            </a:r>
            <a:r>
              <a:rPr lang="en-NZ" dirty="0" err="1" smtClean="0"/>
              <a:t>SharedPreferences</a:t>
            </a:r>
            <a:r>
              <a:rPr lang="en-NZ" dirty="0" smtClean="0"/>
              <a:t> object with its Editor:</a:t>
            </a:r>
          </a:p>
          <a:p>
            <a:endParaRPr lang="en-NZ" dirty="0" smtClean="0"/>
          </a:p>
          <a:p>
            <a:pPr marL="274320" lvl="1" indent="0">
              <a:buNone/>
            </a:pPr>
            <a:r>
              <a:rPr lang="en-NZ" sz="2800" i="1" dirty="0" err="1" smtClean="0">
                <a:latin typeface="Consolas" pitchFamily="49" charset="0"/>
              </a:rPr>
              <a:t>editorName</a:t>
            </a:r>
            <a:r>
              <a:rPr lang="en-NZ" sz="2800" dirty="0" err="1" smtClean="0">
                <a:latin typeface="Consolas" pitchFamily="49" charset="0"/>
              </a:rPr>
              <a:t>.putString</a:t>
            </a:r>
            <a:r>
              <a:rPr lang="en-NZ" sz="2800" dirty="0" smtClean="0">
                <a:latin typeface="Consolas" pitchFamily="49" charset="0"/>
              </a:rPr>
              <a:t>(“</a:t>
            </a:r>
            <a:r>
              <a:rPr lang="en-NZ" sz="2800" i="1" dirty="0" err="1" smtClean="0">
                <a:latin typeface="Consolas" pitchFamily="49" charset="0"/>
              </a:rPr>
              <a:t>key</a:t>
            </a:r>
            <a:r>
              <a:rPr lang="en-NZ" sz="2800" dirty="0" err="1" smtClean="0">
                <a:latin typeface="Consolas" pitchFamily="49" charset="0"/>
              </a:rPr>
              <a:t>”,</a:t>
            </a:r>
            <a:r>
              <a:rPr lang="en-NZ" sz="2800" i="1" dirty="0" err="1" smtClean="0">
                <a:latin typeface="Consolas" pitchFamily="49" charset="0"/>
              </a:rPr>
              <a:t>value</a:t>
            </a:r>
            <a:r>
              <a:rPr lang="en-NZ" sz="2800" dirty="0" smtClean="0">
                <a:latin typeface="Consolas" pitchFamily="49" charset="0"/>
              </a:rPr>
              <a:t>);</a:t>
            </a:r>
          </a:p>
          <a:p>
            <a:pPr marL="274320" lvl="1" indent="0">
              <a:buNone/>
            </a:pPr>
            <a:r>
              <a:rPr lang="en-NZ" dirty="0" smtClean="0">
                <a:latin typeface="Consolas" pitchFamily="49" charset="0"/>
              </a:rPr>
              <a:t>// all other puts…</a:t>
            </a:r>
          </a:p>
          <a:p>
            <a:pPr marL="274320" lvl="1" indent="0">
              <a:buNone/>
            </a:pPr>
            <a:r>
              <a:rPr lang="en-NZ" sz="2800" i="1" dirty="0" err="1" smtClean="0">
                <a:latin typeface="Consolas" pitchFamily="49" charset="0"/>
              </a:rPr>
              <a:t>editorName.</a:t>
            </a:r>
            <a:r>
              <a:rPr lang="en-NZ" sz="2800" dirty="0" err="1" smtClean="0">
                <a:latin typeface="Consolas" pitchFamily="49" charset="0"/>
              </a:rPr>
              <a:t>commit</a:t>
            </a:r>
            <a:r>
              <a:rPr lang="en-NZ" sz="2800" dirty="0" smtClean="0">
                <a:latin typeface="Consolas" pitchFamily="49" charset="0"/>
              </a:rPr>
              <a:t>();</a:t>
            </a:r>
          </a:p>
          <a:p>
            <a:pPr marL="0" indent="0">
              <a:buNone/>
            </a:pPr>
            <a:endParaRPr lang="en-NZ" dirty="0" smtClean="0"/>
          </a:p>
          <a:p>
            <a:pPr marL="0" indent="0"/>
            <a:r>
              <a:rPr lang="en-NZ" dirty="0" smtClean="0"/>
              <a:t>Other Editor methods include </a:t>
            </a:r>
            <a:r>
              <a:rPr lang="en-NZ" dirty="0" err="1" smtClean="0"/>
              <a:t>putBoolean</a:t>
            </a:r>
            <a:r>
              <a:rPr lang="en-NZ" dirty="0" smtClean="0"/>
              <a:t>, </a:t>
            </a:r>
            <a:r>
              <a:rPr lang="en-NZ" dirty="0" err="1" smtClean="0"/>
              <a:t>putFloat</a:t>
            </a:r>
            <a:r>
              <a:rPr lang="en-NZ" dirty="0" smtClean="0"/>
              <a:t>, </a:t>
            </a:r>
            <a:r>
              <a:rPr lang="en-NZ" dirty="0" err="1" smtClean="0"/>
              <a:t>putInt</a:t>
            </a:r>
            <a:r>
              <a:rPr lang="en-NZ" dirty="0" smtClean="0"/>
              <a:t>, </a:t>
            </a:r>
            <a:r>
              <a:rPr lang="en-NZ" dirty="0" err="1" smtClean="0"/>
              <a:t>putStringSet</a:t>
            </a:r>
            <a:r>
              <a:rPr lang="en-NZ" dirty="0" smtClean="0"/>
              <a:t> and remove(</a:t>
            </a:r>
            <a:r>
              <a:rPr lang="en-NZ" i="1" dirty="0" smtClean="0"/>
              <a:t>key)</a:t>
            </a:r>
            <a:endParaRPr lang="en-NZ" dirty="0" smtClean="0"/>
          </a:p>
          <a:p>
            <a:pPr marL="0" indent="0">
              <a:buNone/>
            </a:pPr>
            <a:endParaRPr lang="en-NZ" dirty="0" smtClean="0"/>
          </a:p>
        </p:txBody>
      </p:sp>
    </p:spTree>
    <p:extLst>
      <p:ext uri="{BB962C8B-B14F-4D97-AF65-F5344CB8AC3E}">
        <p14:creationId xmlns:p14="http://schemas.microsoft.com/office/powerpoint/2010/main" val="156517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71488" y="1556792"/>
            <a:ext cx="8201025" cy="4057650"/>
          </a:xfrm>
          <a:prstGeom prst="rect">
            <a:avLst/>
          </a:prstGeom>
          <a:noFill/>
          <a:ln w="9525">
            <a:noFill/>
            <a:miter lim="800000"/>
            <a:headEnd/>
            <a:tailEnd/>
          </a:ln>
        </p:spPr>
      </p:pic>
    </p:spTree>
    <p:extLst>
      <p:ext uri="{BB962C8B-B14F-4D97-AF65-F5344CB8AC3E}">
        <p14:creationId xmlns:p14="http://schemas.microsoft.com/office/powerpoint/2010/main" val="321688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67544" y="1598265"/>
            <a:ext cx="5753374" cy="4783063"/>
          </a:xfrm>
          <a:prstGeom prst="rect">
            <a:avLst/>
          </a:prstGeom>
          <a:noFill/>
          <a:ln w="9525">
            <a:noFill/>
            <a:miter lim="800000"/>
            <a:headEnd/>
            <a:tailEnd/>
          </a:ln>
        </p:spPr>
      </p:pic>
    </p:spTree>
    <p:extLst>
      <p:ext uri="{BB962C8B-B14F-4D97-AF65-F5344CB8AC3E}">
        <p14:creationId xmlns:p14="http://schemas.microsoft.com/office/powerpoint/2010/main" val="4039197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SharedPreferences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395536" y="1631429"/>
            <a:ext cx="8460970" cy="3237731"/>
          </a:xfrm>
          <a:prstGeom prst="rect">
            <a:avLst/>
          </a:prstGeom>
          <a:noFill/>
          <a:ln w="9525">
            <a:noFill/>
            <a:miter lim="800000"/>
            <a:headEnd/>
            <a:tailEnd/>
          </a:ln>
        </p:spPr>
      </p:pic>
    </p:spTree>
    <p:extLst>
      <p:ext uri="{BB962C8B-B14F-4D97-AF65-F5344CB8AC3E}">
        <p14:creationId xmlns:p14="http://schemas.microsoft.com/office/powerpoint/2010/main" val="4869131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3846</TotalTime>
  <Words>2572</Words>
  <Application>Microsoft Office PowerPoint</Application>
  <PresentationFormat>On-screen Show (4:3)</PresentationFormat>
  <Paragraphs>268</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Consolas</vt:lpstr>
      <vt:lpstr>Times New Roman</vt:lpstr>
      <vt:lpstr>Clarity</vt:lpstr>
      <vt:lpstr>Data Storage and Access 1</vt:lpstr>
      <vt:lpstr>Techniques</vt:lpstr>
      <vt:lpstr>SharedPreferences</vt:lpstr>
      <vt:lpstr>SharedPreferences</vt:lpstr>
      <vt:lpstr>SharedPreferences</vt:lpstr>
      <vt:lpstr>SharedPreferences</vt:lpstr>
      <vt:lpstr>SharedPreferences</vt:lpstr>
      <vt:lpstr>SharedPreferences</vt:lpstr>
      <vt:lpstr>SharedPreferences</vt:lpstr>
      <vt:lpstr>Simple File I/O</vt:lpstr>
      <vt:lpstr>Simple File I/O</vt:lpstr>
      <vt:lpstr>Simple File I/O</vt:lpstr>
      <vt:lpstr>Simple File I/O</vt:lpstr>
      <vt:lpstr>Simple File I/O</vt:lpstr>
      <vt:lpstr>Using an SQL Database</vt:lpstr>
      <vt:lpstr>Using an SQL Database</vt:lpstr>
      <vt:lpstr>Using an SQL Database</vt:lpstr>
      <vt:lpstr>Using an SQL Database</vt:lpstr>
      <vt:lpstr>Using an SQL Database</vt:lpstr>
      <vt:lpstr>Using an SQL Database</vt:lpstr>
      <vt:lpstr>Using an SQL Database</vt:lpstr>
      <vt:lpstr>Using an SQL Database</vt:lpstr>
      <vt:lpstr>Practical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1302</cp:revision>
  <dcterms:created xsi:type="dcterms:W3CDTF">1601-01-01T00:00:00Z</dcterms:created>
  <dcterms:modified xsi:type="dcterms:W3CDTF">2017-04-05T01:59:17Z</dcterms:modified>
</cp:coreProperties>
</file>