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sldIdLst>
    <p:sldId id="257" r:id="rId2"/>
    <p:sldId id="305" r:id="rId3"/>
    <p:sldId id="306" r:id="rId4"/>
    <p:sldId id="307" r:id="rId5"/>
    <p:sldId id="326" r:id="rId6"/>
    <p:sldId id="313" r:id="rId7"/>
    <p:sldId id="308" r:id="rId8"/>
    <p:sldId id="309" r:id="rId9"/>
    <p:sldId id="310" r:id="rId10"/>
    <p:sldId id="311" r:id="rId11"/>
    <p:sldId id="312" r:id="rId12"/>
    <p:sldId id="314" r:id="rId13"/>
    <p:sldId id="315" r:id="rId14"/>
    <p:sldId id="316" r:id="rId15"/>
    <p:sldId id="317" r:id="rId16"/>
    <p:sldId id="320" r:id="rId17"/>
    <p:sldId id="318" r:id="rId18"/>
    <p:sldId id="319" r:id="rId19"/>
    <p:sldId id="321" r:id="rId20"/>
    <p:sldId id="322" r:id="rId21"/>
    <p:sldId id="323" r:id="rId22"/>
    <p:sldId id="324" r:id="rId23"/>
    <p:sldId id="325" r:id="rId24"/>
    <p:sldId id="304" r:id="rId25"/>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6" autoAdjust="0"/>
  </p:normalViewPr>
  <p:slideViewPr>
    <p:cSldViewPr>
      <p:cViewPr varScale="1">
        <p:scale>
          <a:sx n="84" d="100"/>
          <a:sy n="84" d="100"/>
        </p:scale>
        <p:origin x="235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When you’re working in Android, you have access to the web</a:t>
            </a:r>
          </a:p>
          <a:p>
            <a:pPr>
              <a:buFont typeface="Arial" pitchFamily="34" charset="0"/>
              <a:buChar char="•"/>
            </a:pPr>
            <a:r>
              <a:rPr lang="en-US" baseline="0" dirty="0" smtClean="0"/>
              <a:t>Users will have wireless, or cell access that lets you </a:t>
            </a:r>
            <a:r>
              <a:rPr lang="en-US" baseline="0" dirty="0" err="1" smtClean="0"/>
              <a:t>programatically</a:t>
            </a:r>
            <a:r>
              <a:rPr lang="en-US" baseline="0" dirty="0" smtClean="0"/>
              <a:t> launch a URL just as though you were typing it into the browser</a:t>
            </a:r>
          </a:p>
          <a:p>
            <a:pPr>
              <a:buFont typeface="Arial" pitchFamily="34" charset="0"/>
              <a:buChar char="•"/>
            </a:pPr>
            <a:r>
              <a:rPr lang="en-US" baseline="0" dirty="0" smtClean="0"/>
              <a:t>We have, in fact, already seen that we can use an intent to open a browser on the phone to a specific web site.</a:t>
            </a:r>
          </a:p>
          <a:p>
            <a:pPr>
              <a:buFont typeface="Arial" pitchFamily="34" charset="0"/>
              <a:buChar char="•"/>
            </a:pPr>
            <a:endParaRPr lang="en-US" baseline="0" dirty="0" smtClean="0"/>
          </a:p>
          <a:p>
            <a:pPr>
              <a:buFont typeface="Arial" pitchFamily="34" charset="0"/>
              <a:buChar char="•"/>
            </a:pPr>
            <a:r>
              <a:rPr lang="en-US" baseline="0" dirty="0" smtClean="0"/>
              <a:t>More usefully, though, there are 1000s of web sites that provide services of some kind, usually data.</a:t>
            </a:r>
          </a:p>
          <a:p>
            <a:pPr>
              <a:buFont typeface="Arial" pitchFamily="34" charset="0"/>
              <a:buChar char="•"/>
            </a:pPr>
            <a:r>
              <a:rPr lang="en-US" baseline="0" dirty="0" smtClean="0"/>
              <a:t>We can send a URL from an Activity to one of these sites and it will return text data that we can then use in our apps.</a:t>
            </a:r>
          </a:p>
          <a:p>
            <a:pPr>
              <a:buFont typeface="Arial" pitchFamily="34" charset="0"/>
              <a:buChar char="•"/>
            </a:pPr>
            <a:r>
              <a:rPr lang="en-US" baseline="0" dirty="0" smtClean="0"/>
              <a:t>Sites that provide this kind of service have syntactic rules about the URLs they can receive. </a:t>
            </a:r>
          </a:p>
          <a:p>
            <a:pPr>
              <a:buFont typeface="Arial" pitchFamily="34" charset="0"/>
              <a:buChar char="•"/>
            </a:pPr>
            <a:r>
              <a:rPr lang="en-US" baseline="0" dirty="0" smtClean="0"/>
              <a:t>These rules constitute their API. APIs can range from very simple (Eventful) to hideously complex (</a:t>
            </a:r>
            <a:r>
              <a:rPr lang="en-US" baseline="0" dirty="0" err="1" smtClean="0"/>
              <a:t>facebook</a:t>
            </a:r>
            <a:r>
              <a:rPr lang="en-US" baseline="0" dirty="0" smtClean="0"/>
              <a:t>).</a:t>
            </a:r>
          </a:p>
          <a:p>
            <a:pPr>
              <a:buFont typeface="Arial" pitchFamily="34" charset="0"/>
              <a:buChar char="•"/>
            </a:pPr>
            <a:endParaRPr lang="en-US" baseline="0" dirty="0" smtClean="0"/>
          </a:p>
          <a:p>
            <a:pPr>
              <a:buFont typeface="Arial" pitchFamily="34" charset="0"/>
              <a:buChar char="•"/>
            </a:pPr>
            <a:r>
              <a:rPr lang="en-US" baseline="0" dirty="0" smtClean="0"/>
              <a:t>Today we are going to talk about what those URLs look like and how to access them from your Android code.</a:t>
            </a:r>
          </a:p>
          <a:p>
            <a:pPr>
              <a:buFont typeface="Arial" pitchFamily="34" charset="0"/>
              <a:buChar char="•"/>
            </a:pPr>
            <a:endParaRPr lang="en-US" baseline="0" dirty="0" smtClean="0"/>
          </a:p>
          <a:p>
            <a:pPr>
              <a:buFont typeface="Arial" pitchFamily="34" charset="0"/>
              <a:buChar char="•"/>
            </a:pPr>
            <a:r>
              <a:rPr lang="en-US" baseline="0" dirty="0" smtClean="0"/>
              <a:t>Then in practical, you will have a chance to explore some useful services.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here is the JSON</a:t>
            </a:r>
          </a:p>
          <a:p>
            <a:pPr>
              <a:buFont typeface="Arial" pitchFamily="34" charset="0"/>
              <a:buChar char="•"/>
            </a:pPr>
            <a:r>
              <a:rPr lang="en-NZ" dirty="0" smtClean="0"/>
              <a:t>Note the URL</a:t>
            </a:r>
          </a:p>
          <a:p>
            <a:pPr>
              <a:buFont typeface="Arial" pitchFamily="34" charset="0"/>
              <a:buChar char="•"/>
            </a:pPr>
            <a:r>
              <a:rPr lang="en-NZ" dirty="0" smtClean="0"/>
              <a:t>The browser doesn’t pretty up the</a:t>
            </a:r>
            <a:r>
              <a:rPr lang="en-NZ" baseline="0" dirty="0" smtClean="0"/>
              <a:t> JSON.</a:t>
            </a:r>
          </a:p>
          <a:p>
            <a:pPr>
              <a:buFont typeface="Arial" pitchFamily="34" charset="0"/>
              <a:buChar char="•"/>
            </a:pPr>
            <a:r>
              <a:rPr lang="en-NZ" baseline="0" dirty="0" smtClean="0"/>
              <a:t>It gets the text and dumps it to the screen.</a:t>
            </a:r>
          </a:p>
          <a:p>
            <a:pPr>
              <a:buFont typeface="Arial" pitchFamily="34" charset="0"/>
              <a:buChar char="•"/>
            </a:pPr>
            <a:r>
              <a:rPr lang="en-NZ" baseline="0" dirty="0" smtClean="0"/>
              <a:t>This is what we are going to work with from inside our app.</a:t>
            </a:r>
          </a:p>
          <a:p>
            <a:pPr>
              <a:buFont typeface="Arial" pitchFamily="34" charset="0"/>
              <a:buChar char="•"/>
            </a:pPr>
            <a:endParaRPr lang="en-NZ" baseline="0" dirty="0" smtClean="0"/>
          </a:p>
          <a:p>
            <a:pPr>
              <a:buFont typeface="Arial" pitchFamily="34" charset="0"/>
              <a:buChar char="•"/>
            </a:pPr>
            <a:r>
              <a:rPr lang="en-NZ" baseline="0" dirty="0" smtClean="0"/>
              <a:t>As we saw last time, it can be difficult to work out the JSON schema when text is displayed like this, so we can pop this into a viewer...</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138720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Over two columns here</a:t>
            </a:r>
          </a:p>
          <a:p>
            <a:pPr>
              <a:buFont typeface="Arial" pitchFamily="34" charset="0"/>
              <a:buChar char="•"/>
            </a:pPr>
            <a:r>
              <a:rPr lang="en-NZ" dirty="0" smtClean="0"/>
              <a:t>There is a root element.</a:t>
            </a:r>
          </a:p>
          <a:p>
            <a:pPr>
              <a:buFont typeface="Arial" pitchFamily="34" charset="0"/>
              <a:buChar char="•"/>
            </a:pPr>
            <a:r>
              <a:rPr lang="en-NZ" dirty="0" smtClean="0"/>
              <a:t>It has a field with key “search” whose value is an object</a:t>
            </a:r>
          </a:p>
          <a:p>
            <a:pPr>
              <a:buFont typeface="Arial" pitchFamily="34" charset="0"/>
              <a:buChar char="•"/>
            </a:pPr>
            <a:r>
              <a:rPr lang="en-NZ" dirty="0" smtClean="0"/>
              <a:t>That</a:t>
            </a:r>
            <a:r>
              <a:rPr lang="en-NZ" baseline="0" dirty="0" smtClean="0"/>
              <a:t> object has a field with key “</a:t>
            </a:r>
            <a:r>
              <a:rPr lang="en-NZ" baseline="0" dirty="0" err="1" smtClean="0"/>
              <a:t>result_count</a:t>
            </a:r>
            <a:r>
              <a:rPr lang="en-NZ" baseline="0" dirty="0" smtClean="0"/>
              <a:t>” whose value is a string. It tells us there are 39094 records containing the keyword Aurora</a:t>
            </a:r>
          </a:p>
          <a:p>
            <a:pPr>
              <a:buFont typeface="Arial" pitchFamily="34" charset="0"/>
              <a:buChar char="•"/>
            </a:pPr>
            <a:r>
              <a:rPr lang="en-NZ" dirty="0" smtClean="0"/>
              <a:t>The</a:t>
            </a:r>
            <a:r>
              <a:rPr lang="en-NZ" baseline="0" dirty="0" smtClean="0"/>
              <a:t> search object also has a field with key “results” whose value is an array of object</a:t>
            </a:r>
          </a:p>
          <a:p>
            <a:pPr>
              <a:buFont typeface="Arial" pitchFamily="34" charset="0"/>
              <a:buChar char="•"/>
            </a:pPr>
            <a:r>
              <a:rPr lang="en-NZ" baseline="0" dirty="0" smtClean="0"/>
              <a:t>Each of those objects has a zillion </a:t>
            </a:r>
            <a:r>
              <a:rPr lang="en-NZ" baseline="0" dirty="0" err="1" smtClean="0"/>
              <a:t>key:value</a:t>
            </a:r>
            <a:r>
              <a:rPr lang="en-NZ" baseline="0" dirty="0" smtClean="0"/>
              <a:t> pairs in it, including scalars “title”, “description”, “</a:t>
            </a:r>
            <a:r>
              <a:rPr lang="en-NZ" baseline="0" dirty="0" err="1" smtClean="0"/>
              <a:t>source_url</a:t>
            </a:r>
            <a:r>
              <a:rPr lang="en-NZ" baseline="0" dirty="0" smtClean="0"/>
              <a:t>”, “</a:t>
            </a:r>
            <a:r>
              <a:rPr lang="en-NZ" baseline="0" dirty="0" err="1" smtClean="0"/>
              <a:t>landing_url</a:t>
            </a:r>
            <a:r>
              <a:rPr lang="en-NZ" baseline="0" dirty="0" smtClean="0"/>
              <a:t>” and a bunch of arrays of strings, like citation, collection, creator, and so on.</a:t>
            </a:r>
          </a:p>
          <a:p>
            <a:pPr>
              <a:buFont typeface="Arial" pitchFamily="34" charset="0"/>
              <a:buChar char="•"/>
            </a:pPr>
            <a:r>
              <a:rPr lang="en-NZ" baseline="0" dirty="0" smtClean="0"/>
              <a:t>Heaps of data, and because we know how to parse JSON with Android, if we can just get that JSON string into our app, we can use the data.</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201552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NZ" dirty="0" smtClean="0"/>
              <a:t> Modern programming </a:t>
            </a:r>
            <a:r>
              <a:rPr lang="en-NZ" baseline="0" dirty="0" smtClean="0"/>
              <a:t>platforms that want to talk to the internet will supply classes and libraries that handle the low level networking stuff.</a:t>
            </a:r>
          </a:p>
          <a:p>
            <a:pPr>
              <a:buFont typeface="Arial" pitchFamily="34" charset="0"/>
              <a:buChar char="•"/>
            </a:pPr>
            <a:r>
              <a:rPr lang="en-NZ" baseline="0" dirty="0" smtClean="0"/>
              <a:t>The developer’s job is to build the URL as a string, pass it to the correct class and deal with whatever is returned.</a:t>
            </a:r>
          </a:p>
          <a:p>
            <a:pPr>
              <a:buFont typeface="Arial" pitchFamily="34" charset="0"/>
              <a:buChar char="•"/>
            </a:pPr>
            <a:r>
              <a:rPr lang="en-NZ" baseline="0" dirty="0" smtClean="0"/>
              <a:t>C# has classes for this; JavaScript has classes for this. And Java has classes for this. Android uses Java’s classes.</a:t>
            </a:r>
          </a:p>
          <a:p>
            <a:pPr>
              <a:buFont typeface="Arial" pitchFamily="34" charset="0"/>
              <a:buChar char="•"/>
            </a:pPr>
            <a:endParaRPr lang="en-NZ" baseline="0" dirty="0" smtClean="0"/>
          </a:p>
          <a:p>
            <a:pPr>
              <a:buFont typeface="Arial" pitchFamily="34" charset="0"/>
              <a:buChar char="•"/>
            </a:pPr>
            <a:r>
              <a:rPr lang="en-NZ" baseline="0" dirty="0" smtClean="0"/>
              <a:t>These are the libraries.</a:t>
            </a:r>
          </a:p>
          <a:p>
            <a:pPr>
              <a:buFont typeface="Arial" pitchFamily="34" charset="0"/>
              <a:buChar char="•"/>
            </a:pPr>
            <a:endParaRPr lang="en-NZ" baseline="0" dirty="0" smtClean="0"/>
          </a:p>
          <a:p>
            <a:pPr>
              <a:buFont typeface="Arial" pitchFamily="34" charset="0"/>
              <a:buChar char="•"/>
            </a:pPr>
            <a:r>
              <a:rPr lang="en-NZ" baseline="0" dirty="0" smtClean="0"/>
              <a:t>We will look at the basic commands. </a:t>
            </a:r>
          </a:p>
          <a:p>
            <a:pPr>
              <a:buFont typeface="Arial" pitchFamily="34" charset="0"/>
              <a:buChar char="•"/>
            </a:pPr>
            <a:r>
              <a:rPr lang="en-NZ" b="1" baseline="0" dirty="0" smtClean="0"/>
              <a:t>NB: All try catch removed for clarity. You will have to put it back in; it is required.</a:t>
            </a:r>
          </a:p>
          <a:p>
            <a:pPr>
              <a:buFont typeface="Arial" pitchFamily="34" charset="0"/>
              <a:buChar char="•"/>
            </a:pPr>
            <a:r>
              <a:rPr lang="en-NZ" baseline="0" dirty="0" smtClean="0"/>
              <a:t>Be aware though, that to get this working in Android there is a more-than-slight complication.</a:t>
            </a:r>
          </a:p>
          <a:p>
            <a:pPr>
              <a:buFont typeface="Arial" pitchFamily="34" charset="0"/>
              <a:buChar char="•"/>
            </a:pPr>
            <a:r>
              <a:rPr lang="en-NZ" baseline="0" dirty="0" smtClean="0"/>
              <a:t>We’ll get to that in a minute.</a:t>
            </a:r>
          </a:p>
          <a:p>
            <a:pPr>
              <a:buFont typeface="Arial" pitchFamily="34" charset="0"/>
              <a:buChar char="•"/>
            </a:pPr>
            <a:endParaRPr lang="en-NZ" baseline="0" dirty="0" smtClean="0"/>
          </a:p>
          <a:p>
            <a:pPr>
              <a:buFont typeface="Arial" pitchFamily="34" charset="0"/>
              <a:buChar char="•"/>
            </a:pPr>
            <a:r>
              <a:rPr lang="en-NZ" baseline="0" dirty="0" smtClean="0"/>
              <a:t>(Walk through code.)</a:t>
            </a:r>
          </a:p>
          <a:p>
            <a:pPr>
              <a:buFont typeface="Arial" pitchFamily="34" charset="0"/>
              <a:buChar char="•"/>
            </a:pPr>
            <a:endParaRPr lang="en-NZ" baseline="0" dirty="0" smtClean="0"/>
          </a:p>
          <a:p>
            <a:pPr>
              <a:buFont typeface="Arial" pitchFamily="34" charset="0"/>
              <a:buChar char="•"/>
            </a:pPr>
            <a:r>
              <a:rPr lang="en-NZ" baseline="0" dirty="0" smtClean="0"/>
              <a:t>What other response codes might you get? =&gt; 404, it wasn’t there. 401, you don’t have permission, etc.</a:t>
            </a:r>
          </a:p>
          <a:p>
            <a:pPr>
              <a:buFont typeface="Arial" pitchFamily="34" charset="0"/>
              <a:buChar char="•"/>
            </a:pPr>
            <a:r>
              <a:rPr lang="en-NZ" baseline="0" dirty="0" smtClean="0"/>
              <a:t>Assuming you get 200, you’ve got data on the connection object, and you read it in with a </a:t>
            </a:r>
            <a:r>
              <a:rPr lang="en-NZ" baseline="0" dirty="0" err="1" smtClean="0"/>
              <a:t>streamreader</a:t>
            </a:r>
            <a:r>
              <a:rPr lang="en-NZ" baseline="0" dirty="0" smtClean="0"/>
              <a: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175091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Handout full method with try-catch</a:t>
            </a:r>
          </a:p>
          <a:p>
            <a:pPr>
              <a:buFont typeface="Arial" pitchFamily="34" charset="0"/>
              <a:buChar char="•"/>
            </a:pPr>
            <a:endParaRPr lang="en-NZ" dirty="0" smtClean="0"/>
          </a:p>
          <a:p>
            <a:pPr>
              <a:buFont typeface="Arial" pitchFamily="34" charset="0"/>
              <a:buChar char="•"/>
            </a:pPr>
            <a:r>
              <a:rPr lang="en-NZ" dirty="0" smtClean="0"/>
              <a:t>So that’s all that’s involved:</a:t>
            </a:r>
          </a:p>
          <a:p>
            <a:pPr lvl="1">
              <a:buFont typeface="Arial" pitchFamily="34" charset="0"/>
              <a:buChar char="•"/>
            </a:pPr>
            <a:r>
              <a:rPr lang="en-NZ" dirty="0" smtClean="0"/>
              <a:t>Figure</a:t>
            </a:r>
            <a:r>
              <a:rPr lang="en-NZ" baseline="0" dirty="0" smtClean="0"/>
              <a:t> out the query parameters</a:t>
            </a:r>
          </a:p>
          <a:p>
            <a:pPr lvl="1">
              <a:buFont typeface="Arial" pitchFamily="34" charset="0"/>
              <a:buChar char="•"/>
            </a:pPr>
            <a:r>
              <a:rPr lang="en-NZ" baseline="0" dirty="0" smtClean="0"/>
              <a:t>Build the URL as a string</a:t>
            </a:r>
          </a:p>
          <a:p>
            <a:pPr lvl="1">
              <a:buFont typeface="Arial" pitchFamily="34" charset="0"/>
              <a:buChar char="•"/>
            </a:pPr>
            <a:r>
              <a:rPr lang="en-NZ" baseline="0" dirty="0" smtClean="0"/>
              <a:t>Use the Java classes to make the call, producing an input stream</a:t>
            </a:r>
          </a:p>
          <a:p>
            <a:pPr lvl="1">
              <a:buFont typeface="Arial" pitchFamily="34" charset="0"/>
              <a:buChar char="•"/>
            </a:pPr>
            <a:r>
              <a:rPr lang="en-NZ" baseline="0" dirty="0" smtClean="0"/>
              <a:t>Pull out the data as a string</a:t>
            </a:r>
          </a:p>
          <a:p>
            <a:pPr lvl="1">
              <a:buFont typeface="Arial" pitchFamily="34" charset="0"/>
              <a:buChar char="•"/>
            </a:pPr>
            <a:r>
              <a:rPr lang="en-NZ" baseline="0" dirty="0" smtClean="0"/>
              <a:t>Parse it with </a:t>
            </a:r>
            <a:r>
              <a:rPr lang="en-NZ" baseline="0" dirty="0" err="1" smtClean="0"/>
              <a:t>JSONObject</a:t>
            </a:r>
            <a:r>
              <a:rPr lang="en-NZ" baseline="0" dirty="0" smtClean="0"/>
              <a:t> and </a:t>
            </a:r>
            <a:r>
              <a:rPr lang="en-NZ" baseline="0" dirty="0" err="1" smtClean="0"/>
              <a:t>JSONArray</a:t>
            </a:r>
            <a:r>
              <a:rPr lang="en-NZ" baseline="0" dirty="0" smtClean="0"/>
              <a:t>.</a:t>
            </a:r>
          </a:p>
          <a:p>
            <a:pPr lvl="1">
              <a:buFont typeface="Arial" pitchFamily="34" charset="0"/>
              <a:buChar char="•"/>
            </a:pPr>
            <a:endParaRPr lang="en-NZ" baseline="0" dirty="0" smtClean="0"/>
          </a:p>
          <a:p>
            <a:pPr lvl="0">
              <a:buFont typeface="Arial" pitchFamily="34" charset="0"/>
              <a:buChar char="•"/>
            </a:pPr>
            <a:r>
              <a:rPr lang="en-NZ" baseline="0" dirty="0" smtClean="0"/>
              <a:t>Except there is just one little problem....</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391386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That’s right: it’s multi-threading time!</a:t>
            </a:r>
          </a:p>
          <a:p>
            <a:pPr>
              <a:buFont typeface="Arial" pitchFamily="34" charset="0"/>
              <a:buChar char="•"/>
            </a:pPr>
            <a:endParaRPr lang="en-NZ" dirty="0" smtClean="0"/>
          </a:p>
          <a:p>
            <a:pPr>
              <a:buFont typeface="Arial" pitchFamily="34" charset="0"/>
              <a:buChar char="•"/>
            </a:pPr>
            <a:r>
              <a:rPr lang="en-NZ" dirty="0" smtClean="0"/>
              <a:t>Presumably many of you have never done multi-threading, and presumably you have always heard that it is really hard.</a:t>
            </a:r>
          </a:p>
          <a:p>
            <a:pPr>
              <a:buFont typeface="Arial" pitchFamily="34" charset="0"/>
              <a:buChar char="•"/>
            </a:pPr>
            <a:r>
              <a:rPr lang="en-NZ" dirty="0" smtClean="0"/>
              <a:t>This is true.</a:t>
            </a:r>
          </a:p>
          <a:p>
            <a:pPr>
              <a:buFont typeface="Arial" pitchFamily="34" charset="0"/>
              <a:buChar char="•"/>
            </a:pPr>
            <a:r>
              <a:rPr lang="en-NZ" dirty="0" smtClean="0"/>
              <a:t>There are all kinds of problems with safety and communication and so on.</a:t>
            </a:r>
            <a:r>
              <a:rPr lang="en-NZ" baseline="0" dirty="0" smtClean="0"/>
              <a:t> For example, if you’re in a separate thread, you can’t talk to the </a:t>
            </a:r>
            <a:r>
              <a:rPr lang="en-NZ" baseline="0" dirty="0" err="1" smtClean="0"/>
              <a:t>Activitiy’s</a:t>
            </a:r>
            <a:r>
              <a:rPr lang="en-NZ" baseline="0" dirty="0" smtClean="0"/>
              <a:t> controls, so how can you put things into ListView?</a:t>
            </a:r>
            <a:endParaRPr lang="en-NZ" dirty="0" smtClean="0"/>
          </a:p>
          <a:p>
            <a:pPr>
              <a:buFont typeface="Arial" pitchFamily="34" charset="0"/>
              <a:buChar char="•"/>
            </a:pPr>
            <a:endParaRPr lang="en-NZ" dirty="0" smtClean="0"/>
          </a:p>
          <a:p>
            <a:pPr>
              <a:buFont typeface="Arial" pitchFamily="34" charset="0"/>
              <a:buChar char="•"/>
            </a:pPr>
            <a:r>
              <a:rPr lang="en-NZ" dirty="0" smtClean="0"/>
              <a:t>Luckily, those clever Android developers</a:t>
            </a:r>
            <a:r>
              <a:rPr lang="en-NZ" baseline="0" dirty="0" smtClean="0"/>
              <a:t> have wrapped up the whole multi-threading thing for you in a nice class that makes it very easy.</a:t>
            </a:r>
          </a:p>
          <a:p>
            <a:pPr>
              <a:buFont typeface="Arial" pitchFamily="34" charset="0"/>
              <a:buChar char="•"/>
            </a:pPr>
            <a:r>
              <a:rPr lang="en-NZ" baseline="0" dirty="0" smtClean="0"/>
              <a:t>Let’s take a look.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67314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 template class that takes 3 types.</a:t>
            </a:r>
          </a:p>
          <a:p>
            <a:pPr>
              <a:buFont typeface="Arial" pitchFamily="34" charset="0"/>
              <a:buChar char="•"/>
            </a:pPr>
            <a:r>
              <a:rPr lang="en-NZ" dirty="0" smtClean="0"/>
              <a:t>We will see what they are in a minute</a:t>
            </a:r>
          </a:p>
          <a:p>
            <a:pPr>
              <a:buFont typeface="Arial" pitchFamily="34" charset="0"/>
              <a:buChar char="•"/>
            </a:pPr>
            <a:endParaRPr lang="en-NZ" dirty="0" smtClean="0"/>
          </a:p>
          <a:p>
            <a:pPr>
              <a:buFont typeface="Arial" pitchFamily="34" charset="0"/>
              <a:buChar char="•"/>
            </a:pPr>
            <a:r>
              <a:rPr lang="en-NZ" dirty="0" smtClean="0"/>
              <a:t>It</a:t>
            </a:r>
            <a:r>
              <a:rPr lang="en-NZ" baseline="0" dirty="0" smtClean="0"/>
              <a:t> has these three methods, that we are going to use.</a:t>
            </a:r>
          </a:p>
          <a:p>
            <a:pPr>
              <a:buFont typeface="Arial" pitchFamily="34" charset="0"/>
              <a:buChar char="•"/>
            </a:pPr>
            <a:endParaRPr lang="en-NZ" dirty="0" smtClean="0"/>
          </a:p>
          <a:p>
            <a:pPr>
              <a:buFont typeface="Arial" pitchFamily="34" charset="0"/>
              <a:buChar char="•"/>
            </a:pPr>
            <a:r>
              <a:rPr lang="en-NZ" dirty="0" smtClean="0"/>
              <a:t>There is a 4</a:t>
            </a:r>
            <a:r>
              <a:rPr lang="en-NZ" baseline="30000" dirty="0" smtClean="0"/>
              <a:t>th</a:t>
            </a:r>
            <a:r>
              <a:rPr lang="en-NZ" dirty="0" smtClean="0"/>
              <a:t> method for</a:t>
            </a:r>
            <a:r>
              <a:rPr lang="en-NZ" baseline="0" dirty="0" smtClean="0"/>
              <a:t> updating progress while the </a:t>
            </a:r>
            <a:r>
              <a:rPr lang="en-NZ" baseline="0" dirty="0" err="1" smtClean="0"/>
              <a:t>async</a:t>
            </a:r>
            <a:r>
              <a:rPr lang="en-NZ" baseline="0" dirty="0" smtClean="0"/>
              <a:t> is running, but we’re not going to use it.</a:t>
            </a:r>
          </a:p>
          <a:p>
            <a:pPr>
              <a:buFont typeface="Arial" pitchFamily="34" charset="0"/>
              <a:buChar char="•"/>
            </a:pPr>
            <a:r>
              <a:rPr lang="en-NZ" baseline="0" dirty="0" smtClean="0"/>
              <a:t>In fact, we’re not going to use </a:t>
            </a:r>
            <a:r>
              <a:rPr lang="en-NZ" baseline="0" dirty="0" err="1" smtClean="0"/>
              <a:t>onPreExecute</a:t>
            </a:r>
            <a:r>
              <a:rPr lang="en-NZ" baseline="0" dirty="0" smtClean="0"/>
              <a:t> either today. Those are left as an exercise.</a:t>
            </a:r>
          </a:p>
          <a:p>
            <a:pPr>
              <a:buFont typeface="Arial" pitchFamily="34" charset="0"/>
              <a:buChar char="•"/>
            </a:pPr>
            <a:endParaRPr lang="en-NZ" baseline="0" dirty="0" smtClean="0"/>
          </a:p>
          <a:p>
            <a:pPr>
              <a:buFont typeface="Arial" pitchFamily="34" charset="0"/>
              <a:buChar char="•"/>
            </a:pPr>
            <a:r>
              <a:rPr lang="en-NZ" baseline="0" dirty="0" smtClean="0"/>
              <a:t>We will concentrate on </a:t>
            </a:r>
            <a:r>
              <a:rPr lang="en-NZ" baseline="0" dirty="0" err="1" smtClean="0"/>
              <a:t>doInBackground</a:t>
            </a:r>
            <a:r>
              <a:rPr lang="en-NZ" baseline="0" dirty="0" smtClean="0"/>
              <a:t> and </a:t>
            </a:r>
            <a:r>
              <a:rPr lang="en-NZ" baseline="0" dirty="0" err="1" smtClean="0"/>
              <a:t>onPostExecute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70693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you call the .execute()</a:t>
            </a:r>
            <a:r>
              <a:rPr lang="en-NZ" baseline="0" dirty="0" smtClean="0"/>
              <a:t> </a:t>
            </a:r>
            <a:r>
              <a:rPr lang="en-NZ" baseline="0" dirty="0" err="1" smtClean="0"/>
              <a:t>onPreExecute</a:t>
            </a:r>
            <a:r>
              <a:rPr lang="en-NZ" baseline="0" dirty="0" smtClean="0"/>
              <a:t> runs (if you’ve put any code in there)</a:t>
            </a:r>
          </a:p>
          <a:p>
            <a:pPr>
              <a:buFont typeface="Arial" pitchFamily="34" charset="0"/>
              <a:buChar char="•"/>
            </a:pPr>
            <a:r>
              <a:rPr lang="en-NZ" baseline="0" dirty="0" smtClean="0"/>
              <a:t>Then </a:t>
            </a:r>
            <a:r>
              <a:rPr lang="en-NZ" baseline="0" dirty="0" err="1" smtClean="0"/>
              <a:t>doInBackground</a:t>
            </a:r>
            <a:r>
              <a:rPr lang="en-NZ" baseline="0" dirty="0" smtClean="0"/>
              <a:t> runs in its own thread, as required. Android handles all the details of this multi-threading, so you don’t have to.</a:t>
            </a:r>
          </a:p>
          <a:p>
            <a:pPr>
              <a:buFont typeface="Arial" pitchFamily="34" charset="0"/>
              <a:buChar char="•"/>
            </a:pPr>
            <a:r>
              <a:rPr lang="en-NZ" baseline="0" dirty="0" smtClean="0"/>
              <a:t>Whatever it returns is given to </a:t>
            </a:r>
            <a:r>
              <a:rPr lang="en-NZ" baseline="0" dirty="0" err="1" smtClean="0"/>
              <a:t>onPostExecute</a:t>
            </a:r>
            <a:r>
              <a:rPr lang="en-NZ" baseline="0" dirty="0" smtClean="0"/>
              <a:t>, which runs in the Activity’s main thread, so it can see the controls.</a:t>
            </a:r>
          </a:p>
          <a:p>
            <a:pPr>
              <a:buFont typeface="Arial" pitchFamily="34" charset="0"/>
              <a:buChar char="•"/>
            </a:pPr>
            <a:endParaRPr lang="en-NZ" baseline="0" dirty="0" smtClean="0"/>
          </a:p>
          <a:p>
            <a:pPr>
              <a:buFont typeface="Arial" pitchFamily="34" charset="0"/>
              <a:buChar char="•"/>
            </a:pPr>
            <a:r>
              <a:rPr lang="en-NZ" baseline="0" dirty="0" smtClean="0"/>
              <a:t>Let’s look at the “match the types” part more closely, then we’ll see some examples.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1822601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In the first instance,</a:t>
            </a:r>
            <a:r>
              <a:rPr lang="en-NZ" baseline="0" dirty="0" smtClean="0"/>
              <a:t> w</a:t>
            </a:r>
            <a:r>
              <a:rPr lang="en-NZ" dirty="0" smtClean="0"/>
              <a:t>e aren’t</a:t>
            </a:r>
            <a:r>
              <a:rPr lang="en-NZ" baseline="0" dirty="0" smtClean="0"/>
              <a:t> using either </a:t>
            </a:r>
            <a:r>
              <a:rPr lang="en-NZ" baseline="0" dirty="0" err="1" smtClean="0"/>
              <a:t>onPreExecute</a:t>
            </a:r>
            <a:r>
              <a:rPr lang="en-NZ" baseline="0" dirty="0" smtClean="0"/>
              <a:t> or </a:t>
            </a:r>
            <a:r>
              <a:rPr lang="en-NZ" baseline="0" dirty="0" err="1" smtClean="0"/>
              <a:t>onProgressUpdate</a:t>
            </a:r>
            <a:r>
              <a:rPr lang="en-NZ" baseline="0" dirty="0" smtClean="0"/>
              <a:t>, so we will always specify Void for the first two.</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708460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t>Here’s an example of the function headers</a:t>
            </a:r>
          </a:p>
          <a:p>
            <a:pPr>
              <a:buFont typeface="Arial" pitchFamily="34" charset="0"/>
              <a:buChar char="•"/>
            </a:pPr>
            <a:endParaRPr lang="en-NZ" dirty="0" smtClean="0"/>
          </a:p>
          <a:p>
            <a:pPr>
              <a:buFont typeface="Arial" pitchFamily="34" charset="0"/>
              <a:buChar char="•"/>
            </a:pPr>
            <a:r>
              <a:rPr lang="en-NZ" dirty="0" smtClean="0"/>
              <a:t>The inner class </a:t>
            </a:r>
            <a:r>
              <a:rPr lang="en-NZ" dirty="0" err="1" smtClean="0"/>
              <a:t>Async</a:t>
            </a:r>
            <a:r>
              <a:rPr lang="en-NZ" dirty="0" smtClean="0"/>
              <a:t> descendent. These </a:t>
            </a:r>
            <a:r>
              <a:rPr lang="en-NZ" dirty="0" err="1" smtClean="0"/>
              <a:t>args</a:t>
            </a:r>
            <a:r>
              <a:rPr lang="en-NZ" baseline="0" dirty="0" smtClean="0"/>
              <a:t> mean:</a:t>
            </a:r>
          </a:p>
          <a:p>
            <a:pPr lvl="1">
              <a:buFont typeface="Arial" pitchFamily="34" charset="0"/>
              <a:buChar char="•"/>
            </a:pPr>
            <a:r>
              <a:rPr lang="en-NZ" dirty="0" smtClean="0"/>
              <a:t> I am going to return a</a:t>
            </a:r>
            <a:r>
              <a:rPr lang="en-NZ" baseline="0" dirty="0" smtClean="0"/>
              <a:t> String from </a:t>
            </a:r>
            <a:r>
              <a:rPr lang="en-NZ" baseline="0" dirty="0" err="1" smtClean="0"/>
              <a:t>doInBackground</a:t>
            </a:r>
            <a:r>
              <a:rPr lang="en-NZ" baseline="0" dirty="0" smtClean="0"/>
              <a:t>. </a:t>
            </a:r>
          </a:p>
          <a:p>
            <a:pPr lvl="1">
              <a:buFont typeface="Arial" pitchFamily="34" charset="0"/>
              <a:buChar char="•"/>
            </a:pPr>
            <a:r>
              <a:rPr lang="en-NZ" baseline="0" dirty="0" smtClean="0"/>
              <a:t>The output of </a:t>
            </a:r>
            <a:r>
              <a:rPr lang="en-NZ" baseline="0" dirty="0" err="1" smtClean="0"/>
              <a:t>doInBackground</a:t>
            </a:r>
            <a:r>
              <a:rPr lang="en-NZ" baseline="0" dirty="0" smtClean="0"/>
              <a:t> becomes the input argument to </a:t>
            </a:r>
            <a:r>
              <a:rPr lang="en-NZ" baseline="0" dirty="0" err="1" smtClean="0"/>
              <a:t>onPostExecute</a:t>
            </a:r>
            <a:r>
              <a:rPr lang="en-NZ" baseline="0" dirty="0" smtClean="0"/>
              <a:t>.</a:t>
            </a:r>
          </a:p>
          <a:p>
            <a:pPr lvl="1">
              <a:buFont typeface="Arial" pitchFamily="34" charset="0"/>
              <a:buChar char="•"/>
            </a:pPr>
            <a:r>
              <a:rPr lang="en-NZ" baseline="0" dirty="0" smtClean="0"/>
              <a:t>So </a:t>
            </a:r>
            <a:r>
              <a:rPr lang="en-NZ" baseline="0" dirty="0" err="1" smtClean="0"/>
              <a:t>onPostExecute</a:t>
            </a:r>
            <a:r>
              <a:rPr lang="en-NZ" baseline="0" dirty="0" smtClean="0"/>
              <a:t> is going to accept a string</a:t>
            </a:r>
          </a:p>
          <a:p>
            <a:pPr lvl="1">
              <a:buFont typeface="Arial" pitchFamily="34" charset="0"/>
              <a:buChar char="•"/>
            </a:pPr>
            <a:r>
              <a:rPr lang="en-NZ" baseline="0" dirty="0" smtClean="0"/>
              <a:t>I don’t care about the other two, so leave them as Void</a:t>
            </a:r>
          </a:p>
          <a:p>
            <a:pPr>
              <a:buFont typeface="Arial" pitchFamily="34" charset="0"/>
              <a:buChar char="•"/>
            </a:pPr>
            <a:endParaRPr lang="en-NZ" baseline="0" dirty="0" smtClean="0"/>
          </a:p>
          <a:p>
            <a:pPr>
              <a:buFont typeface="Arial" pitchFamily="34" charset="0"/>
              <a:buChar char="•"/>
            </a:pPr>
            <a:r>
              <a:rPr lang="en-NZ" baseline="0" dirty="0" smtClean="0"/>
              <a:t>From this, we can work out what the methods signatures of </a:t>
            </a:r>
            <a:r>
              <a:rPr lang="en-NZ" baseline="0" dirty="0" err="1" smtClean="0"/>
              <a:t>doInBackground</a:t>
            </a:r>
            <a:r>
              <a:rPr lang="en-NZ" baseline="0" dirty="0" smtClean="0"/>
              <a:t> and </a:t>
            </a:r>
            <a:r>
              <a:rPr lang="en-NZ" baseline="0" dirty="0" err="1" smtClean="0"/>
              <a:t>onPostExecute</a:t>
            </a:r>
            <a:r>
              <a:rPr lang="en-NZ" baseline="0" dirty="0" smtClean="0"/>
              <a:t> are. </a:t>
            </a:r>
          </a:p>
          <a:p>
            <a:pPr>
              <a:buFont typeface="Arial" pitchFamily="34" charset="0"/>
              <a:buChar char="•"/>
            </a:pPr>
            <a:endParaRPr lang="en-NZ" baseline="0" dirty="0" smtClean="0"/>
          </a:p>
          <a:p>
            <a:pPr>
              <a:buFont typeface="Arial" pitchFamily="34" charset="0"/>
              <a:buChar char="•"/>
            </a:pPr>
            <a:r>
              <a:rPr lang="en-NZ" baseline="0" dirty="0" err="1" smtClean="0"/>
              <a:t>doInBackground</a:t>
            </a:r>
            <a:r>
              <a:rPr lang="en-NZ" baseline="0" dirty="0" smtClean="0"/>
              <a:t> returns a string.</a:t>
            </a:r>
          </a:p>
          <a:p>
            <a:pPr>
              <a:buFont typeface="Arial" pitchFamily="34" charset="0"/>
              <a:buChar char="•"/>
            </a:pPr>
            <a:r>
              <a:rPr lang="en-NZ" baseline="0" dirty="0" smtClean="0"/>
              <a:t> (Those input </a:t>
            </a:r>
            <a:r>
              <a:rPr lang="en-NZ" baseline="0" dirty="0" err="1" smtClean="0"/>
              <a:t>args</a:t>
            </a:r>
            <a:r>
              <a:rPr lang="en-NZ" baseline="0" dirty="0" smtClean="0"/>
              <a:t> are for if we were using </a:t>
            </a:r>
            <a:r>
              <a:rPr lang="en-NZ" baseline="0" dirty="0" err="1" smtClean="0"/>
              <a:t>onProgressUpdate</a:t>
            </a:r>
            <a:r>
              <a:rPr lang="en-NZ" baseline="0" dirty="0" smtClean="0"/>
              <a:t>. We’re not, so we want to make them Void. This is the syntax for that. It’s a Java thing.)</a:t>
            </a:r>
          </a:p>
          <a:p>
            <a:pPr>
              <a:buFont typeface="Arial" pitchFamily="34" charset="0"/>
              <a:buChar char="•"/>
            </a:pPr>
            <a:endParaRPr lang="en-NZ" baseline="0" dirty="0" smtClean="0"/>
          </a:p>
          <a:p>
            <a:pPr>
              <a:buFont typeface="Arial" pitchFamily="34" charset="0"/>
              <a:buChar char="•"/>
            </a:pPr>
            <a:r>
              <a:rPr lang="en-NZ" baseline="0" dirty="0" smtClean="0"/>
              <a:t>And </a:t>
            </a:r>
            <a:r>
              <a:rPr lang="en-NZ" baseline="0" dirty="0" err="1" smtClean="0"/>
              <a:t>onPostExecute</a:t>
            </a:r>
            <a:r>
              <a:rPr lang="en-NZ" baseline="0" dirty="0" smtClean="0"/>
              <a:t>. It accepts whatever </a:t>
            </a:r>
            <a:r>
              <a:rPr lang="en-NZ" baseline="0" dirty="0" err="1" smtClean="0"/>
              <a:t>doInBackground</a:t>
            </a:r>
            <a:r>
              <a:rPr lang="en-NZ" baseline="0" dirty="0" smtClean="0"/>
              <a:t> returns.</a:t>
            </a:r>
          </a:p>
          <a:p>
            <a:pPr>
              <a:buFont typeface="Arial" pitchFamily="34" charset="0"/>
              <a:buChar char="•"/>
            </a:pPr>
            <a:endParaRPr lang="en-NZ" baseline="0" dirty="0" smtClean="0"/>
          </a:p>
          <a:p>
            <a:pPr>
              <a:buFont typeface="Arial" pitchFamily="34" charset="0"/>
              <a:buChar char="•"/>
            </a:pPr>
            <a:r>
              <a:rPr lang="en-NZ" baseline="0" dirty="0" smtClean="0"/>
              <a:t>Say we want to make our call to </a:t>
            </a:r>
            <a:r>
              <a:rPr lang="en-NZ" baseline="0" dirty="0" err="1" smtClean="0"/>
              <a:t>DigitalNZ</a:t>
            </a:r>
            <a:r>
              <a:rPr lang="en-NZ" baseline="0" dirty="0" smtClean="0"/>
              <a:t> and drop the returned JSON into a </a:t>
            </a:r>
            <a:r>
              <a:rPr lang="en-NZ" baseline="0" dirty="0" err="1" smtClean="0"/>
              <a:t>textview</a:t>
            </a:r>
            <a:r>
              <a:rPr lang="en-NZ" baseline="0" dirty="0" smtClean="0"/>
              <a:t> on the </a:t>
            </a:r>
            <a:r>
              <a:rPr lang="en-NZ" baseline="0" dirty="0" err="1" smtClean="0"/>
              <a:t>MainActivity</a:t>
            </a:r>
            <a:r>
              <a:rPr lang="en-NZ" baseline="0" dirty="0" smtClean="0"/>
              <a:t>:</a:t>
            </a:r>
          </a:p>
          <a:p>
            <a:pPr>
              <a:buFont typeface="Arial" pitchFamily="34" charset="0"/>
              <a:buChar char="•"/>
            </a:pPr>
            <a:r>
              <a:rPr lang="en-NZ" baseline="0" dirty="0" smtClean="0"/>
              <a:t>Where does the </a:t>
            </a:r>
            <a:r>
              <a:rPr lang="en-NZ" baseline="0" dirty="0" err="1" smtClean="0"/>
              <a:t>HttpURLConnection</a:t>
            </a:r>
            <a:r>
              <a:rPr lang="en-NZ" baseline="0" dirty="0" smtClean="0"/>
              <a:t>, </a:t>
            </a:r>
            <a:r>
              <a:rPr lang="en-NZ" baseline="0" dirty="0" err="1" smtClean="0"/>
              <a:t>responseCode</a:t>
            </a:r>
            <a:r>
              <a:rPr lang="en-NZ" baseline="0" dirty="0" smtClean="0"/>
              <a:t>, </a:t>
            </a:r>
            <a:r>
              <a:rPr lang="en-NZ" baseline="0" dirty="0" err="1" smtClean="0"/>
              <a:t>inputStream</a:t>
            </a:r>
            <a:r>
              <a:rPr lang="en-NZ" baseline="0" dirty="0" smtClean="0"/>
              <a:t> stuff go?  =&gt; in </a:t>
            </a:r>
            <a:r>
              <a:rPr lang="en-NZ" baseline="0" dirty="0" err="1" smtClean="0"/>
              <a:t>doInBackground</a:t>
            </a:r>
            <a:endParaRPr lang="en-NZ" baseline="0" dirty="0" smtClean="0"/>
          </a:p>
          <a:p>
            <a:pPr>
              <a:buFont typeface="Arial" pitchFamily="34" charset="0"/>
              <a:buChar char="•"/>
            </a:pPr>
            <a:r>
              <a:rPr lang="en-NZ" baseline="0" dirty="0" smtClean="0"/>
              <a:t>Where does the </a:t>
            </a:r>
            <a:r>
              <a:rPr lang="en-NZ" baseline="0" dirty="0" err="1" smtClean="0"/>
              <a:t>findViewById</a:t>
            </a:r>
            <a:r>
              <a:rPr lang="en-NZ" baseline="0" dirty="0" smtClean="0"/>
              <a:t>, </a:t>
            </a:r>
            <a:r>
              <a:rPr lang="en-NZ" baseline="0" dirty="0" err="1" smtClean="0"/>
              <a:t>setText</a:t>
            </a:r>
            <a:r>
              <a:rPr lang="en-NZ" baseline="0" dirty="0" smtClean="0"/>
              <a:t> stuff go? =&gt; </a:t>
            </a:r>
            <a:r>
              <a:rPr lang="en-NZ" baseline="0" dirty="0" err="1" smtClean="0"/>
              <a:t>onPostExecute</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Where does the “make an instance and call its .execute() method stuff go? In the Activity, wherever we want. In my demo, its in a button click handler.</a:t>
            </a:r>
          </a:p>
          <a:p>
            <a:pPr>
              <a:buFont typeface="Arial" pitchFamily="34" charset="0"/>
              <a:buChar char="•"/>
            </a:pPr>
            <a:endParaRPr lang="en-NZ" baseline="0" dirty="0" smtClean="0"/>
          </a:p>
          <a:p>
            <a:pPr>
              <a:buFont typeface="Arial" pitchFamily="34" charset="0"/>
              <a:buChar char="•"/>
            </a:pPr>
            <a:r>
              <a:rPr lang="en-NZ" baseline="0" dirty="0" smtClean="0"/>
              <a:t>Let’s look at the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421200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t>
            </a:r>
            <a:r>
              <a:rPr lang="en-NZ" dirty="0" err="1" smtClean="0"/>
              <a:t>doInBackground</a:t>
            </a:r>
            <a:r>
              <a:rPr lang="en-NZ" dirty="0" smtClean="0"/>
              <a:t>.</a:t>
            </a:r>
          </a:p>
          <a:p>
            <a:pPr>
              <a:buFont typeface="Arial" pitchFamily="34" charset="0"/>
              <a:buChar char="•"/>
            </a:pPr>
            <a:r>
              <a:rPr lang="en-NZ" dirty="0" smtClean="0"/>
              <a:t>This is EXACTLY</a:t>
            </a:r>
            <a:r>
              <a:rPr lang="en-NZ" baseline="0" dirty="0" smtClean="0"/>
              <a:t> the code in the handout, with the white space removed to make it all fit on one slide.</a:t>
            </a:r>
          </a:p>
          <a:p>
            <a:pPr>
              <a:buFont typeface="Arial" pitchFamily="34" charset="0"/>
              <a:buChar char="•"/>
            </a:pPr>
            <a:r>
              <a:rPr lang="en-NZ" b="1" baseline="0" dirty="0" smtClean="0"/>
              <a:t>In fact, you should have made that code into a method, and all you would see here is the method call and the return of the string the method returns.</a:t>
            </a:r>
          </a:p>
          <a:p>
            <a:pPr>
              <a:buFont typeface="Arial" pitchFamily="34" charset="0"/>
              <a:buChar char="•"/>
            </a:pPr>
            <a:endParaRPr lang="en-NZ" baseline="0" dirty="0" smtClean="0"/>
          </a:p>
          <a:p>
            <a:pPr>
              <a:buFont typeface="Arial" pitchFamily="34" charset="0"/>
              <a:buChar char="•"/>
            </a:pPr>
            <a:r>
              <a:rPr lang="en-NZ" baseline="0" dirty="0" smtClean="0"/>
              <a:t>It makes the call, pulls the text off the connection object, coerces it into a string and returns it.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108211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t>You will</a:t>
            </a:r>
            <a:r>
              <a:rPr lang="en-NZ" baseline="0" dirty="0" smtClean="0"/>
              <a:t> be familiar with URLs of this format: some sort of path, followed by ?, followed by one or more key=value pairs</a:t>
            </a:r>
          </a:p>
          <a:p>
            <a:pPr>
              <a:buFont typeface="Arial" pitchFamily="34" charset="0"/>
              <a:buChar char="•"/>
            </a:pPr>
            <a:r>
              <a:rPr lang="en-NZ" baseline="0" dirty="0" smtClean="0"/>
              <a:t>This is a query string, the method for implementing GET requests in a </a:t>
            </a:r>
            <a:r>
              <a:rPr lang="en-NZ" baseline="0" dirty="0" err="1" smtClean="0"/>
              <a:t>RESTful</a:t>
            </a:r>
            <a:r>
              <a:rPr lang="en-NZ" baseline="0" dirty="0" smtClean="0"/>
              <a:t> interface (like http)</a:t>
            </a:r>
          </a:p>
          <a:p>
            <a:pPr>
              <a:buFont typeface="Arial" pitchFamily="34" charset="0"/>
              <a:buChar char="•"/>
            </a:pPr>
            <a:r>
              <a:rPr lang="en-NZ" baseline="0" dirty="0" smtClean="0"/>
              <a:t>There is some code associated with the </a:t>
            </a:r>
            <a:r>
              <a:rPr lang="en-NZ" baseline="0" dirty="0" err="1" smtClean="0"/>
              <a:t>SearchForm</a:t>
            </a:r>
            <a:r>
              <a:rPr lang="en-NZ" baseline="0" dirty="0" smtClean="0"/>
              <a:t> that will look for the value of a variable named Search, find BIT and use it in some way.</a:t>
            </a:r>
          </a:p>
          <a:p>
            <a:pPr>
              <a:buFont typeface="Arial" pitchFamily="34" charset="0"/>
              <a:buChar char="•"/>
            </a:pPr>
            <a:r>
              <a:rPr lang="en-NZ" baseline="0" dirty="0" smtClean="0"/>
              <a:t>You will have done this in Web2, for example.</a:t>
            </a:r>
          </a:p>
          <a:p>
            <a:pPr>
              <a:buFont typeface="Arial" pitchFamily="34" charset="0"/>
              <a:buChar char="•"/>
            </a:pPr>
            <a:endParaRPr lang="en-NZ" baseline="0" dirty="0" smtClean="0"/>
          </a:p>
          <a:p>
            <a:pPr>
              <a:buFont typeface="Arial" pitchFamily="34" charset="0"/>
              <a:buChar char="•"/>
            </a:pPr>
            <a:r>
              <a:rPr lang="en-NZ" baseline="0" dirty="0" smtClean="0"/>
              <a:t>This is how we will pass parameters to and receive data from web services. We will generate query strings and use appropriate Android classes to send them across the internet and capture what their servers return to us.</a:t>
            </a:r>
          </a:p>
          <a:p>
            <a:pPr>
              <a:buFont typeface="Arial" pitchFamily="34" charset="0"/>
              <a:buChar char="•"/>
            </a:pPr>
            <a:endParaRPr lang="en-NZ" baseline="0" dirty="0" smtClean="0"/>
          </a:p>
          <a:p>
            <a:pPr>
              <a:buFont typeface="Arial" pitchFamily="34" charset="0"/>
              <a:buChar char="•"/>
            </a:pPr>
            <a:r>
              <a:rPr lang="en-NZ" baseline="0" dirty="0" smtClean="0"/>
              <a:t>Query strings can get quite complex.</a:t>
            </a:r>
          </a:p>
          <a:p>
            <a:pPr>
              <a:buFont typeface="Arial" pitchFamily="34" charset="0"/>
              <a:buChar char="•"/>
            </a:pPr>
            <a:r>
              <a:rPr lang="en-NZ" baseline="0" dirty="0" smtClean="0"/>
              <a:t>Here is one from Amazon</a:t>
            </a:r>
          </a:p>
          <a:p>
            <a:pPr>
              <a:buFont typeface="Arial" pitchFamily="34" charset="0"/>
              <a:buChar char="•"/>
            </a:pPr>
            <a:r>
              <a:rPr lang="en-NZ" baseline="0" dirty="0" smtClean="0"/>
              <a:t>I went to Amazon and searched in Books, typing Cricket into the search box.</a:t>
            </a:r>
          </a:p>
          <a:p>
            <a:pPr>
              <a:buFont typeface="Arial" pitchFamily="34" charset="0"/>
              <a:buChar char="•"/>
            </a:pPr>
            <a:r>
              <a:rPr lang="en-NZ" baseline="0" dirty="0" smtClean="0"/>
              <a:t>When I clicked the search button, code was generated to build the URL and I see a page of books about cricket.</a:t>
            </a:r>
          </a:p>
          <a:p>
            <a:pPr>
              <a:buFont typeface="Arial" pitchFamily="34" charset="0"/>
              <a:buChar char="•"/>
            </a:pPr>
            <a:r>
              <a:rPr lang="en-NZ" baseline="0" dirty="0" smtClean="0"/>
              <a:t>But even though it was generated from a GUI control, it’s just a URL. I can manually replace the word cricket with the word rugby in the browser’s address bar, and I will be shown a list of books about rugby.</a:t>
            </a:r>
          </a:p>
          <a:p>
            <a:pPr>
              <a:buFont typeface="Arial" pitchFamily="34" charset="0"/>
              <a:buChar char="•"/>
            </a:pPr>
            <a:r>
              <a:rPr lang="en-NZ" baseline="0" dirty="0" smtClean="0"/>
              <a:t>So, it doesn’t really matter how the string is generated – by typing or by code or whatever – get the right URL with the right query string arguments, and stuff will happen at the target web site, resulting in a return of data to your browser.</a:t>
            </a:r>
          </a:p>
          <a:p>
            <a:pPr>
              <a:buFont typeface="Arial" pitchFamily="34" charset="0"/>
              <a:buChar char="•"/>
            </a:pPr>
            <a:endParaRPr lang="en-NZ" baseline="0" dirty="0" smtClean="0"/>
          </a:p>
          <a:p>
            <a:pPr>
              <a:buFont typeface="Arial" pitchFamily="34" charset="0"/>
              <a:buChar char="•"/>
            </a:pPr>
            <a:r>
              <a:rPr lang="en-NZ" baseline="0" dirty="0" smtClean="0"/>
              <a:t>Looking at the Amazon URL string, it’s not clear exactly what the parts are.</a:t>
            </a:r>
          </a:p>
          <a:p>
            <a:pPr>
              <a:buFont typeface="Arial" pitchFamily="34" charset="0"/>
              <a:buChar char="•"/>
            </a:pPr>
            <a:r>
              <a:rPr lang="en-NZ" baseline="0" dirty="0" smtClean="0"/>
              <a:t>You would have to know the definition of the key=values pairs to understand how to generate this URL completely by yourself.</a:t>
            </a:r>
          </a:p>
          <a:p>
            <a:pPr>
              <a:buFont typeface="Arial" pitchFamily="34" charset="0"/>
              <a:buChar char="•"/>
            </a:pPr>
            <a:r>
              <a:rPr lang="en-NZ" baseline="0" dirty="0" smtClean="0"/>
              <a:t>That is the real challenge when working with web services.</a:t>
            </a:r>
          </a:p>
          <a:p>
            <a:pPr>
              <a:buFont typeface="Arial" pitchFamily="34" charset="0"/>
              <a:buChar char="•"/>
            </a:pPr>
            <a:r>
              <a:rPr lang="en-NZ" baseline="0" dirty="0" smtClean="0"/>
              <a:t>The classes and architecture Android requires is the same every time; the API of the web service is different for everyone.</a:t>
            </a:r>
          </a:p>
          <a:p>
            <a:pPr>
              <a:buFont typeface="Arial" pitchFamily="34" charset="0"/>
              <a:buChar char="•"/>
            </a:pPr>
            <a:endParaRPr lang="en-NZ" baseline="0" dirty="0" smtClean="0"/>
          </a:p>
          <a:p>
            <a:pPr>
              <a:buFont typeface="Arial" pitchFamily="34" charset="0"/>
              <a:buNone/>
            </a:pP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1219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a:t>
            </a:r>
            <a:r>
              <a:rPr lang="en-NZ" baseline="0" dirty="0" smtClean="0"/>
              <a:t> </a:t>
            </a:r>
            <a:r>
              <a:rPr lang="en-NZ" baseline="0" dirty="0" err="1" smtClean="0"/>
              <a:t>onPostExecute</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Nothing exciting here. Take in a string, dump it into a </a:t>
            </a:r>
            <a:r>
              <a:rPr lang="en-NZ" baseline="0" dirty="0" err="1" smtClean="0"/>
              <a:t>textview</a:t>
            </a:r>
            <a:r>
              <a:rPr lang="en-NZ" baseline="0" dirty="0" smtClean="0"/>
              <a:t>.</a:t>
            </a:r>
          </a:p>
          <a:p>
            <a:pPr>
              <a:buFont typeface="Arial" pitchFamily="34" charset="0"/>
              <a:buChar char="•"/>
            </a:pPr>
            <a:r>
              <a:rPr lang="en-NZ" baseline="0" dirty="0" smtClean="0"/>
              <a:t>Of course you could do lots of exciting things here. Like parse the JSON and pull out all the resource titles, or links or creators, or whatever, and put them in a ListView.</a:t>
            </a:r>
          </a:p>
          <a:p>
            <a:pPr>
              <a:buFont typeface="Arial" pitchFamily="34" charset="0"/>
              <a:buChar char="•"/>
            </a:pPr>
            <a:endParaRPr lang="en-NZ" baseline="0" dirty="0" smtClean="0"/>
          </a:p>
          <a:p>
            <a:pPr>
              <a:buFont typeface="Arial" pitchFamily="34" charset="0"/>
              <a:buChar char="•"/>
            </a:pPr>
            <a:r>
              <a:rPr lang="en-NZ" baseline="0" dirty="0" smtClean="0"/>
              <a:t>We can wire up the button in the onCreate.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836452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Back</a:t>
            </a:r>
            <a:r>
              <a:rPr lang="en-NZ" baseline="0" dirty="0" smtClean="0"/>
              <a:t> in the </a:t>
            </a:r>
            <a:r>
              <a:rPr lang="en-NZ" baseline="0" dirty="0" err="1" smtClean="0"/>
              <a:t>MainActivity</a:t>
            </a:r>
            <a:r>
              <a:rPr lang="en-NZ" baseline="0" dirty="0" smtClean="0"/>
              <a:t> class, we wire up the button to make and execute an instance of our </a:t>
            </a:r>
            <a:r>
              <a:rPr lang="en-NZ" baseline="0" dirty="0" err="1" smtClean="0"/>
              <a:t>AsyncTask</a:t>
            </a:r>
            <a:r>
              <a:rPr lang="en-NZ" baseline="0" dirty="0" smtClean="0"/>
              <a:t> child.</a:t>
            </a:r>
          </a:p>
          <a:p>
            <a:pPr>
              <a:buFont typeface="Arial" pitchFamily="34" charset="0"/>
              <a:buNone/>
            </a:pPr>
            <a:endParaRPr lang="en-NZ" baseline="0" dirty="0" smtClean="0"/>
          </a:p>
          <a:p>
            <a:pPr>
              <a:buFont typeface="Arial" pitchFamily="34" charset="0"/>
              <a:buNone/>
            </a:pPr>
            <a:r>
              <a:rPr lang="en-NZ" baseline="0" dirty="0" smtClean="0"/>
              <a:t>I’ve done this inline to save space for the slide, but still recommend declaring an inner class for the </a:t>
            </a:r>
            <a:r>
              <a:rPr lang="en-NZ" baseline="0" dirty="0" err="1" smtClean="0"/>
              <a:t>OnClickListener</a:t>
            </a:r>
            <a:r>
              <a:rPr lang="en-NZ" baseline="0" dirty="0" smtClean="0"/>
              <a:t>.</a:t>
            </a:r>
          </a:p>
          <a:p>
            <a:pPr>
              <a:buFont typeface="Arial" pitchFamily="34" charset="0"/>
              <a:buNone/>
            </a:pPr>
            <a:endParaRPr lang="en-NZ" baseline="0" dirty="0" smtClean="0"/>
          </a:p>
          <a:p>
            <a:pPr>
              <a:buFont typeface="Arial" pitchFamily="34" charset="0"/>
              <a:buNone/>
            </a:pPr>
            <a:r>
              <a:rPr lang="en-NZ" baseline="0" dirty="0" smtClean="0"/>
              <a:t>Here’s how the app looks...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2850402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Before and after the button click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407063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just review the process</a:t>
            </a:r>
          </a:p>
          <a:p>
            <a:pPr>
              <a:buFont typeface="Arial" pitchFamily="34" charset="0"/>
              <a:buChar char="•"/>
            </a:pPr>
            <a:endParaRPr lang="en-NZ" dirty="0" smtClean="0"/>
          </a:p>
          <a:p>
            <a:pPr lvl="1">
              <a:buFont typeface="Arial" pitchFamily="34" charset="0"/>
              <a:buChar char="•"/>
            </a:pPr>
            <a:r>
              <a:rPr lang="en-NZ" dirty="0" smtClean="0"/>
              <a:t>Figure</a:t>
            </a:r>
            <a:r>
              <a:rPr lang="en-NZ" baseline="0" dirty="0" smtClean="0"/>
              <a:t> out the query parameters</a:t>
            </a:r>
          </a:p>
          <a:p>
            <a:pPr lvl="1">
              <a:buFont typeface="Arial" pitchFamily="34" charset="0"/>
              <a:buChar char="•"/>
            </a:pPr>
            <a:r>
              <a:rPr lang="en-NZ" baseline="0" dirty="0" smtClean="0"/>
              <a:t>Build the URL as a string</a:t>
            </a:r>
          </a:p>
          <a:p>
            <a:pPr lvl="1">
              <a:buFont typeface="Arial" pitchFamily="34" charset="0"/>
              <a:buChar char="•"/>
            </a:pPr>
            <a:r>
              <a:rPr lang="en-NZ" baseline="0" dirty="0" smtClean="0"/>
              <a:t>Use the Java classes to make the call, producing an input stream</a:t>
            </a:r>
          </a:p>
          <a:p>
            <a:pPr lvl="1">
              <a:buFont typeface="Arial" pitchFamily="34" charset="0"/>
              <a:buChar char="•"/>
            </a:pPr>
            <a:r>
              <a:rPr lang="en-NZ" baseline="0" dirty="0" smtClean="0"/>
              <a:t>Pull out the data as a string</a:t>
            </a:r>
          </a:p>
          <a:p>
            <a:pPr lvl="1">
              <a:buFont typeface="Arial" pitchFamily="34" charset="0"/>
              <a:buChar char="•"/>
            </a:pPr>
            <a:r>
              <a:rPr lang="en-NZ" baseline="0" dirty="0" smtClean="0"/>
              <a:t>Parse it with </a:t>
            </a:r>
            <a:r>
              <a:rPr lang="en-NZ" baseline="0" dirty="0" err="1" smtClean="0"/>
              <a:t>JSONObject</a:t>
            </a:r>
            <a:r>
              <a:rPr lang="en-NZ" baseline="0" dirty="0" smtClean="0"/>
              <a:t> and </a:t>
            </a:r>
            <a:r>
              <a:rPr lang="en-NZ" baseline="0" dirty="0" err="1" smtClean="0"/>
              <a:t>JSONArray</a:t>
            </a:r>
            <a:r>
              <a:rPr lang="en-NZ" baseline="0" dirty="0" smtClean="0"/>
              <a:t>.</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1516962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Android is good about specifying what permissions each app needs.</a:t>
            </a:r>
          </a:p>
          <a:p>
            <a:pPr>
              <a:buFont typeface="Arial" pitchFamily="34" charset="0"/>
              <a:buChar char="•"/>
            </a:pPr>
            <a:r>
              <a:rPr lang="en-NZ" baseline="0" dirty="0" smtClean="0"/>
              <a:t>Apps that need to access the internet have to make this explicit by adding the line above to AndroidManifest.xml.</a:t>
            </a:r>
          </a:p>
          <a:p>
            <a:pPr>
              <a:buFont typeface="Arial" pitchFamily="34" charset="0"/>
              <a:buChar char="•"/>
            </a:pPr>
            <a:r>
              <a:rPr lang="en-NZ" baseline="0" dirty="0" smtClean="0"/>
              <a:t>(Can also use a self-closing tag here.)</a:t>
            </a:r>
          </a:p>
          <a:p>
            <a:pPr>
              <a:buFont typeface="Arial" pitchFamily="34" charset="0"/>
              <a:buChar char="•"/>
            </a:pPr>
            <a:endParaRPr lang="en-NZ" baseline="0" dirty="0" smtClean="0"/>
          </a:p>
          <a:p>
            <a:pPr>
              <a:buFont typeface="Arial" pitchFamily="34" charset="0"/>
              <a:buChar char="•"/>
            </a:pPr>
            <a:r>
              <a:rPr lang="en-NZ" baseline="0" dirty="0" smtClean="0"/>
              <a:t>This goes OUTSIDE the &lt;application&gt; element.</a:t>
            </a:r>
          </a:p>
          <a:p>
            <a:pPr>
              <a:buFont typeface="Arial" pitchFamily="34" charset="0"/>
              <a:buChar char="•"/>
            </a:pPr>
            <a:endParaRPr lang="en-NZ" baseline="0" dirty="0" smtClean="0"/>
          </a:p>
          <a:p>
            <a:pPr>
              <a:buFont typeface="Arial" pitchFamily="34" charset="0"/>
              <a:buChar char="•"/>
            </a:pPr>
            <a:r>
              <a:rPr lang="en-NZ" baseline="0" dirty="0" smtClean="0"/>
              <a:t>On installation, the user can be queried about these kinds of permissions.</a:t>
            </a:r>
          </a:p>
          <a:p>
            <a:pPr>
              <a:buFont typeface="Arial" pitchFamily="34" charset="0"/>
              <a:buChar char="•"/>
            </a:pPr>
            <a:r>
              <a:rPr lang="en-NZ" b="1" baseline="0" dirty="0" smtClean="0"/>
              <a:t>NB: The modern permissions model actually requires more than this in some situations. We will deal with that later.</a:t>
            </a:r>
          </a:p>
          <a:p>
            <a:pPr>
              <a:buFont typeface="Arial" pitchFamily="34" charset="0"/>
              <a:buChar char="•"/>
            </a:pPr>
            <a:endParaRPr lang="en-NZ" b="1" baseline="0" dirty="0" smtClean="0"/>
          </a:p>
          <a:p>
            <a:pPr>
              <a:buFont typeface="Arial" pitchFamily="34" charset="0"/>
              <a:buChar char="•"/>
            </a:pPr>
            <a:r>
              <a:rPr lang="en-NZ" b="1" baseline="0" dirty="0" smtClean="0"/>
              <a:t>If you get growled at about permissions, make sure your </a:t>
            </a:r>
            <a:r>
              <a:rPr lang="en-NZ" b="1" baseline="0" dirty="0" err="1" smtClean="0"/>
              <a:t>minSdkVersion</a:t>
            </a:r>
            <a:r>
              <a:rPr lang="en-NZ" b="1" baseline="0" dirty="0" smtClean="0"/>
              <a:t> is 18 or lower (change in </a:t>
            </a:r>
            <a:r>
              <a:rPr lang="en-NZ" b="1" baseline="0" dirty="0" err="1" smtClean="0"/>
              <a:t>build.gradle</a:t>
            </a:r>
            <a:r>
              <a:rPr lang="en-NZ" b="1" baseline="0" dirty="0" smtClean="0"/>
              <a:t> (Module.app))</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411560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err="1" smtClean="0"/>
              <a:t>DigitalNZ</a:t>
            </a:r>
            <a:r>
              <a:rPr lang="en-NZ" dirty="0" smtClean="0"/>
              <a:t> is a big storehouse of digital NZ content</a:t>
            </a:r>
            <a:r>
              <a:rPr lang="en-NZ" baseline="0" dirty="0" smtClean="0"/>
              <a:t> – online images, articles, videos, etc.</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They mostly gather up links that other institutions, e.g. Te Papa, have provided.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They put all the links in a giant searchable database and wrote a GET-based web front end for it.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It’s cool.</a:t>
            </a: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50931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err="1" smtClean="0"/>
              <a:t>DigitalNZ</a:t>
            </a:r>
            <a:r>
              <a:rPr lang="en-NZ" dirty="0" smtClean="0"/>
              <a:t> has three return</a:t>
            </a:r>
            <a:r>
              <a:rPr lang="en-NZ" baseline="0" dirty="0" smtClean="0"/>
              <a:t> formats, each with a different base URL.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XML and JSON we already know about.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a:t>
            </a:r>
            <a:r>
              <a:rPr lang="en-NZ" baseline="0" dirty="0" err="1" smtClean="0"/>
              <a:t>rss</a:t>
            </a:r>
            <a:r>
              <a:rPr lang="en-NZ" baseline="0" dirty="0" smtClean="0"/>
              <a:t> format is a particular XML dialect (the one people write </a:t>
            </a:r>
            <a:r>
              <a:rPr lang="en-NZ" baseline="0" dirty="0" err="1" smtClean="0"/>
              <a:t>rss</a:t>
            </a:r>
            <a:r>
              <a:rPr lang="en-NZ" baseline="0" dirty="0" smtClean="0"/>
              <a:t> feeds in).</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When a web service provides </a:t>
            </a:r>
            <a:r>
              <a:rPr lang="en-NZ" baseline="0" dirty="0" err="1" smtClean="0"/>
              <a:t>rss</a:t>
            </a:r>
            <a:r>
              <a:rPr lang="en-NZ" baseline="0" dirty="0" smtClean="0"/>
              <a:t> format, it can be a good option for exploring the feed, because browsers will automatically render it pretty.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Of course, that makes it a bad choice for using from inside your app, because you don’t want it pretty.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will look at both approaches today.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To search </a:t>
            </a:r>
            <a:r>
              <a:rPr lang="en-NZ" baseline="0" dirty="0" err="1" smtClean="0"/>
              <a:t>DigitalNZ</a:t>
            </a:r>
            <a:r>
              <a:rPr lang="en-NZ" baseline="0" dirty="0" smtClean="0"/>
              <a:t>, you need to supply at least two query parameters as key=value pairs: text and </a:t>
            </a:r>
            <a:r>
              <a:rPr lang="en-NZ" baseline="0" dirty="0" err="1" smtClean="0"/>
              <a:t>api_key</a:t>
            </a:r>
            <a:r>
              <a:rPr lang="en-NZ" baseline="0" dirty="0" smtClean="0"/>
              <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(As always, the normal text is literal, and the italic text is what you replace with your own values.)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search text is just what it sounds like – words you want to search for.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Go to the docs and you will see that there are operators for and &amp; or, etc.</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a:t>
            </a:r>
            <a:r>
              <a:rPr lang="en-NZ" baseline="0" dirty="0" err="1" smtClean="0"/>
              <a:t>api_key</a:t>
            </a:r>
            <a:r>
              <a:rPr lang="en-NZ" baseline="0" dirty="0" smtClean="0"/>
              <a:t> is a familiar thing with web services. All web services want to gather data about the patterns of use of their service. To ensure this, they require a unique identifier with every data fetch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1" baseline="0" dirty="0" smtClean="0"/>
              <a:t>Some services don’t require this if you’re coming in directly from a web browser’s address bar, but they all require it if you are coming in from code.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All the services will give you an API key for signing up. Just go ahead and do it. You don’t have to provide your real name if you don’t want to.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For our practical today, you can use my key, but there is no reason not to get one of your own.</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Here is an example basic URL for accessing the </a:t>
            </a:r>
            <a:r>
              <a:rPr lang="en-NZ" baseline="0" dirty="0" err="1" smtClean="0"/>
              <a:t>DigitalNZ</a:t>
            </a:r>
            <a:r>
              <a:rPr lang="en-NZ" baseline="0" dirty="0" smtClean="0"/>
              <a:t> web service. We can see how it works by typing it directly into the address bar of a browser.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This searches for entries with “cat” and “dog” in the main search field (more on how to find out what that is in a minute) and returns the results in </a:t>
            </a:r>
            <a:r>
              <a:rPr lang="en-NZ" baseline="0" dirty="0" err="1" smtClean="0"/>
              <a:t>rss</a:t>
            </a:r>
            <a:r>
              <a:rPr lang="en-NZ" baseline="0" dirty="0" smtClean="0"/>
              <a:t> format.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You can see my API key there...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return "http://api.digitalnz.org/v3/records.json?api_key=X8fThaDSTg4fG2SgbXzb&amp;text=aurora&amp;per_page=5";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http://api.digitalnz.org/v3/records.</a:t>
            </a:r>
            <a:r>
              <a:rPr lang="en-NZ" b="1" dirty="0" smtClean="0"/>
              <a:t>rss</a:t>
            </a:r>
            <a:r>
              <a:rPr lang="en-NZ" dirty="0" smtClean="0"/>
              <a:t>?api_key=X8fThaDSTg4fG2SgbXzb&amp;text=cat+dog</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117636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will look at the other formats in a moment...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41770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 find out how to use any web API, you need to know what the keys</a:t>
            </a:r>
            <a:r>
              <a:rPr lang="en-NZ" baseline="0" dirty="0" smtClean="0"/>
              <a:t> are, what the permissible values are, etc.</a:t>
            </a:r>
          </a:p>
          <a:p>
            <a:pPr>
              <a:buFont typeface="Arial" pitchFamily="34" charset="0"/>
              <a:buChar char="•"/>
            </a:pPr>
            <a:r>
              <a:rPr lang="en-NZ" baseline="0" dirty="0" smtClean="0"/>
              <a:t>For that, you need the documentation.</a:t>
            </a:r>
            <a:endParaRPr lang="en-NZ" dirty="0" smtClean="0"/>
          </a:p>
          <a:p>
            <a:pPr>
              <a:buFont typeface="Arial" pitchFamily="34" charset="0"/>
              <a:buChar char="•"/>
            </a:pPr>
            <a:r>
              <a:rPr lang="en-NZ" dirty="0" smtClean="0"/>
              <a:t>The documentation for </a:t>
            </a:r>
            <a:r>
              <a:rPr lang="en-NZ" dirty="0" err="1" smtClean="0"/>
              <a:t>DigitalNZ</a:t>
            </a:r>
            <a:r>
              <a:rPr lang="en-NZ" dirty="0" smtClean="0"/>
              <a:t> (click Developers on the home page) shows that there</a:t>
            </a:r>
            <a:r>
              <a:rPr lang="en-NZ" baseline="0" dirty="0" smtClean="0"/>
              <a:t> are lots of other possible query parameters.</a:t>
            </a:r>
          </a:p>
          <a:p>
            <a:pPr>
              <a:buFont typeface="Arial" pitchFamily="34" charset="0"/>
              <a:buChar char="•"/>
            </a:pPr>
            <a:r>
              <a:rPr lang="en-NZ" baseline="0" dirty="0" smtClean="0"/>
              <a:t>Build the query string in the normal way &amp;key=value for each parameter you wish to specify.</a:t>
            </a:r>
          </a:p>
          <a:p>
            <a:pPr>
              <a:buFont typeface="Arial" pitchFamily="34" charset="0"/>
              <a:buChar char="•"/>
            </a:pPr>
            <a:r>
              <a:rPr lang="en-NZ" baseline="0" dirty="0" smtClean="0"/>
              <a:t>But we continue now with our minimal search query, and see how we can get it to run from inside our Android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570551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eaLnBrk="0" hangingPunct="0">
              <a:spcBef>
                <a:spcPct val="30000"/>
              </a:spcBef>
              <a:buFont typeface="Arial" pitchFamily="34" charset="0"/>
              <a:buChar char="•"/>
              <a:defRPr/>
            </a:pPr>
            <a:r>
              <a:rPr lang="en-NZ" dirty="0" smtClean="0"/>
              <a:t>Here is another query</a:t>
            </a:r>
          </a:p>
          <a:p>
            <a:pPr eaLnBrk="0" hangingPunct="0">
              <a:spcBef>
                <a:spcPct val="30000"/>
              </a:spcBef>
              <a:buFont typeface="Arial" pitchFamily="34" charset="0"/>
              <a:buChar char="•"/>
              <a:defRPr/>
            </a:pPr>
            <a:endParaRPr lang="en-NZ" dirty="0" smtClean="0"/>
          </a:p>
          <a:p>
            <a:pPr eaLnBrk="0" hangingPunct="0">
              <a:spcBef>
                <a:spcPct val="30000"/>
              </a:spcBef>
              <a:buFont typeface="Arial" pitchFamily="34" charset="0"/>
              <a:buChar char="•"/>
              <a:defRPr/>
            </a:pPr>
            <a:r>
              <a:rPr lang="en-NZ" dirty="0" smtClean="0"/>
              <a:t>I have asked for the data in </a:t>
            </a:r>
            <a:r>
              <a:rPr lang="en-NZ" dirty="0" err="1" smtClean="0"/>
              <a:t>rss</a:t>
            </a:r>
            <a:r>
              <a:rPr lang="en-NZ" dirty="0" smtClean="0"/>
              <a:t> format</a:t>
            </a:r>
          </a:p>
          <a:p>
            <a:pPr eaLnBrk="0" hangingPunct="0">
              <a:spcBef>
                <a:spcPct val="30000"/>
              </a:spcBef>
              <a:buFont typeface="Arial" pitchFamily="34" charset="0"/>
              <a:buChar char="•"/>
              <a:defRPr/>
            </a:pPr>
            <a:r>
              <a:rPr lang="en-NZ" dirty="0" smtClean="0"/>
              <a:t>I have searched for the keyword aurora</a:t>
            </a:r>
          </a:p>
          <a:p>
            <a:pPr eaLnBrk="0" hangingPunct="0">
              <a:spcBef>
                <a:spcPct val="30000"/>
              </a:spcBef>
              <a:buFont typeface="Arial" pitchFamily="34" charset="0"/>
              <a:buChar char="•"/>
              <a:defRPr/>
            </a:pPr>
            <a:r>
              <a:rPr lang="en-NZ" dirty="0" smtClean="0"/>
              <a:t>I have provided my </a:t>
            </a:r>
            <a:r>
              <a:rPr lang="en-NZ" dirty="0" err="1" smtClean="0"/>
              <a:t>api</a:t>
            </a:r>
            <a:r>
              <a:rPr lang="en-NZ" dirty="0" smtClean="0"/>
              <a:t> key</a:t>
            </a:r>
          </a:p>
          <a:p>
            <a:pPr eaLnBrk="0" hangingPunct="0">
              <a:spcBef>
                <a:spcPct val="30000"/>
              </a:spcBef>
              <a:buFont typeface="Arial" pitchFamily="34" charset="0"/>
              <a:buChar char="•"/>
              <a:defRPr/>
            </a:pPr>
            <a:endParaRPr lang="en-NZ" dirty="0" smtClean="0"/>
          </a:p>
          <a:p>
            <a:pPr eaLnBrk="0" hangingPunct="0">
              <a:spcBef>
                <a:spcPct val="30000"/>
              </a:spcBef>
              <a:buFont typeface="Arial" pitchFamily="34" charset="0"/>
              <a:buChar char="•"/>
              <a:defRPr/>
            </a:pPr>
            <a:r>
              <a:rPr lang="en-NZ" dirty="0" smtClean="0"/>
              <a:t>If I type this string directly in a browser</a:t>
            </a:r>
            <a:r>
              <a:rPr lang="en-NZ" baseline="0" dirty="0" smtClean="0"/>
              <a:t> window and hit return, I get this page. It scrolls on for as many results as were returned (that’s a query string parameter, by the way; the default is 20).</a:t>
            </a:r>
            <a:endParaRPr lang="en-NZ" dirty="0" smtClean="0"/>
          </a:p>
          <a:p>
            <a:pPr eaLnBrk="0" hangingPunct="0">
              <a:spcBef>
                <a:spcPct val="30000"/>
              </a:spcBef>
              <a:defRPr/>
            </a:pPr>
            <a:endParaRPr lang="en-NZ" dirty="0" smtClean="0"/>
          </a:p>
          <a:p>
            <a:pPr eaLnBrk="0" hangingPunct="0">
              <a:spcBef>
                <a:spcPct val="30000"/>
              </a:spcBef>
              <a:defRPr/>
            </a:pPr>
            <a:r>
              <a:rPr lang="en-NZ" dirty="0" smtClean="0"/>
              <a:t>This is how RSS feeds are rendered by Firefox. Each of those links is clickable, and takes you</a:t>
            </a:r>
            <a:r>
              <a:rPr lang="en-NZ" baseline="0" dirty="0" smtClean="0"/>
              <a:t> to the original location of the archived item.</a:t>
            </a:r>
          </a:p>
          <a:p>
            <a:pPr eaLnBrk="0" hangingPunct="0">
              <a:spcBef>
                <a:spcPct val="30000"/>
              </a:spcBef>
              <a:defRPr/>
            </a:pPr>
            <a:endParaRPr lang="en-NZ" baseline="0" dirty="0" smtClean="0"/>
          </a:p>
          <a:p>
            <a:pPr eaLnBrk="0" hangingPunct="0">
              <a:spcBef>
                <a:spcPct val="30000"/>
              </a:spcBef>
              <a:defRPr/>
            </a:pPr>
            <a:r>
              <a:rPr lang="en-NZ" baseline="0" dirty="0" smtClean="0"/>
              <a:t>For example, this is that third one...</a:t>
            </a:r>
          </a:p>
          <a:p>
            <a:pPr eaLnBrk="0" hangingPunct="0">
              <a:spcBef>
                <a:spcPct val="30000"/>
              </a:spcBef>
              <a:defRP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6899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can generate the same query in xml format....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114594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the same query in XML format...</a:t>
            </a:r>
          </a:p>
          <a:p>
            <a:pPr>
              <a:buFont typeface="Arial" pitchFamily="34" charset="0"/>
              <a:buChar char="•"/>
            </a:pPr>
            <a:r>
              <a:rPr lang="en-NZ" dirty="0" smtClean="0"/>
              <a:t>Note the </a:t>
            </a:r>
            <a:r>
              <a:rPr lang="en-NZ" dirty="0" err="1" smtClean="0"/>
              <a:t>url</a:t>
            </a:r>
            <a:endParaRPr lang="en-NZ" dirty="0" smtClean="0"/>
          </a:p>
          <a:p>
            <a:pPr>
              <a:buFont typeface="Arial" pitchFamily="34" charset="0"/>
              <a:buChar char="•"/>
            </a:pPr>
            <a:r>
              <a:rPr lang="en-NZ" dirty="0" smtClean="0"/>
              <a:t>Again, the browser</a:t>
            </a:r>
            <a:r>
              <a:rPr lang="en-NZ" baseline="0" dirty="0" smtClean="0"/>
              <a:t> is rendering for you. The underlying source is raw XML.</a:t>
            </a:r>
            <a:endParaRPr lang="en-NZ" dirty="0" smtClean="0"/>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293407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Using Web Services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9.1</a:t>
            </a:r>
          </a:p>
          <a:p>
            <a:endParaRPr lang="en-NZ" dirty="0" smtClean="0"/>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584200" y="1592796"/>
            <a:ext cx="6436072" cy="4827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36512" y="1510973"/>
            <a:ext cx="4262859" cy="487035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318397" y="1772816"/>
            <a:ext cx="4646091" cy="41629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Android HTTP</a:t>
            </a:r>
            <a:endParaRPr lang="en-NZ" dirty="0"/>
          </a:p>
        </p:txBody>
      </p:sp>
      <p:sp>
        <p:nvSpPr>
          <p:cNvPr id="3" name="Content Placeholder 2"/>
          <p:cNvSpPr>
            <a:spLocks noGrp="1"/>
          </p:cNvSpPr>
          <p:nvPr>
            <p:ph idx="1"/>
          </p:nvPr>
        </p:nvSpPr>
        <p:spPr/>
        <p:txBody>
          <a:bodyPr/>
          <a:lstStyle/>
          <a:p>
            <a:endParaRPr lang="en-NZ" dirty="0"/>
          </a:p>
        </p:txBody>
      </p:sp>
      <p:pic>
        <p:nvPicPr>
          <p:cNvPr id="9218" name="Picture 2"/>
          <p:cNvPicPr>
            <a:picLocks noChangeAspect="1" noChangeArrowheads="1"/>
          </p:cNvPicPr>
          <p:nvPr/>
        </p:nvPicPr>
        <p:blipFill>
          <a:blip r:embed="rId3" cstate="print"/>
          <a:srcRect/>
          <a:stretch>
            <a:fillRect/>
          </a:stretch>
        </p:blipFill>
        <p:spPr bwMode="auto">
          <a:xfrm>
            <a:off x="539552" y="1628800"/>
            <a:ext cx="6056252" cy="1224136"/>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09563" y="3287985"/>
            <a:ext cx="8524875" cy="338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Android HTTP</a:t>
            </a:r>
            <a:endParaRPr lang="en-NZ" dirty="0"/>
          </a:p>
        </p:txBody>
      </p:sp>
      <p:sp>
        <p:nvSpPr>
          <p:cNvPr id="3" name="Content Placeholder 2"/>
          <p:cNvSpPr>
            <a:spLocks noGrp="1"/>
          </p:cNvSpPr>
          <p:nvPr>
            <p:ph idx="1"/>
          </p:nvPr>
        </p:nvSpPr>
        <p:spPr/>
        <p:txBody>
          <a:bodyPr/>
          <a:lstStyle/>
          <a:p>
            <a:endParaRPr lang="en-NZ"/>
          </a:p>
        </p:txBody>
      </p:sp>
      <p:pic>
        <p:nvPicPr>
          <p:cNvPr id="10242" name="Picture 2"/>
          <p:cNvPicPr>
            <a:picLocks noChangeAspect="1" noChangeArrowheads="1"/>
          </p:cNvPicPr>
          <p:nvPr/>
        </p:nvPicPr>
        <p:blipFill>
          <a:blip r:embed="rId3" cstate="print"/>
          <a:srcRect/>
          <a:stretch>
            <a:fillRect/>
          </a:stretch>
        </p:blipFill>
        <p:spPr bwMode="auto">
          <a:xfrm>
            <a:off x="300038" y="1743075"/>
            <a:ext cx="8543925" cy="337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One Little Problem</a:t>
            </a:r>
            <a:endParaRPr lang="en-NZ" dirty="0"/>
          </a:p>
        </p:txBody>
      </p:sp>
      <p:sp>
        <p:nvSpPr>
          <p:cNvPr id="3" name="Content Placeholder 2"/>
          <p:cNvSpPr>
            <a:spLocks noGrp="1"/>
          </p:cNvSpPr>
          <p:nvPr>
            <p:ph idx="1"/>
          </p:nvPr>
        </p:nvSpPr>
        <p:spPr>
          <a:xfrm>
            <a:off x="179512" y="1600200"/>
            <a:ext cx="8686800" cy="4876800"/>
          </a:xfrm>
        </p:spPr>
        <p:txBody>
          <a:bodyPr/>
          <a:lstStyle/>
          <a:p>
            <a:r>
              <a:rPr lang="en-NZ" dirty="0" smtClean="0"/>
              <a:t>In current versions of Android, </a:t>
            </a:r>
            <a:r>
              <a:rPr lang="en-NZ" dirty="0" err="1" smtClean="0"/>
              <a:t>HttpURLConnection</a:t>
            </a:r>
            <a:r>
              <a:rPr lang="en-NZ" dirty="0" smtClean="0"/>
              <a:t> calls must be made asynchronously (i.e. on their own processing thread). </a:t>
            </a: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AsyncTask</a:t>
            </a:r>
            <a:r>
              <a:rPr lang="en-NZ" dirty="0" smtClean="0"/>
              <a:t>&lt;T,T,T&gt;</a:t>
            </a:r>
            <a:endParaRPr lang="en-NZ" dirty="0"/>
          </a:p>
        </p:txBody>
      </p:sp>
      <p:sp>
        <p:nvSpPr>
          <p:cNvPr id="3" name="Content Placeholder 2"/>
          <p:cNvSpPr>
            <a:spLocks noGrp="1"/>
          </p:cNvSpPr>
          <p:nvPr>
            <p:ph idx="1"/>
          </p:nvPr>
        </p:nvSpPr>
        <p:spPr/>
        <p:txBody>
          <a:bodyPr/>
          <a:lstStyle/>
          <a:p>
            <a:r>
              <a:rPr lang="en-NZ" dirty="0" smtClean="0"/>
              <a:t>A class that makes multi-threading easy(</a:t>
            </a:r>
            <a:r>
              <a:rPr lang="en-NZ" dirty="0" err="1" smtClean="0"/>
              <a:t>ish</a:t>
            </a:r>
            <a:r>
              <a:rPr lang="en-NZ" dirty="0" smtClean="0"/>
              <a:t>).</a:t>
            </a:r>
            <a:endParaRPr lang="en-NZ" dirty="0"/>
          </a:p>
        </p:txBody>
      </p:sp>
      <p:graphicFrame>
        <p:nvGraphicFramePr>
          <p:cNvPr id="4" name="Table 3"/>
          <p:cNvGraphicFramePr>
            <a:graphicFrameLocks noGrp="1"/>
          </p:cNvGraphicFramePr>
          <p:nvPr/>
        </p:nvGraphicFramePr>
        <p:xfrm>
          <a:off x="395536" y="2276872"/>
          <a:ext cx="8424936" cy="3997032"/>
        </p:xfrm>
        <a:graphic>
          <a:graphicData uri="http://schemas.openxmlformats.org/drawingml/2006/table">
            <a:tbl>
              <a:tblPr firstRow="1" bandRow="1">
                <a:tableStyleId>{5C22544A-7EE6-4342-B048-85BDC9FD1C3A}</a:tableStyleId>
              </a:tblPr>
              <a:tblGrid>
                <a:gridCol w="2297710"/>
                <a:gridCol w="2527481"/>
                <a:gridCol w="3599745"/>
              </a:tblGrid>
              <a:tr h="648072">
                <a:tc>
                  <a:txBody>
                    <a:bodyPr/>
                    <a:lstStyle/>
                    <a:p>
                      <a:r>
                        <a:rPr lang="en-NZ" dirty="0" smtClean="0"/>
                        <a:t>Method</a:t>
                      </a:r>
                      <a:endParaRPr lang="en-NZ" dirty="0"/>
                    </a:p>
                  </a:txBody>
                  <a:tcPr/>
                </a:tc>
                <a:tc>
                  <a:txBody>
                    <a:bodyPr/>
                    <a:lstStyle/>
                    <a:p>
                      <a:r>
                        <a:rPr lang="en-NZ" dirty="0" smtClean="0"/>
                        <a:t>Where it’s executed</a:t>
                      </a:r>
                      <a:endParaRPr lang="en-NZ" dirty="0"/>
                    </a:p>
                  </a:txBody>
                  <a:tcPr/>
                </a:tc>
                <a:tc>
                  <a:txBody>
                    <a:bodyPr/>
                    <a:lstStyle/>
                    <a:p>
                      <a:r>
                        <a:rPr lang="en-NZ" dirty="0" smtClean="0"/>
                        <a:t>What</a:t>
                      </a:r>
                      <a:r>
                        <a:rPr lang="en-NZ" baseline="0" dirty="0" smtClean="0"/>
                        <a:t> it’s for</a:t>
                      </a:r>
                      <a:endParaRPr lang="en-NZ" dirty="0"/>
                    </a:p>
                  </a:txBody>
                  <a:tcPr/>
                </a:tc>
              </a:tr>
              <a:tr h="1104123">
                <a:tc>
                  <a:txBody>
                    <a:bodyPr/>
                    <a:lstStyle/>
                    <a:p>
                      <a:r>
                        <a:rPr lang="en-NZ" sz="1600" b="1" kern="1200" dirty="0" err="1" smtClean="0">
                          <a:solidFill>
                            <a:schemeClr val="dk1"/>
                          </a:solidFill>
                          <a:latin typeface="+mn-lt"/>
                          <a:ea typeface="+mn-ea"/>
                          <a:cs typeface="+mn-cs"/>
                        </a:rPr>
                        <a:t>onPreExecute</a:t>
                      </a:r>
                      <a:endParaRPr lang="en-NZ" sz="1600" dirty="0"/>
                    </a:p>
                  </a:txBody>
                  <a:tcPr/>
                </a:tc>
                <a:tc>
                  <a:txBody>
                    <a:bodyPr/>
                    <a:lstStyle/>
                    <a:p>
                      <a:r>
                        <a:rPr lang="en-NZ" dirty="0" smtClean="0"/>
                        <a:t>Main thread</a:t>
                      </a:r>
                      <a:endParaRPr lang="en-NZ" dirty="0"/>
                    </a:p>
                  </a:txBody>
                  <a:tcPr/>
                </a:tc>
                <a:tc>
                  <a:txBody>
                    <a:bodyPr/>
                    <a:lstStyle/>
                    <a:p>
                      <a:pPr>
                        <a:buFont typeface="Arial" pitchFamily="34" charset="0"/>
                        <a:buChar char="•"/>
                      </a:pPr>
                      <a:r>
                        <a:rPr lang="en-NZ" dirty="0" smtClean="0"/>
                        <a:t>Set up</a:t>
                      </a:r>
                      <a:endParaRPr lang="en-NZ" dirty="0"/>
                    </a:p>
                  </a:txBody>
                  <a:tcPr/>
                </a:tc>
              </a:tr>
              <a:tr h="1056117">
                <a:tc>
                  <a:txBody>
                    <a:bodyPr/>
                    <a:lstStyle/>
                    <a:p>
                      <a:r>
                        <a:rPr lang="en-NZ" sz="1600" b="1" kern="1200" dirty="0" err="1" smtClean="0">
                          <a:solidFill>
                            <a:schemeClr val="dk1"/>
                          </a:solidFill>
                          <a:latin typeface="+mn-lt"/>
                          <a:ea typeface="+mn-ea"/>
                          <a:cs typeface="+mn-cs"/>
                        </a:rPr>
                        <a:t>doInBackground</a:t>
                      </a:r>
                      <a:endParaRPr lang="en-NZ" sz="1600" dirty="0"/>
                    </a:p>
                  </a:txBody>
                  <a:tcPr/>
                </a:tc>
                <a:tc>
                  <a:txBody>
                    <a:bodyPr/>
                    <a:lstStyle/>
                    <a:p>
                      <a:r>
                        <a:rPr lang="en-NZ" dirty="0" smtClean="0"/>
                        <a:t>Separate</a:t>
                      </a:r>
                      <a:r>
                        <a:rPr lang="en-NZ" baseline="0" dirty="0" smtClean="0"/>
                        <a:t> thread</a:t>
                      </a:r>
                      <a:endParaRPr lang="en-NZ" dirty="0"/>
                    </a:p>
                  </a:txBody>
                  <a:tcPr/>
                </a:tc>
                <a:tc>
                  <a:txBody>
                    <a:bodyPr/>
                    <a:lstStyle/>
                    <a:p>
                      <a:pPr>
                        <a:buFont typeface="Arial" pitchFamily="34" charset="0"/>
                        <a:buChar char="•"/>
                      </a:pPr>
                      <a:r>
                        <a:rPr lang="en-NZ" dirty="0" smtClean="0"/>
                        <a:t>Http call.</a:t>
                      </a:r>
                    </a:p>
                    <a:p>
                      <a:pPr>
                        <a:buFont typeface="Arial" pitchFamily="34" charset="0"/>
                        <a:buChar char="•"/>
                      </a:pPr>
                      <a:r>
                        <a:rPr lang="en-NZ" dirty="0" smtClean="0"/>
                        <a:t>Can</a:t>
                      </a:r>
                      <a:r>
                        <a:rPr lang="en-NZ" baseline="0" dirty="0" smtClean="0"/>
                        <a:t> return whatever</a:t>
                      </a:r>
                      <a:r>
                        <a:rPr lang="en-NZ" dirty="0" smtClean="0"/>
                        <a:t> type you want</a:t>
                      </a:r>
                      <a:endParaRPr lang="en-NZ" dirty="0"/>
                    </a:p>
                  </a:txBody>
                  <a:tcPr/>
                </a:tc>
              </a:tr>
              <a:tr h="1056117">
                <a:tc>
                  <a:txBody>
                    <a:bodyPr/>
                    <a:lstStyle/>
                    <a:p>
                      <a:r>
                        <a:rPr lang="en-NZ" sz="1600" b="1" kern="1200" dirty="0" err="1" smtClean="0">
                          <a:solidFill>
                            <a:schemeClr val="dk1"/>
                          </a:solidFill>
                          <a:latin typeface="+mn-lt"/>
                          <a:ea typeface="+mn-ea"/>
                          <a:cs typeface="+mn-cs"/>
                        </a:rPr>
                        <a:t>onPostExecute</a:t>
                      </a:r>
                      <a:r>
                        <a:rPr lang="en-NZ" sz="1600" b="1" kern="1200" dirty="0" smtClean="0">
                          <a:solidFill>
                            <a:schemeClr val="dk1"/>
                          </a:solidFill>
                          <a:latin typeface="+mn-lt"/>
                          <a:ea typeface="+mn-ea"/>
                          <a:cs typeface="+mn-cs"/>
                        </a:rPr>
                        <a:t>(T)</a:t>
                      </a:r>
                      <a:endParaRPr lang="en-NZ" sz="1600" dirty="0"/>
                    </a:p>
                  </a:txBody>
                  <a:tcPr/>
                </a:tc>
                <a:tc>
                  <a:txBody>
                    <a:bodyPr/>
                    <a:lstStyle/>
                    <a:p>
                      <a:r>
                        <a:rPr lang="en-NZ" dirty="0" smtClean="0"/>
                        <a:t>Main thread</a:t>
                      </a:r>
                      <a:endParaRPr lang="en-NZ" dirty="0"/>
                    </a:p>
                  </a:txBody>
                  <a:tcPr/>
                </a:tc>
                <a:tc>
                  <a:txBody>
                    <a:bodyPr/>
                    <a:lstStyle/>
                    <a:p>
                      <a:pPr>
                        <a:buFont typeface="Arial" pitchFamily="34" charset="0"/>
                        <a:buChar char="•"/>
                      </a:pPr>
                      <a:r>
                        <a:rPr lang="en-NZ" dirty="0" smtClean="0"/>
                        <a:t>Using</a:t>
                      </a:r>
                      <a:r>
                        <a:rPr lang="en-NZ" baseline="0" dirty="0" smtClean="0"/>
                        <a:t> </a:t>
                      </a:r>
                      <a:r>
                        <a:rPr lang="en-NZ" dirty="0" smtClean="0"/>
                        <a:t>the fetched data</a:t>
                      </a:r>
                    </a:p>
                    <a:p>
                      <a:pPr>
                        <a:buFont typeface="Arial" pitchFamily="34" charset="0"/>
                        <a:buChar char="•"/>
                      </a:pPr>
                      <a:r>
                        <a:rPr lang="en-NZ" dirty="0" smtClean="0"/>
                        <a:t>Accepts</a:t>
                      </a:r>
                      <a:r>
                        <a:rPr lang="en-NZ" baseline="0" dirty="0" smtClean="0"/>
                        <a:t> the output of </a:t>
                      </a:r>
                      <a:r>
                        <a:rPr lang="en-NZ" baseline="0" dirty="0" err="1" smtClean="0"/>
                        <a:t>doInBackground</a:t>
                      </a:r>
                      <a:endParaRPr lang="en-NZ" baseline="0" dirty="0" smtClean="0"/>
                    </a:p>
                    <a:p>
                      <a:pPr>
                        <a:buFont typeface="Arial" pitchFamily="34" charset="0"/>
                        <a:buChar char="•"/>
                      </a:pPr>
                      <a:endParaRPr lang="en-NZ"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AsyncTask</a:t>
            </a:r>
            <a:r>
              <a:rPr lang="en-NZ" dirty="0" smtClean="0"/>
              <a:t>&lt;T,T,T&gt;</a:t>
            </a:r>
            <a:endParaRPr lang="en-NZ" dirty="0"/>
          </a:p>
        </p:txBody>
      </p:sp>
      <p:sp>
        <p:nvSpPr>
          <p:cNvPr id="3" name="Content Placeholder 2"/>
          <p:cNvSpPr>
            <a:spLocks noGrp="1"/>
          </p:cNvSpPr>
          <p:nvPr>
            <p:ph idx="1"/>
          </p:nvPr>
        </p:nvSpPr>
        <p:spPr/>
        <p:txBody>
          <a:bodyPr/>
          <a:lstStyle/>
          <a:p>
            <a:r>
              <a:rPr lang="en-NZ" dirty="0" smtClean="0"/>
              <a:t>Process:</a:t>
            </a:r>
          </a:p>
          <a:p>
            <a:pPr lvl="1">
              <a:spcAft>
                <a:spcPts val="600"/>
              </a:spcAft>
            </a:pPr>
            <a:r>
              <a:rPr lang="en-NZ" dirty="0" smtClean="0"/>
              <a:t>Declare an inner class that extends </a:t>
            </a:r>
            <a:r>
              <a:rPr lang="en-NZ" dirty="0" err="1" smtClean="0"/>
              <a:t>AsyncTask</a:t>
            </a:r>
            <a:r>
              <a:rPr lang="en-NZ" dirty="0" smtClean="0"/>
              <a:t>&lt;&gt;</a:t>
            </a:r>
          </a:p>
          <a:p>
            <a:pPr lvl="1">
              <a:spcAft>
                <a:spcPts val="600"/>
              </a:spcAft>
            </a:pPr>
            <a:r>
              <a:rPr lang="en-NZ" dirty="0" smtClean="0"/>
              <a:t>Put the Http call code in the </a:t>
            </a:r>
            <a:r>
              <a:rPr lang="en-NZ" dirty="0" err="1" smtClean="0"/>
              <a:t>doInBackground</a:t>
            </a:r>
            <a:r>
              <a:rPr lang="en-NZ" dirty="0" smtClean="0"/>
              <a:t> method</a:t>
            </a:r>
          </a:p>
          <a:p>
            <a:pPr lvl="1">
              <a:spcAft>
                <a:spcPts val="600"/>
              </a:spcAft>
            </a:pPr>
            <a:r>
              <a:rPr lang="en-NZ" dirty="0" smtClean="0"/>
              <a:t>Put the Activity code for </a:t>
            </a:r>
            <a:r>
              <a:rPr lang="en-NZ" b="1" dirty="0" smtClean="0"/>
              <a:t>using the returned data </a:t>
            </a:r>
            <a:r>
              <a:rPr lang="en-NZ" dirty="0" smtClean="0"/>
              <a:t>in the </a:t>
            </a:r>
            <a:r>
              <a:rPr lang="en-NZ" dirty="0" err="1" smtClean="0"/>
              <a:t>onPostExecute</a:t>
            </a:r>
            <a:r>
              <a:rPr lang="en-NZ" dirty="0" smtClean="0"/>
              <a:t> method</a:t>
            </a:r>
          </a:p>
          <a:p>
            <a:pPr lvl="1">
              <a:spcAft>
                <a:spcPts val="600"/>
              </a:spcAft>
            </a:pPr>
            <a:r>
              <a:rPr lang="en-NZ" dirty="0" smtClean="0"/>
              <a:t>Match up all the arguments and return types (more detail on this in a minute)</a:t>
            </a:r>
          </a:p>
          <a:p>
            <a:pPr lvl="1">
              <a:spcAft>
                <a:spcPts val="600"/>
              </a:spcAft>
            </a:pPr>
            <a:r>
              <a:rPr lang="en-NZ" dirty="0" smtClean="0"/>
              <a:t>Create an instance of your class.</a:t>
            </a:r>
          </a:p>
          <a:p>
            <a:pPr lvl="1">
              <a:spcAft>
                <a:spcPts val="600"/>
              </a:spcAft>
            </a:pPr>
            <a:r>
              <a:rPr lang="en-NZ" dirty="0" smtClean="0"/>
              <a:t>Call its .execute() method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AsyncTask</a:t>
            </a:r>
            <a:r>
              <a:rPr lang="en-NZ" dirty="0" smtClean="0"/>
              <a:t>&lt;T,T,T&gt;</a:t>
            </a:r>
            <a:endParaRPr lang="en-NZ" dirty="0"/>
          </a:p>
        </p:txBody>
      </p:sp>
      <p:sp>
        <p:nvSpPr>
          <p:cNvPr id="3" name="Content Placeholder 2"/>
          <p:cNvSpPr>
            <a:spLocks noGrp="1"/>
          </p:cNvSpPr>
          <p:nvPr>
            <p:ph idx="1"/>
          </p:nvPr>
        </p:nvSpPr>
        <p:spPr/>
        <p:txBody>
          <a:bodyPr>
            <a:normAutofit/>
          </a:bodyPr>
          <a:lstStyle/>
          <a:p>
            <a:pPr>
              <a:spcAft>
                <a:spcPts val="600"/>
              </a:spcAft>
            </a:pPr>
            <a:r>
              <a:rPr lang="en-NZ" dirty="0" smtClean="0"/>
              <a:t>The three types you declare are:</a:t>
            </a:r>
          </a:p>
          <a:p>
            <a:pPr marL="731520" lvl="1" indent="-457200">
              <a:spcAft>
                <a:spcPts val="600"/>
              </a:spcAft>
              <a:buFont typeface="+mj-lt"/>
              <a:buAutoNum type="arabicPeriod"/>
            </a:pPr>
            <a:r>
              <a:rPr lang="en-NZ" sz="2800" dirty="0" smtClean="0"/>
              <a:t>What is passed into </a:t>
            </a:r>
            <a:r>
              <a:rPr lang="en-NZ" sz="2800" dirty="0" err="1" smtClean="0"/>
              <a:t>onPreExecute</a:t>
            </a:r>
            <a:endParaRPr lang="en-NZ" sz="2800" dirty="0" smtClean="0"/>
          </a:p>
          <a:p>
            <a:pPr marL="731520" lvl="1" indent="-457200">
              <a:spcAft>
                <a:spcPts val="600"/>
              </a:spcAft>
              <a:buFont typeface="+mj-lt"/>
              <a:buAutoNum type="arabicPeriod"/>
            </a:pPr>
            <a:r>
              <a:rPr lang="en-NZ" sz="2800" dirty="0" smtClean="0"/>
              <a:t>What is sent to </a:t>
            </a:r>
            <a:r>
              <a:rPr lang="en-NZ" sz="2800" dirty="0" err="1" smtClean="0"/>
              <a:t>onProgressUpdate</a:t>
            </a:r>
            <a:endParaRPr lang="en-NZ" sz="2800" dirty="0" smtClean="0"/>
          </a:p>
          <a:p>
            <a:pPr marL="731520" lvl="1" indent="-457200">
              <a:spcAft>
                <a:spcPts val="600"/>
              </a:spcAft>
              <a:buFont typeface="+mj-lt"/>
              <a:buAutoNum type="arabicPeriod"/>
            </a:pPr>
            <a:r>
              <a:rPr lang="en-NZ" sz="2800" dirty="0" smtClean="0"/>
              <a:t>What is returned from </a:t>
            </a:r>
            <a:r>
              <a:rPr lang="en-NZ" sz="2800" dirty="0" err="1" smtClean="0"/>
              <a:t>doInBackground</a:t>
            </a:r>
            <a:r>
              <a:rPr lang="en-NZ" sz="2800" dirty="0" smtClean="0"/>
              <a:t> and passed to </a:t>
            </a:r>
            <a:r>
              <a:rPr lang="en-NZ" sz="2800" dirty="0" err="1" smtClean="0"/>
              <a:t>onPostExecute</a:t>
            </a:r>
            <a:endParaRPr lang="en-NZ" sz="2800" dirty="0" smtClean="0"/>
          </a:p>
          <a:p>
            <a:pPr marL="731520" lvl="1" indent="-457200">
              <a:spcAft>
                <a:spcPts val="600"/>
              </a:spcAft>
              <a:buFont typeface="+mj-lt"/>
              <a:buAutoNum type="arabicPeriod"/>
            </a:pPr>
            <a:endParaRPr lang="en-NZ" sz="2800" dirty="0" smtClean="0"/>
          </a:p>
          <a:p>
            <a:pPr marL="457200" indent="-457200">
              <a:spcAft>
                <a:spcPts val="600"/>
              </a:spcAft>
            </a:pPr>
            <a:r>
              <a:rPr lang="en-NZ" dirty="0" smtClean="0"/>
              <a:t>If you don’t need to specify a type, use Void (note the capital 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AsyncTask</a:t>
            </a:r>
            <a:r>
              <a:rPr lang="en-NZ" dirty="0" smtClean="0"/>
              <a:t>&lt;T,T,T&gt;</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121568" y="3006242"/>
            <a:ext cx="8914928" cy="57515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23528" y="1628800"/>
            <a:ext cx="8412229" cy="432048"/>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23528" y="4725144"/>
            <a:ext cx="8865625" cy="4320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class </a:t>
            </a:r>
            <a:r>
              <a:rPr lang="en-NZ" b="1" dirty="0" err="1" smtClean="0"/>
              <a:t>AsyncAPIShowRawJSON</a:t>
            </a:r>
            <a:r>
              <a:rPr lang="en-NZ" b="1" dirty="0" smtClean="0"/>
              <a:t> extends </a:t>
            </a:r>
            <a:r>
              <a:rPr lang="en-NZ" b="1" dirty="0" err="1" smtClean="0"/>
              <a:t>AsyncTask</a:t>
            </a:r>
            <a:r>
              <a:rPr lang="en-NZ" b="1" dirty="0" smtClean="0"/>
              <a:t>&lt;</a:t>
            </a:r>
            <a:r>
              <a:rPr lang="en-NZ" b="1" dirty="0" err="1" smtClean="0"/>
              <a:t>Void,Void,String</a:t>
            </a:r>
            <a:r>
              <a:rPr lang="en-NZ" b="1" dirty="0" smtClean="0"/>
              <a:t>&gt;</a:t>
            </a:r>
            <a:endParaRPr lang="en-NZ" dirty="0"/>
          </a:p>
        </p:txBody>
      </p:sp>
      <p:sp>
        <p:nvSpPr>
          <p:cNvPr id="3" name="Content Placeholder 2"/>
          <p:cNvSpPr>
            <a:spLocks noGrp="1"/>
          </p:cNvSpPr>
          <p:nvPr>
            <p:ph idx="1"/>
          </p:nvPr>
        </p:nvSpPr>
        <p:spPr/>
        <p:txBody>
          <a:bodyPr/>
          <a:lstStyle/>
          <a:p>
            <a:endParaRPr lang="en-NZ"/>
          </a:p>
        </p:txBody>
      </p:sp>
      <p:pic>
        <p:nvPicPr>
          <p:cNvPr id="12290" name="Picture 2"/>
          <p:cNvPicPr>
            <a:picLocks noChangeAspect="1" noChangeArrowheads="1"/>
          </p:cNvPicPr>
          <p:nvPr/>
        </p:nvPicPr>
        <p:blipFill>
          <a:blip r:embed="rId3" cstate="print"/>
          <a:srcRect/>
          <a:stretch>
            <a:fillRect/>
          </a:stretch>
        </p:blipFill>
        <p:spPr bwMode="auto">
          <a:xfrm>
            <a:off x="467544" y="1692994"/>
            <a:ext cx="6146800" cy="483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Fetching Data</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srcRect/>
          <a:stretch>
            <a:fillRect/>
          </a:stretch>
        </p:blipFill>
        <p:spPr bwMode="auto">
          <a:xfrm>
            <a:off x="442913" y="3656831"/>
            <a:ext cx="8258175" cy="276225"/>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539552" y="1700808"/>
            <a:ext cx="7882242" cy="8640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t>class </a:t>
            </a:r>
            <a:r>
              <a:rPr lang="en-NZ" b="1" dirty="0" err="1" smtClean="0"/>
              <a:t>AsyncAPIShowRawJSON</a:t>
            </a:r>
            <a:r>
              <a:rPr lang="en-NZ" b="1" dirty="0" smtClean="0"/>
              <a:t> extends </a:t>
            </a:r>
            <a:r>
              <a:rPr lang="en-NZ" b="1" dirty="0" err="1" smtClean="0"/>
              <a:t>AsyncTask</a:t>
            </a:r>
            <a:r>
              <a:rPr lang="en-NZ" b="1" dirty="0" smtClean="0"/>
              <a:t>&lt;</a:t>
            </a:r>
            <a:r>
              <a:rPr lang="en-NZ" b="1" dirty="0" err="1" smtClean="0"/>
              <a:t>Void,Void,String</a:t>
            </a:r>
            <a:r>
              <a:rPr lang="en-NZ" b="1" dirty="0" smtClean="0"/>
              <a:t>&gt;</a:t>
            </a:r>
            <a:endParaRPr lang="en-NZ" dirty="0"/>
          </a:p>
        </p:txBody>
      </p:sp>
      <p:sp>
        <p:nvSpPr>
          <p:cNvPr id="3" name="Content Placeholder 2"/>
          <p:cNvSpPr>
            <a:spLocks noGrp="1"/>
          </p:cNvSpPr>
          <p:nvPr>
            <p:ph idx="1"/>
          </p:nvPr>
        </p:nvSpPr>
        <p:spPr>
          <a:xfrm>
            <a:off x="457200" y="1864568"/>
            <a:ext cx="8229600" cy="4876800"/>
          </a:xfrm>
        </p:spPr>
        <p:txBody>
          <a:bodyPr/>
          <a:lstStyle/>
          <a:p>
            <a:r>
              <a:rPr lang="en-NZ" dirty="0" err="1" smtClean="0"/>
              <a:t>onPostExecute</a:t>
            </a:r>
            <a:r>
              <a:rPr lang="en-NZ" dirty="0" smtClean="0"/>
              <a:t> is declared in the </a:t>
            </a:r>
            <a:r>
              <a:rPr lang="en-NZ" dirty="0" err="1" smtClean="0"/>
              <a:t>AsyncTask</a:t>
            </a:r>
            <a:r>
              <a:rPr lang="en-NZ" dirty="0" smtClean="0"/>
              <a:t> child class, </a:t>
            </a:r>
            <a:r>
              <a:rPr lang="en-NZ" b="1" i="1" dirty="0" smtClean="0"/>
              <a:t>but executes on the Activity’s thread.</a:t>
            </a:r>
            <a:endParaRPr lang="en-NZ" dirty="0"/>
          </a:p>
        </p:txBody>
      </p:sp>
      <p:pic>
        <p:nvPicPr>
          <p:cNvPr id="13314" name="Picture 2"/>
          <p:cNvPicPr>
            <a:picLocks noChangeAspect="1" noChangeArrowheads="1"/>
          </p:cNvPicPr>
          <p:nvPr/>
        </p:nvPicPr>
        <p:blipFill>
          <a:blip r:embed="rId3" cstate="print"/>
          <a:srcRect/>
          <a:stretch>
            <a:fillRect/>
          </a:stretch>
        </p:blipFill>
        <p:spPr bwMode="auto">
          <a:xfrm>
            <a:off x="323527" y="3068960"/>
            <a:ext cx="8555827" cy="17281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b="1" dirty="0" smtClean="0"/>
              <a:t>class </a:t>
            </a:r>
            <a:r>
              <a:rPr lang="en-NZ" b="1" dirty="0" err="1" smtClean="0"/>
              <a:t>MainActivity</a:t>
            </a:r>
            <a:r>
              <a:rPr lang="en-NZ" b="1" dirty="0" smtClean="0"/>
              <a:t> extends Activity</a:t>
            </a:r>
            <a:endParaRPr lang="en-NZ" dirty="0"/>
          </a:p>
        </p:txBody>
      </p:sp>
      <p:sp>
        <p:nvSpPr>
          <p:cNvPr id="3" name="Content Placeholder 2"/>
          <p:cNvSpPr>
            <a:spLocks noGrp="1"/>
          </p:cNvSpPr>
          <p:nvPr>
            <p:ph idx="1"/>
          </p:nvPr>
        </p:nvSpPr>
        <p:spPr>
          <a:xfrm>
            <a:off x="457200" y="1864568"/>
            <a:ext cx="8229600" cy="4876800"/>
          </a:xfrm>
        </p:spPr>
        <p:txBody>
          <a:bodyPr/>
          <a:lstStyle/>
          <a:p>
            <a:endParaRPr lang="en-NZ" dirty="0"/>
          </a:p>
        </p:txBody>
      </p:sp>
      <p:pic>
        <p:nvPicPr>
          <p:cNvPr id="14338" name="Picture 2"/>
          <p:cNvPicPr>
            <a:picLocks noChangeAspect="1" noChangeArrowheads="1"/>
          </p:cNvPicPr>
          <p:nvPr/>
        </p:nvPicPr>
        <p:blipFill>
          <a:blip r:embed="rId3" cstate="print"/>
          <a:srcRect/>
          <a:stretch>
            <a:fillRect/>
          </a:stretch>
        </p:blipFill>
        <p:spPr bwMode="auto">
          <a:xfrm>
            <a:off x="323528" y="1916832"/>
            <a:ext cx="8478942"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5124" name="Picture 4"/>
          <p:cNvPicPr>
            <a:picLocks noChangeAspect="1" noChangeArrowheads="1"/>
          </p:cNvPicPr>
          <p:nvPr/>
        </p:nvPicPr>
        <p:blipFill>
          <a:blip r:embed="rId3" cstate="print"/>
          <a:srcRect/>
          <a:stretch>
            <a:fillRect/>
          </a:stretch>
        </p:blipFill>
        <p:spPr bwMode="auto">
          <a:xfrm>
            <a:off x="1115616" y="1628800"/>
            <a:ext cx="2537379" cy="5040000"/>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5436096" y="1628800"/>
            <a:ext cx="2582812" cy="504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Web Service</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Find a service that provides data that you want.</a:t>
            </a:r>
          </a:p>
          <a:p>
            <a:pPr marL="514350" indent="-514350">
              <a:buFont typeface="+mj-lt"/>
              <a:buAutoNum type="arabicPeriod"/>
            </a:pPr>
            <a:r>
              <a:rPr lang="en-NZ" dirty="0" smtClean="0"/>
              <a:t>Figure out its query parameters (API)</a:t>
            </a:r>
          </a:p>
          <a:p>
            <a:pPr marL="514350" indent="-514350">
              <a:buFont typeface="+mj-lt"/>
              <a:buAutoNum type="arabicPeriod"/>
            </a:pPr>
            <a:r>
              <a:rPr lang="en-NZ" dirty="0" smtClean="0"/>
              <a:t>Define an </a:t>
            </a:r>
            <a:r>
              <a:rPr lang="en-NZ" dirty="0" err="1" smtClean="0"/>
              <a:t>AsyncTask</a:t>
            </a:r>
            <a:r>
              <a:rPr lang="en-NZ" dirty="0" smtClean="0"/>
              <a:t> descendant</a:t>
            </a:r>
          </a:p>
          <a:p>
            <a:pPr marL="788670" lvl="1" indent="-514350">
              <a:buFont typeface="+mj-lt"/>
              <a:buAutoNum type="arabicPeriod"/>
            </a:pPr>
            <a:r>
              <a:rPr lang="en-NZ" dirty="0" smtClean="0"/>
              <a:t>Make the Http call in </a:t>
            </a:r>
            <a:r>
              <a:rPr lang="en-NZ" dirty="0" err="1" smtClean="0"/>
              <a:t>doInBackground</a:t>
            </a:r>
            <a:endParaRPr lang="en-NZ" dirty="0" smtClean="0"/>
          </a:p>
          <a:p>
            <a:pPr marL="788670" lvl="1" indent="-514350">
              <a:buFont typeface="+mj-lt"/>
              <a:buAutoNum type="arabicPeriod"/>
            </a:pPr>
            <a:r>
              <a:rPr lang="en-NZ" dirty="0" smtClean="0"/>
              <a:t>Use the returned data in </a:t>
            </a:r>
            <a:r>
              <a:rPr lang="en-NZ" dirty="0" err="1" smtClean="0"/>
              <a:t>onPostExecute</a:t>
            </a:r>
            <a:endParaRPr lang="en-NZ" dirty="0" smtClean="0"/>
          </a:p>
          <a:p>
            <a:pPr marL="788670" lvl="1" indent="-514350">
              <a:buFont typeface="+mj-lt"/>
              <a:buAutoNum type="arabicPeriod"/>
            </a:pPr>
            <a:r>
              <a:rPr lang="en-NZ" dirty="0" smtClean="0"/>
              <a:t>Match up the return types and arguments both in the method headers and in the </a:t>
            </a:r>
            <a:r>
              <a:rPr lang="en-NZ" dirty="0" err="1" smtClean="0"/>
              <a:t>AsyncTask</a:t>
            </a:r>
            <a:r>
              <a:rPr lang="en-NZ" dirty="0" smtClean="0"/>
              <a:t>&lt;T,T,T&gt;</a:t>
            </a:r>
          </a:p>
          <a:p>
            <a:pPr marL="514350" indent="-514350">
              <a:buFont typeface="+mj-lt"/>
              <a:buAutoNum type="arabicPeriod"/>
            </a:pPr>
            <a:r>
              <a:rPr lang="en-NZ" dirty="0" smtClean="0"/>
              <a:t>Make an instance of your class and call its .execute() method.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Technical Note</a:t>
            </a:r>
            <a:br>
              <a:rPr lang="en-NZ" dirty="0" smtClean="0"/>
            </a:b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Must add to AndroidManifest.xml:</a:t>
            </a:r>
          </a:p>
          <a:p>
            <a:endParaRPr lang="en-NZ" dirty="0" smtClean="0"/>
          </a:p>
          <a:p>
            <a:pPr>
              <a:buNone/>
            </a:pPr>
            <a:r>
              <a:rPr lang="en-NZ" sz="2400" dirty="0" smtClean="0"/>
              <a:t>&lt;uses-permission 	</a:t>
            </a:r>
            <a:r>
              <a:rPr lang="en-NZ" sz="2400" dirty="0" err="1" smtClean="0"/>
              <a:t>android:name</a:t>
            </a:r>
            <a:r>
              <a:rPr lang="en-NZ" sz="2400" dirty="0" smtClean="0"/>
              <a:t>="</a:t>
            </a:r>
            <a:r>
              <a:rPr lang="en-NZ" sz="2400" dirty="0" err="1" smtClean="0"/>
              <a:t>android.permission.INTERNET</a:t>
            </a:r>
            <a:r>
              <a:rPr lang="en-NZ" sz="2400" dirty="0" smtClean="0"/>
              <a:t>"&gt;</a:t>
            </a:r>
          </a:p>
          <a:p>
            <a:pPr>
              <a:buNone/>
            </a:pPr>
            <a:r>
              <a:rPr lang="en-NZ" sz="2400" dirty="0" smtClean="0"/>
              <a:t>&lt;/uses-permission&gt;</a:t>
            </a:r>
          </a:p>
          <a:p>
            <a:pPr>
              <a:buNone/>
            </a:pPr>
            <a:endParaRPr lang="en-NZ" sz="2400" dirty="0" smtClean="0"/>
          </a:p>
          <a:p>
            <a:r>
              <a:rPr lang="en-NZ" sz="2400" dirty="0" smtClean="0"/>
              <a:t>This goes </a:t>
            </a:r>
            <a:r>
              <a:rPr lang="en-NZ" sz="2400" b="1" dirty="0" smtClean="0"/>
              <a:t>outside</a:t>
            </a:r>
            <a:r>
              <a:rPr lang="en-NZ" sz="2400" dirty="0" smtClean="0"/>
              <a:t> the &lt;application&gt; element but </a:t>
            </a:r>
            <a:r>
              <a:rPr lang="en-NZ" sz="2400" b="1" dirty="0" smtClean="0"/>
              <a:t>inside</a:t>
            </a:r>
            <a:r>
              <a:rPr lang="en-NZ" sz="2400" dirty="0" smtClean="0"/>
              <a:t> the </a:t>
            </a:r>
            <a:r>
              <a:rPr lang="en-NZ" sz="2400" smtClean="0"/>
              <a:t>&lt;</a:t>
            </a:r>
            <a:r>
              <a:rPr lang="en-NZ" sz="2400" smtClean="0"/>
              <a:t>manifest</a:t>
            </a:r>
            <a:r>
              <a:rPr lang="en-NZ" sz="2400" dirty="0" smtClean="0"/>
              <a:t>&gt; element.</a:t>
            </a:r>
          </a:p>
          <a:p>
            <a:endParaRPr lang="en-NZ" sz="2400" dirty="0" smtClean="0"/>
          </a:p>
          <a:p>
            <a:r>
              <a:rPr lang="en-NZ" sz="2400" dirty="0" smtClean="0"/>
              <a:t>NB: The modern permissions model actually requires more than this in some situations. We will deal with that later.</a:t>
            </a:r>
          </a:p>
          <a:p>
            <a:endParaRPr lang="en-NZ" sz="2400" b="1" dirty="0" smtClean="0"/>
          </a:p>
          <a:p>
            <a:r>
              <a:rPr lang="en-NZ" sz="2400" dirty="0" smtClean="0"/>
              <a:t>If your app complains about permissions, make sure your </a:t>
            </a:r>
            <a:r>
              <a:rPr lang="en-NZ" sz="2400" dirty="0" err="1" smtClean="0"/>
              <a:t>minSdkVersion</a:t>
            </a:r>
            <a:r>
              <a:rPr lang="en-NZ" sz="2400" dirty="0" smtClean="0"/>
              <a:t> is 18 or lower (change in </a:t>
            </a:r>
            <a:r>
              <a:rPr lang="en-NZ" sz="2400" dirty="0" err="1" smtClean="0"/>
              <a:t>build.gradle</a:t>
            </a:r>
            <a:r>
              <a:rPr lang="en-NZ" sz="2400" dirty="0" smtClean="0"/>
              <a:t> (Module.app))</a:t>
            </a:r>
          </a:p>
          <a:p>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Web Service</a:t>
            </a:r>
            <a:endParaRPr lang="en-NZ" dirty="0"/>
          </a:p>
        </p:txBody>
      </p:sp>
      <p:sp>
        <p:nvSpPr>
          <p:cNvPr id="3" name="Content Placeholder 2"/>
          <p:cNvSpPr>
            <a:spLocks noGrp="1"/>
          </p:cNvSpPr>
          <p:nvPr>
            <p:ph idx="1"/>
          </p:nvPr>
        </p:nvSpPr>
        <p:spPr>
          <a:xfrm>
            <a:off x="457200" y="1864568"/>
            <a:ext cx="8229600" cy="4876800"/>
          </a:xfrm>
        </p:spPr>
        <p:txBody>
          <a:bodyPr>
            <a:normAutofit lnSpcReduction="10000"/>
          </a:bodyPr>
          <a:lstStyle/>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en-NZ" dirty="0" smtClean="0"/>
              <a:t>www.digitalnz.org</a:t>
            </a:r>
            <a:endParaRPr lang="en-NZ" dirty="0"/>
          </a:p>
        </p:txBody>
      </p:sp>
      <p:pic>
        <p:nvPicPr>
          <p:cNvPr id="2052" name="Picture 4"/>
          <p:cNvPicPr>
            <a:picLocks noChangeAspect="1" noChangeArrowheads="1"/>
          </p:cNvPicPr>
          <p:nvPr/>
        </p:nvPicPr>
        <p:blipFill>
          <a:blip r:embed="rId3" cstate="print"/>
          <a:srcRect/>
          <a:stretch>
            <a:fillRect/>
          </a:stretch>
        </p:blipFill>
        <p:spPr bwMode="auto">
          <a:xfrm>
            <a:off x="514350" y="1692746"/>
            <a:ext cx="811530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normAutofit lnSpcReduction="10000"/>
          </a:bodyPr>
          <a:lstStyle/>
          <a:p>
            <a:r>
              <a:rPr lang="en-NZ" sz="2600" dirty="0" smtClean="0"/>
              <a:t>Base URL:</a:t>
            </a:r>
          </a:p>
          <a:p>
            <a:pPr lvl="1"/>
            <a:r>
              <a:rPr lang="en-NZ" sz="2600" dirty="0" smtClean="0"/>
              <a:t>http://api.digitalnz.org/v3/records.</a:t>
            </a:r>
            <a:r>
              <a:rPr lang="en-NZ" sz="2600" b="1" dirty="0" smtClean="0"/>
              <a:t>xml</a:t>
            </a:r>
          </a:p>
          <a:p>
            <a:pPr lvl="1"/>
            <a:r>
              <a:rPr lang="en-NZ" sz="2600" dirty="0" smtClean="0"/>
              <a:t>http://api.digitalnz.org/v3/records.</a:t>
            </a:r>
            <a:r>
              <a:rPr lang="en-NZ" sz="2600" b="1" dirty="0" smtClean="0"/>
              <a:t>json</a:t>
            </a:r>
          </a:p>
          <a:p>
            <a:pPr lvl="1"/>
            <a:r>
              <a:rPr lang="en-NZ" sz="2600" dirty="0" smtClean="0"/>
              <a:t>http://api.digitalnz.org/v3/records.</a:t>
            </a:r>
            <a:r>
              <a:rPr lang="en-NZ" sz="2600" b="1" dirty="0" smtClean="0"/>
              <a:t>rss</a:t>
            </a:r>
          </a:p>
          <a:p>
            <a:pPr lvl="1"/>
            <a:endParaRPr lang="en-NZ" sz="2600" b="1" dirty="0" smtClean="0"/>
          </a:p>
          <a:p>
            <a:r>
              <a:rPr lang="en-NZ" sz="2600" dirty="0" smtClean="0"/>
              <a:t>Minimum query parameters:</a:t>
            </a:r>
          </a:p>
          <a:p>
            <a:pPr lvl="1"/>
            <a:r>
              <a:rPr lang="en-NZ" sz="2600" dirty="0" smtClean="0"/>
              <a:t>text=</a:t>
            </a:r>
            <a:r>
              <a:rPr lang="en-NZ" sz="2600" i="1" dirty="0" err="1" smtClean="0"/>
              <a:t>yourSearchText</a:t>
            </a:r>
            <a:endParaRPr lang="en-NZ" sz="2600" i="1" dirty="0" smtClean="0"/>
          </a:p>
          <a:p>
            <a:pPr lvl="1"/>
            <a:r>
              <a:rPr lang="en-NZ" sz="2600" dirty="0" err="1" smtClean="0"/>
              <a:t>api_key</a:t>
            </a:r>
            <a:r>
              <a:rPr lang="en-NZ" sz="2600" i="1" dirty="0" smtClean="0"/>
              <a:t>=</a:t>
            </a:r>
            <a:r>
              <a:rPr lang="en-NZ" sz="2600" i="1" dirty="0" err="1" smtClean="0"/>
              <a:t>yourAPIKey</a:t>
            </a:r>
            <a:endParaRPr lang="en-NZ" sz="2600" i="1" dirty="0" smtClean="0"/>
          </a:p>
          <a:p>
            <a:pPr lvl="1"/>
            <a:endParaRPr lang="en-NZ" sz="2600" i="1" dirty="0" smtClean="0"/>
          </a:p>
          <a:p>
            <a:r>
              <a:rPr lang="en-NZ" sz="2600" dirty="0" smtClean="0"/>
              <a:t>http://api.digitalnz.org/v3/records.rss?api_key=X8fThaDSTg4fG2SgbXzb&amp;text=cat+dog</a:t>
            </a:r>
            <a:endParaRPr lang="en-NZ" sz="3200"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4" y="1628800"/>
            <a:ext cx="4400550" cy="46291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395536" y="1466850"/>
            <a:ext cx="4032448" cy="52669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r>
              <a:rPr lang="en-NZ" dirty="0" smtClean="0"/>
              <a:t>http://api.digitalnz.org/v3/records.rss?text=aurora&amp;api_key=X8fThaDSTg4fG2SgbXzb</a:t>
            </a:r>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683568" y="2722442"/>
            <a:ext cx="4357861" cy="37308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1763688" y="1765852"/>
            <a:ext cx="5935191" cy="44714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DigitalNZ</a:t>
            </a:r>
            <a:r>
              <a:rPr lang="en-NZ" dirty="0" smtClean="0"/>
              <a:t> Ā-</a:t>
            </a:r>
            <a:r>
              <a:rPr lang="en-NZ" dirty="0" err="1" smtClean="0"/>
              <a:t>tihi</a:t>
            </a:r>
            <a:r>
              <a:rPr lang="en-NZ" dirty="0" smtClean="0"/>
              <a:t> O </a:t>
            </a:r>
            <a:r>
              <a:rPr lang="en-NZ" dirty="0" err="1" smtClean="0"/>
              <a:t>Aotearoa</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67544" y="1628799"/>
            <a:ext cx="5184576" cy="4920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3956</TotalTime>
  <Words>2962</Words>
  <Application>Microsoft Office PowerPoint</Application>
  <PresentationFormat>On-screen Show (4:3)</PresentationFormat>
  <Paragraphs>325</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Times New Roman</vt:lpstr>
      <vt:lpstr>Clarity</vt:lpstr>
      <vt:lpstr>Using Web Services</vt:lpstr>
      <vt:lpstr>Fetching Data</vt:lpstr>
      <vt:lpstr>Example Web Service</vt:lpstr>
      <vt:lpstr>DigitalNZ Ā-tihi O Aotearoa</vt:lpstr>
      <vt:lpstr>DigitalNZ Ā-tihi O Aotearoa</vt:lpstr>
      <vt:lpstr>DigitalNZ Ā-tihi O Aotearoa</vt:lpstr>
      <vt:lpstr>DigitalNZ Ā-tihi O Aotearoa</vt:lpstr>
      <vt:lpstr>DigitalNZ Ā-tihi O Aotearoa</vt:lpstr>
      <vt:lpstr>DigitalNZ Ā-tihi O Aotearoa</vt:lpstr>
      <vt:lpstr>DigitalNZ Ā-tihi O Aotearoa</vt:lpstr>
      <vt:lpstr>DigitalNZ Ā-tihi O Aotearoa</vt:lpstr>
      <vt:lpstr>Basic Android HTTP</vt:lpstr>
      <vt:lpstr>Basic Android HTTP</vt:lpstr>
      <vt:lpstr>One Little Problem</vt:lpstr>
      <vt:lpstr>AsyncTask&lt;T,T,T&gt;</vt:lpstr>
      <vt:lpstr>AsyncTask&lt;T,T,T&gt;</vt:lpstr>
      <vt:lpstr>AsyncTask&lt;T,T,T&gt;</vt:lpstr>
      <vt:lpstr>AsyncTask&lt;T,T,T&gt;</vt:lpstr>
      <vt:lpstr>class AsyncAPIShowRawJSON extends AsyncTask&lt;Void,Void,String&gt;</vt:lpstr>
      <vt:lpstr>class AsyncAPIShowRawJSON extends AsyncTask&lt;Void,Void,String&gt;</vt:lpstr>
      <vt:lpstr>class MainActivity extends Activity</vt:lpstr>
      <vt:lpstr>Example</vt:lpstr>
      <vt:lpstr>Using a Web Service</vt:lpstr>
      <vt:lpstr>Technical Note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1384</cp:revision>
  <dcterms:created xsi:type="dcterms:W3CDTF">1601-01-01T00:00:00Z</dcterms:created>
  <dcterms:modified xsi:type="dcterms:W3CDTF">2017-04-12T01:40:36Z</dcterms:modified>
</cp:coreProperties>
</file>