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1"/>
  </p:notesMasterIdLst>
  <p:sldIdLst>
    <p:sldId id="265" r:id="rId2"/>
    <p:sldId id="257" r:id="rId3"/>
    <p:sldId id="259" r:id="rId4"/>
    <p:sldId id="258" r:id="rId5"/>
    <p:sldId id="263" r:id="rId6"/>
    <p:sldId id="262" r:id="rId7"/>
    <p:sldId id="264" r:id="rId8"/>
    <p:sldId id="261" r:id="rId9"/>
    <p:sldId id="260" r:id="rId10"/>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554" autoAdjust="0"/>
  </p:normalViewPr>
  <p:slideViewPr>
    <p:cSldViewPr>
      <p:cViewPr varScale="1">
        <p:scale>
          <a:sx n="70" d="100"/>
          <a:sy n="70" d="100"/>
        </p:scale>
        <p:origin x="274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NZ" dirty="0" smtClean="0"/>
              <a:t>In the Safari Collection.</a:t>
            </a:r>
          </a:p>
          <a:p>
            <a:r>
              <a:rPr lang="en-NZ" dirty="0" smtClean="0"/>
              <a:t>Please</a:t>
            </a:r>
            <a:r>
              <a:rPr lang="en-NZ" baseline="0" dirty="0" smtClean="0"/>
              <a:t> read before </a:t>
            </a:r>
            <a:r>
              <a:rPr lang="en-NZ" baseline="0" smtClean="0"/>
              <a:t>next class.</a:t>
            </a:r>
            <a:endParaRPr lang="en-NZ"/>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51191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Not all on all phones, of course.</a:t>
            </a:r>
          </a:p>
          <a:p>
            <a:pPr>
              <a:buFont typeface="Arial" pitchFamily="34" charset="0"/>
              <a:buChar char="•"/>
            </a:pPr>
            <a:r>
              <a:rPr lang="en-NZ" dirty="0" smtClean="0"/>
              <a:t>One of the things the sensor classes allow you to do is check your specific phone</a:t>
            </a:r>
            <a:r>
              <a:rPr lang="en-NZ" baseline="0" dirty="0" smtClean="0"/>
              <a:t> for specific sensors and/or list all the sensors on your phone.</a:t>
            </a:r>
          </a:p>
          <a:p>
            <a:pPr>
              <a:buFont typeface="Arial" pitchFamily="34" charset="0"/>
              <a:buChar char="•"/>
            </a:pPr>
            <a:r>
              <a:rPr lang="en-NZ" baseline="0" dirty="0" smtClean="0"/>
              <a:t>Here’s what is on the department’s S3s...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188018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Some of these are “virtual</a:t>
            </a:r>
            <a:r>
              <a:rPr lang="en-NZ" baseline="0" dirty="0" smtClean="0"/>
              <a:t> sensors”. That is, they are software services that wrap the physical sensors. See docs for details.</a:t>
            </a:r>
          </a:p>
          <a:p>
            <a:pPr>
              <a:buFont typeface="Arial" pitchFamily="34" charset="0"/>
              <a:buChar char="•"/>
            </a:pPr>
            <a:endParaRPr lang="en-NZ" baseline="0" dirty="0" smtClean="0"/>
          </a:p>
          <a:p>
            <a:pPr>
              <a:buFont typeface="Arial" pitchFamily="34" charset="0"/>
              <a:buChar char="•"/>
            </a:pPr>
            <a:r>
              <a:rPr lang="en-NZ" baseline="0" dirty="0" smtClean="0"/>
              <a:t>The J5s have a lot fewer sensors, which is a complaint you often hear people make about them.</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342672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Will be independent study…start here</a:t>
            </a:r>
          </a:p>
          <a:p>
            <a:pPr>
              <a:buFont typeface="Arial" pitchFamily="34" charset="0"/>
              <a:buChar char="•"/>
            </a:pPr>
            <a:endParaRPr lang="en-US" baseline="0" dirty="0" smtClean="0"/>
          </a:p>
          <a:p>
            <a:pPr>
              <a:buFont typeface="Arial" pitchFamily="34" charset="0"/>
              <a:buChar char="•"/>
            </a:pPr>
            <a:r>
              <a:rPr lang="en-US" baseline="0" dirty="0" smtClean="0"/>
              <a:t>The sensor classes are very powerful, but typically idiosyncratic for Android classes. They will do everything you need, and give you all the information you need, but you have to do it their way, as usual.</a:t>
            </a:r>
          </a:p>
          <a:p>
            <a:pPr>
              <a:buFont typeface="Arial" pitchFamily="34"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154595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Will be independent study…</a:t>
            </a:r>
          </a:p>
          <a:p>
            <a:pPr>
              <a:buFont typeface="Arial" pitchFamily="34" charset="0"/>
              <a:buChar char="•"/>
            </a:pPr>
            <a:endParaRPr lang="en-US" baseline="0" dirty="0" smtClean="0"/>
          </a:p>
          <a:p>
            <a:pPr>
              <a:buFont typeface="Arial" pitchFamily="34" charset="0"/>
              <a:buChar char="•"/>
            </a:pPr>
            <a:r>
              <a:rPr lang="en-US" baseline="0" dirty="0" smtClean="0"/>
              <a:t>The sensor classes are very powerful, but typically idiosyncratic for Android classes. They will do everything you need, and give you all the information you need, but you have to do it their way, as usual.</a:t>
            </a:r>
          </a:p>
          <a:p>
            <a:pPr>
              <a:buFont typeface="Arial" pitchFamily="34"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2223490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You can write separate apps for each one, or combine 2/3 &amp; 4</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3471042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For the individual task: The simplest option is an </a:t>
            </a:r>
            <a:r>
              <a:rPr lang="en-US" baseline="0" dirty="0" err="1" smtClean="0"/>
              <a:t>imageview</a:t>
            </a:r>
            <a:r>
              <a:rPr lang="en-US" baseline="0" dirty="0" smtClean="0"/>
              <a:t> that moves around the screen in response to tilt.</a:t>
            </a:r>
          </a:p>
          <a:p>
            <a:pPr>
              <a:buFont typeface="Arial" pitchFamily="34" charset="0"/>
              <a:buChar char="•"/>
            </a:pPr>
            <a:r>
              <a:rPr lang="en-US" baseline="0" dirty="0" smtClean="0"/>
              <a:t>That is sufficient to get full marks.</a:t>
            </a:r>
          </a:p>
          <a:p>
            <a:pPr>
              <a:buFont typeface="Arial" pitchFamily="34" charset="0"/>
              <a:buChar char="•"/>
            </a:pPr>
            <a:r>
              <a:rPr lang="en-US" baseline="0" dirty="0" smtClean="0"/>
              <a:t>However, you might want to experiment with more interesting behaviors – e.g. collisions, or combining it with illumination so that the image moves faster in the light, or whatever. We will have time to look at these in class.</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347104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The “all-in-one” is easier, but much less flexible. You can work out how to do it the more elegant way.</a:t>
            </a:r>
          </a:p>
          <a:p>
            <a:pPr>
              <a:buFont typeface="Arial" pitchFamily="34" charset="0"/>
              <a:buChar char="•"/>
            </a:pPr>
            <a:endParaRPr lang="en-US" baseline="0" dirty="0" smtClean="0"/>
          </a:p>
          <a:p>
            <a:pPr>
              <a:buFont typeface="Arial" pitchFamily="34" charset="0"/>
              <a:buChar char="•"/>
            </a:pPr>
            <a:r>
              <a:rPr lang="en-US" baseline="0" dirty="0" smtClean="0"/>
              <a:t>If you need a phone, we have three available. You may have to share.</a:t>
            </a:r>
          </a:p>
          <a:p>
            <a:pPr>
              <a:buFont typeface="Arial" pitchFamily="34"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a:p>
            <a:pPr>
              <a:buFont typeface="Arial" pitchFamily="34" charset="0"/>
              <a:buChar char="•"/>
            </a:pPr>
            <a:endParaRPr lang="en-US" baseline="0" dirty="0" smtClean="0"/>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239923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developer.android.com/reference/android/hardware/SensorManager.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developer.android.com/reference/android/hardware/Sensor.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eveloper.android.com/guide/topics/sensors/sensors_overview.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Required Reading</a:t>
            </a:r>
            <a:endParaRPr lang="en-NZ" dirty="0"/>
          </a:p>
        </p:txBody>
      </p:sp>
      <p:sp>
        <p:nvSpPr>
          <p:cNvPr id="3" name="Content Placeholder 2"/>
          <p:cNvSpPr>
            <a:spLocks noGrp="1"/>
          </p:cNvSpPr>
          <p:nvPr>
            <p:ph idx="1"/>
          </p:nvPr>
        </p:nvSpPr>
        <p:spPr/>
        <p:txBody>
          <a:bodyPr/>
          <a:lstStyle/>
          <a:p>
            <a:r>
              <a:rPr lang="en-NZ" dirty="0" smtClean="0"/>
              <a:t>Chapter 5: Starting a New App</a:t>
            </a:r>
          </a:p>
          <a:p>
            <a:r>
              <a:rPr lang="en-NZ" dirty="0" smtClean="0"/>
              <a:t>Please read before Friday’s class</a:t>
            </a:r>
            <a:endParaRPr lang="en-NZ" dirty="0"/>
          </a:p>
        </p:txBody>
      </p:sp>
      <p:pic>
        <p:nvPicPr>
          <p:cNvPr id="4" name="Picture 3"/>
          <p:cNvPicPr>
            <a:picLocks noChangeAspect="1"/>
          </p:cNvPicPr>
          <p:nvPr/>
        </p:nvPicPr>
        <p:blipFill>
          <a:blip r:embed="rId3"/>
          <a:stretch>
            <a:fillRect/>
          </a:stretch>
        </p:blipFill>
        <p:spPr>
          <a:xfrm>
            <a:off x="585787" y="3068960"/>
            <a:ext cx="7972425" cy="3038475"/>
          </a:xfrm>
          <a:prstGeom prst="rect">
            <a:avLst/>
          </a:prstGeom>
        </p:spPr>
      </p:pic>
    </p:spTree>
    <p:extLst>
      <p:ext uri="{BB962C8B-B14F-4D97-AF65-F5344CB8AC3E}">
        <p14:creationId xmlns:p14="http://schemas.microsoft.com/office/powerpoint/2010/main" val="143692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Sensors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11.1</a:t>
            </a:r>
          </a:p>
          <a:p>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Sensors</a:t>
            </a:r>
            <a:endParaRPr lang="en-NZ" dirty="0"/>
          </a:p>
        </p:txBody>
      </p:sp>
      <p:graphicFrame>
        <p:nvGraphicFramePr>
          <p:cNvPr id="4" name="Content Placeholder 3"/>
          <p:cNvGraphicFramePr>
            <a:graphicFrameLocks noGrp="1"/>
          </p:cNvGraphicFramePr>
          <p:nvPr>
            <p:ph idx="1"/>
          </p:nvPr>
        </p:nvGraphicFramePr>
        <p:xfrm>
          <a:off x="323529" y="1600200"/>
          <a:ext cx="8640959" cy="4985913"/>
        </p:xfrm>
        <a:graphic>
          <a:graphicData uri="http://schemas.openxmlformats.org/drawingml/2006/table">
            <a:tbl>
              <a:tblPr>
                <a:tableStyleId>{BC89EF96-8CEA-46FF-86C4-4CE0E7609802}</a:tableStyleId>
              </a:tblPr>
              <a:tblGrid>
                <a:gridCol w="1944215">
                  <a:extLst>
                    <a:ext uri="{9D8B030D-6E8A-4147-A177-3AD203B41FA5}">
                      <a16:colId xmlns="" xmlns:a16="http://schemas.microsoft.com/office/drawing/2014/main" val="20000"/>
                    </a:ext>
                  </a:extLst>
                </a:gridCol>
                <a:gridCol w="4896544">
                  <a:extLst>
                    <a:ext uri="{9D8B030D-6E8A-4147-A177-3AD203B41FA5}">
                      <a16:colId xmlns="" xmlns:a16="http://schemas.microsoft.com/office/drawing/2014/main" val="20001"/>
                    </a:ext>
                  </a:extLst>
                </a:gridCol>
                <a:gridCol w="1800200">
                  <a:extLst>
                    <a:ext uri="{9D8B030D-6E8A-4147-A177-3AD203B41FA5}">
                      <a16:colId xmlns="" xmlns:a16="http://schemas.microsoft.com/office/drawing/2014/main" val="20002"/>
                    </a:ext>
                  </a:extLst>
                </a:gridCol>
              </a:tblGrid>
              <a:tr h="386773">
                <a:tc>
                  <a:txBody>
                    <a:bodyPr/>
                    <a:lstStyle/>
                    <a:p>
                      <a:r>
                        <a:rPr lang="en-NZ" sz="900" dirty="0"/>
                        <a:t>TYPE_ACCELEROMETER</a:t>
                      </a:r>
                    </a:p>
                  </a:txBody>
                  <a:tcPr marL="45720" marR="45720" anchor="ctr"/>
                </a:tc>
                <a:tc>
                  <a:txBody>
                    <a:bodyPr/>
                    <a:lstStyle/>
                    <a:p>
                      <a:r>
                        <a:rPr lang="en-NZ" sz="900" dirty="0"/>
                        <a:t>Measures the acceleration force in m/s</a:t>
                      </a:r>
                      <a:r>
                        <a:rPr lang="en-NZ" sz="900" baseline="30000" dirty="0"/>
                        <a:t>2</a:t>
                      </a:r>
                      <a:r>
                        <a:rPr lang="en-NZ" sz="900" dirty="0"/>
                        <a:t> that is applied to a device on all three physical axes (x, y, and z), including the force of gravity.</a:t>
                      </a:r>
                    </a:p>
                  </a:txBody>
                  <a:tcPr marL="45720" marR="45720" anchor="ctr"/>
                </a:tc>
                <a:tc>
                  <a:txBody>
                    <a:bodyPr/>
                    <a:lstStyle/>
                    <a:p>
                      <a:r>
                        <a:rPr lang="en-NZ" sz="900"/>
                        <a:t>Motion detection (shake, tilt, etc.).</a:t>
                      </a:r>
                    </a:p>
                  </a:txBody>
                  <a:tcPr marL="45720" marR="45720" anchor="ctr"/>
                </a:tc>
                <a:extLst>
                  <a:ext uri="{0D108BD9-81ED-4DB2-BD59-A6C34878D82A}">
                    <a16:rowId xmlns="" xmlns:a16="http://schemas.microsoft.com/office/drawing/2014/main" val="10000"/>
                  </a:ext>
                </a:extLst>
              </a:tr>
              <a:tr h="226878">
                <a:tc>
                  <a:txBody>
                    <a:bodyPr/>
                    <a:lstStyle/>
                    <a:p>
                      <a:r>
                        <a:rPr lang="en-NZ" sz="900" dirty="0"/>
                        <a:t>TYPE_AMBIENT_TEMPERATURE</a:t>
                      </a:r>
                    </a:p>
                  </a:txBody>
                  <a:tcPr marL="45720" marR="45720" anchor="ctr"/>
                </a:tc>
                <a:tc>
                  <a:txBody>
                    <a:bodyPr/>
                    <a:lstStyle/>
                    <a:p>
                      <a:r>
                        <a:rPr lang="en-NZ" sz="900" dirty="0"/>
                        <a:t>Measures the ambient room temperature in degrees Celsius (°C). See note below.</a:t>
                      </a:r>
                    </a:p>
                  </a:txBody>
                  <a:tcPr marL="45720" marR="45720" anchor="ctr"/>
                </a:tc>
                <a:tc>
                  <a:txBody>
                    <a:bodyPr/>
                    <a:lstStyle/>
                    <a:p>
                      <a:r>
                        <a:rPr lang="en-NZ" sz="900"/>
                        <a:t>Monitoring air temperatures.</a:t>
                      </a:r>
                    </a:p>
                  </a:txBody>
                  <a:tcPr marL="45720" marR="45720" anchor="ctr"/>
                </a:tc>
                <a:extLst>
                  <a:ext uri="{0D108BD9-81ED-4DB2-BD59-A6C34878D82A}">
                    <a16:rowId xmlns="" xmlns:a16="http://schemas.microsoft.com/office/drawing/2014/main" val="10001"/>
                  </a:ext>
                </a:extLst>
              </a:tr>
              <a:tr h="363004">
                <a:tc>
                  <a:txBody>
                    <a:bodyPr/>
                    <a:lstStyle/>
                    <a:p>
                      <a:r>
                        <a:rPr lang="en-NZ" sz="900" dirty="0"/>
                        <a:t>TYPE_GRAVITY</a:t>
                      </a:r>
                    </a:p>
                  </a:txBody>
                  <a:tcPr marL="45720" marR="45720" anchor="ctr"/>
                </a:tc>
                <a:tc>
                  <a:txBody>
                    <a:bodyPr/>
                    <a:lstStyle/>
                    <a:p>
                      <a:r>
                        <a:rPr lang="en-NZ" sz="900" dirty="0"/>
                        <a:t>Measures the force of gravity in m/s</a:t>
                      </a:r>
                      <a:r>
                        <a:rPr lang="en-NZ" sz="900" baseline="30000" dirty="0"/>
                        <a:t>2</a:t>
                      </a:r>
                      <a:r>
                        <a:rPr lang="en-NZ" sz="900" dirty="0"/>
                        <a:t> that is applied to a device on all three physical axes (x, y, z).</a:t>
                      </a:r>
                    </a:p>
                  </a:txBody>
                  <a:tcPr marL="45720" marR="45720" anchor="ctr"/>
                </a:tc>
                <a:tc>
                  <a:txBody>
                    <a:bodyPr/>
                    <a:lstStyle/>
                    <a:p>
                      <a:r>
                        <a:rPr lang="en-NZ" sz="900"/>
                        <a:t>Motion detection (shake, tilt, etc.).</a:t>
                      </a:r>
                    </a:p>
                  </a:txBody>
                  <a:tcPr marL="45720" marR="45720" anchor="ctr"/>
                </a:tc>
                <a:extLst>
                  <a:ext uri="{0D108BD9-81ED-4DB2-BD59-A6C34878D82A}">
                    <a16:rowId xmlns="" xmlns:a16="http://schemas.microsoft.com/office/drawing/2014/main" val="10002"/>
                  </a:ext>
                </a:extLst>
              </a:tr>
              <a:tr h="363004">
                <a:tc>
                  <a:txBody>
                    <a:bodyPr/>
                    <a:lstStyle/>
                    <a:p>
                      <a:r>
                        <a:rPr lang="en-NZ" sz="900" dirty="0"/>
                        <a:t>TYPE_GYROSCOPE</a:t>
                      </a:r>
                    </a:p>
                  </a:txBody>
                  <a:tcPr marL="45720" marR="45720" anchor="ctr"/>
                </a:tc>
                <a:tc>
                  <a:txBody>
                    <a:bodyPr/>
                    <a:lstStyle/>
                    <a:p>
                      <a:r>
                        <a:rPr lang="en-NZ" sz="900"/>
                        <a:t>Measures a device's rate of rotation in rad/s around each of the three physical axes (x, y, and z).</a:t>
                      </a:r>
                    </a:p>
                  </a:txBody>
                  <a:tcPr marL="45720" marR="45720" anchor="ctr"/>
                </a:tc>
                <a:tc>
                  <a:txBody>
                    <a:bodyPr/>
                    <a:lstStyle/>
                    <a:p>
                      <a:r>
                        <a:rPr lang="en-NZ" sz="900"/>
                        <a:t>Rotation detection (spin, turn, etc.).</a:t>
                      </a:r>
                    </a:p>
                  </a:txBody>
                  <a:tcPr marL="45720" marR="45720" anchor="ctr"/>
                </a:tc>
                <a:extLst>
                  <a:ext uri="{0D108BD9-81ED-4DB2-BD59-A6C34878D82A}">
                    <a16:rowId xmlns="" xmlns:a16="http://schemas.microsoft.com/office/drawing/2014/main" val="10003"/>
                  </a:ext>
                </a:extLst>
              </a:tr>
              <a:tr h="226878">
                <a:tc>
                  <a:txBody>
                    <a:bodyPr/>
                    <a:lstStyle/>
                    <a:p>
                      <a:r>
                        <a:rPr lang="en-NZ" sz="900" dirty="0"/>
                        <a:t>TYPE_LIGHT</a:t>
                      </a:r>
                    </a:p>
                  </a:txBody>
                  <a:tcPr marL="45720" marR="45720" anchor="ctr"/>
                </a:tc>
                <a:tc>
                  <a:txBody>
                    <a:bodyPr/>
                    <a:lstStyle/>
                    <a:p>
                      <a:r>
                        <a:rPr lang="en-NZ" sz="900"/>
                        <a:t>Measures the ambient light level (illumination) in lx.</a:t>
                      </a:r>
                    </a:p>
                  </a:txBody>
                  <a:tcPr marL="45720" marR="45720" anchor="ctr"/>
                </a:tc>
                <a:tc>
                  <a:txBody>
                    <a:bodyPr/>
                    <a:lstStyle/>
                    <a:p>
                      <a:r>
                        <a:rPr lang="en-NZ" sz="900"/>
                        <a:t>Controlling screen brightness.</a:t>
                      </a:r>
                    </a:p>
                  </a:txBody>
                  <a:tcPr marL="45720" marR="45720" anchor="ctr"/>
                </a:tc>
                <a:extLst>
                  <a:ext uri="{0D108BD9-81ED-4DB2-BD59-A6C34878D82A}">
                    <a16:rowId xmlns="" xmlns:a16="http://schemas.microsoft.com/office/drawing/2014/main" val="10004"/>
                  </a:ext>
                </a:extLst>
              </a:tr>
              <a:tr h="386773">
                <a:tc>
                  <a:txBody>
                    <a:bodyPr/>
                    <a:lstStyle/>
                    <a:p>
                      <a:r>
                        <a:rPr lang="en-NZ" sz="900" dirty="0"/>
                        <a:t>TYPE_LINEAR_ACCELERATION</a:t>
                      </a:r>
                    </a:p>
                  </a:txBody>
                  <a:tcPr marL="45720" marR="45720" anchor="ctr"/>
                </a:tc>
                <a:tc>
                  <a:txBody>
                    <a:bodyPr/>
                    <a:lstStyle/>
                    <a:p>
                      <a:r>
                        <a:rPr lang="en-NZ" sz="900"/>
                        <a:t>Measures the acceleration force in m/s</a:t>
                      </a:r>
                      <a:r>
                        <a:rPr lang="en-NZ" sz="900" baseline="30000"/>
                        <a:t>2</a:t>
                      </a:r>
                      <a:r>
                        <a:rPr lang="en-NZ" sz="900"/>
                        <a:t> that is applied to a device on all three physical axes (x, y, and z), excluding the force of gravity.</a:t>
                      </a:r>
                    </a:p>
                  </a:txBody>
                  <a:tcPr marL="45720" marR="45720" anchor="ctr"/>
                </a:tc>
                <a:tc>
                  <a:txBody>
                    <a:bodyPr/>
                    <a:lstStyle/>
                    <a:p>
                      <a:r>
                        <a:rPr lang="en-NZ" sz="900"/>
                        <a:t>Monitoring acceleration along a single axis.</a:t>
                      </a:r>
                    </a:p>
                  </a:txBody>
                  <a:tcPr marL="45720" marR="45720" anchor="ctr"/>
                </a:tc>
                <a:extLst>
                  <a:ext uri="{0D108BD9-81ED-4DB2-BD59-A6C34878D82A}">
                    <a16:rowId xmlns="" xmlns:a16="http://schemas.microsoft.com/office/drawing/2014/main" val="10005"/>
                  </a:ext>
                </a:extLst>
              </a:tr>
              <a:tr h="226878">
                <a:tc>
                  <a:txBody>
                    <a:bodyPr/>
                    <a:lstStyle/>
                    <a:p>
                      <a:r>
                        <a:rPr lang="en-NZ" sz="900" dirty="0"/>
                        <a:t>TYPE_MAGNETIC_FIELD</a:t>
                      </a:r>
                    </a:p>
                  </a:txBody>
                  <a:tcPr marL="45720" marR="45720" anchor="ctr"/>
                </a:tc>
                <a:tc>
                  <a:txBody>
                    <a:bodyPr/>
                    <a:lstStyle/>
                    <a:p>
                      <a:r>
                        <a:rPr lang="en-NZ" sz="900"/>
                        <a:t>Measures the ambient geomagnetic field for all three physical axes (x, y, z) in μT.</a:t>
                      </a:r>
                    </a:p>
                  </a:txBody>
                  <a:tcPr marL="45720" marR="45720" anchor="ctr"/>
                </a:tc>
                <a:tc>
                  <a:txBody>
                    <a:bodyPr/>
                    <a:lstStyle/>
                    <a:p>
                      <a:r>
                        <a:rPr lang="en-NZ" sz="900"/>
                        <a:t>Creating a compass.</a:t>
                      </a:r>
                    </a:p>
                  </a:txBody>
                  <a:tcPr marL="45720" marR="45720" anchor="ctr"/>
                </a:tc>
                <a:extLst>
                  <a:ext uri="{0D108BD9-81ED-4DB2-BD59-A6C34878D82A}">
                    <a16:rowId xmlns="" xmlns:a16="http://schemas.microsoft.com/office/drawing/2014/main" val="10006"/>
                  </a:ext>
                </a:extLst>
              </a:tr>
              <a:tr h="818520">
                <a:tc>
                  <a:txBody>
                    <a:bodyPr/>
                    <a:lstStyle/>
                    <a:p>
                      <a:r>
                        <a:rPr lang="en-NZ" sz="900" dirty="0"/>
                        <a:t>TYPE_ORIENTATION</a:t>
                      </a:r>
                    </a:p>
                  </a:txBody>
                  <a:tcPr marL="45720" marR="45720" anchor="ctr"/>
                </a:tc>
                <a:tc>
                  <a:txBody>
                    <a:bodyPr/>
                    <a:lstStyle/>
                    <a:p>
                      <a:r>
                        <a:rPr lang="en-NZ" sz="900"/>
                        <a:t>Measures degrees of rotation that a device makes around all three physical axes (x, y, z). As of API level 3 you can obtain the inclination matrix and rotation matrix for a device by using the gravity sensor and the geomagnetic field sensor in conjunction with the </a:t>
                      </a:r>
                      <a:r>
                        <a:rPr lang="en-NZ" sz="900">
                          <a:hlinkClick r:id="rId3"/>
                        </a:rPr>
                        <a:t>getRotationMatrix()</a:t>
                      </a:r>
                      <a:r>
                        <a:rPr lang="en-NZ" sz="900"/>
                        <a:t> method.</a:t>
                      </a:r>
                    </a:p>
                  </a:txBody>
                  <a:tcPr marL="45720" marR="45720" anchor="ctr"/>
                </a:tc>
                <a:tc>
                  <a:txBody>
                    <a:bodyPr/>
                    <a:lstStyle/>
                    <a:p>
                      <a:r>
                        <a:rPr lang="en-NZ" sz="900"/>
                        <a:t>Determining device position.</a:t>
                      </a:r>
                    </a:p>
                  </a:txBody>
                  <a:tcPr marL="45720" marR="45720" anchor="ctr"/>
                </a:tc>
                <a:extLst>
                  <a:ext uri="{0D108BD9-81ED-4DB2-BD59-A6C34878D82A}">
                    <a16:rowId xmlns="" xmlns:a16="http://schemas.microsoft.com/office/drawing/2014/main" val="10007"/>
                  </a:ext>
                </a:extLst>
              </a:tr>
              <a:tr h="226878">
                <a:tc>
                  <a:txBody>
                    <a:bodyPr/>
                    <a:lstStyle/>
                    <a:p>
                      <a:r>
                        <a:rPr lang="en-NZ" sz="900" dirty="0"/>
                        <a:t>TYPE_PRESSURE</a:t>
                      </a:r>
                    </a:p>
                  </a:txBody>
                  <a:tcPr marL="45720" marR="45720" anchor="ctr"/>
                </a:tc>
                <a:tc>
                  <a:txBody>
                    <a:bodyPr/>
                    <a:lstStyle/>
                    <a:p>
                      <a:r>
                        <a:rPr lang="en-NZ" sz="900"/>
                        <a:t>Measures the ambient air pressure in hPa or mbar.</a:t>
                      </a:r>
                    </a:p>
                  </a:txBody>
                  <a:tcPr marL="45720" marR="45720" anchor="ctr"/>
                </a:tc>
                <a:tc>
                  <a:txBody>
                    <a:bodyPr/>
                    <a:lstStyle/>
                    <a:p>
                      <a:r>
                        <a:rPr lang="en-NZ" sz="900"/>
                        <a:t>Monitoring air pressure changes.</a:t>
                      </a:r>
                    </a:p>
                  </a:txBody>
                  <a:tcPr marL="45720" marR="45720" anchor="ctr"/>
                </a:tc>
                <a:extLst>
                  <a:ext uri="{0D108BD9-81ED-4DB2-BD59-A6C34878D82A}">
                    <a16:rowId xmlns="" xmlns:a16="http://schemas.microsoft.com/office/drawing/2014/main" val="10008"/>
                  </a:ext>
                </a:extLst>
              </a:tr>
              <a:tr h="467727">
                <a:tc>
                  <a:txBody>
                    <a:bodyPr/>
                    <a:lstStyle/>
                    <a:p>
                      <a:r>
                        <a:rPr lang="en-NZ" sz="900" dirty="0"/>
                        <a:t>TYPE_PROXIMITY</a:t>
                      </a:r>
                    </a:p>
                  </a:txBody>
                  <a:tcPr marL="45720" marR="45720" anchor="ctr"/>
                </a:tc>
                <a:tc>
                  <a:txBody>
                    <a:bodyPr/>
                    <a:lstStyle/>
                    <a:p>
                      <a:r>
                        <a:rPr lang="en-NZ" sz="900"/>
                        <a:t>Measures the proximity of an object in cm relative to the view screen of a device. This sensor is typically used to determine whether a handset is being held up to a person's ear.</a:t>
                      </a:r>
                    </a:p>
                  </a:txBody>
                  <a:tcPr marL="45720" marR="45720" anchor="ctr"/>
                </a:tc>
                <a:tc>
                  <a:txBody>
                    <a:bodyPr/>
                    <a:lstStyle/>
                    <a:p>
                      <a:r>
                        <a:rPr lang="en-NZ" sz="900"/>
                        <a:t>Phone position during a call.</a:t>
                      </a:r>
                    </a:p>
                  </a:txBody>
                  <a:tcPr marL="45720" marR="45720" anchor="ctr"/>
                </a:tc>
                <a:extLst>
                  <a:ext uri="{0D108BD9-81ED-4DB2-BD59-A6C34878D82A}">
                    <a16:rowId xmlns="" xmlns:a16="http://schemas.microsoft.com/office/drawing/2014/main" val="10009"/>
                  </a:ext>
                </a:extLst>
              </a:tr>
              <a:tr h="363004">
                <a:tc>
                  <a:txBody>
                    <a:bodyPr/>
                    <a:lstStyle/>
                    <a:p>
                      <a:r>
                        <a:rPr lang="en-NZ" sz="900" dirty="0"/>
                        <a:t>TYPE_RELATIVE_HUMIDITY</a:t>
                      </a:r>
                    </a:p>
                  </a:txBody>
                  <a:tcPr marL="45720" marR="45720" anchor="ctr"/>
                </a:tc>
                <a:tc>
                  <a:txBody>
                    <a:bodyPr/>
                    <a:lstStyle/>
                    <a:p>
                      <a:r>
                        <a:rPr lang="en-NZ" sz="900"/>
                        <a:t>Measures the relative ambient humidity in percent (%).</a:t>
                      </a:r>
                    </a:p>
                  </a:txBody>
                  <a:tcPr marL="45720" marR="45720" anchor="ctr"/>
                </a:tc>
                <a:tc>
                  <a:txBody>
                    <a:bodyPr/>
                    <a:lstStyle/>
                    <a:p>
                      <a:r>
                        <a:rPr lang="en-NZ" sz="900"/>
                        <a:t>Monitoring dewpoint, absolute, and relative humidity.</a:t>
                      </a:r>
                    </a:p>
                  </a:txBody>
                  <a:tcPr marL="45720" marR="45720" anchor="ctr"/>
                </a:tc>
                <a:extLst>
                  <a:ext uri="{0D108BD9-81ED-4DB2-BD59-A6C34878D82A}">
                    <a16:rowId xmlns="" xmlns:a16="http://schemas.microsoft.com/office/drawing/2014/main" val="10010"/>
                  </a:ext>
                </a:extLst>
              </a:tr>
              <a:tr h="363004">
                <a:tc>
                  <a:txBody>
                    <a:bodyPr/>
                    <a:lstStyle/>
                    <a:p>
                      <a:r>
                        <a:rPr lang="en-NZ" sz="900" dirty="0"/>
                        <a:t>TYPE_ROTATION_VECTOR</a:t>
                      </a:r>
                    </a:p>
                  </a:txBody>
                  <a:tcPr marL="45720" marR="45720" anchor="ctr"/>
                </a:tc>
                <a:tc>
                  <a:txBody>
                    <a:bodyPr/>
                    <a:lstStyle/>
                    <a:p>
                      <a:r>
                        <a:rPr lang="en-NZ" sz="900" dirty="0"/>
                        <a:t>Measures the orientation of a device by providing the three elements of the device's rotation vector.</a:t>
                      </a:r>
                    </a:p>
                  </a:txBody>
                  <a:tcPr marL="45720" marR="45720" anchor="ctr"/>
                </a:tc>
                <a:tc>
                  <a:txBody>
                    <a:bodyPr/>
                    <a:lstStyle/>
                    <a:p>
                      <a:r>
                        <a:rPr lang="en-NZ" sz="900"/>
                        <a:t>Motion detection and rotation detection.</a:t>
                      </a:r>
                    </a:p>
                  </a:txBody>
                  <a:tcPr marL="45720" marR="45720" anchor="ctr"/>
                </a:tc>
                <a:extLst>
                  <a:ext uri="{0D108BD9-81ED-4DB2-BD59-A6C34878D82A}">
                    <a16:rowId xmlns="" xmlns:a16="http://schemas.microsoft.com/office/drawing/2014/main" val="10011"/>
                  </a:ext>
                </a:extLst>
              </a:tr>
              <a:tr h="548680">
                <a:tc>
                  <a:txBody>
                    <a:bodyPr/>
                    <a:lstStyle/>
                    <a:p>
                      <a:r>
                        <a:rPr lang="en-NZ" sz="900" dirty="0"/>
                        <a:t>TYPE_TEMPERATURE</a:t>
                      </a:r>
                    </a:p>
                  </a:txBody>
                  <a:tcPr marL="45720" marR="45720" anchor="ctr"/>
                </a:tc>
                <a:tc>
                  <a:txBody>
                    <a:bodyPr/>
                    <a:lstStyle/>
                    <a:p>
                      <a:r>
                        <a:rPr lang="en-NZ" sz="900" dirty="0"/>
                        <a:t>Measures the temperature of the device in degrees Celsius (°C). This sensor implementation varies across devices and this sensor was replaced with the </a:t>
                      </a:r>
                      <a:r>
                        <a:rPr lang="en-NZ" sz="900" dirty="0">
                          <a:hlinkClick r:id="rId4"/>
                        </a:rPr>
                        <a:t>TYPE_AMBIENT_TEMPERATURE</a:t>
                      </a:r>
                      <a:r>
                        <a:rPr lang="en-NZ" sz="900" dirty="0"/>
                        <a:t> sensor in API Level 14</a:t>
                      </a:r>
                    </a:p>
                  </a:txBody>
                  <a:tcPr marL="45720" marR="45720" anchor="ctr"/>
                </a:tc>
                <a:tc>
                  <a:txBody>
                    <a:bodyPr/>
                    <a:lstStyle/>
                    <a:p>
                      <a:endParaRPr lang="en-NZ" sz="900" dirty="0"/>
                    </a:p>
                  </a:txBody>
                  <a:tcPr marL="45720" marR="45720"/>
                </a:tc>
                <a:extLst>
                  <a:ext uri="{0D108BD9-81ED-4DB2-BD59-A6C34878D82A}">
                    <a16:rowId xmlns=""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Android Sensors</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4" y="1629360"/>
            <a:ext cx="2835000" cy="50400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Explore  Sensors</a:t>
            </a:r>
            <a:endParaRPr lang="en-NZ" dirty="0"/>
          </a:p>
        </p:txBody>
      </p:sp>
      <p:sp>
        <p:nvSpPr>
          <p:cNvPr id="3" name="Content Placeholder 2"/>
          <p:cNvSpPr>
            <a:spLocks noGrp="1"/>
          </p:cNvSpPr>
          <p:nvPr>
            <p:ph idx="1"/>
          </p:nvPr>
        </p:nvSpPr>
        <p:spPr/>
        <p:txBody>
          <a:bodyPr>
            <a:normAutofit/>
          </a:bodyPr>
          <a:lstStyle/>
          <a:p>
            <a:pPr>
              <a:spcAft>
                <a:spcPts val="600"/>
              </a:spcAft>
            </a:pPr>
            <a:r>
              <a:rPr lang="en-US" dirty="0" smtClean="0">
                <a:hlinkClick r:id="rId3"/>
              </a:rPr>
              <a:t>http://developer.android.com/guide/topics/sensors/sensors_overview.html</a:t>
            </a:r>
            <a:endParaRPr lang="en-US" dirty="0" smtClean="0"/>
          </a:p>
          <a:p>
            <a:pPr>
              <a:spcAft>
                <a:spcPts val="600"/>
              </a:spcAft>
            </a:pPr>
            <a:endParaRPr lang="en-US" sz="2400" dirty="0" smtClean="0">
              <a:latin typeface="Courier New" pitchFamily="49" charset="0"/>
              <a:cs typeface="Courier New" pitchFamily="49" charset="0"/>
            </a:endParaRPr>
          </a:p>
          <a:p>
            <a:pPr>
              <a:spcAft>
                <a:spcPts val="600"/>
              </a:spcAft>
            </a:pPr>
            <a:endParaRPr lang="en-NZ" dirty="0"/>
          </a:p>
        </p:txBody>
      </p:sp>
    </p:spTree>
    <p:extLst>
      <p:ext uri="{BB962C8B-B14F-4D97-AF65-F5344CB8AC3E}">
        <p14:creationId xmlns:p14="http://schemas.microsoft.com/office/powerpoint/2010/main" val="124759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Explore  Sensors</a:t>
            </a:r>
            <a:endParaRPr lang="en-NZ" dirty="0"/>
          </a:p>
        </p:txBody>
      </p:sp>
      <p:sp>
        <p:nvSpPr>
          <p:cNvPr id="3" name="Content Placeholder 2"/>
          <p:cNvSpPr>
            <a:spLocks noGrp="1"/>
          </p:cNvSpPr>
          <p:nvPr>
            <p:ph idx="1"/>
          </p:nvPr>
        </p:nvSpPr>
        <p:spPr/>
        <p:txBody>
          <a:bodyPr>
            <a:normAutofit/>
          </a:bodyPr>
          <a:lstStyle/>
          <a:p>
            <a:pPr>
              <a:spcAft>
                <a:spcPts val="600"/>
              </a:spcAft>
            </a:pPr>
            <a:r>
              <a:rPr lang="en-NZ" dirty="0" smtClean="0"/>
              <a:t>Pair (or Triplet)</a:t>
            </a:r>
          </a:p>
          <a:p>
            <a:pPr lvl="1">
              <a:spcAft>
                <a:spcPts val="600"/>
              </a:spcAft>
            </a:pPr>
            <a:r>
              <a:rPr lang="en-NZ" dirty="0" smtClean="0"/>
              <a:t>In-class</a:t>
            </a:r>
          </a:p>
          <a:p>
            <a:pPr>
              <a:spcAft>
                <a:spcPts val="600"/>
              </a:spcAft>
            </a:pPr>
            <a:r>
              <a:rPr lang="en-NZ" dirty="0" smtClean="0"/>
              <a:t>Individual</a:t>
            </a:r>
          </a:p>
          <a:p>
            <a:pPr lvl="1">
              <a:spcAft>
                <a:spcPts val="600"/>
              </a:spcAft>
            </a:pPr>
            <a:r>
              <a:rPr lang="en-NZ" dirty="0" smtClean="0"/>
              <a:t>Due Friday by 10.00 am</a:t>
            </a:r>
            <a:endParaRPr lang="en-US" dirty="0" smtClean="0"/>
          </a:p>
          <a:p>
            <a:pPr>
              <a:spcAft>
                <a:spcPts val="600"/>
              </a:spcAft>
            </a:pPr>
            <a:endParaRPr lang="en-US" sz="2400" dirty="0" smtClean="0">
              <a:latin typeface="Courier New" pitchFamily="49" charset="0"/>
              <a:cs typeface="Courier New" pitchFamily="49" charset="0"/>
            </a:endParaRPr>
          </a:p>
          <a:p>
            <a:pPr>
              <a:spcAft>
                <a:spcPts val="600"/>
              </a:spcAft>
            </a:pPr>
            <a:endParaRPr lang="en-NZ" dirty="0"/>
          </a:p>
        </p:txBody>
      </p:sp>
    </p:spTree>
    <p:extLst>
      <p:ext uri="{BB962C8B-B14F-4D97-AF65-F5344CB8AC3E}">
        <p14:creationId xmlns:p14="http://schemas.microsoft.com/office/powerpoint/2010/main" val="383506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Explore Sensors</a:t>
            </a:r>
            <a:endParaRPr lang="en-NZ" dirty="0"/>
          </a:p>
        </p:txBody>
      </p:sp>
      <p:sp>
        <p:nvSpPr>
          <p:cNvPr id="3" name="Content Placeholder 2"/>
          <p:cNvSpPr>
            <a:spLocks noGrp="1"/>
          </p:cNvSpPr>
          <p:nvPr>
            <p:ph idx="1"/>
          </p:nvPr>
        </p:nvSpPr>
        <p:spPr/>
        <p:txBody>
          <a:bodyPr>
            <a:normAutofit fontScale="92500" lnSpcReduction="20000"/>
          </a:bodyPr>
          <a:lstStyle/>
          <a:p>
            <a:pPr marL="514350" indent="-514350">
              <a:buNone/>
            </a:pPr>
            <a:r>
              <a:rPr lang="en-NZ" dirty="0" smtClean="0"/>
              <a:t>Implement the following functionality:</a:t>
            </a:r>
          </a:p>
          <a:p>
            <a:pPr marL="514350" indent="-514350">
              <a:buNone/>
            </a:pPr>
            <a:r>
              <a:rPr lang="en-NZ" dirty="0" smtClean="0"/>
              <a:t>Group:</a:t>
            </a:r>
          </a:p>
          <a:p>
            <a:pPr marL="514350" indent="-514350">
              <a:buFont typeface="+mj-lt"/>
              <a:buAutoNum type="arabicPeriod"/>
            </a:pPr>
            <a:r>
              <a:rPr lang="en-NZ" dirty="0" smtClean="0"/>
              <a:t>List all sensors on the phone.</a:t>
            </a:r>
          </a:p>
          <a:p>
            <a:pPr marL="514350" indent="-514350">
              <a:buFont typeface="+mj-lt"/>
              <a:buAutoNum type="arabicPeriod"/>
            </a:pPr>
            <a:r>
              <a:rPr lang="en-NZ" dirty="0" smtClean="0"/>
              <a:t>If you have a light sensor:</a:t>
            </a:r>
          </a:p>
          <a:p>
            <a:pPr marL="1062990" lvl="2" indent="-514350">
              <a:buNone/>
            </a:pPr>
            <a:r>
              <a:rPr lang="en-NZ" dirty="0" smtClean="0"/>
              <a:t>Display the illumination level.</a:t>
            </a:r>
          </a:p>
          <a:p>
            <a:pPr marL="1062990" lvl="2" indent="-514350">
              <a:buNone/>
            </a:pPr>
            <a:r>
              <a:rPr lang="en-NZ" dirty="0" smtClean="0"/>
              <a:t>Confirm that the value changes as you move the phone from</a:t>
            </a:r>
          </a:p>
          <a:p>
            <a:pPr marL="1062990" lvl="2" indent="-514350">
              <a:buNone/>
            </a:pPr>
            <a:r>
              <a:rPr lang="en-NZ" dirty="0" smtClean="0"/>
              <a:t>light to shade.</a:t>
            </a:r>
          </a:p>
          <a:p>
            <a:pPr marL="514350" indent="-514350">
              <a:buFont typeface="+mj-lt"/>
              <a:buAutoNum type="arabicPeriod"/>
            </a:pPr>
            <a:r>
              <a:rPr lang="en-NZ" dirty="0" smtClean="0"/>
              <a:t>If you have a proximity sensor:</a:t>
            </a:r>
          </a:p>
          <a:p>
            <a:pPr marL="1062990" lvl="2" indent="-514350">
              <a:buNone/>
            </a:pPr>
            <a:r>
              <a:rPr lang="en-NZ" dirty="0" smtClean="0"/>
              <a:t>Display “Near” when the phone is &lt; 5.0 cm from a surface</a:t>
            </a:r>
          </a:p>
          <a:p>
            <a:pPr marL="1062990" lvl="2" indent="-514350">
              <a:buNone/>
            </a:pPr>
            <a:r>
              <a:rPr lang="en-NZ" dirty="0" smtClean="0"/>
              <a:t>(e.g. your hand) and “Far” when it is &gt; 5.0 cm from a</a:t>
            </a:r>
          </a:p>
          <a:p>
            <a:pPr marL="1062990" lvl="2" indent="-514350">
              <a:buNone/>
            </a:pPr>
            <a:r>
              <a:rPr lang="en-NZ" dirty="0" smtClean="0"/>
              <a:t>surface.</a:t>
            </a:r>
          </a:p>
          <a:p>
            <a:pPr marL="514350" indent="-514350">
              <a:buFont typeface="+mj-lt"/>
              <a:buAutoNum type="arabicPeriod"/>
            </a:pPr>
            <a:r>
              <a:rPr lang="en-NZ" dirty="0" smtClean="0"/>
              <a:t>Display the x, y and z tilts (using the accelerometer).</a:t>
            </a:r>
          </a:p>
          <a:p>
            <a:pPr marL="514350" indent="-514350">
              <a:buNone/>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 Explore Sensors</a:t>
            </a:r>
            <a:endParaRPr lang="en-NZ" dirty="0"/>
          </a:p>
        </p:txBody>
      </p:sp>
      <p:sp>
        <p:nvSpPr>
          <p:cNvPr id="3" name="Content Placeholder 2"/>
          <p:cNvSpPr>
            <a:spLocks noGrp="1"/>
          </p:cNvSpPr>
          <p:nvPr>
            <p:ph idx="1"/>
          </p:nvPr>
        </p:nvSpPr>
        <p:spPr/>
        <p:txBody>
          <a:bodyPr>
            <a:normAutofit/>
          </a:bodyPr>
          <a:lstStyle/>
          <a:p>
            <a:pPr marL="0" indent="0"/>
            <a:r>
              <a:rPr lang="en-NZ" dirty="0" smtClean="0"/>
              <a:t>Individual:</a:t>
            </a:r>
          </a:p>
          <a:p>
            <a:pPr marL="788670" lvl="1" indent="-514350"/>
            <a:r>
              <a:rPr lang="en-NZ" dirty="0" smtClean="0"/>
              <a:t>Create a movement animation that responds to tilt on the x and y axis.</a:t>
            </a:r>
          </a:p>
          <a:p>
            <a:pPr marL="514350" indent="-514350">
              <a:buFont typeface="+mj-lt"/>
              <a:buAutoNum type="arabicPeriod"/>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Technical Note</a:t>
            </a:r>
            <a:endParaRPr lang="en-NZ" dirty="0"/>
          </a:p>
        </p:txBody>
      </p:sp>
      <p:sp>
        <p:nvSpPr>
          <p:cNvPr id="3" name="Content Placeholder 2"/>
          <p:cNvSpPr>
            <a:spLocks noGrp="1"/>
          </p:cNvSpPr>
          <p:nvPr>
            <p:ph idx="1"/>
          </p:nvPr>
        </p:nvSpPr>
        <p:spPr/>
        <p:txBody>
          <a:bodyPr>
            <a:normAutofit/>
          </a:bodyPr>
          <a:lstStyle/>
          <a:p>
            <a:pPr>
              <a:spcAft>
                <a:spcPts val="600"/>
              </a:spcAft>
            </a:pPr>
            <a:r>
              <a:rPr lang="en-US" dirty="0" smtClean="0"/>
              <a:t>You will find some examples where the sensor event handlers are written as part of the Activity. That is:</a:t>
            </a:r>
          </a:p>
          <a:p>
            <a:pPr lvl="3">
              <a:spcAft>
                <a:spcPts val="600"/>
              </a:spcAft>
              <a:buNone/>
            </a:pPr>
            <a:r>
              <a:rPr lang="en-NZ" sz="1800" dirty="0" smtClean="0">
                <a:latin typeface="Courier New" pitchFamily="49" charset="0"/>
                <a:cs typeface="Courier New" pitchFamily="49" charset="0"/>
              </a:rPr>
              <a:t>public class </a:t>
            </a:r>
            <a:r>
              <a:rPr lang="en-NZ" sz="1800" dirty="0" err="1" smtClean="0">
                <a:latin typeface="Courier New" pitchFamily="49" charset="0"/>
                <a:cs typeface="Courier New" pitchFamily="49" charset="0"/>
              </a:rPr>
              <a:t>SensorActivity</a:t>
            </a:r>
            <a:r>
              <a:rPr lang="en-NZ" sz="1800" dirty="0" smtClean="0">
                <a:latin typeface="Courier New" pitchFamily="49" charset="0"/>
                <a:cs typeface="Courier New" pitchFamily="49" charset="0"/>
              </a:rPr>
              <a:t> extends Activity</a:t>
            </a:r>
          </a:p>
          <a:p>
            <a:pPr lvl="3">
              <a:spcAft>
                <a:spcPts val="600"/>
              </a:spcAft>
              <a:buNone/>
            </a:pPr>
            <a:r>
              <a:rPr lang="en-NZ" sz="1800" dirty="0" smtClean="0">
                <a:latin typeface="Courier New" pitchFamily="49" charset="0"/>
                <a:cs typeface="Courier New" pitchFamily="49" charset="0"/>
              </a:rPr>
              <a:t>				implements </a:t>
            </a:r>
            <a:r>
              <a:rPr lang="en-NZ" sz="1800" dirty="0" err="1" smtClean="0">
                <a:latin typeface="Courier New" pitchFamily="49" charset="0"/>
                <a:cs typeface="Courier New" pitchFamily="49" charset="0"/>
              </a:rPr>
              <a:t>SensorEventListener</a:t>
            </a:r>
            <a:endParaRPr lang="en-NZ" sz="1800" dirty="0" smtClean="0">
              <a:latin typeface="Courier New" pitchFamily="49" charset="0"/>
              <a:cs typeface="Courier New" pitchFamily="49" charset="0"/>
            </a:endParaRPr>
          </a:p>
          <a:p>
            <a:pPr>
              <a:spcAft>
                <a:spcPts val="600"/>
              </a:spcAft>
            </a:pPr>
            <a:r>
              <a:rPr lang="en-US" dirty="0" smtClean="0"/>
              <a:t>Do not do this. Implement your handlers as inner classes.</a:t>
            </a:r>
          </a:p>
          <a:p>
            <a:pPr>
              <a:spcAft>
                <a:spcPts val="600"/>
              </a:spcAft>
            </a:pPr>
            <a:r>
              <a:rPr lang="en-US" dirty="0" smtClean="0"/>
              <a:t>In the individual task, provide correct handlers for </a:t>
            </a:r>
            <a:r>
              <a:rPr lang="en-US" dirty="0" err="1" smtClean="0"/>
              <a:t>onPause</a:t>
            </a:r>
            <a:r>
              <a:rPr lang="en-US" dirty="0" smtClean="0"/>
              <a:t> and </a:t>
            </a:r>
            <a:r>
              <a:rPr lang="en-US" dirty="0" err="1" smtClean="0"/>
              <a:t>onResume</a:t>
            </a:r>
            <a:r>
              <a:rPr lang="en-US" dirty="0" smtClean="0"/>
              <a:t>. Be prepared to explain why these are so important.</a:t>
            </a:r>
          </a:p>
          <a:p>
            <a:pPr>
              <a:spcAft>
                <a:spcPts val="600"/>
              </a:spcAft>
            </a:pPr>
            <a:endParaRPr lang="en-US" sz="2400" dirty="0" smtClean="0">
              <a:latin typeface="Courier New" pitchFamily="49" charset="0"/>
              <a:cs typeface="Courier New" pitchFamily="49" charset="0"/>
            </a:endParaRPr>
          </a:p>
          <a:p>
            <a:pPr>
              <a:spcAft>
                <a:spcPts val="600"/>
              </a:spcAft>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4373</TotalTime>
  <Words>937</Words>
  <Application>Microsoft Office PowerPoint</Application>
  <PresentationFormat>On-screen Show (4:3)</PresentationFormat>
  <Paragraphs>117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Courier New</vt:lpstr>
      <vt:lpstr>Times New Roman</vt:lpstr>
      <vt:lpstr>Clarity</vt:lpstr>
      <vt:lpstr>Required Reading</vt:lpstr>
      <vt:lpstr>Sensors</vt:lpstr>
      <vt:lpstr>Android Sensors</vt:lpstr>
      <vt:lpstr>Android Sensors</vt:lpstr>
      <vt:lpstr>Practical – Explore  Sensors</vt:lpstr>
      <vt:lpstr>Practical – Explore  Sensors</vt:lpstr>
      <vt:lpstr>Practical – Explore Sensors</vt:lpstr>
      <vt:lpstr>Practical – Explore Sensors</vt:lpstr>
      <vt:lpstr>Technical Note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1566</cp:revision>
  <dcterms:created xsi:type="dcterms:W3CDTF">1601-01-01T00:00:00Z</dcterms:created>
  <dcterms:modified xsi:type="dcterms:W3CDTF">2017-05-10T00:32:40Z</dcterms:modified>
</cp:coreProperties>
</file>