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3"/>
  </p:notesMasterIdLst>
  <p:sldIdLst>
    <p:sldId id="306" r:id="rId2"/>
    <p:sldId id="307" r:id="rId3"/>
    <p:sldId id="308" r:id="rId4"/>
    <p:sldId id="257" r:id="rId5"/>
    <p:sldId id="258" r:id="rId6"/>
    <p:sldId id="259" r:id="rId7"/>
    <p:sldId id="260" r:id="rId8"/>
    <p:sldId id="302" r:id="rId9"/>
    <p:sldId id="263" r:id="rId10"/>
    <p:sldId id="286" r:id="rId11"/>
    <p:sldId id="287" r:id="rId12"/>
    <p:sldId id="265" r:id="rId13"/>
    <p:sldId id="266" r:id="rId14"/>
    <p:sldId id="268" r:id="rId15"/>
    <p:sldId id="269" r:id="rId16"/>
    <p:sldId id="270" r:id="rId17"/>
    <p:sldId id="271" r:id="rId18"/>
    <p:sldId id="288" r:id="rId19"/>
    <p:sldId id="273" r:id="rId20"/>
    <p:sldId id="274" r:id="rId21"/>
    <p:sldId id="275" r:id="rId22"/>
    <p:sldId id="303" r:id="rId23"/>
    <p:sldId id="304" r:id="rId24"/>
    <p:sldId id="277" r:id="rId25"/>
    <p:sldId id="278" r:id="rId26"/>
    <p:sldId id="279" r:id="rId27"/>
    <p:sldId id="280" r:id="rId28"/>
    <p:sldId id="281" r:id="rId29"/>
    <p:sldId id="291" r:id="rId30"/>
    <p:sldId id="290" r:id="rId31"/>
    <p:sldId id="292" r:id="rId32"/>
    <p:sldId id="295" r:id="rId33"/>
    <p:sldId id="296" r:id="rId34"/>
    <p:sldId id="297" r:id="rId35"/>
    <p:sldId id="298" r:id="rId36"/>
    <p:sldId id="299" r:id="rId37"/>
    <p:sldId id="300" r:id="rId38"/>
    <p:sldId id="283" r:id="rId39"/>
    <p:sldId id="284" r:id="rId40"/>
    <p:sldId id="301" r:id="rId41"/>
    <p:sldId id="305" r:id="rId42"/>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884" autoAdjust="0"/>
  </p:normalViewPr>
  <p:slideViewPr>
    <p:cSldViewPr>
      <p:cViewPr varScale="1">
        <p:scale>
          <a:sx n="59" d="100"/>
          <a:sy n="59" d="100"/>
        </p:scale>
        <p:origin x="252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wisdump.com/design/design-is-about-constraint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Seeing a lot of this.</a:t>
            </a:r>
          </a:p>
          <a:p>
            <a:r>
              <a:rPr lang="en-NZ" dirty="0" smtClean="0"/>
              <a:t>Just dumped into the onCreate</a:t>
            </a:r>
          </a:p>
          <a:p>
            <a:r>
              <a:rPr lang="en-NZ" dirty="0" smtClean="0"/>
              <a:t>Not confident this code is really understood.</a:t>
            </a:r>
          </a:p>
          <a:p>
            <a:r>
              <a:rPr lang="en-NZ" dirty="0" smtClean="0"/>
              <a:t>In the </a:t>
            </a:r>
            <a:r>
              <a:rPr lang="en-NZ" dirty="0" err="1" smtClean="0"/>
              <a:t>handout</a:t>
            </a:r>
            <a:r>
              <a:rPr lang="en-NZ" dirty="0" smtClean="0"/>
              <a:t>,</a:t>
            </a:r>
            <a:r>
              <a:rPr lang="en-NZ" baseline="0" dirty="0" smtClean="0"/>
              <a:t> it said to look into the Runnable interface. That’s not even mentioned here.</a:t>
            </a:r>
          </a:p>
          <a:p>
            <a:r>
              <a:rPr lang="en-NZ" baseline="0" dirty="0" smtClean="0"/>
              <a:t>Without understanding it, you don’t really have mastery of this technique.</a:t>
            </a:r>
            <a:endParaRPr lang="en-NZ" dirty="0" smtClean="0"/>
          </a:p>
          <a:p>
            <a:r>
              <a:rPr lang="en-NZ" dirty="0" smtClean="0"/>
              <a:t>For</a:t>
            </a:r>
            <a:r>
              <a:rPr lang="en-NZ" baseline="0" dirty="0" smtClean="0"/>
              <a:t> example, would you be able to make something happen before the launch? E.G. play a loading animation?</a:t>
            </a:r>
          </a:p>
          <a:p>
            <a:r>
              <a:rPr lang="en-NZ" baseline="0" dirty="0" smtClean="0"/>
              <a:t>What other sorts of things can </a:t>
            </a:r>
            <a:r>
              <a:rPr lang="en-NZ" baseline="0" dirty="0" err="1" smtClean="0"/>
              <a:t>postDelayed</a:t>
            </a:r>
            <a:r>
              <a:rPr lang="en-NZ" baseline="0" dirty="0" smtClean="0"/>
              <a:t> accept?</a:t>
            </a:r>
          </a:p>
          <a:p>
            <a:r>
              <a:rPr lang="en-NZ" baseline="0" dirty="0" smtClean="0"/>
              <a:t>What is the -&gt; for?</a:t>
            </a:r>
          </a:p>
          <a:p>
            <a:r>
              <a:rPr lang="en-NZ" baseline="0" dirty="0" smtClean="0"/>
              <a:t>How is this syntactically different from other options?</a:t>
            </a:r>
          </a:p>
          <a:p>
            <a:r>
              <a:rPr lang="en-NZ" baseline="0" dirty="0" smtClean="0"/>
              <a:t>Etc.</a:t>
            </a:r>
          </a:p>
          <a:p>
            <a:endParaRPr lang="en-NZ" baseline="0" dirty="0" smtClean="0"/>
          </a:p>
          <a:p>
            <a:r>
              <a:rPr lang="en-NZ" baseline="0" dirty="0" smtClean="0"/>
              <a:t>This is a  compressed format of the general logic…</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112541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First and foremost, visibility</a:t>
            </a:r>
          </a:p>
          <a:p>
            <a:pPr>
              <a:buFontTx/>
              <a:buChar char="•"/>
            </a:pPr>
            <a:r>
              <a:rPr lang="en-NZ" dirty="0" smtClean="0"/>
              <a:t>Note that </a:t>
            </a:r>
            <a:r>
              <a:rPr lang="en-NZ" dirty="0" err="1" smtClean="0"/>
              <a:t>visiblity</a:t>
            </a:r>
            <a:r>
              <a:rPr lang="en-NZ" dirty="0" smtClean="0"/>
              <a:t> here refers both to “can be seen” and “can tell how they work”</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150086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FBAC3-BADF-4EDF-9A42-04223EEF6B27}" type="slidenum">
              <a:rPr lang="en-NZ"/>
              <a:pPr/>
              <a:t>12</a:t>
            </a:fld>
            <a:endParaRPr lang="en-NZ"/>
          </a:p>
        </p:txBody>
      </p:sp>
      <p:sp>
        <p:nvSpPr>
          <p:cNvPr id="172034" name="Rectangle 2"/>
          <p:cNvSpPr>
            <a:spLocks noGrp="1" noRot="1" noChangeAspect="1" noChangeArrowheads="1" noTextEdit="1"/>
          </p:cNvSpPr>
          <p:nvPr>
            <p:ph type="sldImg"/>
          </p:nvPr>
        </p:nvSpPr>
        <p:spPr>
          <a:xfrm>
            <a:off x="917575" y="744538"/>
            <a:ext cx="4962525" cy="3722687"/>
          </a:xfrm>
          <a:ln/>
        </p:spPr>
      </p:sp>
      <p:sp>
        <p:nvSpPr>
          <p:cNvPr id="172035" name="Rectangle 3"/>
          <p:cNvSpPr>
            <a:spLocks noGrp="1" noChangeArrowheads="1"/>
          </p:cNvSpPr>
          <p:nvPr>
            <p:ph type="body" idx="1"/>
          </p:nvPr>
        </p:nvSpPr>
        <p:spPr/>
        <p:txBody>
          <a:bodyPr/>
          <a:lstStyle/>
          <a:p>
            <a:pPr>
              <a:buFontTx/>
              <a:buChar char="•"/>
            </a:pPr>
            <a:r>
              <a:rPr lang="en-NZ"/>
              <a:t> To turn the shower on here (i.e. to make the water come out of the shower tap rather than the bath tap) you grab the ring under the bath tap and pull it down. This is a control that is completely invisible in the common sense (i.e., you can’t see it)</a:t>
            </a:r>
          </a:p>
        </p:txBody>
      </p:sp>
    </p:spTree>
    <p:extLst>
      <p:ext uri="{BB962C8B-B14F-4D97-AF65-F5344CB8AC3E}">
        <p14:creationId xmlns:p14="http://schemas.microsoft.com/office/powerpoint/2010/main" val="388124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C75C9-D9FF-4898-B9B8-E5A293D31D11}" type="slidenum">
              <a:rPr lang="en-NZ"/>
              <a:pPr/>
              <a:t>13</a:t>
            </a:fld>
            <a:endParaRPr lang="en-NZ"/>
          </a:p>
        </p:txBody>
      </p:sp>
      <p:sp>
        <p:nvSpPr>
          <p:cNvPr id="173058" name="Rectangle 2"/>
          <p:cNvSpPr>
            <a:spLocks noGrp="1" noRot="1" noChangeAspect="1" noChangeArrowheads="1" noTextEdit="1"/>
          </p:cNvSpPr>
          <p:nvPr>
            <p:ph type="sldImg"/>
          </p:nvPr>
        </p:nvSpPr>
        <p:spPr>
          <a:xfrm>
            <a:off x="917575" y="744538"/>
            <a:ext cx="4962525" cy="3722687"/>
          </a:xfrm>
          <a:ln/>
        </p:spPr>
      </p:sp>
      <p:sp>
        <p:nvSpPr>
          <p:cNvPr id="173059" name="Rectangle 3"/>
          <p:cNvSpPr>
            <a:spLocks noGrp="1" noChangeArrowheads="1"/>
          </p:cNvSpPr>
          <p:nvPr>
            <p:ph type="body" idx="1"/>
          </p:nvPr>
        </p:nvSpPr>
        <p:spPr/>
        <p:txBody>
          <a:bodyPr/>
          <a:lstStyle/>
          <a:p>
            <a:pPr>
              <a:buFontTx/>
              <a:buChar char="•"/>
            </a:pPr>
            <a:r>
              <a:rPr lang="en-NZ" dirty="0"/>
              <a:t>To open this gas cap, you push on one side and it swings open. </a:t>
            </a:r>
          </a:p>
          <a:p>
            <a:pPr>
              <a:buFontTx/>
              <a:buChar char="•"/>
            </a:pPr>
            <a:r>
              <a:rPr lang="en-NZ" dirty="0"/>
              <a:t>No control is visible. The device can be seen, but you can’t tell how to make it go</a:t>
            </a:r>
          </a:p>
          <a:p>
            <a:pPr>
              <a:buFontTx/>
              <a:buChar char="•"/>
            </a:pPr>
            <a:r>
              <a:rPr lang="en-NZ" dirty="0"/>
              <a:t>It would be better to have a little textured area for pushing, or perhaps a lip on the other side for pulling. Or even a little sticker that says “Push Here”.</a:t>
            </a:r>
          </a:p>
        </p:txBody>
      </p:sp>
    </p:spTree>
    <p:extLst>
      <p:ext uri="{BB962C8B-B14F-4D97-AF65-F5344CB8AC3E}">
        <p14:creationId xmlns:p14="http://schemas.microsoft.com/office/powerpoint/2010/main" val="1272941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55F5F-DB84-4A30-AA30-15AB09597477}" type="slidenum">
              <a:rPr lang="en-NZ"/>
              <a:pPr/>
              <a:t>14</a:t>
            </a:fld>
            <a:endParaRPr lang="en-NZ"/>
          </a:p>
        </p:txBody>
      </p:sp>
      <p:sp>
        <p:nvSpPr>
          <p:cNvPr id="175106" name="Rectangle 2"/>
          <p:cNvSpPr>
            <a:spLocks noGrp="1" noRot="1" noChangeAspect="1" noChangeArrowheads="1" noTextEdit="1"/>
          </p:cNvSpPr>
          <p:nvPr>
            <p:ph type="sldImg"/>
          </p:nvPr>
        </p:nvSpPr>
        <p:spPr>
          <a:xfrm>
            <a:off x="917575" y="744538"/>
            <a:ext cx="4962525" cy="3722687"/>
          </a:xfrm>
          <a:ln/>
        </p:spPr>
      </p:sp>
      <p:sp>
        <p:nvSpPr>
          <p:cNvPr id="175107" name="Rectangle 3"/>
          <p:cNvSpPr>
            <a:spLocks noGrp="1" noChangeArrowheads="1"/>
          </p:cNvSpPr>
          <p:nvPr>
            <p:ph type="body" idx="1"/>
          </p:nvPr>
        </p:nvSpPr>
        <p:spPr/>
        <p:txBody>
          <a:bodyPr/>
          <a:lstStyle/>
          <a:p>
            <a:pPr>
              <a:buFontTx/>
              <a:buChar char="•"/>
            </a:pPr>
            <a:r>
              <a:rPr lang="en-NZ" dirty="0"/>
              <a:t>This is a real intersection in the South Western U.S. Those lights are certainly visible, but which one is yours? </a:t>
            </a:r>
          </a:p>
          <a:p>
            <a:pPr>
              <a:buFontTx/>
              <a:buChar char="•"/>
            </a:pPr>
            <a:r>
              <a:rPr lang="en-NZ" dirty="0"/>
              <a:t>Again, they don’t convey clearly how to use them.</a:t>
            </a:r>
          </a:p>
          <a:p>
            <a:pPr>
              <a:buFontTx/>
              <a:buChar char="•"/>
            </a:pPr>
            <a:endParaRPr lang="en-NZ" dirty="0"/>
          </a:p>
          <a:p>
            <a:pPr>
              <a:buFontTx/>
              <a:buChar char="•"/>
            </a:pPr>
            <a:r>
              <a:rPr lang="en-NZ" b="1" dirty="0"/>
              <a:t>Note again the two senses of “visibility” as used in HCI. Not just “can be seen” but also “function and operation are clear on inspection”.</a:t>
            </a:r>
          </a:p>
          <a:p>
            <a:pPr>
              <a:buFontTx/>
              <a:buChar char="•"/>
            </a:pPr>
            <a:endParaRPr lang="en-NZ" b="0" dirty="0"/>
          </a:p>
          <a:p>
            <a:pPr>
              <a:buFontTx/>
              <a:buChar char="•"/>
            </a:pPr>
            <a:r>
              <a:rPr lang="en-NZ" b="0" dirty="0"/>
              <a:t>Think about software you have had trouble using. Were some of the controls not visible (i.e. you couldn’t find them at all – perhaps they were hidden in a menu somewhere), or not clearly conveying the message they were meant to? </a:t>
            </a:r>
          </a:p>
        </p:txBody>
      </p:sp>
    </p:spTree>
    <p:extLst>
      <p:ext uri="{BB962C8B-B14F-4D97-AF65-F5344CB8AC3E}">
        <p14:creationId xmlns:p14="http://schemas.microsoft.com/office/powerpoint/2010/main" val="367021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531AC-4E4B-468C-8ACB-E6B06BD5BA87}" type="slidenum">
              <a:rPr lang="en-NZ"/>
              <a:pPr/>
              <a:t>15</a:t>
            </a:fld>
            <a:endParaRPr lang="en-NZ"/>
          </a:p>
        </p:txBody>
      </p:sp>
      <p:sp>
        <p:nvSpPr>
          <p:cNvPr id="176130" name="Rectangle 2"/>
          <p:cNvSpPr>
            <a:spLocks noGrp="1" noRot="1" noChangeAspect="1" noChangeArrowheads="1" noTextEdit="1"/>
          </p:cNvSpPr>
          <p:nvPr>
            <p:ph type="sldImg"/>
          </p:nvPr>
        </p:nvSpPr>
        <p:spPr>
          <a:xfrm>
            <a:off x="917575" y="744538"/>
            <a:ext cx="4962525" cy="3722687"/>
          </a:xfrm>
          <a:ln/>
        </p:spPr>
      </p:sp>
      <p:sp>
        <p:nvSpPr>
          <p:cNvPr id="176131" name="Rectangle 3"/>
          <p:cNvSpPr>
            <a:spLocks noGrp="1" noChangeArrowheads="1"/>
          </p:cNvSpPr>
          <p:nvPr>
            <p:ph type="body" idx="1"/>
          </p:nvPr>
        </p:nvSpPr>
        <p:spPr/>
        <p:txBody>
          <a:bodyPr/>
          <a:lstStyle/>
          <a:p>
            <a:pPr>
              <a:buFontTx/>
              <a:buChar char="•"/>
            </a:pPr>
            <a:r>
              <a:rPr lang="en-NZ" dirty="0"/>
              <a:t>This is the </a:t>
            </a:r>
            <a:r>
              <a:rPr lang="en-NZ" dirty="0" err="1"/>
              <a:t>PaintShop</a:t>
            </a:r>
            <a:r>
              <a:rPr lang="en-NZ" dirty="0"/>
              <a:t> Pro tool </a:t>
            </a:r>
            <a:r>
              <a:rPr lang="en-NZ" dirty="0" smtClean="0"/>
              <a:t>bar on the left, and Paint.net</a:t>
            </a:r>
            <a:r>
              <a:rPr lang="en-NZ" baseline="0" dirty="0" smtClean="0"/>
              <a:t> on the right</a:t>
            </a:r>
            <a:r>
              <a:rPr lang="en-NZ" dirty="0" smtClean="0"/>
              <a:t>. </a:t>
            </a:r>
            <a:r>
              <a:rPr lang="en-NZ" dirty="0"/>
              <a:t>Is it clear (visible) what each of these tools does? </a:t>
            </a:r>
            <a:r>
              <a:rPr lang="en-NZ" dirty="0" smtClean="0"/>
              <a:t>(Imagine you had never seen a paint program before...)</a:t>
            </a:r>
            <a:endParaRPr lang="en-NZ" dirty="0"/>
          </a:p>
          <a:p>
            <a:pPr>
              <a:buFontTx/>
              <a:buChar char="•"/>
            </a:pPr>
            <a:r>
              <a:rPr lang="en-NZ" dirty="0"/>
              <a:t>Look at the crop </a:t>
            </a:r>
            <a:r>
              <a:rPr lang="en-NZ" dirty="0" smtClean="0"/>
              <a:t>symbol on the left. The thing that looks like a cold pill on the right (which is really the eraser).</a:t>
            </a:r>
            <a:endParaRPr lang="en-NZ" dirty="0"/>
          </a:p>
          <a:p>
            <a:pPr>
              <a:buFontTx/>
              <a:buChar char="•"/>
            </a:pPr>
            <a:r>
              <a:rPr lang="en-NZ" dirty="0"/>
              <a:t>This is a problem we will see repeatedly with icons.</a:t>
            </a:r>
          </a:p>
          <a:p>
            <a:pPr>
              <a:buFontTx/>
              <a:buChar char="•"/>
            </a:pPr>
            <a:r>
              <a:rPr lang="en-NZ" dirty="0"/>
              <a:t>Why use the symbol instead of labelling it as “crop tool”</a:t>
            </a:r>
          </a:p>
          <a:p>
            <a:pPr lvl="1">
              <a:buFontTx/>
              <a:buChar char="•"/>
            </a:pPr>
            <a:r>
              <a:rPr lang="en-NZ" dirty="0"/>
              <a:t>Universality</a:t>
            </a:r>
          </a:p>
          <a:p>
            <a:pPr lvl="1">
              <a:buFontTx/>
              <a:buChar char="•"/>
            </a:pPr>
            <a:r>
              <a:rPr lang="en-NZ" dirty="0"/>
              <a:t>Space savings</a:t>
            </a:r>
          </a:p>
          <a:p>
            <a:pPr lvl="1">
              <a:buFontTx/>
              <a:buChar char="•"/>
            </a:pPr>
            <a:r>
              <a:rPr lang="en-NZ" dirty="0"/>
              <a:t>It looks </a:t>
            </a:r>
            <a:r>
              <a:rPr lang="en-NZ" dirty="0" err="1"/>
              <a:t>kewl</a:t>
            </a:r>
            <a:endParaRPr lang="en-NZ" dirty="0"/>
          </a:p>
          <a:p>
            <a:pPr>
              <a:buFontTx/>
              <a:buChar char="•"/>
            </a:pPr>
            <a:r>
              <a:rPr lang="en-NZ" dirty="0"/>
              <a:t>Which of these are good reasons, and which are bad?</a:t>
            </a:r>
          </a:p>
        </p:txBody>
      </p:sp>
    </p:spTree>
    <p:extLst>
      <p:ext uri="{BB962C8B-B14F-4D97-AF65-F5344CB8AC3E}">
        <p14:creationId xmlns:p14="http://schemas.microsoft.com/office/powerpoint/2010/main" val="251538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4C085-AD16-4FDE-B46B-69A7CC3AB9B9}" type="slidenum">
              <a:rPr lang="en-NZ"/>
              <a:pPr/>
              <a:t>16</a:t>
            </a:fld>
            <a:endParaRPr lang="en-NZ"/>
          </a:p>
        </p:txBody>
      </p:sp>
      <p:sp>
        <p:nvSpPr>
          <p:cNvPr id="177154" name="Rectangle 2"/>
          <p:cNvSpPr>
            <a:spLocks noGrp="1" noRot="1" noChangeAspect="1" noChangeArrowheads="1" noTextEdit="1"/>
          </p:cNvSpPr>
          <p:nvPr>
            <p:ph type="sldImg"/>
          </p:nvPr>
        </p:nvSpPr>
        <p:spPr>
          <a:xfrm>
            <a:off x="917575" y="744538"/>
            <a:ext cx="4962525" cy="3722687"/>
          </a:xfrm>
          <a:ln/>
        </p:spPr>
      </p:sp>
      <p:sp>
        <p:nvSpPr>
          <p:cNvPr id="177155" name="Rectangle 3"/>
          <p:cNvSpPr>
            <a:spLocks noGrp="1" noChangeArrowheads="1"/>
          </p:cNvSpPr>
          <p:nvPr>
            <p:ph type="body" idx="1"/>
          </p:nvPr>
        </p:nvSpPr>
        <p:spPr/>
        <p:txBody>
          <a:bodyPr/>
          <a:lstStyle/>
          <a:p>
            <a:pPr>
              <a:buFontTx/>
              <a:buChar char="•"/>
            </a:pPr>
            <a:r>
              <a:rPr lang="en-NZ" dirty="0"/>
              <a:t>This is the scan module control from </a:t>
            </a:r>
            <a:r>
              <a:rPr lang="en-NZ" dirty="0" err="1" smtClean="0"/>
              <a:t>PhotoShop</a:t>
            </a:r>
            <a:r>
              <a:rPr lang="en-NZ" baseline="0" dirty="0" smtClean="0"/>
              <a:t> (a couple of versions ago, when printers didn’t scan by themselves...)</a:t>
            </a:r>
            <a:endParaRPr lang="en-NZ" dirty="0"/>
          </a:p>
          <a:p>
            <a:pPr>
              <a:buFontTx/>
              <a:buChar char="•"/>
            </a:pPr>
            <a:r>
              <a:rPr lang="en-NZ" dirty="0"/>
              <a:t>It illustrates both good and bad visibility. </a:t>
            </a:r>
          </a:p>
          <a:p>
            <a:pPr>
              <a:buFontTx/>
              <a:buChar char="•"/>
            </a:pPr>
            <a:r>
              <a:rPr lang="en-NZ" dirty="0"/>
              <a:t>The colour/</a:t>
            </a:r>
            <a:r>
              <a:rPr lang="en-NZ" dirty="0" err="1"/>
              <a:t>grayscale</a:t>
            </a:r>
            <a:r>
              <a:rPr lang="en-NZ" dirty="0"/>
              <a:t>/</a:t>
            </a:r>
            <a:r>
              <a:rPr lang="en-NZ" dirty="0" err="1"/>
              <a:t>bw</a:t>
            </a:r>
            <a:r>
              <a:rPr lang="en-NZ" dirty="0"/>
              <a:t> controls are obvious. </a:t>
            </a:r>
          </a:p>
          <a:p>
            <a:pPr>
              <a:buFontTx/>
              <a:buChar char="•"/>
            </a:pPr>
            <a:r>
              <a:rPr lang="en-NZ" dirty="0"/>
              <a:t>But who can possibly figure out the scan and preview buttons (first and second on the bottom row)? Why get all cutesy with images? Why not just write “Preview” and “Scan” on them? (Older versions of </a:t>
            </a:r>
            <a:r>
              <a:rPr lang="en-NZ" dirty="0" err="1"/>
              <a:t>PhotoShop</a:t>
            </a:r>
            <a:r>
              <a:rPr lang="en-NZ" dirty="0"/>
              <a:t> did this, in fact, and were easy to use.</a:t>
            </a:r>
          </a:p>
          <a:p>
            <a:pPr>
              <a:buFontTx/>
              <a:buChar char="•"/>
            </a:pPr>
            <a:endParaRPr lang="en-NZ" dirty="0"/>
          </a:p>
          <a:p>
            <a:pPr>
              <a:buFontTx/>
              <a:buChar char="•"/>
            </a:pPr>
            <a:r>
              <a:rPr lang="en-NZ" dirty="0"/>
              <a:t>Visibility is such a powerful property that you can use violations of it to </a:t>
            </a:r>
            <a:r>
              <a:rPr lang="en-NZ" b="1" dirty="0"/>
              <a:t>intentionally</a:t>
            </a:r>
            <a:r>
              <a:rPr lang="en-NZ" dirty="0"/>
              <a:t> make things difficult. For example, the gate latch at a local </a:t>
            </a:r>
            <a:r>
              <a:rPr lang="en-NZ" dirty="0" err="1"/>
              <a:t>daycare</a:t>
            </a:r>
            <a:r>
              <a:rPr lang="en-NZ" dirty="0"/>
              <a:t> centre. First they hide the latch beneath a secret panel, then to work it you have to simultaneously push something in and pull something out, none of which is intuitively reasonable. The purpose, of course, is to prevent the latch from being opened by the children, or by inadvertence.</a:t>
            </a:r>
          </a:p>
        </p:txBody>
      </p:sp>
    </p:spTree>
    <p:extLst>
      <p:ext uri="{BB962C8B-B14F-4D97-AF65-F5344CB8AC3E}">
        <p14:creationId xmlns:p14="http://schemas.microsoft.com/office/powerpoint/2010/main" val="1527790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E7DC1-C435-460B-A90D-18D44B18FA50}" type="slidenum">
              <a:rPr lang="en-NZ"/>
              <a:pPr/>
              <a:t>17</a:t>
            </a:fld>
            <a:endParaRPr lang="en-NZ"/>
          </a:p>
        </p:txBody>
      </p:sp>
      <p:sp>
        <p:nvSpPr>
          <p:cNvPr id="180226" name="Rectangle 2"/>
          <p:cNvSpPr>
            <a:spLocks noGrp="1" noRot="1" noChangeAspect="1" noChangeArrowheads="1" noTextEdit="1"/>
          </p:cNvSpPr>
          <p:nvPr>
            <p:ph type="sldImg"/>
          </p:nvPr>
        </p:nvSpPr>
        <p:spPr>
          <a:xfrm>
            <a:off x="917575" y="744538"/>
            <a:ext cx="4962525" cy="3722687"/>
          </a:xfrm>
          <a:ln/>
        </p:spPr>
      </p:sp>
      <p:sp>
        <p:nvSpPr>
          <p:cNvPr id="180227" name="Rectangle 3"/>
          <p:cNvSpPr>
            <a:spLocks noGrp="1" noChangeArrowheads="1"/>
          </p:cNvSpPr>
          <p:nvPr>
            <p:ph type="body" idx="1"/>
          </p:nvPr>
        </p:nvSpPr>
        <p:spPr/>
        <p:txBody>
          <a:bodyPr/>
          <a:lstStyle/>
          <a:p>
            <a:pPr>
              <a:buFontTx/>
              <a:buChar char="•"/>
            </a:pPr>
            <a:r>
              <a:rPr lang="en-NZ"/>
              <a:t>The next three universal principles all relate to the notion of conceptual models.</a:t>
            </a:r>
          </a:p>
          <a:p>
            <a:pPr>
              <a:buFontTx/>
              <a:buChar char="•"/>
            </a:pPr>
            <a:r>
              <a:rPr lang="en-NZ"/>
              <a:t>Whenever a person encounters a device, he forms </a:t>
            </a:r>
            <a:r>
              <a:rPr lang="en-NZ" b="1"/>
              <a:t>a theory about what it’s for and how it works.</a:t>
            </a:r>
            <a:r>
              <a:rPr lang="en-NZ"/>
              <a:t> These are called “Conceptual Models”. </a:t>
            </a:r>
          </a:p>
          <a:p>
            <a:pPr>
              <a:buFontTx/>
              <a:buChar char="•"/>
            </a:pPr>
            <a:r>
              <a:rPr lang="en-NZ" b="1"/>
              <a:t>Failures, errors and difficulties arise when the conceptual model the user builds is not accurate.</a:t>
            </a:r>
            <a:r>
              <a:rPr lang="en-NZ"/>
              <a:t> That is, the device doesn’t work the way he expects it to. </a:t>
            </a:r>
          </a:p>
          <a:p>
            <a:pPr>
              <a:buFontTx/>
              <a:buChar char="•"/>
            </a:pPr>
            <a:r>
              <a:rPr lang="en-NZ"/>
              <a:t>In contrast, when the conceptual model the user builds is an accurate reflection of how the device works, he will be able </a:t>
            </a:r>
            <a:r>
              <a:rPr lang="en-NZ" b="1"/>
              <a:t>to predict correctly the effects of his actions</a:t>
            </a:r>
            <a:r>
              <a:rPr lang="en-NZ"/>
              <a:t>. He can use the device successfully without training, experimentaion, etc.</a:t>
            </a:r>
          </a:p>
          <a:p>
            <a:pPr>
              <a:buFontTx/>
              <a:buChar char="•"/>
            </a:pPr>
            <a:r>
              <a:rPr lang="en-NZ"/>
              <a:t>There are three things about any device that determine what conceptual model of that device the user builds. They are </a:t>
            </a:r>
            <a:r>
              <a:rPr lang="en-NZ" b="1"/>
              <a:t>affordances, constraints and mappings.</a:t>
            </a:r>
            <a:r>
              <a:rPr lang="en-NZ"/>
              <a:t> </a:t>
            </a:r>
          </a:p>
          <a:p>
            <a:pPr>
              <a:buFontTx/>
              <a:buChar char="•"/>
            </a:pPr>
            <a:r>
              <a:rPr lang="en-NZ"/>
              <a:t>Together, they determine whether a user develops a good, useful conceptual model, or a bad, obstructive conceptual model.</a:t>
            </a:r>
          </a:p>
        </p:txBody>
      </p:sp>
    </p:spTree>
    <p:extLst>
      <p:ext uri="{BB962C8B-B14F-4D97-AF65-F5344CB8AC3E}">
        <p14:creationId xmlns:p14="http://schemas.microsoft.com/office/powerpoint/2010/main" val="414435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Every device tells us, by its appearance, what it is for. </a:t>
            </a:r>
          </a:p>
          <a:p>
            <a:pPr>
              <a:buFontTx/>
              <a:buChar char="•"/>
            </a:pPr>
            <a:r>
              <a:rPr lang="en-NZ" dirty="0" smtClean="0"/>
              <a:t>These are its “</a:t>
            </a:r>
            <a:r>
              <a:rPr lang="en-NZ" b="1" dirty="0" smtClean="0"/>
              <a:t>affordances</a:t>
            </a:r>
            <a:r>
              <a:rPr lang="en-NZ" dirty="0" smtClean="0"/>
              <a:t>”. </a:t>
            </a:r>
          </a:p>
          <a:p>
            <a:pPr>
              <a:buFontTx/>
              <a:buChar char="•"/>
            </a:pPr>
            <a:r>
              <a:rPr lang="en-NZ" dirty="0" smtClean="0"/>
              <a:t>For example, we see a chair. It is a sturdy, stationary object with a flat surface. We recognise that it is “for” sitting. We say the chair “affords” the act of sitting.</a:t>
            </a:r>
          </a:p>
          <a:p>
            <a:pPr>
              <a:buFontTx/>
              <a:buChar char="•"/>
            </a:pPr>
            <a:r>
              <a:rPr lang="en-NZ" dirty="0" smtClean="0"/>
              <a:t>When walking through the dark stacks of the Science Library, you used to see strings hanging from the ceiling. </a:t>
            </a:r>
            <a:r>
              <a:rPr lang="en-NZ" b="1" dirty="0" smtClean="0"/>
              <a:t>Hanging strings are for pulling. They “afford” the act of pulling.</a:t>
            </a:r>
            <a:r>
              <a:rPr lang="en-NZ" dirty="0" smtClean="0"/>
              <a:t> We know we should pull them. We suspect, in fact, that if we pull them the lights will come on. As they do.</a:t>
            </a:r>
          </a:p>
          <a:p>
            <a:pPr>
              <a:buFontTx/>
              <a:buChar char="•"/>
            </a:pPr>
            <a:r>
              <a:rPr lang="en-NZ" dirty="0" smtClean="0"/>
              <a:t>Outside the New World is a metal box with holes in it. </a:t>
            </a:r>
            <a:r>
              <a:rPr lang="en-NZ" b="1" dirty="0" smtClean="0"/>
              <a:t>Round holes afford putting round things in</a:t>
            </a:r>
            <a:r>
              <a:rPr lang="en-NZ" dirty="0" smtClean="0"/>
              <a:t>. This metal thing is for smokers to extinguish their cigarettes in. </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635137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161CC-333A-4993-83D2-2977CD91C561}" type="slidenum">
              <a:rPr lang="en-NZ"/>
              <a:pPr/>
              <a:t>19</a:t>
            </a:fld>
            <a:endParaRPr lang="en-NZ"/>
          </a:p>
        </p:txBody>
      </p:sp>
      <p:sp>
        <p:nvSpPr>
          <p:cNvPr id="182274" name="Rectangle 2"/>
          <p:cNvSpPr>
            <a:spLocks noGrp="1" noRot="1" noChangeAspect="1" noChangeArrowheads="1" noTextEdit="1"/>
          </p:cNvSpPr>
          <p:nvPr>
            <p:ph type="sldImg"/>
          </p:nvPr>
        </p:nvSpPr>
        <p:spPr>
          <a:xfrm>
            <a:off x="917575" y="744538"/>
            <a:ext cx="4962525" cy="3722687"/>
          </a:xfrm>
          <a:ln/>
        </p:spPr>
      </p:sp>
      <p:sp>
        <p:nvSpPr>
          <p:cNvPr id="182275" name="Rectangle 3"/>
          <p:cNvSpPr>
            <a:spLocks noGrp="1" noChangeArrowheads="1"/>
          </p:cNvSpPr>
          <p:nvPr>
            <p:ph type="body" idx="1"/>
          </p:nvPr>
        </p:nvSpPr>
        <p:spPr/>
        <p:txBody>
          <a:bodyPr/>
          <a:lstStyle/>
          <a:p>
            <a:pPr>
              <a:buFontTx/>
              <a:buChar char="•"/>
            </a:pPr>
            <a:r>
              <a:rPr lang="en-NZ" dirty="0"/>
              <a:t>In these cases, what the object affords is clear on inspection and is an accurate reflection of its function, so we know what to do. </a:t>
            </a:r>
          </a:p>
          <a:p>
            <a:pPr>
              <a:buFontTx/>
              <a:buChar char="•"/>
            </a:pPr>
            <a:r>
              <a:rPr lang="en-NZ" dirty="0"/>
              <a:t>However, problems arise when the perceived affordances of a device do not actually match its function</a:t>
            </a:r>
            <a:r>
              <a:rPr lang="en-NZ" dirty="0" smtClean="0"/>
              <a:t>.</a:t>
            </a:r>
          </a:p>
          <a:p>
            <a:pPr>
              <a:buFontTx/>
              <a:buChar char="•"/>
            </a:pPr>
            <a:r>
              <a:rPr lang="en-NZ" dirty="0" smtClean="0"/>
              <a:t>Let’s look at some examples...</a:t>
            </a:r>
            <a:endParaRPr lang="en-NZ" dirty="0"/>
          </a:p>
        </p:txBody>
      </p:sp>
    </p:spTree>
    <p:extLst>
      <p:ext uri="{BB962C8B-B14F-4D97-AF65-F5344CB8AC3E}">
        <p14:creationId xmlns:p14="http://schemas.microsoft.com/office/powerpoint/2010/main" val="14535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B2A1F-51D9-4AE2-AC31-47707719285F}" type="slidenum">
              <a:rPr lang="en-NZ"/>
              <a:pPr/>
              <a:t>20</a:t>
            </a:fld>
            <a:endParaRPr lang="en-NZ"/>
          </a:p>
        </p:txBody>
      </p:sp>
      <p:sp>
        <p:nvSpPr>
          <p:cNvPr id="183298" name="Rectangle 2"/>
          <p:cNvSpPr>
            <a:spLocks noGrp="1" noRot="1" noChangeAspect="1" noChangeArrowheads="1" noTextEdit="1"/>
          </p:cNvSpPr>
          <p:nvPr>
            <p:ph type="sldImg"/>
          </p:nvPr>
        </p:nvSpPr>
        <p:spPr>
          <a:xfrm>
            <a:off x="917575" y="744538"/>
            <a:ext cx="4962525" cy="3722687"/>
          </a:xfrm>
          <a:ln/>
        </p:spPr>
      </p:sp>
      <p:sp>
        <p:nvSpPr>
          <p:cNvPr id="183299" name="Rectangle 3"/>
          <p:cNvSpPr>
            <a:spLocks noGrp="1" noChangeArrowheads="1"/>
          </p:cNvSpPr>
          <p:nvPr>
            <p:ph type="body" idx="1"/>
          </p:nvPr>
        </p:nvSpPr>
        <p:spPr/>
        <p:txBody>
          <a:bodyPr/>
          <a:lstStyle/>
          <a:p>
            <a:pPr>
              <a:buFontTx/>
              <a:buChar char="•"/>
            </a:pPr>
            <a:r>
              <a:rPr lang="en-NZ" dirty="0"/>
              <a:t>When you approach these doors, you see the big handles that </a:t>
            </a:r>
            <a:r>
              <a:rPr lang="en-NZ" b="1" dirty="0"/>
              <a:t>afford grabbing and pulling. </a:t>
            </a:r>
          </a:p>
          <a:p>
            <a:pPr>
              <a:buFontTx/>
              <a:buChar char="•"/>
            </a:pPr>
            <a:r>
              <a:rPr lang="en-NZ" dirty="0" smtClean="0"/>
              <a:t>At the first door, you </a:t>
            </a:r>
            <a:r>
              <a:rPr lang="en-NZ" dirty="0"/>
              <a:t>pull, and the doors open. The affordance is appropriate to the function, and you can use the device successfully.</a:t>
            </a:r>
          </a:p>
          <a:p>
            <a:pPr>
              <a:buFontTx/>
              <a:buChar char="•"/>
            </a:pPr>
            <a:r>
              <a:rPr lang="en-NZ" dirty="0"/>
              <a:t>When you get to the second door however, you grab the big handles and pull, and the doors don’t open. You assume they’re locked and become confused. </a:t>
            </a:r>
          </a:p>
          <a:p>
            <a:pPr>
              <a:buFontTx/>
              <a:buChar char="•"/>
            </a:pPr>
            <a:r>
              <a:rPr lang="en-NZ" dirty="0"/>
              <a:t>In fact, the second set of doors are push doors.</a:t>
            </a:r>
          </a:p>
          <a:p>
            <a:pPr>
              <a:buFontTx/>
              <a:buChar char="•"/>
            </a:pPr>
            <a:r>
              <a:rPr lang="en-NZ" dirty="0"/>
              <a:t>They need a control that affords pushing, like a push plate.</a:t>
            </a:r>
          </a:p>
        </p:txBody>
      </p:sp>
    </p:spTree>
    <p:extLst>
      <p:ext uri="{BB962C8B-B14F-4D97-AF65-F5344CB8AC3E}">
        <p14:creationId xmlns:p14="http://schemas.microsoft.com/office/powerpoint/2010/main" val="548715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complete structure.</a:t>
            </a:r>
          </a:p>
          <a:p>
            <a:r>
              <a:rPr lang="en-NZ" dirty="0" smtClean="0"/>
              <a:t>Note finish(). If you didn’t</a:t>
            </a:r>
            <a:r>
              <a:rPr lang="en-NZ" baseline="0" dirty="0" smtClean="0"/>
              <a:t> call it you are not thread safe.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2688835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B225A-275A-4096-AA79-B1B1E711E7D3}" type="slidenum">
              <a:rPr lang="en-NZ"/>
              <a:pPr/>
              <a:t>21</a:t>
            </a:fld>
            <a:endParaRPr lang="en-NZ"/>
          </a:p>
        </p:txBody>
      </p:sp>
      <p:sp>
        <p:nvSpPr>
          <p:cNvPr id="184322" name="Rectangle 2"/>
          <p:cNvSpPr>
            <a:spLocks noGrp="1" noRot="1" noChangeAspect="1" noChangeArrowheads="1" noTextEdit="1"/>
          </p:cNvSpPr>
          <p:nvPr>
            <p:ph type="sldImg"/>
          </p:nvPr>
        </p:nvSpPr>
        <p:spPr>
          <a:xfrm>
            <a:off x="917575" y="744538"/>
            <a:ext cx="4962525" cy="3722687"/>
          </a:xfrm>
          <a:ln/>
        </p:spPr>
      </p:sp>
      <p:sp>
        <p:nvSpPr>
          <p:cNvPr id="184323" name="Rectangle 3"/>
          <p:cNvSpPr>
            <a:spLocks noGrp="1" noChangeArrowheads="1"/>
          </p:cNvSpPr>
          <p:nvPr>
            <p:ph type="body" idx="1"/>
          </p:nvPr>
        </p:nvSpPr>
        <p:spPr/>
        <p:txBody>
          <a:bodyPr/>
          <a:lstStyle/>
          <a:p>
            <a:pPr>
              <a:buFontTx/>
              <a:buChar char="•"/>
            </a:pPr>
            <a:r>
              <a:rPr lang="en-NZ"/>
              <a:t>Round things afford turning. That’s what we do with round things.</a:t>
            </a:r>
          </a:p>
          <a:p>
            <a:pPr>
              <a:buFontTx/>
              <a:buChar char="•"/>
            </a:pPr>
            <a:r>
              <a:rPr lang="en-NZ"/>
              <a:t>The round thing in the center of this metronome clearly affords turning. </a:t>
            </a:r>
          </a:p>
          <a:p>
            <a:pPr>
              <a:buFontTx/>
              <a:buChar char="•"/>
            </a:pPr>
            <a:r>
              <a:rPr lang="en-NZ"/>
              <a:t>It looks like a dial, and we know that we turn dials to make them work. </a:t>
            </a:r>
          </a:p>
          <a:p>
            <a:pPr>
              <a:buFontTx/>
              <a:buChar char="•"/>
            </a:pPr>
            <a:r>
              <a:rPr lang="en-NZ"/>
              <a:t>Unfortunately, to change the tempo, you actually press the up triangle, and the outer ring turns until the correct tempo appears at the top. </a:t>
            </a:r>
          </a:p>
          <a:p>
            <a:pPr>
              <a:buFontTx/>
              <a:buChar char="•"/>
            </a:pPr>
            <a:r>
              <a:rPr lang="en-NZ"/>
              <a:t>Good luck.</a:t>
            </a:r>
          </a:p>
          <a:p>
            <a:pPr>
              <a:buFontTx/>
              <a:buChar char="•"/>
            </a:pPr>
            <a:r>
              <a:rPr lang="en-NZ"/>
              <a:t>See how your conceptual model differs from the actual use of the device. </a:t>
            </a:r>
          </a:p>
          <a:p>
            <a:pPr>
              <a:buFontTx/>
              <a:buChar char="•"/>
            </a:pPr>
            <a:r>
              <a:rPr lang="en-NZ"/>
              <a:t>This is not because you made your conceptual model badly, this is because the design of the device promotes construction of a bad conceptual model.</a:t>
            </a:r>
          </a:p>
        </p:txBody>
      </p:sp>
    </p:spTree>
    <p:extLst>
      <p:ext uri="{BB962C8B-B14F-4D97-AF65-F5344CB8AC3E}">
        <p14:creationId xmlns:p14="http://schemas.microsoft.com/office/powerpoint/2010/main" val="674859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http://tcsidewalks.blogspot.co.nz/2009/06/signs-of-times-14.html</a:t>
            </a:r>
          </a:p>
          <a:p>
            <a:pPr>
              <a:buFont typeface="Arial" pitchFamily="34" charset="0"/>
              <a:buChar char="•"/>
            </a:pPr>
            <a:r>
              <a:rPr lang="en-NZ" dirty="0" smtClean="0"/>
              <a:t>Instructions</a:t>
            </a:r>
            <a:r>
              <a:rPr lang="en-NZ" baseline="0" dirty="0" smtClean="0"/>
              <a:t> on the doors of a bus</a:t>
            </a:r>
          </a:p>
          <a:p>
            <a:pPr>
              <a:buFont typeface="Arial" pitchFamily="34" charset="0"/>
              <a:buChar char="•"/>
            </a:pPr>
            <a:r>
              <a:rPr lang="en-NZ" baseline="0" dirty="0" smtClean="0"/>
              <a:t>Rule: If you need a sign or label giving instructions on how to use a control, the affordance of that control is bad.</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3827413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http://natpryce.com/articles/000805.html</a:t>
            </a:r>
          </a:p>
          <a:p>
            <a:pPr>
              <a:buFont typeface="Arial" pitchFamily="34" charset="0"/>
              <a:buChar char="•"/>
            </a:pPr>
            <a:r>
              <a:rPr lang="en-NZ" dirty="0" smtClean="0"/>
              <a:t>Bad affordances lead to misuse</a:t>
            </a:r>
          </a:p>
          <a:p>
            <a:pPr>
              <a:buFont typeface="Arial" pitchFamily="34" charset="0"/>
              <a:buChar char="•"/>
            </a:pPr>
            <a:r>
              <a:rPr lang="en-NZ" dirty="0" smtClean="0"/>
              <a:t>These examples have</a:t>
            </a:r>
            <a:r>
              <a:rPr lang="en-NZ" baseline="0" dirty="0" smtClean="0"/>
              <a:t> all been of physical devices, but bad affordance occurs in software as well.</a:t>
            </a:r>
          </a:p>
          <a:p>
            <a:pPr>
              <a:buFont typeface="Arial" pitchFamily="34" charset="0"/>
              <a:buChar char="•"/>
            </a:pPr>
            <a:r>
              <a:rPr lang="en-NZ" baseline="0" dirty="0" smtClean="0"/>
              <a:t>When users can’t tell if a control is clickable or </a:t>
            </a:r>
            <a:r>
              <a:rPr lang="en-NZ" baseline="0" dirty="0" err="1" smtClean="0"/>
              <a:t>draggable</a:t>
            </a:r>
            <a:r>
              <a:rPr lang="en-NZ" baseline="0" dirty="0" smtClean="0"/>
              <a:t>, for example.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1765767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144B0-E81A-4CAB-AB5D-13D9B2C975A9}" type="slidenum">
              <a:rPr lang="en-NZ"/>
              <a:pPr/>
              <a:t>24</a:t>
            </a:fld>
            <a:endParaRPr lang="en-NZ"/>
          </a:p>
        </p:txBody>
      </p:sp>
      <p:sp>
        <p:nvSpPr>
          <p:cNvPr id="186370" name="Rectangle 2"/>
          <p:cNvSpPr>
            <a:spLocks noGrp="1" noRot="1" noChangeAspect="1" noChangeArrowheads="1" noTextEdit="1"/>
          </p:cNvSpPr>
          <p:nvPr>
            <p:ph type="sldImg"/>
          </p:nvPr>
        </p:nvSpPr>
        <p:spPr>
          <a:xfrm>
            <a:off x="917575" y="744538"/>
            <a:ext cx="4962525" cy="3722687"/>
          </a:xfrm>
          <a:ln/>
        </p:spPr>
      </p:sp>
      <p:sp>
        <p:nvSpPr>
          <p:cNvPr id="186371" name="Rectangle 3"/>
          <p:cNvSpPr>
            <a:spLocks noGrp="1" noChangeArrowheads="1"/>
          </p:cNvSpPr>
          <p:nvPr>
            <p:ph type="body" idx="1"/>
          </p:nvPr>
        </p:nvSpPr>
        <p:spPr/>
        <p:txBody>
          <a:bodyPr/>
          <a:lstStyle/>
          <a:p>
            <a:pPr>
              <a:buFontTx/>
              <a:buChar char="•"/>
            </a:pPr>
            <a:r>
              <a:rPr lang="en-NZ"/>
              <a:t>Every object has constraints or limitations, properties of its structure that make some actions impossible. </a:t>
            </a:r>
          </a:p>
          <a:p>
            <a:pPr>
              <a:buFontTx/>
              <a:buChar char="•"/>
            </a:pPr>
            <a:r>
              <a:rPr lang="en-NZ"/>
              <a:t>For example, post boxes have smallish spaces for putting in letters. You cannot mail a really large package by stuffing it in a post box, you have to take it to the post office. </a:t>
            </a:r>
          </a:p>
          <a:p>
            <a:pPr>
              <a:buFontTx/>
              <a:buChar char="•"/>
            </a:pPr>
            <a:r>
              <a:rPr lang="en-NZ"/>
              <a:t>Some constraints occur naturally because of physical limitations of the device (for example, the maximum number of people that you may safely put into an elevator). </a:t>
            </a:r>
          </a:p>
          <a:p>
            <a:pPr>
              <a:buFontTx/>
              <a:buChar char="•"/>
            </a:pPr>
            <a:r>
              <a:rPr lang="en-NZ"/>
              <a:t>Other constraints can be designed in for the express purpose of reducing errors or difficulties when working with a device.</a:t>
            </a:r>
          </a:p>
          <a:p>
            <a:pPr>
              <a:buFontTx/>
              <a:buChar char="•"/>
            </a:pPr>
            <a:r>
              <a:rPr lang="en-NZ"/>
              <a:t>Think about door locks, for example. The key must be inserted vertically, so the slot for the key should be vertical.  Compare this to padlocks, where you have to spin the slot around to orient it correctly. </a:t>
            </a:r>
          </a:p>
          <a:p>
            <a:pPr>
              <a:buFontTx/>
              <a:buChar char="•"/>
            </a:pPr>
            <a:r>
              <a:rPr lang="en-NZ"/>
              <a:t>Even vertical locks aren’t perfect though. The key to my file cabinet will go in in either of its vertical orientation, but it will only work in one of them. I frequently insert the key, find it won’t turn, swear, take it out, turn it over and try again. </a:t>
            </a:r>
          </a:p>
          <a:p>
            <a:pPr>
              <a:buFontTx/>
              <a:buChar char="•"/>
            </a:pPr>
            <a:r>
              <a:rPr lang="en-NZ"/>
              <a:t>Note that modern car keys get around this by being symmetrical – working either way.</a:t>
            </a:r>
          </a:p>
          <a:p>
            <a:pPr>
              <a:buFontTx/>
              <a:buChar char="•"/>
            </a:pPr>
            <a:endParaRPr lang="en-NZ"/>
          </a:p>
          <a:p>
            <a:pPr>
              <a:buFontTx/>
              <a:buChar char="•"/>
            </a:pPr>
            <a:r>
              <a:rPr lang="en-NZ" b="1"/>
              <a:t>In computers our actions are often constrained to prevent errors</a:t>
            </a:r>
            <a:r>
              <a:rPr lang="en-NZ"/>
              <a:t>. </a:t>
            </a:r>
          </a:p>
          <a:p>
            <a:pPr>
              <a:buFontTx/>
              <a:buChar char="•"/>
            </a:pPr>
            <a:r>
              <a:rPr lang="en-NZ"/>
              <a:t>Example?</a:t>
            </a:r>
          </a:p>
          <a:p>
            <a:pPr>
              <a:buFontTx/>
              <a:buChar char="•"/>
            </a:pPr>
            <a:r>
              <a:rPr lang="en-NZ"/>
              <a:t>An example is the disabling of inappropriate menu commands in most modern menu-driven applications.</a:t>
            </a:r>
          </a:p>
        </p:txBody>
      </p:sp>
    </p:spTree>
    <p:extLst>
      <p:ext uri="{BB962C8B-B14F-4D97-AF65-F5344CB8AC3E}">
        <p14:creationId xmlns:p14="http://schemas.microsoft.com/office/powerpoint/2010/main" val="2054595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119B4-445C-4807-A79E-2D710C637B9F}" type="slidenum">
              <a:rPr lang="en-NZ"/>
              <a:pPr/>
              <a:t>25</a:t>
            </a:fld>
            <a:endParaRPr lang="en-NZ"/>
          </a:p>
        </p:txBody>
      </p:sp>
      <p:sp>
        <p:nvSpPr>
          <p:cNvPr id="187394" name="Rectangle 2"/>
          <p:cNvSpPr>
            <a:spLocks noGrp="1" noRot="1" noChangeAspect="1" noChangeArrowheads="1" noTextEdit="1"/>
          </p:cNvSpPr>
          <p:nvPr>
            <p:ph type="sldImg"/>
          </p:nvPr>
        </p:nvSpPr>
        <p:spPr>
          <a:xfrm>
            <a:off x="917575" y="744538"/>
            <a:ext cx="4962525" cy="3722687"/>
          </a:xfrm>
          <a:ln/>
        </p:spPr>
      </p:sp>
      <p:sp>
        <p:nvSpPr>
          <p:cNvPr id="187395" name="Rectangle 3"/>
          <p:cNvSpPr>
            <a:spLocks noGrp="1" noChangeArrowheads="1"/>
          </p:cNvSpPr>
          <p:nvPr>
            <p:ph type="body" idx="1"/>
          </p:nvPr>
        </p:nvSpPr>
        <p:spPr/>
        <p:txBody>
          <a:bodyPr/>
          <a:lstStyle/>
          <a:p>
            <a:pPr>
              <a:buFontTx/>
              <a:buChar char="•"/>
            </a:pPr>
            <a:r>
              <a:rPr lang="en-NZ" sz="1000" dirty="0"/>
              <a:t>Our interactions with devices are generally indirect. That is, we perform an </a:t>
            </a:r>
            <a:r>
              <a:rPr lang="en-NZ" sz="1000" b="1" dirty="0"/>
              <a:t>action</a:t>
            </a:r>
            <a:r>
              <a:rPr lang="en-NZ" sz="1000" dirty="0"/>
              <a:t> on some </a:t>
            </a:r>
            <a:r>
              <a:rPr lang="en-NZ" sz="1000" b="1" dirty="0"/>
              <a:t>control</a:t>
            </a:r>
            <a:r>
              <a:rPr lang="en-NZ" sz="1000" dirty="0"/>
              <a:t> (like a light switch), and there is some </a:t>
            </a:r>
            <a:r>
              <a:rPr lang="en-NZ" sz="1000" b="1" dirty="0"/>
              <a:t>consequent result</a:t>
            </a:r>
            <a:r>
              <a:rPr lang="en-NZ" sz="1000" dirty="0"/>
              <a:t> on </a:t>
            </a:r>
            <a:r>
              <a:rPr lang="en-NZ" sz="1000" b="1" dirty="0"/>
              <a:t>some other part of the device</a:t>
            </a:r>
            <a:r>
              <a:rPr lang="en-NZ" sz="1000" dirty="0"/>
              <a:t> (the light turns on). </a:t>
            </a:r>
          </a:p>
          <a:p>
            <a:pPr>
              <a:buFontTx/>
              <a:buChar char="•"/>
            </a:pPr>
            <a:r>
              <a:rPr lang="en-NZ" sz="1000" dirty="0"/>
              <a:t>Humans learn to understand these relationships (between action and result), by constructing “</a:t>
            </a:r>
            <a:r>
              <a:rPr lang="en-NZ" sz="1000" b="1" dirty="0"/>
              <a:t>mappings</a:t>
            </a:r>
            <a:r>
              <a:rPr lang="en-NZ" sz="1000" dirty="0"/>
              <a:t>”, stimulus/response or action/result chains. </a:t>
            </a:r>
          </a:p>
          <a:p>
            <a:pPr>
              <a:buFontTx/>
              <a:buChar char="•"/>
            </a:pPr>
            <a:r>
              <a:rPr lang="en-NZ" sz="1000" dirty="0"/>
              <a:t>These mappings are required for the user to learn </a:t>
            </a:r>
            <a:r>
              <a:rPr lang="en-NZ" sz="1000" b="1" dirty="0"/>
              <a:t>what effects his actions will have</a:t>
            </a:r>
            <a:r>
              <a:rPr lang="en-NZ" sz="1000" dirty="0"/>
              <a:t>. </a:t>
            </a:r>
          </a:p>
          <a:p>
            <a:pPr>
              <a:buFontTx/>
              <a:buChar char="•"/>
            </a:pPr>
            <a:r>
              <a:rPr lang="en-NZ" sz="1000" b="1" dirty="0"/>
              <a:t>If mappings are difficult to learn, it will be difficult to learn to use the device.  </a:t>
            </a:r>
          </a:p>
          <a:p>
            <a:pPr>
              <a:buFontTx/>
              <a:buChar char="•"/>
            </a:pPr>
            <a:endParaRPr lang="en-NZ" sz="1000" b="1" dirty="0"/>
          </a:p>
          <a:p>
            <a:pPr>
              <a:buFontTx/>
              <a:buChar char="•"/>
            </a:pPr>
            <a:r>
              <a:rPr lang="en-NZ" sz="1000" dirty="0"/>
              <a:t>A well-designed device has sensible mappings based on </a:t>
            </a:r>
            <a:r>
              <a:rPr lang="en-NZ" sz="1000" b="1" dirty="0"/>
              <a:t>obvious logical, structural or mnemonic relationships. </a:t>
            </a:r>
          </a:p>
          <a:p>
            <a:pPr>
              <a:buFontTx/>
              <a:buChar char="•"/>
            </a:pPr>
            <a:r>
              <a:rPr lang="en-NZ" sz="1000" b="1" dirty="0"/>
              <a:t>These are called “natural mappings”. </a:t>
            </a:r>
          </a:p>
          <a:p>
            <a:pPr>
              <a:buFontTx/>
              <a:buChar char="•"/>
            </a:pPr>
            <a:r>
              <a:rPr lang="en-NZ" sz="1000" dirty="0"/>
              <a:t>A poorly designed device is one whose mappings </a:t>
            </a:r>
            <a:r>
              <a:rPr lang="en-NZ" sz="1000" b="1" dirty="0"/>
              <a:t>disregard, or worse, violate</a:t>
            </a:r>
            <a:r>
              <a:rPr lang="en-NZ" sz="1000" dirty="0"/>
              <a:t>, the natural mappings.</a:t>
            </a:r>
          </a:p>
          <a:p>
            <a:pPr>
              <a:buFontTx/>
              <a:buChar char="•"/>
            </a:pPr>
            <a:endParaRPr lang="en-NZ" sz="1000" dirty="0"/>
          </a:p>
          <a:p>
            <a:pPr>
              <a:buFontTx/>
              <a:buChar char="•"/>
            </a:pPr>
            <a:r>
              <a:rPr lang="en-NZ" sz="1000" dirty="0"/>
              <a:t>For example, in my foyer, there is a light switch thingy with two switches. One of these turns on the outside light, the other turns on the inside light. Even though I’ve been using these switches for </a:t>
            </a:r>
            <a:r>
              <a:rPr lang="en-NZ" sz="1000" dirty="0" smtClean="0"/>
              <a:t>20 </a:t>
            </a:r>
            <a:r>
              <a:rPr lang="en-NZ" sz="1000" dirty="0"/>
              <a:t>years, I still can never remember which is which. </a:t>
            </a:r>
          </a:p>
          <a:p>
            <a:pPr>
              <a:buFontTx/>
              <a:buChar char="•"/>
            </a:pPr>
            <a:r>
              <a:rPr lang="en-NZ" sz="1000" dirty="0"/>
              <a:t>The problem is that the switches are stacked vertically, and there’s no particular logic that allows me to map inside/outside to top/bottom. </a:t>
            </a:r>
          </a:p>
          <a:p>
            <a:pPr>
              <a:buFontTx/>
              <a:buChar char="•"/>
            </a:pPr>
            <a:r>
              <a:rPr lang="en-NZ" sz="1000" dirty="0"/>
              <a:t>However, as I face the light switch, the outside light it on my left, and the inside light is on my right. How much more sensible it would have been to stack the switches horizontally so that their </a:t>
            </a:r>
            <a:r>
              <a:rPr lang="en-NZ" sz="1000" b="1" dirty="0"/>
              <a:t>spatial position mapped directly to the position of the lights.</a:t>
            </a:r>
            <a:r>
              <a:rPr lang="en-NZ" sz="1000" dirty="0"/>
              <a:t> I would never have gotten this wrong.</a:t>
            </a:r>
          </a:p>
        </p:txBody>
      </p:sp>
    </p:spTree>
    <p:extLst>
      <p:ext uri="{BB962C8B-B14F-4D97-AF65-F5344CB8AC3E}">
        <p14:creationId xmlns:p14="http://schemas.microsoft.com/office/powerpoint/2010/main" val="313211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11109-BCE8-4544-9BAF-ECC641A8111E}" type="slidenum">
              <a:rPr lang="en-NZ"/>
              <a:pPr/>
              <a:t>26</a:t>
            </a:fld>
            <a:endParaRPr lang="en-NZ"/>
          </a:p>
        </p:txBody>
      </p:sp>
      <p:sp>
        <p:nvSpPr>
          <p:cNvPr id="188418" name="Rectangle 2"/>
          <p:cNvSpPr>
            <a:spLocks noGrp="1" noRot="1" noChangeAspect="1" noChangeArrowheads="1" noTextEdit="1"/>
          </p:cNvSpPr>
          <p:nvPr>
            <p:ph type="sldImg"/>
          </p:nvPr>
        </p:nvSpPr>
        <p:spPr>
          <a:xfrm>
            <a:off x="917575" y="744538"/>
            <a:ext cx="4962525" cy="3722687"/>
          </a:xfrm>
          <a:ln/>
        </p:spPr>
      </p:sp>
      <p:sp>
        <p:nvSpPr>
          <p:cNvPr id="188419" name="Rectangle 3"/>
          <p:cNvSpPr>
            <a:spLocks noGrp="1" noChangeArrowheads="1"/>
          </p:cNvSpPr>
          <p:nvPr>
            <p:ph type="body" idx="1"/>
          </p:nvPr>
        </p:nvSpPr>
        <p:spPr/>
        <p:txBody>
          <a:bodyPr/>
          <a:lstStyle/>
          <a:p>
            <a:pPr>
              <a:buFontTx/>
              <a:buChar char="•"/>
            </a:pPr>
            <a:r>
              <a:rPr lang="en-NZ"/>
              <a:t>Another example of this is my stove:</a:t>
            </a:r>
          </a:p>
          <a:p>
            <a:pPr>
              <a:buFontTx/>
              <a:buChar char="•"/>
            </a:pPr>
            <a:r>
              <a:rPr lang="en-NZ"/>
              <a:t>The black circles are the burners, the red are the switches. Who goes to whom?</a:t>
            </a:r>
          </a:p>
          <a:p>
            <a:pPr>
              <a:buFontTx/>
              <a:buChar char="•"/>
            </a:pPr>
            <a:r>
              <a:rPr lang="en-NZ"/>
              <a:t> (A: From the top switch it’s UL, LL, UR, LR) </a:t>
            </a:r>
          </a:p>
          <a:p>
            <a:pPr>
              <a:buFontTx/>
              <a:buChar char="•"/>
            </a:pPr>
            <a:r>
              <a:rPr lang="en-NZ"/>
              <a:t>Wouldn’t it be better if the four switches were in a square like the four burners?</a:t>
            </a:r>
          </a:p>
        </p:txBody>
      </p:sp>
    </p:spTree>
    <p:extLst>
      <p:ext uri="{BB962C8B-B14F-4D97-AF65-F5344CB8AC3E}">
        <p14:creationId xmlns:p14="http://schemas.microsoft.com/office/powerpoint/2010/main" val="2619069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99BEB-DC53-4BF0-AA75-3C96748022FC}" type="slidenum">
              <a:rPr lang="en-NZ"/>
              <a:pPr/>
              <a:t>27</a:t>
            </a:fld>
            <a:endParaRPr lang="en-NZ"/>
          </a:p>
        </p:txBody>
      </p:sp>
      <p:sp>
        <p:nvSpPr>
          <p:cNvPr id="190466" name="Rectangle 2"/>
          <p:cNvSpPr>
            <a:spLocks noGrp="1" noRot="1" noChangeAspect="1" noChangeArrowheads="1" noTextEdit="1"/>
          </p:cNvSpPr>
          <p:nvPr>
            <p:ph type="sldImg"/>
          </p:nvPr>
        </p:nvSpPr>
        <p:spPr>
          <a:xfrm>
            <a:off x="917575" y="744538"/>
            <a:ext cx="4962525" cy="3722687"/>
          </a:xfrm>
          <a:ln/>
        </p:spPr>
      </p:sp>
      <p:sp>
        <p:nvSpPr>
          <p:cNvPr id="190467" name="Rectangle 3"/>
          <p:cNvSpPr>
            <a:spLocks noGrp="1" noChangeArrowheads="1"/>
          </p:cNvSpPr>
          <p:nvPr>
            <p:ph type="body" idx="1"/>
          </p:nvPr>
        </p:nvSpPr>
        <p:spPr/>
        <p:txBody>
          <a:bodyPr/>
          <a:lstStyle/>
          <a:p>
            <a:pPr>
              <a:buFontTx/>
              <a:buChar char="•"/>
            </a:pPr>
            <a:r>
              <a:rPr lang="en-NZ" sz="1000"/>
              <a:t>These are examples of </a:t>
            </a:r>
            <a:r>
              <a:rPr lang="en-NZ" sz="1000" b="1"/>
              <a:t>spatial</a:t>
            </a:r>
            <a:r>
              <a:rPr lang="en-NZ" sz="1000"/>
              <a:t> mappings. </a:t>
            </a:r>
          </a:p>
          <a:p>
            <a:pPr>
              <a:buFontTx/>
              <a:buChar char="•"/>
            </a:pPr>
            <a:r>
              <a:rPr lang="en-NZ" sz="1000"/>
              <a:t>There are also </a:t>
            </a:r>
            <a:r>
              <a:rPr lang="en-NZ" sz="1000" b="1"/>
              <a:t>logical</a:t>
            </a:r>
            <a:r>
              <a:rPr lang="en-NZ" sz="1000"/>
              <a:t> mappings: </a:t>
            </a:r>
          </a:p>
          <a:p>
            <a:pPr lvl="1">
              <a:buFontTx/>
              <a:buChar char="•"/>
            </a:pPr>
            <a:r>
              <a:rPr lang="en-NZ" sz="1000"/>
              <a:t>For example, to increase the volume on my TV, you push a button on the remote that has an up arrow. </a:t>
            </a:r>
          </a:p>
          <a:p>
            <a:pPr lvl="1">
              <a:buFontTx/>
              <a:buChar char="•"/>
            </a:pPr>
            <a:r>
              <a:rPr lang="en-NZ" sz="1000"/>
              <a:t>Although volume is not inherently directional, </a:t>
            </a:r>
            <a:r>
              <a:rPr lang="en-NZ" sz="1000" b="1"/>
              <a:t>the notion of “up” maps logically to “louder”.</a:t>
            </a:r>
            <a:r>
              <a:rPr lang="en-NZ" sz="1000"/>
              <a:t> Think how confusing it would be if you raised the volume by pushing the down arrow. Nobody would get it.</a:t>
            </a:r>
          </a:p>
          <a:p>
            <a:pPr>
              <a:buFontTx/>
              <a:buChar char="•"/>
            </a:pPr>
            <a:r>
              <a:rPr lang="en-NZ" sz="1000"/>
              <a:t>Mappings can also be cultural. </a:t>
            </a:r>
          </a:p>
          <a:p>
            <a:pPr lvl="1">
              <a:buFontTx/>
              <a:buChar char="•"/>
            </a:pPr>
            <a:r>
              <a:rPr lang="en-NZ" sz="1000"/>
              <a:t>For example, years of looking at traffic lights have taught us that Red means Stop and Green means Go. </a:t>
            </a:r>
          </a:p>
          <a:p>
            <a:pPr lvl="1">
              <a:buFontTx/>
              <a:buChar char="•"/>
            </a:pPr>
            <a:r>
              <a:rPr lang="en-NZ" sz="1000"/>
              <a:t>We can use this mapping now in device interfaces, and people will easily map from the color of a control to its function. </a:t>
            </a:r>
          </a:p>
          <a:p>
            <a:pPr lvl="1">
              <a:buFontTx/>
              <a:buChar char="•"/>
            </a:pPr>
            <a:r>
              <a:rPr lang="en-NZ" sz="1000"/>
              <a:t>In a society without traffic lights, there would be no particular motivation for this mapping (barring the differential perceptibility of the two colours, which is only a minor influence).</a:t>
            </a:r>
          </a:p>
          <a:p>
            <a:pPr>
              <a:buFontTx/>
              <a:buChar char="•"/>
            </a:pPr>
            <a:r>
              <a:rPr lang="en-NZ" sz="1000"/>
              <a:t>A very common example of natural mapping with </a:t>
            </a:r>
            <a:r>
              <a:rPr lang="en-NZ" sz="1000" b="1"/>
              <a:t>computers</a:t>
            </a:r>
            <a:r>
              <a:rPr lang="en-NZ" sz="1000"/>
              <a:t> is the next-page and previous-page buttons on web pages. </a:t>
            </a:r>
          </a:p>
          <a:p>
            <a:pPr lvl="1">
              <a:buFontTx/>
              <a:buChar char="•"/>
            </a:pPr>
            <a:r>
              <a:rPr lang="en-NZ" sz="1000"/>
              <a:t>The previous page is always to the left, the next page is always to the right. </a:t>
            </a:r>
          </a:p>
          <a:p>
            <a:pPr lvl="1">
              <a:buFontTx/>
              <a:buChar char="•"/>
            </a:pPr>
            <a:r>
              <a:rPr lang="en-NZ" sz="1000"/>
              <a:t>It seems obvious that it should be this way, yet on a web site there is no sense in which the previous page is “to the left of” the current page, or the next page is “to the right”. </a:t>
            </a:r>
          </a:p>
          <a:p>
            <a:pPr lvl="1">
              <a:buFontTx/>
              <a:buChar char="•"/>
            </a:pPr>
            <a:r>
              <a:rPr lang="en-NZ" sz="1000"/>
              <a:t>We are strongly trained in this left/right mapping because of the way we turn pages when we read a book, and we map naturally from prev/next to left/right based on that experience.</a:t>
            </a:r>
          </a:p>
          <a:p>
            <a:pPr lvl="1">
              <a:buFontTx/>
              <a:buChar char="•"/>
            </a:pPr>
            <a:r>
              <a:rPr lang="en-NZ" sz="1000"/>
              <a:t> Does this mean that we should reverse the buttons if we are designing for right-to-left reading cultures?</a:t>
            </a:r>
          </a:p>
          <a:p>
            <a:pPr>
              <a:buFontTx/>
              <a:buChar char="•"/>
            </a:pPr>
            <a:r>
              <a:rPr lang="en-NZ" sz="1000"/>
              <a:t>The scan/preview buttons from PhotoShop’s scan module, in addition to being just too precious for words, are mapped wrong. One previews first, then scans, so the Preview button should be first (i.e. on the left).</a:t>
            </a:r>
          </a:p>
          <a:p>
            <a:pPr lvl="1">
              <a:buFontTx/>
              <a:buChar char="•"/>
            </a:pPr>
            <a:endParaRPr lang="en-NZ" sz="1000"/>
          </a:p>
          <a:p>
            <a:pPr>
              <a:buFontTx/>
              <a:buChar char="•"/>
            </a:pPr>
            <a:r>
              <a:rPr lang="en-NZ" sz="1000"/>
              <a:t>Mappings are extremely powerful, and once learned, extremely difficult to overcome. </a:t>
            </a:r>
          </a:p>
          <a:p>
            <a:pPr>
              <a:buFontTx/>
              <a:buChar char="•"/>
            </a:pPr>
            <a:r>
              <a:rPr lang="en-NZ" sz="1000"/>
              <a:t>For example, my husband had been driving in New Zealand for a year before he stopped indicating his intention to turn by starting up the windshield wipers. He had learned that the turn signals are on the left (as they are on left-drive cars) and his brain was unwilling to consider otherwise. </a:t>
            </a:r>
          </a:p>
          <a:p>
            <a:pPr>
              <a:buFontTx/>
              <a:buChar char="•"/>
            </a:pPr>
            <a:r>
              <a:rPr lang="en-NZ" sz="1000" b="1"/>
              <a:t>Try never to violate natural mappings.</a:t>
            </a:r>
          </a:p>
        </p:txBody>
      </p:sp>
    </p:spTree>
    <p:extLst>
      <p:ext uri="{BB962C8B-B14F-4D97-AF65-F5344CB8AC3E}">
        <p14:creationId xmlns:p14="http://schemas.microsoft.com/office/powerpoint/2010/main" val="15623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13681-D14D-4AD6-AAF9-47D73F763309}" type="slidenum">
              <a:rPr lang="en-NZ"/>
              <a:pPr/>
              <a:t>28</a:t>
            </a:fld>
            <a:endParaRPr lang="en-NZ"/>
          </a:p>
        </p:txBody>
      </p:sp>
      <p:sp>
        <p:nvSpPr>
          <p:cNvPr id="191490" name="Rectangle 2"/>
          <p:cNvSpPr>
            <a:spLocks noGrp="1" noRot="1" noChangeAspect="1" noChangeArrowheads="1" noTextEdit="1"/>
          </p:cNvSpPr>
          <p:nvPr>
            <p:ph type="sldImg"/>
          </p:nvPr>
        </p:nvSpPr>
        <p:spPr>
          <a:xfrm>
            <a:off x="917575" y="744538"/>
            <a:ext cx="4962525" cy="3722687"/>
          </a:xfrm>
          <a:ln/>
        </p:spPr>
      </p:sp>
      <p:sp>
        <p:nvSpPr>
          <p:cNvPr id="191491" name="Rectangle 3"/>
          <p:cNvSpPr>
            <a:spLocks noGrp="1" noChangeArrowheads="1"/>
          </p:cNvSpPr>
          <p:nvPr>
            <p:ph type="body" idx="1"/>
          </p:nvPr>
        </p:nvSpPr>
        <p:spPr/>
        <p:txBody>
          <a:bodyPr/>
          <a:lstStyle/>
          <a:p>
            <a:pPr>
              <a:buFontTx/>
              <a:buChar char="•"/>
            </a:pPr>
            <a:r>
              <a:rPr lang="en-NZ"/>
              <a:t>A special case of mapping we see a lot of in computers is metaphor.</a:t>
            </a:r>
          </a:p>
          <a:p>
            <a:pPr>
              <a:buFontTx/>
              <a:buChar char="•"/>
            </a:pPr>
            <a:r>
              <a:rPr lang="en-NZ"/>
              <a:t> That is, the entire application is built as a model of something we already know a lot about. </a:t>
            </a:r>
          </a:p>
          <a:p>
            <a:pPr>
              <a:buFontTx/>
              <a:buChar char="•"/>
            </a:pPr>
            <a:r>
              <a:rPr lang="en-NZ"/>
              <a:t>The Windows and Mac operating systems are built around the “Desktop metaphor”. You have files and folders and trash cans and so on. </a:t>
            </a:r>
          </a:p>
          <a:p>
            <a:pPr>
              <a:buFontTx/>
              <a:buChar char="•"/>
            </a:pPr>
            <a:r>
              <a:rPr lang="en-NZ"/>
              <a:t>The idea is that people can use what they already know about the world (“to throw something away, put it in the trash can”) to facilitate learning and using the application (“to delete this object, put it in the trash can”). </a:t>
            </a:r>
          </a:p>
          <a:p>
            <a:pPr>
              <a:buFontTx/>
              <a:buChar char="•"/>
            </a:pPr>
            <a:r>
              <a:rPr lang="en-NZ" b="1"/>
              <a:t>Metaphor allows us to take advantage of the complex learned logical affordances of the objects.</a:t>
            </a:r>
          </a:p>
          <a:p>
            <a:pPr>
              <a:buFontTx/>
              <a:buChar char="•"/>
            </a:pPr>
            <a:endParaRPr lang="en-NZ" b="1"/>
          </a:p>
          <a:p>
            <a:pPr>
              <a:buFontTx/>
              <a:buChar char="•"/>
            </a:pPr>
            <a:r>
              <a:rPr lang="en-NZ"/>
              <a:t>Metaphor is a powerful tool. It is easy to figure out how to use Music Match, because it is modelled on something we already know how to use.</a:t>
            </a:r>
          </a:p>
        </p:txBody>
      </p:sp>
    </p:spTree>
    <p:extLst>
      <p:ext uri="{BB962C8B-B14F-4D97-AF65-F5344CB8AC3E}">
        <p14:creationId xmlns:p14="http://schemas.microsoft.com/office/powerpoint/2010/main" val="3460040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You don’t have to explain how to use this. People already know.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1161305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Tools = solutions</a:t>
            </a:r>
          </a:p>
          <a:p>
            <a:r>
              <a:rPr lang="en-NZ" dirty="0" smtClean="0"/>
              <a:t>Tractor = work</a:t>
            </a:r>
          </a:p>
          <a:p>
            <a:r>
              <a:rPr lang="en-NZ" dirty="0" smtClean="0"/>
              <a:t>Coffee cup = contact,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335672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We</a:t>
            </a:r>
            <a:r>
              <a:rPr lang="en-NZ" baseline="0" dirty="0" smtClean="0"/>
              <a:t> are not here to do this.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423928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countdown</a:t>
            </a:r>
            <a:r>
              <a:rPr lang="en-NZ" baseline="0" dirty="0" smtClean="0"/>
              <a:t> clock.</a:t>
            </a:r>
          </a:p>
          <a:p>
            <a:r>
              <a:rPr lang="en-NZ" baseline="0" dirty="0" smtClean="0"/>
              <a:t>There is no technical reason to duplicate the “spinning number” behaviour of a physical roll-number timer on a computer screen.</a:t>
            </a:r>
          </a:p>
          <a:p>
            <a:r>
              <a:rPr lang="en-NZ" baseline="0" dirty="0" smtClean="0"/>
              <a:t>But it means something to people, and by using it, you leverage all that meaning</a:t>
            </a:r>
          </a:p>
          <a:p>
            <a:endParaRPr lang="en-NZ" baseline="0" dirty="0" smtClean="0"/>
          </a:p>
          <a:p>
            <a:r>
              <a:rPr lang="en-NZ" baseline="0" dirty="0" smtClean="0"/>
              <a:t>Other metaphors...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extLst>
      <p:ext uri="{BB962C8B-B14F-4D97-AF65-F5344CB8AC3E}">
        <p14:creationId xmlns:p14="http://schemas.microsoft.com/office/powerpoint/2010/main" val="3276062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Pretty picture. Accesses users’ cognitive model of a physical compass.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extLst>
      <p:ext uri="{BB962C8B-B14F-4D97-AF65-F5344CB8AC3E}">
        <p14:creationId xmlns:p14="http://schemas.microsoft.com/office/powerpoint/2010/main" val="1621992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user understands the purpose of having</a:t>
            </a:r>
            <a:r>
              <a:rPr lang="en-NZ" baseline="0" dirty="0" smtClean="0"/>
              <a:t> to log in (to identify) without explanation, because of the nametag metaphor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extLst>
      <p:ext uri="{BB962C8B-B14F-4D97-AF65-F5344CB8AC3E}">
        <p14:creationId xmlns:p14="http://schemas.microsoft.com/office/powerpoint/2010/main" val="1371626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Often used to represent</a:t>
            </a:r>
            <a:r>
              <a:rPr lang="en-NZ" baseline="0" dirty="0" smtClean="0"/>
              <a:t> “innovation”, “new ideas”</a:t>
            </a:r>
          </a:p>
          <a:p>
            <a:r>
              <a:rPr lang="en-NZ" baseline="0" dirty="0" smtClean="0"/>
              <a:t>It’s a light bulb. Its connection to innovation is entirely metaphorical.</a:t>
            </a:r>
          </a:p>
          <a:p>
            <a:r>
              <a:rPr lang="en-NZ" baseline="0" dirty="0" smtClean="0"/>
              <a:t>But it works.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extLst>
      <p:ext uri="{BB962C8B-B14F-4D97-AF65-F5344CB8AC3E}">
        <p14:creationId xmlns:p14="http://schemas.microsoft.com/office/powerpoint/2010/main" val="1726883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Jkrowling.com (old interface – doesn’t look like this anymore)</a:t>
            </a:r>
          </a:p>
          <a:p>
            <a:r>
              <a:rPr lang="en-NZ" dirty="0" smtClean="0"/>
              <a:t>It’s all metaphor.</a:t>
            </a:r>
          </a:p>
          <a:p>
            <a:r>
              <a:rPr lang="en-NZ" dirty="0" smtClean="0"/>
              <a:t>In</a:t>
            </a:r>
            <a:r>
              <a:rPr lang="en-NZ" baseline="0" dirty="0" smtClean="0"/>
              <a:t> its extreme versions, metaphor can also promote immersion.</a:t>
            </a:r>
          </a:p>
          <a:p>
            <a:r>
              <a:rPr lang="en-NZ" baseline="0" dirty="0" smtClean="0"/>
              <a:t>This is </a:t>
            </a:r>
            <a:r>
              <a:rPr lang="en-NZ" b="1" baseline="0" dirty="0" smtClean="0"/>
              <a:t>not</a:t>
            </a:r>
            <a:r>
              <a:rPr lang="en-NZ" b="0" baseline="0" dirty="0" smtClean="0"/>
              <a:t> a usability feature, and in fact, it can sometimes interfere with usability.</a:t>
            </a:r>
          </a:p>
          <a:p>
            <a:r>
              <a:rPr lang="en-NZ" b="0" baseline="0" dirty="0" smtClean="0"/>
              <a:t>The correct use of metaphor in interface is a topic of some controversy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35</a:t>
            </a:fld>
            <a:endParaRPr lang="en-NZ"/>
          </a:p>
        </p:txBody>
      </p:sp>
    </p:spTree>
    <p:extLst>
      <p:ext uri="{BB962C8B-B14F-4D97-AF65-F5344CB8AC3E}">
        <p14:creationId xmlns:p14="http://schemas.microsoft.com/office/powerpoint/2010/main" val="129176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Developer.apple.com</a:t>
            </a:r>
          </a:p>
          <a:p>
            <a:endParaRPr lang="en-NZ" dirty="0" smtClean="0"/>
          </a:p>
          <a:p>
            <a:r>
              <a:rPr lang="en-NZ" dirty="0" smtClean="0"/>
              <a:t>But really, is this the best interface for a online</a:t>
            </a:r>
            <a:r>
              <a:rPr lang="en-NZ" baseline="0" dirty="0" smtClean="0"/>
              <a:t> book collection? Do you benefit from having it look like a bookshelf? Taking up all that space with those little pictures? For thousands of books?</a:t>
            </a:r>
          </a:p>
          <a:p>
            <a:endParaRPr lang="en-NZ" baseline="0" dirty="0" smtClean="0"/>
          </a:p>
          <a:p>
            <a:r>
              <a:rPr lang="en-NZ" baseline="0" dirty="0" smtClean="0"/>
              <a:t>A caveat</a:t>
            </a:r>
            <a:endParaRPr lang="en-NZ" dirty="0" smtClean="0"/>
          </a:p>
          <a:p>
            <a:endParaRPr lang="en-NZ" dirty="0" smtClean="0"/>
          </a:p>
          <a:p>
            <a:r>
              <a:rPr lang="en-NZ" dirty="0" smtClean="0"/>
              <a:t>Metaphors should not distract or confuse, they must clarify. Apple and those that design for it love their beautiful interfaces and the metaphors that inspired it, and while attention to detail is highly admired, design abuse via mainstream device </a:t>
            </a:r>
            <a:r>
              <a:rPr lang="en-NZ" dirty="0" err="1" smtClean="0"/>
              <a:t>iPad</a:t>
            </a:r>
            <a:r>
              <a:rPr lang="en-NZ" dirty="0" smtClean="0"/>
              <a:t>, will become rampant. It’s tempting to pull out all the stops, but as with many things in life, </a:t>
            </a:r>
            <a:r>
              <a:rPr lang="en-NZ" dirty="0" smtClean="0">
                <a:hlinkClick r:id="rId3"/>
              </a:rPr>
              <a:t>exercise restraint</a:t>
            </a:r>
            <a:r>
              <a:rPr lang="en-NZ" dirty="0" smtClean="0"/>
              <a:t>.</a:t>
            </a:r>
          </a:p>
          <a:p>
            <a:endParaRPr lang="en-NZ" dirty="0" smtClean="0"/>
          </a:p>
          <a:p>
            <a:r>
              <a:rPr lang="en-NZ" dirty="0" smtClean="0"/>
              <a:t>Sophia</a:t>
            </a:r>
            <a:r>
              <a:rPr lang="en-NZ" baseline="0" dirty="0" smtClean="0"/>
              <a:t> Lucero</a:t>
            </a:r>
            <a:endParaRPr lang="en-NZ" dirty="0" smtClean="0"/>
          </a:p>
          <a:p>
            <a:r>
              <a:rPr lang="en-NZ" dirty="0" smtClean="0"/>
              <a:t>http://www.wisdump.com/design/beware-the-too-realistic-design-metaphor/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extLst>
      <p:ext uri="{BB962C8B-B14F-4D97-AF65-F5344CB8AC3E}">
        <p14:creationId xmlns:p14="http://schemas.microsoft.com/office/powerpoint/2010/main" val="208416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baseline="0" dirty="0" smtClean="0"/>
              <a:t>A caveat</a:t>
            </a:r>
            <a:endParaRPr lang="en-NZ" dirty="0" smtClean="0"/>
          </a:p>
          <a:p>
            <a:r>
              <a:rPr lang="en-NZ" dirty="0" smtClean="0"/>
              <a:t>Sophia</a:t>
            </a:r>
            <a:r>
              <a:rPr lang="en-NZ" baseline="0" dirty="0" smtClean="0"/>
              <a:t> Lucero</a:t>
            </a:r>
            <a:endParaRPr lang="en-NZ" dirty="0" smtClean="0"/>
          </a:p>
          <a:p>
            <a:r>
              <a:rPr lang="en-NZ" dirty="0" smtClean="0"/>
              <a:t>http://www.wisdump.com/design/beware-the-too-realistic-design-metaphor/</a:t>
            </a:r>
          </a:p>
          <a:p>
            <a:endParaRPr lang="en-NZ" dirty="0" smtClean="0"/>
          </a:p>
          <a:p>
            <a:r>
              <a:rPr lang="en-NZ" dirty="0" smtClean="0"/>
              <a:t>Thus,</a:t>
            </a:r>
            <a:r>
              <a:rPr lang="en-NZ" baseline="0" dirty="0" smtClean="0"/>
              <a:t> we must avoid metaphor simply for the sake of being clever. Remember the only goal: Empower the user.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37</a:t>
            </a:fld>
            <a:endParaRPr lang="en-NZ"/>
          </a:p>
        </p:txBody>
      </p:sp>
    </p:spTree>
    <p:extLst>
      <p:ext uri="{BB962C8B-B14F-4D97-AF65-F5344CB8AC3E}">
        <p14:creationId xmlns:p14="http://schemas.microsoft.com/office/powerpoint/2010/main" val="890423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04F23-8F10-4335-A6E3-3B7D9618DC85}" type="slidenum">
              <a:rPr lang="en-NZ"/>
              <a:pPr/>
              <a:t>38</a:t>
            </a:fld>
            <a:endParaRPr lang="en-NZ"/>
          </a:p>
        </p:txBody>
      </p:sp>
      <p:sp>
        <p:nvSpPr>
          <p:cNvPr id="193538" name="Rectangle 2"/>
          <p:cNvSpPr>
            <a:spLocks noGrp="1" noRot="1" noChangeAspect="1" noChangeArrowheads="1" noTextEdit="1"/>
          </p:cNvSpPr>
          <p:nvPr>
            <p:ph type="sldImg"/>
          </p:nvPr>
        </p:nvSpPr>
        <p:spPr>
          <a:xfrm>
            <a:off x="917575" y="744538"/>
            <a:ext cx="4962525" cy="3722687"/>
          </a:xfrm>
          <a:ln/>
        </p:spPr>
      </p:sp>
      <p:sp>
        <p:nvSpPr>
          <p:cNvPr id="193539" name="Rectangle 3"/>
          <p:cNvSpPr>
            <a:spLocks noGrp="1" noChangeArrowheads="1"/>
          </p:cNvSpPr>
          <p:nvPr>
            <p:ph type="body" idx="1"/>
          </p:nvPr>
        </p:nvSpPr>
        <p:spPr/>
        <p:txBody>
          <a:bodyPr/>
          <a:lstStyle/>
          <a:p>
            <a:pPr>
              <a:lnSpc>
                <a:spcPct val="80000"/>
              </a:lnSpc>
              <a:buFontTx/>
              <a:buChar char="•"/>
            </a:pPr>
            <a:r>
              <a:rPr lang="en-NZ" sz="1000"/>
              <a:t>When we say “feedback” we often think more about the latter kind, which deals with things like error messages and modal menus and so on. We will talk more about that kind of feedback a bit later. </a:t>
            </a:r>
          </a:p>
          <a:p>
            <a:pPr>
              <a:lnSpc>
                <a:spcPct val="80000"/>
              </a:lnSpc>
              <a:buFontTx/>
              <a:buChar char="•"/>
            </a:pPr>
            <a:r>
              <a:rPr lang="en-NZ" sz="1000"/>
              <a:t>We concentrate now on the first one, which is important for preventing errors.</a:t>
            </a:r>
          </a:p>
          <a:p>
            <a:pPr>
              <a:lnSpc>
                <a:spcPct val="80000"/>
              </a:lnSpc>
              <a:buFontTx/>
              <a:buChar char="•"/>
            </a:pPr>
            <a:r>
              <a:rPr lang="en-NZ" sz="1000"/>
              <a:t>Consider, for example, the EFTPOS keypad thingy. Each time a keypress is successfully read by the system, a little beep goes, and an * appears in the display. Imagine using the device without this feedback. You would have no idea when you had pressed the key hard enough. You would perhaps press extra times, sending the wrong digits, and so forth. </a:t>
            </a:r>
          </a:p>
          <a:p>
            <a:pPr>
              <a:lnSpc>
                <a:spcPct val="80000"/>
              </a:lnSpc>
              <a:buFontTx/>
              <a:buChar char="•"/>
            </a:pPr>
            <a:r>
              <a:rPr lang="en-NZ" sz="1000"/>
              <a:t>Or think about the telephone. Why does the phone take your own voice and route it through the handpiece into your ear? This is how you know how loudly to talk. Think about how people talk when they are wearing headphones – the feedback about their own volume is defective, so they speak very loudly.</a:t>
            </a:r>
          </a:p>
          <a:p>
            <a:pPr>
              <a:lnSpc>
                <a:spcPct val="80000"/>
              </a:lnSpc>
              <a:buFontTx/>
              <a:buChar char="•"/>
            </a:pPr>
            <a:r>
              <a:rPr lang="en-NZ" sz="1000"/>
              <a:t>For that matter, think about yelling at your kids…..</a:t>
            </a:r>
          </a:p>
          <a:p>
            <a:pPr>
              <a:lnSpc>
                <a:spcPct val="80000"/>
              </a:lnSpc>
              <a:buFontTx/>
              <a:buChar char="•"/>
            </a:pPr>
            <a:endParaRPr lang="en-NZ" sz="1000"/>
          </a:p>
          <a:p>
            <a:pPr>
              <a:lnSpc>
                <a:spcPct val="80000"/>
              </a:lnSpc>
              <a:buFontTx/>
              <a:buChar char="•"/>
            </a:pPr>
            <a:r>
              <a:rPr lang="en-NZ" sz="1000"/>
              <a:t>In computer interfaces we often see the problem of inadequate feedback when operations are slow. </a:t>
            </a:r>
          </a:p>
          <a:p>
            <a:pPr>
              <a:lnSpc>
                <a:spcPct val="80000"/>
              </a:lnSpc>
              <a:buFontTx/>
              <a:buChar char="•"/>
            </a:pPr>
            <a:r>
              <a:rPr lang="en-NZ" sz="1000"/>
              <a:t>You perform an action  -- save a file, open an application, click on a web link -- and nothing seems to be happening. </a:t>
            </a:r>
          </a:p>
          <a:p>
            <a:pPr>
              <a:lnSpc>
                <a:spcPct val="80000"/>
              </a:lnSpc>
              <a:buFontTx/>
              <a:buChar char="•"/>
            </a:pPr>
            <a:r>
              <a:rPr lang="en-NZ" sz="1000"/>
              <a:t>Is something wrong? Is it just slow? </a:t>
            </a:r>
          </a:p>
          <a:p>
            <a:pPr>
              <a:lnSpc>
                <a:spcPct val="80000"/>
              </a:lnSpc>
              <a:buFontTx/>
              <a:buChar char="•"/>
            </a:pPr>
            <a:r>
              <a:rPr lang="en-NZ" sz="1000"/>
              <a:t>Does this make you stressed? </a:t>
            </a:r>
          </a:p>
          <a:p>
            <a:pPr>
              <a:lnSpc>
                <a:spcPct val="80000"/>
              </a:lnSpc>
              <a:buFontTx/>
              <a:buChar char="•"/>
            </a:pPr>
            <a:r>
              <a:rPr lang="en-NZ" sz="1000"/>
              <a:t>Tech support people talk about “fast-clickers”. They’ll click on an object and get no response so they think they didn’t click correctly and they’ll click again and again. If the system was actually just slow, its now got this big buffer of mouse clicks to resolve, often with unanticipated consequences.</a:t>
            </a:r>
          </a:p>
          <a:p>
            <a:pPr>
              <a:lnSpc>
                <a:spcPct val="80000"/>
              </a:lnSpc>
              <a:buFontTx/>
              <a:buChar char="•"/>
            </a:pPr>
            <a:endParaRPr lang="en-NZ" sz="1000"/>
          </a:p>
          <a:p>
            <a:pPr>
              <a:lnSpc>
                <a:spcPct val="80000"/>
              </a:lnSpc>
              <a:buFontTx/>
              <a:buChar char="•"/>
            </a:pPr>
            <a:r>
              <a:rPr lang="en-NZ" sz="1000"/>
              <a:t>An example with Windows is when you try to open a file of an unknown file type.</a:t>
            </a:r>
          </a:p>
          <a:p>
            <a:pPr>
              <a:lnSpc>
                <a:spcPct val="80000"/>
              </a:lnSpc>
              <a:buFontTx/>
              <a:buChar char="•"/>
            </a:pPr>
            <a:r>
              <a:rPr lang="en-NZ" sz="1000"/>
              <a:t> It takes it a while to build it list of recommended applications, but there is no feedback indicating that this is what is causing the delay.</a:t>
            </a:r>
          </a:p>
          <a:p>
            <a:pPr>
              <a:lnSpc>
                <a:spcPct val="80000"/>
              </a:lnSpc>
              <a:buFontTx/>
              <a:buChar char="•"/>
            </a:pPr>
            <a:r>
              <a:rPr lang="en-NZ" sz="1000"/>
              <a:t> Keep clicking and you’ll eventually end up with a whole bunch of “Choose Application” windows sprouting all over your desktop. </a:t>
            </a:r>
          </a:p>
          <a:p>
            <a:pPr>
              <a:lnSpc>
                <a:spcPct val="80000"/>
              </a:lnSpc>
              <a:buFontTx/>
              <a:buChar char="•"/>
            </a:pPr>
            <a:endParaRPr lang="en-NZ" sz="1000"/>
          </a:p>
          <a:p>
            <a:pPr>
              <a:lnSpc>
                <a:spcPct val="80000"/>
              </a:lnSpc>
              <a:buFontTx/>
              <a:buChar char="•"/>
            </a:pPr>
            <a:r>
              <a:rPr lang="en-NZ" sz="1000"/>
              <a:t>Or think about the little “ghost file” that follows the mouse when you drag and drop. Without that, you wouldn’t know if you’d correctly “grabbed” the file. (Windows-style interfaces originally didn’t have them, and everyone agreed it was a great improvement when they were added around 1996.)</a:t>
            </a:r>
          </a:p>
          <a:p>
            <a:pPr>
              <a:lnSpc>
                <a:spcPct val="80000"/>
              </a:lnSpc>
              <a:buFontTx/>
              <a:buChar char="•"/>
            </a:pPr>
            <a:endParaRPr lang="en-NZ" sz="1000"/>
          </a:p>
          <a:p>
            <a:pPr>
              <a:lnSpc>
                <a:spcPct val="80000"/>
              </a:lnSpc>
              <a:buFontTx/>
              <a:buChar char="•"/>
            </a:pPr>
            <a:r>
              <a:rPr lang="en-NZ" sz="1000"/>
              <a:t>Or imagine that files icons didn’t highlight when you clicked them. You’d never know what was going on at all.</a:t>
            </a:r>
          </a:p>
          <a:p>
            <a:pPr>
              <a:lnSpc>
                <a:spcPct val="80000"/>
              </a:lnSpc>
              <a:buFontTx/>
              <a:buChar char="•"/>
            </a:pPr>
            <a:endParaRPr lang="en-NZ" sz="1000"/>
          </a:p>
        </p:txBody>
      </p:sp>
    </p:spTree>
    <p:extLst>
      <p:ext uri="{BB962C8B-B14F-4D97-AF65-F5344CB8AC3E}">
        <p14:creationId xmlns:p14="http://schemas.microsoft.com/office/powerpoint/2010/main" val="4264394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F38E-6A1F-449A-80C5-5AEE94FF5CDE}" type="slidenum">
              <a:rPr lang="en-NZ"/>
              <a:pPr/>
              <a:t>39</a:t>
            </a:fld>
            <a:endParaRPr lang="en-NZ"/>
          </a:p>
        </p:txBody>
      </p:sp>
      <p:sp>
        <p:nvSpPr>
          <p:cNvPr id="201730" name="Rectangle 2"/>
          <p:cNvSpPr>
            <a:spLocks noGrp="1" noRot="1" noChangeAspect="1" noChangeArrowheads="1" noTextEdit="1"/>
          </p:cNvSpPr>
          <p:nvPr>
            <p:ph type="sldImg"/>
          </p:nvPr>
        </p:nvSpPr>
        <p:spPr>
          <a:xfrm>
            <a:off x="917575" y="744538"/>
            <a:ext cx="4962525" cy="3722687"/>
          </a:xfrm>
          <a:ln/>
        </p:spPr>
      </p:sp>
      <p:sp>
        <p:nvSpPr>
          <p:cNvPr id="201731" name="Rectangle 3"/>
          <p:cNvSpPr>
            <a:spLocks noGrp="1" noChangeArrowheads="1"/>
          </p:cNvSpPr>
          <p:nvPr>
            <p:ph type="body" idx="1"/>
          </p:nvPr>
        </p:nvSpPr>
        <p:spPr/>
        <p:txBody>
          <a:bodyPr/>
          <a:lstStyle/>
          <a:p>
            <a:pPr>
              <a:buFontTx/>
              <a:buChar char="•"/>
            </a:pPr>
            <a:r>
              <a:rPr lang="en-NZ" dirty="0"/>
              <a:t>These are the things we must strive for when we develop the interface between a person and a device: visibility, appropriate affordances, </a:t>
            </a:r>
            <a:r>
              <a:rPr lang="en-NZ" dirty="0" err="1"/>
              <a:t>usefule</a:t>
            </a:r>
            <a:r>
              <a:rPr lang="en-NZ" dirty="0"/>
              <a:t> constraints, natural mappings, and effective feedback. The next time you have trouble with a device – computer or otherwise – see if you can identify which of these basic principles have been violated. </a:t>
            </a:r>
          </a:p>
          <a:p>
            <a:endParaRPr lang="en-NZ" dirty="0"/>
          </a:p>
          <a:p>
            <a:endParaRPr lang="en-NZ" dirty="0"/>
          </a:p>
        </p:txBody>
      </p:sp>
    </p:spTree>
    <p:extLst>
      <p:ext uri="{BB962C8B-B14F-4D97-AF65-F5344CB8AC3E}">
        <p14:creationId xmlns:p14="http://schemas.microsoft.com/office/powerpoint/2010/main" val="2891657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solidFill>
                  <a:schemeClr val="tx1"/>
                </a:solidFill>
              </a:rPr>
              <a:t>These chapters cover the mechanics of the logging tools</a:t>
            </a:r>
            <a:r>
              <a:rPr lang="en-NZ" baseline="0" dirty="0" smtClean="0">
                <a:solidFill>
                  <a:schemeClr val="tx1"/>
                </a:solidFill>
              </a:rPr>
              <a:t> and debugger for AS.</a:t>
            </a:r>
          </a:p>
          <a:p>
            <a:pPr marL="171450" indent="-171450">
              <a:buFont typeface="Arial" panose="020B0604020202020204" pitchFamily="34" charset="0"/>
              <a:buChar char="•"/>
            </a:pPr>
            <a:r>
              <a:rPr lang="en-NZ" baseline="0" dirty="0" smtClean="0">
                <a:solidFill>
                  <a:schemeClr val="tx1"/>
                </a:solidFill>
              </a:rPr>
              <a:t>(The previous version is for Eclipse-ADT. You don’t want that one.)</a:t>
            </a:r>
          </a:p>
          <a:p>
            <a:pPr marL="171450" indent="-171450">
              <a:buFont typeface="Arial" panose="020B0604020202020204" pitchFamily="34" charset="0"/>
              <a:buChar char="•"/>
            </a:pPr>
            <a:r>
              <a:rPr lang="en-NZ" baseline="0" dirty="0" smtClean="0">
                <a:solidFill>
                  <a:schemeClr val="tx1"/>
                </a:solidFill>
              </a:rPr>
              <a:t>The example they use is a little app they build in chapters 1 and 2. Feel free to do that first, or just use an app you have lying around.</a:t>
            </a:r>
          </a:p>
          <a:p>
            <a:pPr marL="171450" indent="-171450">
              <a:buFont typeface="Arial" panose="020B0604020202020204" pitchFamily="34" charset="0"/>
              <a:buChar char="•"/>
            </a:pPr>
            <a:endParaRPr lang="en-NZ" baseline="0" dirty="0" smtClean="0">
              <a:solidFill>
                <a:schemeClr val="tx1"/>
              </a:solidFill>
            </a:endParaRPr>
          </a:p>
          <a:p>
            <a:pPr marL="171450" indent="-171450">
              <a:buFont typeface="Arial" panose="020B0604020202020204" pitchFamily="34" charset="0"/>
              <a:buChar char="•"/>
            </a:pPr>
            <a:r>
              <a:rPr lang="en-NZ" baseline="0" dirty="0" smtClean="0">
                <a:solidFill>
                  <a:schemeClr val="tx1"/>
                </a:solidFill>
              </a:rPr>
              <a:t>Access at this URL from any OP machine or, in a browser via the </a:t>
            </a:r>
            <a:r>
              <a:rPr lang="en-NZ" baseline="0" dirty="0" err="1" smtClean="0">
                <a:solidFill>
                  <a:schemeClr val="tx1"/>
                </a:solidFill>
              </a:rPr>
              <a:t>ViewClient</a:t>
            </a:r>
            <a:r>
              <a:rPr lang="en-NZ" baseline="0" dirty="0" smtClean="0">
                <a:solidFill>
                  <a:schemeClr val="tx1"/>
                </a:solidFill>
              </a:rPr>
              <a:t> from off-campus.</a:t>
            </a:r>
          </a:p>
          <a:p>
            <a:pPr marL="171450" indent="-171450">
              <a:buFont typeface="Arial" panose="020B0604020202020204" pitchFamily="34" charset="0"/>
              <a:buChar char="•"/>
            </a:pPr>
            <a:endParaRPr lang="en-NZ" baseline="0" dirty="0" smtClean="0">
              <a:solidFill>
                <a:schemeClr val="tx1"/>
              </a:solidFill>
            </a:endParaRPr>
          </a:p>
          <a:p>
            <a:pPr marL="171450" indent="-171450">
              <a:buFont typeface="Arial" panose="020B0604020202020204" pitchFamily="34" charset="0"/>
              <a:buChar char="•"/>
            </a:pPr>
            <a:r>
              <a:rPr lang="en-NZ" baseline="0" smtClean="0">
                <a:solidFill>
                  <a:schemeClr val="tx1"/>
                </a:solidFill>
              </a:rPr>
              <a:t>Maybe debugger </a:t>
            </a:r>
            <a:r>
              <a:rPr lang="en-NZ" baseline="0" dirty="0" smtClean="0">
                <a:solidFill>
                  <a:schemeClr val="tx1"/>
                </a:solidFill>
              </a:rPr>
              <a:t>driver’s license test next session.</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40</a:t>
            </a:fld>
            <a:endParaRPr lang="en-NZ"/>
          </a:p>
        </p:txBody>
      </p:sp>
    </p:spTree>
    <p:extLst>
      <p:ext uri="{BB962C8B-B14F-4D97-AF65-F5344CB8AC3E}">
        <p14:creationId xmlns:p14="http://schemas.microsoft.com/office/powerpoint/2010/main" val="187257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49B61-3539-4508-9B1F-B80AFD7BB7D3}" type="slidenum">
              <a:rPr lang="en-NZ"/>
              <a:pPr/>
              <a:t>5</a:t>
            </a:fld>
            <a:endParaRPr lang="en-NZ"/>
          </a:p>
        </p:txBody>
      </p:sp>
      <p:sp>
        <p:nvSpPr>
          <p:cNvPr id="197634" name="Rectangle 2"/>
          <p:cNvSpPr>
            <a:spLocks noGrp="1" noRot="1" noChangeAspect="1" noChangeArrowheads="1" noTextEdit="1"/>
          </p:cNvSpPr>
          <p:nvPr>
            <p:ph type="sldImg"/>
          </p:nvPr>
        </p:nvSpPr>
        <p:spPr>
          <a:xfrm>
            <a:off x="917575" y="744538"/>
            <a:ext cx="4962525" cy="3722687"/>
          </a:xfrm>
          <a:ln/>
        </p:spPr>
      </p:sp>
      <p:sp>
        <p:nvSpPr>
          <p:cNvPr id="197635" name="Rectangle 3"/>
          <p:cNvSpPr>
            <a:spLocks noGrp="1" noChangeArrowheads="1"/>
          </p:cNvSpPr>
          <p:nvPr>
            <p:ph type="body" idx="1"/>
          </p:nvPr>
        </p:nvSpPr>
        <p:spPr/>
        <p:txBody>
          <a:bodyPr/>
          <a:lstStyle/>
          <a:p>
            <a:pPr>
              <a:buFontTx/>
              <a:buChar char="•"/>
            </a:pPr>
            <a:r>
              <a:rPr lang="en-NZ" dirty="0" smtClean="0"/>
              <a:t>Book in library</a:t>
            </a:r>
            <a:r>
              <a:rPr lang="en-NZ" baseline="0" dirty="0" smtClean="0"/>
              <a:t> and online</a:t>
            </a:r>
          </a:p>
          <a:p>
            <a:pPr>
              <a:buFontTx/>
              <a:buChar char="•"/>
            </a:pPr>
            <a:r>
              <a:rPr lang="en-NZ" baseline="0" dirty="0" smtClean="0"/>
              <a:t>Read it.</a:t>
            </a:r>
          </a:p>
          <a:p>
            <a:pPr>
              <a:buFontTx/>
              <a:buChar char="•"/>
            </a:pPr>
            <a:r>
              <a:rPr lang="en-NZ" baseline="0" dirty="0" smtClean="0"/>
              <a:t>If you are planning on designing things for humans, read it.</a:t>
            </a:r>
          </a:p>
          <a:p>
            <a:pPr>
              <a:buFontTx/>
              <a:buChar char="•"/>
            </a:pPr>
            <a:r>
              <a:rPr lang="en-NZ" baseline="0" dirty="0" smtClean="0"/>
              <a:t>Not examinable.</a:t>
            </a:r>
            <a:endParaRPr lang="en-NZ" dirty="0"/>
          </a:p>
        </p:txBody>
      </p:sp>
    </p:spTree>
    <p:extLst>
      <p:ext uri="{BB962C8B-B14F-4D97-AF65-F5344CB8AC3E}">
        <p14:creationId xmlns:p14="http://schemas.microsoft.com/office/powerpoint/2010/main" val="4115533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Non-smart: not a phone,</a:t>
            </a:r>
            <a:r>
              <a:rPr lang="en-NZ" baseline="0" dirty="0" smtClean="0"/>
              <a:t> computer, tablet, etc. Sort-of-smart things like microwaves, DVD players, etc. are ok.</a:t>
            </a:r>
          </a:p>
          <a:p>
            <a:pPr>
              <a:buFont typeface="Arial" pitchFamily="34" charset="0"/>
              <a:buChar char="•"/>
            </a:pPr>
            <a:r>
              <a:rPr lang="en-NZ" baseline="0" dirty="0" smtClean="0"/>
              <a:t>This can probably be done in a single page, but use a much space as needed.</a:t>
            </a:r>
          </a:p>
          <a:p>
            <a:pPr>
              <a:buFont typeface="Arial" pitchFamily="34" charset="0"/>
              <a:buChar char="•"/>
            </a:pPr>
            <a:r>
              <a:rPr lang="en-NZ" baseline="0" dirty="0" smtClean="0"/>
              <a:t>Spelling, punctuation, etc. required.</a:t>
            </a:r>
          </a:p>
          <a:p>
            <a:pPr>
              <a:buFont typeface="Arial" pitchFamily="34" charset="0"/>
              <a:buChar char="•"/>
            </a:pPr>
            <a:r>
              <a:rPr lang="en-NZ" baseline="0" dirty="0" smtClean="0"/>
              <a:t>Images, diagrams, etc. are good for your redesign.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41</a:t>
            </a:fld>
            <a:endParaRPr lang="en-NZ"/>
          </a:p>
        </p:txBody>
      </p:sp>
    </p:spTree>
    <p:extLst>
      <p:ext uri="{BB962C8B-B14F-4D97-AF65-F5344CB8AC3E}">
        <p14:creationId xmlns:p14="http://schemas.microsoft.com/office/powerpoint/2010/main" val="265331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47793-3F90-47E1-A502-F91225453A12}" type="slidenum">
              <a:rPr lang="en-NZ"/>
              <a:pPr/>
              <a:t>6</a:t>
            </a:fld>
            <a:endParaRPr lang="en-NZ"/>
          </a:p>
        </p:txBody>
      </p:sp>
      <p:sp>
        <p:nvSpPr>
          <p:cNvPr id="204802" name="Rectangle 2"/>
          <p:cNvSpPr>
            <a:spLocks noGrp="1" noRot="1" noChangeAspect="1" noChangeArrowheads="1" noTextEdit="1"/>
          </p:cNvSpPr>
          <p:nvPr>
            <p:ph type="sldImg"/>
          </p:nvPr>
        </p:nvSpPr>
        <p:spPr>
          <a:xfrm>
            <a:off x="917575" y="744538"/>
            <a:ext cx="4962525" cy="3722687"/>
          </a:xfrm>
          <a:ln/>
        </p:spPr>
      </p:sp>
      <p:sp>
        <p:nvSpPr>
          <p:cNvPr id="204803" name="Rectangle 3"/>
          <p:cNvSpPr>
            <a:spLocks noGrp="1" noChangeArrowheads="1"/>
          </p:cNvSpPr>
          <p:nvPr>
            <p:ph type="body" idx="1"/>
          </p:nvPr>
        </p:nvSpPr>
        <p:spPr/>
        <p:txBody>
          <a:bodyPr/>
          <a:lstStyle/>
          <a:p>
            <a:pPr>
              <a:buFontTx/>
              <a:buChar char="•"/>
            </a:pPr>
            <a:r>
              <a:rPr lang="en-NZ"/>
              <a:t>Humans: </a:t>
            </a:r>
          </a:p>
          <a:p>
            <a:pPr lvl="1">
              <a:buFontTx/>
              <a:buChar char="•"/>
            </a:pPr>
            <a:r>
              <a:rPr lang="en-NZ"/>
              <a:t>We will look at the capabilities of the human information processing system. </a:t>
            </a:r>
          </a:p>
          <a:p>
            <a:pPr lvl="1">
              <a:buFontTx/>
              <a:buChar char="•"/>
            </a:pPr>
            <a:r>
              <a:rPr lang="en-NZ"/>
              <a:t>We will consider both the perceptual characteristics (e.g. what colours are easiest to perceive; what sound frequencies are most salient, etc.), and the cognitive aspects (e.g. how many items can a person hold in memory). </a:t>
            </a:r>
          </a:p>
          <a:p>
            <a:pPr lvl="1">
              <a:buFontTx/>
              <a:buChar char="•"/>
            </a:pPr>
            <a:r>
              <a:rPr lang="en-NZ"/>
              <a:t>We will see that </a:t>
            </a:r>
            <a:r>
              <a:rPr lang="en-NZ" b="1"/>
              <a:t>the peculiarities of the HIP system will strongly direct the choices you make in your design</a:t>
            </a:r>
            <a:r>
              <a:rPr lang="en-NZ"/>
              <a:t>.</a:t>
            </a:r>
          </a:p>
          <a:p>
            <a:pPr lvl="1">
              <a:buFontTx/>
              <a:buChar char="•"/>
            </a:pPr>
            <a:endParaRPr lang="en-NZ"/>
          </a:p>
          <a:p>
            <a:pPr>
              <a:buFontTx/>
              <a:buChar char="•"/>
            </a:pPr>
            <a:r>
              <a:rPr lang="en-NZ"/>
              <a:t>Computers: </a:t>
            </a:r>
          </a:p>
          <a:p>
            <a:pPr lvl="1">
              <a:buFontTx/>
              <a:buChar char="•"/>
            </a:pPr>
            <a:r>
              <a:rPr lang="en-NZ"/>
              <a:t>We will consider the options for the computer’s behaviour, including screen appearance, input/output devices, etc. </a:t>
            </a:r>
          </a:p>
          <a:p>
            <a:pPr lvl="1">
              <a:buFontTx/>
              <a:buChar char="•"/>
            </a:pPr>
            <a:r>
              <a:rPr lang="en-NZ" b="1"/>
              <a:t>We will see that the “best” choice depends on what you are trying to implement, and what users you are targeting.</a:t>
            </a:r>
          </a:p>
          <a:p>
            <a:endParaRPr lang="en-NZ"/>
          </a:p>
        </p:txBody>
      </p:sp>
    </p:spTree>
    <p:extLst>
      <p:ext uri="{BB962C8B-B14F-4D97-AF65-F5344CB8AC3E}">
        <p14:creationId xmlns:p14="http://schemas.microsoft.com/office/powerpoint/2010/main" val="129806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FD3E8-A6CE-46D3-BFAB-C29817F6EF74}" type="slidenum">
              <a:rPr lang="en-NZ"/>
              <a:pPr/>
              <a:t>7</a:t>
            </a:fld>
            <a:endParaRPr lang="en-NZ"/>
          </a:p>
        </p:txBody>
      </p:sp>
      <p:sp>
        <p:nvSpPr>
          <p:cNvPr id="205826" name="Rectangle 2"/>
          <p:cNvSpPr>
            <a:spLocks noGrp="1" noRot="1" noChangeAspect="1" noChangeArrowheads="1" noTextEdit="1"/>
          </p:cNvSpPr>
          <p:nvPr>
            <p:ph type="sldImg"/>
          </p:nvPr>
        </p:nvSpPr>
        <p:spPr>
          <a:xfrm>
            <a:off x="917575" y="744538"/>
            <a:ext cx="4962525" cy="3722687"/>
          </a:xfrm>
          <a:ln/>
        </p:spPr>
      </p:sp>
      <p:sp>
        <p:nvSpPr>
          <p:cNvPr id="205827" name="Rectangle 3"/>
          <p:cNvSpPr>
            <a:spLocks noGrp="1" noChangeArrowheads="1"/>
          </p:cNvSpPr>
          <p:nvPr>
            <p:ph type="body" idx="1"/>
          </p:nvPr>
        </p:nvSpPr>
        <p:spPr/>
        <p:txBody>
          <a:bodyPr/>
          <a:lstStyle/>
          <a:p>
            <a:pPr>
              <a:buFontTx/>
              <a:buChar char="•"/>
            </a:pPr>
            <a:r>
              <a:rPr lang="en-NZ" dirty="0" smtClean="0"/>
              <a:t>These days, these map</a:t>
            </a:r>
            <a:r>
              <a:rPr lang="en-NZ" baseline="0" dirty="0" smtClean="0"/>
              <a:t> sort of to UX and UI, but UX is such a mushy concept, you can’t really count on it</a:t>
            </a:r>
          </a:p>
          <a:p>
            <a:pPr>
              <a:buFontTx/>
              <a:buChar char="•"/>
            </a:pPr>
            <a:endParaRPr lang="en-NZ" dirty="0" smtClean="0"/>
          </a:p>
          <a:p>
            <a:pPr>
              <a:buFontTx/>
              <a:buChar char="•"/>
            </a:pPr>
            <a:r>
              <a:rPr lang="en-NZ" dirty="0" smtClean="0"/>
              <a:t>The </a:t>
            </a:r>
            <a:r>
              <a:rPr lang="en-NZ" dirty="0"/>
              <a:t>interaction component speaks to what the </a:t>
            </a:r>
            <a:r>
              <a:rPr lang="en-NZ" b="1" dirty="0"/>
              <a:t>user’s cognitive experience is:</a:t>
            </a:r>
            <a:r>
              <a:rPr lang="en-NZ" dirty="0"/>
              <a:t> what sorts of decisions does she make, what sorts of actions can she perform, what kinds of feedback does she receive, and so on.</a:t>
            </a:r>
          </a:p>
          <a:p>
            <a:pPr>
              <a:buFontTx/>
              <a:buChar char="•"/>
            </a:pPr>
            <a:r>
              <a:rPr lang="en-NZ" dirty="0"/>
              <a:t>The interface component is the </a:t>
            </a:r>
            <a:r>
              <a:rPr lang="en-NZ" b="1" dirty="0"/>
              <a:t>implementation of the interaction</a:t>
            </a:r>
            <a:r>
              <a:rPr lang="en-NZ" dirty="0"/>
              <a:t>. </a:t>
            </a:r>
          </a:p>
          <a:p>
            <a:pPr>
              <a:buFontTx/>
              <a:buChar char="•"/>
            </a:pPr>
            <a:r>
              <a:rPr lang="en-NZ" dirty="0"/>
              <a:t>For example, if you are developing a painting program, you will want to allow the user to select a paint tool. “</a:t>
            </a:r>
            <a:r>
              <a:rPr lang="en-NZ" b="1" dirty="0"/>
              <a:t>Select a paint tool” is an interaction</a:t>
            </a:r>
            <a:r>
              <a:rPr lang="en-NZ" dirty="0"/>
              <a:t>. </a:t>
            </a:r>
          </a:p>
          <a:p>
            <a:pPr>
              <a:buFontTx/>
              <a:buChar char="•"/>
            </a:pPr>
            <a:r>
              <a:rPr lang="en-NZ" dirty="0"/>
              <a:t>You may choose to instantiate this action via a drop-down menu, a list of radio buttons or an icon palette. </a:t>
            </a:r>
            <a:r>
              <a:rPr lang="en-NZ" b="1" dirty="0"/>
              <a:t>This is the interface. </a:t>
            </a:r>
          </a:p>
          <a:p>
            <a:pPr>
              <a:buFontTx/>
              <a:buChar char="•"/>
            </a:pPr>
            <a:r>
              <a:rPr lang="en-NZ" dirty="0"/>
              <a:t>Of the two, the interaction is harder to do well. </a:t>
            </a:r>
          </a:p>
        </p:txBody>
      </p:sp>
    </p:spTree>
    <p:extLst>
      <p:ext uri="{BB962C8B-B14F-4D97-AF65-F5344CB8AC3E}">
        <p14:creationId xmlns:p14="http://schemas.microsoft.com/office/powerpoint/2010/main" val="362100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Actually just the one...To empower the user. </a:t>
            </a:r>
          </a:p>
          <a:p>
            <a:pPr>
              <a:buFontTx/>
              <a:buChar char="•"/>
            </a:pPr>
            <a:r>
              <a:rPr lang="en-NZ" dirty="0" smtClean="0"/>
              <a:t>We are not interested in technology for technology’s sake. </a:t>
            </a:r>
          </a:p>
          <a:p>
            <a:pPr>
              <a:buFontTx/>
              <a:buChar char="•"/>
            </a:pPr>
            <a:r>
              <a:rPr lang="en-NZ" dirty="0" smtClean="0"/>
              <a:t>We are not interested in being on the cutting edge. </a:t>
            </a:r>
          </a:p>
          <a:p>
            <a:pPr>
              <a:buFontTx/>
              <a:buChar char="•"/>
            </a:pPr>
            <a:r>
              <a:rPr lang="en-NZ" dirty="0" smtClean="0"/>
              <a:t>We are not interested in using every colour in the 32-bit palette. </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80552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CC238-56CA-4B9D-92A7-AF7E97A8BA53}" type="slidenum">
              <a:rPr lang="en-NZ"/>
              <a:pPr/>
              <a:t>9</a:t>
            </a:fld>
            <a:endParaRPr lang="en-NZ"/>
          </a:p>
        </p:txBody>
      </p:sp>
      <p:sp>
        <p:nvSpPr>
          <p:cNvPr id="147458" name="Rectangle 2"/>
          <p:cNvSpPr>
            <a:spLocks noGrp="1" noRot="1" noChangeAspect="1" noChangeArrowheads="1" noTextEdit="1"/>
          </p:cNvSpPr>
          <p:nvPr>
            <p:ph type="sldImg"/>
          </p:nvPr>
        </p:nvSpPr>
        <p:spPr>
          <a:xfrm>
            <a:off x="917575" y="744538"/>
            <a:ext cx="4962525" cy="3722687"/>
          </a:xfrm>
          <a:ln/>
        </p:spPr>
      </p:sp>
      <p:sp>
        <p:nvSpPr>
          <p:cNvPr id="147459" name="Rectangle 3"/>
          <p:cNvSpPr>
            <a:spLocks noGrp="1" noChangeArrowheads="1"/>
          </p:cNvSpPr>
          <p:nvPr>
            <p:ph type="body" idx="1"/>
          </p:nvPr>
        </p:nvSpPr>
        <p:spPr/>
        <p:txBody>
          <a:bodyPr/>
          <a:lstStyle/>
          <a:p>
            <a:pPr>
              <a:buFontTx/>
              <a:buChar char="•"/>
            </a:pPr>
            <a:r>
              <a:rPr lang="en-NZ"/>
              <a:t>We are interested in:</a:t>
            </a:r>
          </a:p>
          <a:p>
            <a:pPr lvl="1">
              <a:buFontTx/>
              <a:buChar char="•"/>
            </a:pPr>
            <a:r>
              <a:rPr lang="en-NZ"/>
              <a:t>Identifying the tasks the user of our software wants to accomplish.</a:t>
            </a:r>
          </a:p>
          <a:p>
            <a:pPr lvl="1">
              <a:buFontTx/>
              <a:buChar char="•"/>
            </a:pPr>
            <a:r>
              <a:rPr lang="en-NZ"/>
              <a:t>Facilitating maximally that accomplishment, </a:t>
            </a:r>
            <a:r>
              <a:rPr lang="en-NZ" b="1"/>
              <a:t>making it as easy, as efficient and as enjoyable as possible.</a:t>
            </a:r>
          </a:p>
          <a:p>
            <a:pPr lvl="1">
              <a:buFontTx/>
              <a:buChar char="•"/>
            </a:pPr>
            <a:r>
              <a:rPr lang="en-NZ"/>
              <a:t>Avoiding errors, frustration, and unpleasantness of any kind. The question to be asking yourself is: </a:t>
            </a:r>
            <a:r>
              <a:rPr lang="en-NZ" b="1"/>
              <a:t>“If your computer were a person, how long until you punched it in the nose?” (Carey, 1989)</a:t>
            </a:r>
          </a:p>
          <a:p>
            <a:endParaRPr lang="en-NZ"/>
          </a:p>
        </p:txBody>
      </p:sp>
    </p:spTree>
    <p:extLst>
      <p:ext uri="{BB962C8B-B14F-4D97-AF65-F5344CB8AC3E}">
        <p14:creationId xmlns:p14="http://schemas.microsoft.com/office/powerpoint/2010/main" val="418580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Human-computer interface is an absolutely baby science. In fact, HCI was only added to the ACM’s official curriculum about 10 years ago. </a:t>
            </a:r>
          </a:p>
          <a:p>
            <a:pPr>
              <a:buFontTx/>
              <a:buChar char="•"/>
            </a:pPr>
            <a:r>
              <a:rPr lang="en-NZ" dirty="0" smtClean="0"/>
              <a:t>However, the general activity of device design has been going on for centuries. We can learn a lot from looking at how successful physical design is accomplished in non-computer disciplines.</a:t>
            </a:r>
          </a:p>
          <a:p>
            <a:pPr>
              <a:buFontTx/>
              <a:buChar char="•"/>
            </a:pPr>
            <a:r>
              <a:rPr lang="en-NZ" dirty="0" smtClean="0"/>
              <a:t>We will see that there are </a:t>
            </a:r>
            <a:r>
              <a:rPr lang="en-NZ" b="1" dirty="0" smtClean="0"/>
              <a:t>certain very basic principles of device design</a:t>
            </a:r>
            <a:r>
              <a:rPr lang="en-NZ" dirty="0" smtClean="0"/>
              <a:t> </a:t>
            </a:r>
            <a:r>
              <a:rPr lang="en-NZ" b="1" dirty="0" smtClean="0"/>
              <a:t>which, when followed, reduce errors, and increase efficiency and enjoyment</a:t>
            </a:r>
            <a:r>
              <a:rPr lang="en-NZ" dirty="0" smtClean="0"/>
              <a:t>. </a:t>
            </a:r>
          </a:p>
          <a:p>
            <a:pPr>
              <a:buFontTx/>
              <a:buChar char="•"/>
            </a:pPr>
            <a:r>
              <a:rPr lang="en-NZ" dirty="0" smtClean="0"/>
              <a:t>Note: These principles speak to the Interface part, not the Interaction part of the dichotomy described above.</a:t>
            </a:r>
          </a:p>
          <a:p>
            <a:pPr>
              <a:buFontTx/>
              <a:buChar char="•"/>
            </a:pPr>
            <a:r>
              <a:rPr lang="en-NZ" dirty="0" smtClean="0"/>
              <a:t>Note also, there is sometimes some overlap in the principles. A violation of one may result in, or result from, the violation of another.</a:t>
            </a:r>
            <a:endParaRPr lang="en-NZ" b="1" i="1" dirty="0" smtClean="0"/>
          </a:p>
          <a:p>
            <a:pPr>
              <a:buFontTx/>
              <a:buChar char="•"/>
            </a:pP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359785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proquestcombo.safaribooksonline.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Warm-up</a:t>
            </a:r>
            <a:endParaRPr lang="en-NZ" dirty="0"/>
          </a:p>
        </p:txBody>
      </p:sp>
      <p:sp>
        <p:nvSpPr>
          <p:cNvPr id="3" name="Content Placeholder 2"/>
          <p:cNvSpPr>
            <a:spLocks noGrp="1"/>
          </p:cNvSpPr>
          <p:nvPr>
            <p:ph idx="1"/>
          </p:nvPr>
        </p:nvSpPr>
        <p:spPr>
          <a:xfrm>
            <a:off x="457200" y="3501008"/>
            <a:ext cx="8229600" cy="2160240"/>
          </a:xfrm>
        </p:spPr>
        <p:txBody>
          <a:bodyPr>
            <a:noAutofit/>
          </a:bodyPr>
          <a:lstStyle/>
          <a:p>
            <a:pPr>
              <a:lnSpc>
                <a:spcPct val="120000"/>
              </a:lnSpc>
            </a:pPr>
            <a:r>
              <a:rPr lang="en-NZ" sz="2000" dirty="0" smtClean="0"/>
              <a:t>Declare an inner class that implements </a:t>
            </a:r>
            <a:r>
              <a:rPr lang="en-NZ" sz="2000" dirty="0" err="1" smtClean="0"/>
              <a:t>Runnable</a:t>
            </a:r>
            <a:endParaRPr lang="en-NZ" sz="2000" dirty="0" smtClean="0"/>
          </a:p>
          <a:p>
            <a:pPr>
              <a:lnSpc>
                <a:spcPct val="120000"/>
              </a:lnSpc>
            </a:pPr>
            <a:r>
              <a:rPr lang="en-NZ" sz="2000" dirty="0" smtClean="0"/>
              <a:t>Create a Handler instance</a:t>
            </a:r>
          </a:p>
          <a:p>
            <a:pPr>
              <a:lnSpc>
                <a:spcPct val="120000"/>
              </a:lnSpc>
            </a:pPr>
            <a:r>
              <a:rPr lang="en-NZ" sz="2000" dirty="0" smtClean="0"/>
              <a:t>Create an instance of the </a:t>
            </a:r>
            <a:r>
              <a:rPr lang="en-NZ" sz="2000" dirty="0" err="1" smtClean="0"/>
              <a:t>Runnable</a:t>
            </a:r>
            <a:endParaRPr lang="en-NZ" sz="2000" dirty="0" smtClean="0"/>
          </a:p>
          <a:p>
            <a:pPr>
              <a:lnSpc>
                <a:spcPct val="120000"/>
              </a:lnSpc>
            </a:pPr>
            <a:r>
              <a:rPr lang="en-NZ" sz="2000" dirty="0" smtClean="0"/>
              <a:t>Call the appropriate Handler method, passing in the appropriate argument.</a:t>
            </a:r>
          </a:p>
        </p:txBody>
      </p:sp>
      <p:pic>
        <p:nvPicPr>
          <p:cNvPr id="4" name="Picture 3"/>
          <p:cNvPicPr>
            <a:picLocks noChangeAspect="1"/>
          </p:cNvPicPr>
          <p:nvPr/>
        </p:nvPicPr>
        <p:blipFill>
          <a:blip r:embed="rId3"/>
          <a:stretch>
            <a:fillRect/>
          </a:stretch>
        </p:blipFill>
        <p:spPr>
          <a:xfrm>
            <a:off x="280987" y="1663452"/>
            <a:ext cx="8582025" cy="133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Universal Principles</a:t>
            </a:r>
            <a:endParaRPr lang="en-NZ" dirty="0"/>
          </a:p>
        </p:txBody>
      </p:sp>
      <p:sp>
        <p:nvSpPr>
          <p:cNvPr id="3" name="Content Placeholder 2"/>
          <p:cNvSpPr>
            <a:spLocks noGrp="1"/>
          </p:cNvSpPr>
          <p:nvPr>
            <p:ph idx="1"/>
          </p:nvPr>
        </p:nvSpPr>
        <p:spPr/>
        <p:txBody>
          <a:bodyPr/>
          <a:lstStyle/>
          <a:p>
            <a:r>
              <a:rPr lang="en-NZ" dirty="0" smtClean="0"/>
              <a:t>Visibility</a:t>
            </a:r>
          </a:p>
          <a:p>
            <a:r>
              <a:rPr lang="en-NZ" dirty="0" smtClean="0"/>
              <a:t>Conceptual Models</a:t>
            </a:r>
          </a:p>
          <a:p>
            <a:r>
              <a:rPr lang="en-NZ" dirty="0" smtClean="0"/>
              <a:t>Feedback</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Universal Principles 1</a:t>
            </a:r>
            <a:endParaRPr lang="en-NZ" dirty="0"/>
          </a:p>
        </p:txBody>
      </p:sp>
      <p:sp>
        <p:nvSpPr>
          <p:cNvPr id="3" name="Content Placeholder 2"/>
          <p:cNvSpPr>
            <a:spLocks noGrp="1"/>
          </p:cNvSpPr>
          <p:nvPr>
            <p:ph idx="1"/>
          </p:nvPr>
        </p:nvSpPr>
        <p:spPr/>
        <p:txBody>
          <a:bodyPr/>
          <a:lstStyle/>
          <a:p>
            <a:r>
              <a:rPr lang="en-NZ" dirty="0" smtClean="0"/>
              <a:t>Visibility</a:t>
            </a:r>
          </a:p>
          <a:p>
            <a:pPr lvl="1"/>
            <a:r>
              <a:rPr lang="en-NZ" dirty="0" smtClean="0">
                <a:latin typeface="Tahoma" pitchFamily="34" charset="0"/>
                <a:cs typeface="Times New Roman" pitchFamily="18" charset="0"/>
              </a:rPr>
              <a:t>The controls of a device must convey the correct message as to how to use them, and what the result will be.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a:t>Visibility</a:t>
            </a:r>
          </a:p>
        </p:txBody>
      </p:sp>
      <p:pic>
        <p:nvPicPr>
          <p:cNvPr id="102404" name="Picture 4" descr="shower1"/>
          <p:cNvPicPr>
            <a:picLocks noChangeAspect="1" noChangeArrowheads="1"/>
          </p:cNvPicPr>
          <p:nvPr/>
        </p:nvPicPr>
        <p:blipFill>
          <a:blip r:embed="rId3" cstate="print"/>
          <a:srcRect/>
          <a:stretch>
            <a:fillRect/>
          </a:stretch>
        </p:blipFill>
        <p:spPr bwMode="auto">
          <a:xfrm>
            <a:off x="3563888" y="1677888"/>
            <a:ext cx="2349500" cy="4343400"/>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AU"/>
              <a:t>Visibility</a:t>
            </a:r>
          </a:p>
        </p:txBody>
      </p:sp>
      <p:pic>
        <p:nvPicPr>
          <p:cNvPr id="103428" name="Picture 4" descr="gascap2"/>
          <p:cNvPicPr>
            <a:picLocks noChangeAspect="1" noChangeArrowheads="1"/>
          </p:cNvPicPr>
          <p:nvPr/>
        </p:nvPicPr>
        <p:blipFill>
          <a:blip r:embed="rId3" cstate="print"/>
          <a:srcRect/>
          <a:stretch>
            <a:fillRect/>
          </a:stretch>
        </p:blipFill>
        <p:spPr bwMode="auto">
          <a:xfrm>
            <a:off x="2051720" y="1772816"/>
            <a:ext cx="5174704" cy="3855662"/>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AU"/>
              <a:t>Visibility</a:t>
            </a:r>
          </a:p>
        </p:txBody>
      </p:sp>
      <p:pic>
        <p:nvPicPr>
          <p:cNvPr id="105476" name="Picture 4" descr="manylts2"/>
          <p:cNvPicPr>
            <a:picLocks noChangeAspect="1" noChangeArrowheads="1"/>
          </p:cNvPicPr>
          <p:nvPr/>
        </p:nvPicPr>
        <p:blipFill>
          <a:blip r:embed="rId3" cstate="print"/>
          <a:srcRect/>
          <a:stretch>
            <a:fillRect/>
          </a:stretch>
        </p:blipFill>
        <p:spPr bwMode="auto">
          <a:xfrm>
            <a:off x="622708" y="2564904"/>
            <a:ext cx="8053748" cy="2549624"/>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AU"/>
              <a:t>Visibility</a:t>
            </a:r>
          </a:p>
        </p:txBody>
      </p:sp>
      <p:pic>
        <p:nvPicPr>
          <p:cNvPr id="106500" name="Picture 4" descr="paint shop pro tool bar"/>
          <p:cNvPicPr>
            <a:picLocks noChangeAspect="1" noChangeArrowheads="1"/>
          </p:cNvPicPr>
          <p:nvPr/>
        </p:nvPicPr>
        <p:blipFill>
          <a:blip r:embed="rId3" cstate="print"/>
          <a:srcRect/>
          <a:stretch>
            <a:fillRect/>
          </a:stretch>
        </p:blipFill>
        <p:spPr bwMode="auto">
          <a:xfrm>
            <a:off x="1691680" y="2133600"/>
            <a:ext cx="1054100" cy="4267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5796136" y="1196752"/>
            <a:ext cx="1296144" cy="5356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AU"/>
              <a:t>Visibility</a:t>
            </a:r>
          </a:p>
        </p:txBody>
      </p:sp>
      <p:sp>
        <p:nvSpPr>
          <p:cNvPr id="107525" name="Rectangle 5"/>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07524" name="Picture 4" descr="photoshop screenshot"/>
          <p:cNvPicPr>
            <a:picLocks noChangeAspect="1" noChangeArrowheads="1"/>
          </p:cNvPicPr>
          <p:nvPr/>
        </p:nvPicPr>
        <p:blipFill>
          <a:blip r:embed="rId3" cstate="print"/>
          <a:srcRect/>
          <a:stretch>
            <a:fillRect/>
          </a:stretch>
        </p:blipFill>
        <p:spPr bwMode="auto">
          <a:xfrm>
            <a:off x="1905000" y="2057400"/>
            <a:ext cx="5029200" cy="43465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NZ"/>
              <a:t>Universal Principles 2</a:t>
            </a:r>
          </a:p>
        </p:txBody>
      </p:sp>
      <p:sp>
        <p:nvSpPr>
          <p:cNvPr id="178179" name="Rectangle 3"/>
          <p:cNvSpPr>
            <a:spLocks noGrp="1" noChangeArrowheads="1"/>
          </p:cNvSpPr>
          <p:nvPr>
            <p:ph type="body" idx="1"/>
          </p:nvPr>
        </p:nvSpPr>
        <p:spPr/>
        <p:txBody>
          <a:bodyPr/>
          <a:lstStyle/>
          <a:p>
            <a:r>
              <a:rPr lang="en-NZ" sz="3200" dirty="0"/>
              <a:t>Conceptual Models</a:t>
            </a:r>
          </a:p>
          <a:p>
            <a:pPr lvl="1"/>
            <a:r>
              <a:rPr lang="en-NZ" sz="2800" dirty="0" smtClean="0"/>
              <a:t>Affordances</a:t>
            </a:r>
            <a:endParaRPr lang="en-NZ" sz="2800" dirty="0"/>
          </a:p>
          <a:p>
            <a:pPr lvl="1"/>
            <a:r>
              <a:rPr lang="en-NZ" sz="2800" dirty="0"/>
              <a:t>Constraints</a:t>
            </a:r>
          </a:p>
          <a:p>
            <a:pPr lvl="1"/>
            <a:r>
              <a:rPr lang="en-NZ" sz="2800" dirty="0" smtClean="0"/>
              <a:t>Mappings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sp>
        <p:nvSpPr>
          <p:cNvPr id="3" name="Content Placeholder 2"/>
          <p:cNvSpPr>
            <a:spLocks noGrp="1"/>
          </p:cNvSpPr>
          <p:nvPr>
            <p:ph idx="1"/>
          </p:nvPr>
        </p:nvSpPr>
        <p:spPr/>
        <p:txBody>
          <a:bodyPr/>
          <a:lstStyle/>
          <a:p>
            <a:pPr>
              <a:spcBef>
                <a:spcPct val="50000"/>
              </a:spcBef>
            </a:pPr>
            <a:r>
              <a:rPr lang="en-NZ" dirty="0" smtClean="0">
                <a:latin typeface="Tahoma" pitchFamily="34" charset="0"/>
              </a:rPr>
              <a:t>Affordances</a:t>
            </a:r>
          </a:p>
          <a:p>
            <a:pPr lvl="1">
              <a:spcBef>
                <a:spcPct val="50000"/>
              </a:spcBef>
            </a:pPr>
            <a:r>
              <a:rPr lang="en-NZ" sz="2800" dirty="0" smtClean="0">
                <a:latin typeface="Tahoma" pitchFamily="34" charset="0"/>
              </a:rPr>
              <a:t>Properties or characteristics of a device that indicate “what it is for”.</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NZ"/>
              <a:t>Affordances</a:t>
            </a:r>
            <a:endParaRPr lang="en-AU"/>
          </a:p>
        </p:txBody>
      </p:sp>
      <p:sp>
        <p:nvSpPr>
          <p:cNvPr id="5" name="Content Placeholder 4"/>
          <p:cNvSpPr>
            <a:spLocks noGrp="1"/>
          </p:cNvSpPr>
          <p:nvPr>
            <p:ph idx="1"/>
          </p:nvPr>
        </p:nvSpPr>
        <p:spPr>
          <a:xfrm>
            <a:off x="251520" y="1600200"/>
            <a:ext cx="8496944" cy="4876800"/>
          </a:xfrm>
        </p:spPr>
        <p:txBody>
          <a:bodyPr/>
          <a:lstStyle/>
          <a:p>
            <a:pPr>
              <a:spcBef>
                <a:spcPct val="50000"/>
              </a:spcBef>
            </a:pPr>
            <a:r>
              <a:rPr lang="en-NZ" dirty="0" smtClean="0">
                <a:latin typeface="Tahoma" pitchFamily="34" charset="0"/>
              </a:rPr>
              <a:t>Sensible designs are those where the affordances of the device are both </a:t>
            </a:r>
            <a:r>
              <a:rPr lang="en-NZ" b="1" dirty="0" smtClean="0">
                <a:latin typeface="Tahoma" pitchFamily="34" charset="0"/>
              </a:rPr>
              <a:t>obvious</a:t>
            </a:r>
            <a:r>
              <a:rPr lang="en-NZ" dirty="0" smtClean="0">
                <a:latin typeface="Tahoma" pitchFamily="34" charset="0"/>
              </a:rPr>
              <a:t> and </a:t>
            </a:r>
            <a:r>
              <a:rPr lang="en-NZ" b="1" dirty="0" smtClean="0">
                <a:latin typeface="Tahoma" pitchFamily="34" charset="0"/>
              </a:rPr>
              <a:t>appropriate</a:t>
            </a:r>
            <a:r>
              <a:rPr lang="en-NZ" dirty="0" smtClean="0">
                <a:latin typeface="Tahoma" pitchFamily="34" charset="0"/>
              </a:rPr>
              <a:t>.</a:t>
            </a:r>
            <a:endParaRPr lang="en-NZ" dirty="0" smtClean="0">
              <a:latin typeface="Tahoma" pitchFamily="34" charset="0"/>
              <a:cs typeface="Times New Roman" pitchFamily="18" charset="0"/>
            </a:endParaRPr>
          </a:p>
          <a:p>
            <a:endParaRPr lang="en-NZ" dirty="0"/>
          </a:p>
        </p:txBody>
      </p:sp>
      <p:sp>
        <p:nvSpPr>
          <p:cNvPr id="115715"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Warm-up</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srcRect/>
          <a:stretch>
            <a:fillRect/>
          </a:stretch>
        </p:blipFill>
        <p:spPr bwMode="auto">
          <a:xfrm>
            <a:off x="500063" y="1551339"/>
            <a:ext cx="6952257" cy="4829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NZ"/>
              <a:t>Affordances</a:t>
            </a:r>
            <a:endParaRPr lang="en-AU"/>
          </a:p>
        </p:txBody>
      </p:sp>
      <p:sp>
        <p:nvSpPr>
          <p:cNvPr id="110595"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10597" name="Picture 5" descr="doors2"/>
          <p:cNvPicPr>
            <a:picLocks noChangeAspect="1" noChangeArrowheads="1"/>
          </p:cNvPicPr>
          <p:nvPr/>
        </p:nvPicPr>
        <p:blipFill>
          <a:blip r:embed="rId3" cstate="print"/>
          <a:srcRect/>
          <a:stretch>
            <a:fillRect/>
          </a:stretch>
        </p:blipFill>
        <p:spPr bwMode="auto">
          <a:xfrm>
            <a:off x="2447553" y="1414577"/>
            <a:ext cx="3996655" cy="5110767"/>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NZ" dirty="0"/>
              <a:t>Affordances</a:t>
            </a:r>
            <a:endParaRPr lang="en-AU" dirty="0"/>
          </a:p>
        </p:txBody>
      </p:sp>
      <p:sp>
        <p:nvSpPr>
          <p:cNvPr id="111619"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11621" name="Picture 5" descr="metron7"/>
          <p:cNvPicPr>
            <a:picLocks noChangeAspect="1" noChangeArrowheads="1"/>
          </p:cNvPicPr>
          <p:nvPr/>
        </p:nvPicPr>
        <p:blipFill>
          <a:blip r:embed="rId3" cstate="print"/>
          <a:srcRect/>
          <a:stretch>
            <a:fillRect/>
          </a:stretch>
        </p:blipFill>
        <p:spPr bwMode="auto">
          <a:xfrm>
            <a:off x="2718048" y="1449671"/>
            <a:ext cx="3870176" cy="5103529"/>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pic>
        <p:nvPicPr>
          <p:cNvPr id="1026" name="Picture 2" descr="http://1.bp.blogspot.com/_Ol9kPK22qtM/SiV9wqj_rHI/AAAAAAAABuU/N6DEMt5Z-NE/s400/signs80.gif"/>
          <p:cNvPicPr>
            <a:picLocks noChangeAspect="1" noChangeArrowheads="1"/>
          </p:cNvPicPr>
          <p:nvPr/>
        </p:nvPicPr>
        <p:blipFill>
          <a:blip r:embed="rId3" cstate="print"/>
          <a:srcRect/>
          <a:stretch>
            <a:fillRect/>
          </a:stretch>
        </p:blipFill>
        <p:spPr bwMode="auto">
          <a:xfrm>
            <a:off x="1043608" y="1772816"/>
            <a:ext cx="6878376" cy="460851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pic>
        <p:nvPicPr>
          <p:cNvPr id="94210" name="Picture 2" descr="http://natpryce.com/articles/images/coffee-cup-holder.jpg"/>
          <p:cNvPicPr>
            <a:picLocks noChangeAspect="1" noChangeArrowheads="1"/>
          </p:cNvPicPr>
          <p:nvPr/>
        </p:nvPicPr>
        <p:blipFill>
          <a:blip r:embed="rId3" cstate="print"/>
          <a:srcRect/>
          <a:stretch>
            <a:fillRect/>
          </a:stretch>
        </p:blipFill>
        <p:spPr bwMode="auto">
          <a:xfrm>
            <a:off x="2267744" y="1772816"/>
            <a:ext cx="4608512" cy="460851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NZ"/>
              <a:t>Constraints</a:t>
            </a:r>
            <a:endParaRPr lang="en-AU"/>
          </a:p>
        </p:txBody>
      </p:sp>
      <p:sp>
        <p:nvSpPr>
          <p:cNvPr id="5" name="Content Placeholder 4"/>
          <p:cNvSpPr>
            <a:spLocks noGrp="1"/>
          </p:cNvSpPr>
          <p:nvPr>
            <p:ph idx="1"/>
          </p:nvPr>
        </p:nvSpPr>
        <p:spPr/>
        <p:txBody>
          <a:bodyPr>
            <a:normAutofit/>
          </a:bodyPr>
          <a:lstStyle/>
          <a:p>
            <a:r>
              <a:rPr lang="en-NZ" dirty="0" smtClean="0">
                <a:latin typeface="Tahoma" pitchFamily="34" charset="0"/>
              </a:rPr>
              <a:t>Constraints</a:t>
            </a:r>
          </a:p>
          <a:p>
            <a:pPr lvl="1"/>
            <a:r>
              <a:rPr lang="en-NZ" sz="2800" dirty="0" smtClean="0">
                <a:latin typeface="Tahoma" pitchFamily="34" charset="0"/>
              </a:rPr>
              <a:t>Properties of a device that make certain actions impossible.</a:t>
            </a:r>
          </a:p>
          <a:p>
            <a:pPr lvl="1"/>
            <a:r>
              <a:rPr lang="en-NZ" sz="2800" dirty="0" smtClean="0">
                <a:latin typeface="Tahoma" pitchFamily="34" charset="0"/>
              </a:rPr>
              <a:t>Sensible designs constrain user behaviour so as to prevent errors.</a:t>
            </a:r>
            <a:endParaRPr lang="en-AU" sz="2800" dirty="0" smtClean="0">
              <a:latin typeface="Tahoma" pitchFamily="34" charset="0"/>
            </a:endParaRPr>
          </a:p>
          <a:p>
            <a:endParaRPr lang="en-NZ" dirty="0"/>
          </a:p>
        </p:txBody>
      </p:sp>
      <p:sp>
        <p:nvSpPr>
          <p:cNvPr id="113667"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NZ"/>
              <a:t>Mappings</a:t>
            </a:r>
            <a:endParaRPr lang="en-AU"/>
          </a:p>
        </p:txBody>
      </p:sp>
      <p:sp>
        <p:nvSpPr>
          <p:cNvPr id="5" name="Content Placeholder 4"/>
          <p:cNvSpPr>
            <a:spLocks noGrp="1"/>
          </p:cNvSpPr>
          <p:nvPr>
            <p:ph idx="1"/>
          </p:nvPr>
        </p:nvSpPr>
        <p:spPr/>
        <p:txBody>
          <a:bodyPr/>
          <a:lstStyle/>
          <a:p>
            <a:pPr>
              <a:spcBef>
                <a:spcPct val="50000"/>
              </a:spcBef>
            </a:pPr>
            <a:r>
              <a:rPr lang="en-NZ" dirty="0" smtClean="0">
                <a:latin typeface="Tahoma" pitchFamily="34" charset="0"/>
              </a:rPr>
              <a:t>Mappings</a:t>
            </a:r>
          </a:p>
          <a:p>
            <a:pPr lvl="1">
              <a:spcBef>
                <a:spcPct val="50000"/>
              </a:spcBef>
            </a:pPr>
            <a:r>
              <a:rPr lang="en-NZ" sz="2800" dirty="0" smtClean="0">
                <a:latin typeface="Tahoma" pitchFamily="34" charset="0"/>
              </a:rPr>
              <a:t>The relationship between actions (performed by the user on the device) and results.</a:t>
            </a:r>
          </a:p>
          <a:p>
            <a:pPr lvl="1">
              <a:spcBef>
                <a:spcPct val="50000"/>
              </a:spcBef>
            </a:pPr>
            <a:r>
              <a:rPr lang="en-NZ" sz="2800" dirty="0" smtClean="0">
                <a:latin typeface="Tahoma" pitchFamily="34" charset="0"/>
              </a:rPr>
              <a:t>Sensible designs have mappings based on obvious logical, structural or mnemonic relationships.</a:t>
            </a:r>
          </a:p>
          <a:p>
            <a:pPr>
              <a:spcBef>
                <a:spcPct val="50000"/>
              </a:spcBef>
            </a:pPr>
            <a:endParaRPr lang="en-AU" b="1" dirty="0" smtClean="0">
              <a:latin typeface="Tahoma" pitchFamily="34" charset="0"/>
            </a:endParaRPr>
          </a:p>
          <a:p>
            <a:endParaRPr lang="en-NZ" dirty="0"/>
          </a:p>
        </p:txBody>
      </p:sp>
      <p:sp>
        <p:nvSpPr>
          <p:cNvPr id="117763"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NZ"/>
              <a:t>Mappings</a:t>
            </a:r>
            <a:endParaRPr lang="en-AU"/>
          </a:p>
        </p:txBody>
      </p:sp>
      <p:sp>
        <p:nvSpPr>
          <p:cNvPr id="118787"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524000" y="1844824"/>
            <a:ext cx="6096000" cy="4572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NZ"/>
              <a:t>Mappings</a:t>
            </a:r>
          </a:p>
        </p:txBody>
      </p:sp>
      <p:sp>
        <p:nvSpPr>
          <p:cNvPr id="189444" name="Rectangle 4"/>
          <p:cNvSpPr>
            <a:spLocks noGrp="1" noChangeArrowheads="1"/>
          </p:cNvSpPr>
          <p:nvPr>
            <p:ph type="body" idx="1"/>
          </p:nvPr>
        </p:nvSpPr>
        <p:spPr/>
        <p:txBody>
          <a:bodyPr/>
          <a:lstStyle/>
          <a:p>
            <a:r>
              <a:rPr lang="en-NZ" dirty="0">
                <a:latin typeface="Tahoma" pitchFamily="34" charset="0"/>
                <a:ea typeface="Tahoma" pitchFamily="34" charset="0"/>
                <a:cs typeface="Tahoma" pitchFamily="34" charset="0"/>
              </a:rPr>
              <a:t>Spatial</a:t>
            </a:r>
          </a:p>
          <a:p>
            <a:r>
              <a:rPr lang="en-NZ" dirty="0">
                <a:latin typeface="Tahoma" pitchFamily="34" charset="0"/>
                <a:ea typeface="Tahoma" pitchFamily="34" charset="0"/>
                <a:cs typeface="Tahoma" pitchFamily="34" charset="0"/>
              </a:rPr>
              <a:t>Logical</a:t>
            </a:r>
          </a:p>
          <a:p>
            <a:r>
              <a:rPr lang="en-NZ" dirty="0">
                <a:latin typeface="Tahoma" pitchFamily="34" charset="0"/>
                <a:ea typeface="Tahoma" pitchFamily="34" charset="0"/>
                <a:cs typeface="Tahoma" pitchFamily="34" charset="0"/>
              </a:rPr>
              <a:t>Cultural</a:t>
            </a:r>
          </a:p>
          <a:p>
            <a:endParaRPr lang="en-NZ"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NZ"/>
              <a:t>Mappings</a:t>
            </a:r>
            <a:endParaRPr lang="en-AU"/>
          </a:p>
        </p:txBody>
      </p:sp>
      <p:sp>
        <p:nvSpPr>
          <p:cNvPr id="6" name="Content Placeholder 5"/>
          <p:cNvSpPr>
            <a:spLocks noGrp="1"/>
          </p:cNvSpPr>
          <p:nvPr>
            <p:ph idx="1"/>
          </p:nvPr>
        </p:nvSpPr>
        <p:spPr/>
        <p:txBody>
          <a:bodyPr/>
          <a:lstStyle/>
          <a:p>
            <a:r>
              <a:rPr lang="en-NZ" dirty="0" smtClean="0">
                <a:latin typeface="Tahoma" pitchFamily="34" charset="0"/>
              </a:rPr>
              <a:t>Metaphor: </a:t>
            </a:r>
          </a:p>
          <a:p>
            <a:pPr lvl="1"/>
            <a:r>
              <a:rPr lang="en-NZ" sz="2800" dirty="0" smtClean="0">
                <a:latin typeface="Tahoma" pitchFamily="34" charset="0"/>
              </a:rPr>
              <a:t>When a design is modelled on a pre-existing knowledge domain.</a:t>
            </a:r>
            <a:endParaRPr lang="en-AU" sz="2800" b="1" dirty="0" smtClean="0">
              <a:latin typeface="Tahoma" pitchFamily="34" charset="0"/>
            </a:endParaRPr>
          </a:p>
          <a:p>
            <a:endParaRPr lang="en-NZ" dirty="0"/>
          </a:p>
        </p:txBody>
      </p:sp>
      <p:sp>
        <p:nvSpPr>
          <p:cNvPr id="119811"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3" name="Content Placeholder 2"/>
          <p:cNvSpPr>
            <a:spLocks noGrp="1"/>
          </p:cNvSpPr>
          <p:nvPr>
            <p:ph idx="1"/>
          </p:nvPr>
        </p:nvSpPr>
        <p:spPr/>
        <p:txBody>
          <a:bodyPr/>
          <a:lstStyle/>
          <a:p>
            <a:endParaRPr lang="en-NZ"/>
          </a:p>
        </p:txBody>
      </p:sp>
      <p:pic>
        <p:nvPicPr>
          <p:cNvPr id="4" name="Picture 13" descr="http://www.marco.org/media/2010/03/20100311-01-overdoing-the-interface-metaphor-1.png"/>
          <p:cNvPicPr>
            <a:picLocks noChangeAspect="1" noChangeArrowheads="1"/>
          </p:cNvPicPr>
          <p:nvPr/>
        </p:nvPicPr>
        <p:blipFill>
          <a:blip r:embed="rId3" cstate="print"/>
          <a:srcRect/>
          <a:stretch>
            <a:fillRect/>
          </a:stretch>
        </p:blipFill>
        <p:spPr bwMode="auto">
          <a:xfrm>
            <a:off x="1747151" y="2132856"/>
            <a:ext cx="5489145" cy="367240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600200"/>
            <a:ext cx="4876800" cy="4876800"/>
          </a:xfrm>
        </p:spPr>
      </p:pic>
    </p:spTree>
    <p:extLst>
      <p:ext uri="{BB962C8B-B14F-4D97-AF65-F5344CB8AC3E}">
        <p14:creationId xmlns:p14="http://schemas.microsoft.com/office/powerpoint/2010/main" val="1432684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5" name="Picture 9" descr="http://cdn.sixrevisions.com/0262-08_eyebridge.jpg"/>
          <p:cNvPicPr>
            <a:picLocks noChangeAspect="1" noChangeArrowheads="1"/>
          </p:cNvPicPr>
          <p:nvPr/>
        </p:nvPicPr>
        <p:blipFill>
          <a:blip r:embed="rId3" cstate="print"/>
          <a:srcRect/>
          <a:stretch>
            <a:fillRect/>
          </a:stretch>
        </p:blipFill>
        <p:spPr bwMode="auto">
          <a:xfrm>
            <a:off x="467544" y="2276294"/>
            <a:ext cx="8208912" cy="223282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3" name="Picture 7" descr="http://cdn.sixrevisions.com/0262-14_minuterace.jpg"/>
          <p:cNvPicPr>
            <a:picLocks noChangeAspect="1" noChangeArrowheads="1"/>
          </p:cNvPicPr>
          <p:nvPr/>
        </p:nvPicPr>
        <p:blipFill>
          <a:blip r:embed="rId3" cstate="print"/>
          <a:srcRect/>
          <a:stretch>
            <a:fillRect/>
          </a:stretch>
        </p:blipFill>
        <p:spPr bwMode="auto">
          <a:xfrm>
            <a:off x="827584" y="2276872"/>
            <a:ext cx="7257720" cy="3672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2" name="Picture 16"/>
          <p:cNvPicPr>
            <a:picLocks noChangeAspect="1" noChangeArrowheads="1"/>
          </p:cNvPicPr>
          <p:nvPr/>
        </p:nvPicPr>
        <p:blipFill>
          <a:blip r:embed="rId3" cstate="print"/>
          <a:srcRect/>
          <a:stretch>
            <a:fillRect/>
          </a:stretch>
        </p:blipFill>
        <p:spPr bwMode="auto">
          <a:xfrm>
            <a:off x="3152775" y="1715988"/>
            <a:ext cx="2838450" cy="4305300"/>
          </a:xfrm>
          <a:prstGeom prst="rect">
            <a:avLst/>
          </a:prstGeom>
          <a:noFill/>
          <a:ln w="9525">
            <a:noFill/>
            <a:miter lim="800000"/>
            <a:headEnd/>
            <a:tailEnd/>
          </a:ln>
        </p:spPr>
      </p:pic>
      <p:sp>
        <p:nvSpPr>
          <p:cNvPr id="13" name="Content Placeholder 1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7" name="Picture 11" descr="http://cdn.sixrevisions.com/0262-10_nametag.jpg"/>
          <p:cNvPicPr>
            <a:picLocks noChangeAspect="1" noChangeArrowheads="1"/>
          </p:cNvPicPr>
          <p:nvPr/>
        </p:nvPicPr>
        <p:blipFill>
          <a:blip r:embed="rId3" cstate="print"/>
          <a:srcRect/>
          <a:stretch>
            <a:fillRect/>
          </a:stretch>
        </p:blipFill>
        <p:spPr bwMode="auto">
          <a:xfrm>
            <a:off x="1115616" y="1772816"/>
            <a:ext cx="7195202" cy="4259561"/>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13" name="Content Placeholder 12"/>
          <p:cNvSpPr>
            <a:spLocks noGrp="1"/>
          </p:cNvSpPr>
          <p:nvPr>
            <p:ph idx="1"/>
          </p:nvPr>
        </p:nvSpPr>
        <p:spPr/>
        <p:txBody>
          <a:bodyPr/>
          <a:lstStyle/>
          <a:p>
            <a:endParaRPr lang="en-NZ"/>
          </a:p>
        </p:txBody>
      </p:sp>
      <p:pic>
        <p:nvPicPr>
          <p:cNvPr id="82946" name="Picture 2" descr="https://encrypted-tbn3.gstatic.com/images?q=tbn:ANd9GcRzSjb71-sN065_BJWgSDs3AuoXWYOZS3Nem6PHf4BiJhUzS_t6OZJRlkg"/>
          <p:cNvPicPr>
            <a:picLocks noChangeAspect="1" noChangeArrowheads="1"/>
          </p:cNvPicPr>
          <p:nvPr/>
        </p:nvPicPr>
        <p:blipFill>
          <a:blip r:embed="rId3" cstate="print"/>
          <a:srcRect/>
          <a:stretch>
            <a:fillRect/>
          </a:stretch>
        </p:blipFill>
        <p:spPr bwMode="auto">
          <a:xfrm>
            <a:off x="3419872" y="2564904"/>
            <a:ext cx="2438400" cy="2438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6" name="Picture 20" descr="Metaphor Navigation - J. K. Rowling Site"/>
          <p:cNvPicPr>
            <a:picLocks noChangeAspect="1" noChangeArrowheads="1"/>
          </p:cNvPicPr>
          <p:nvPr/>
        </p:nvPicPr>
        <p:blipFill>
          <a:blip r:embed="rId3" cstate="print"/>
          <a:srcRect/>
          <a:stretch>
            <a:fillRect/>
          </a:stretch>
        </p:blipFill>
        <p:spPr bwMode="auto">
          <a:xfrm>
            <a:off x="1475656" y="1700808"/>
            <a:ext cx="6480720" cy="467827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4" name="Picture 18" descr="http://farm5.static.flickr.com/4032/4499471131_fc166ac7a5.jpg"/>
          <p:cNvPicPr>
            <a:picLocks noChangeAspect="1" noChangeArrowheads="1"/>
          </p:cNvPicPr>
          <p:nvPr/>
        </p:nvPicPr>
        <p:blipFill>
          <a:blip r:embed="rId3" cstate="print"/>
          <a:srcRect/>
          <a:stretch>
            <a:fillRect/>
          </a:stretch>
        </p:blipFill>
        <p:spPr bwMode="auto">
          <a:xfrm>
            <a:off x="5076056" y="1556792"/>
            <a:ext cx="3571875" cy="4762500"/>
          </a:xfrm>
          <a:prstGeom prst="rect">
            <a:avLst/>
          </a:prstGeom>
          <a:noFill/>
        </p:spPr>
      </p:pic>
      <p:sp>
        <p:nvSpPr>
          <p:cNvPr id="13" name="Content Placeholder 12"/>
          <p:cNvSpPr>
            <a:spLocks noGrp="1"/>
          </p:cNvSpPr>
          <p:nvPr>
            <p:ph idx="1"/>
          </p:nvPr>
        </p:nvSpPr>
        <p:spPr>
          <a:xfrm>
            <a:off x="457200" y="1600200"/>
            <a:ext cx="4474840" cy="4876800"/>
          </a:xfrm>
        </p:spPr>
        <p:txBody>
          <a:bodyPr/>
          <a:lstStyle/>
          <a:p>
            <a:r>
              <a:rPr lang="en-NZ" dirty="0" err="1" smtClean="0"/>
              <a:t>iPad</a:t>
            </a:r>
            <a:r>
              <a:rPr lang="en-NZ" dirty="0" smtClean="0"/>
              <a:t> UI Guidelines:</a:t>
            </a:r>
          </a:p>
          <a:p>
            <a:endParaRPr lang="en-NZ" dirty="0" smtClean="0"/>
          </a:p>
          <a:p>
            <a:r>
              <a:rPr lang="en-NZ" sz="2400" dirty="0" smtClean="0"/>
              <a:t>“Whenever possible, add a realistic, physical dimension to your application. The more true to life your application looks and behaves, the easier it is for people to understand how it works and the more they enjoy using it.”</a:t>
            </a:r>
          </a:p>
          <a:p>
            <a:endParaRPr lang="en-NZ"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13" name="Content Placeholder 12"/>
          <p:cNvSpPr>
            <a:spLocks noGrp="1"/>
          </p:cNvSpPr>
          <p:nvPr>
            <p:ph idx="1"/>
          </p:nvPr>
        </p:nvSpPr>
        <p:spPr>
          <a:xfrm>
            <a:off x="457200" y="1600200"/>
            <a:ext cx="8219256" cy="4876800"/>
          </a:xfrm>
        </p:spPr>
        <p:txBody>
          <a:bodyPr/>
          <a:lstStyle/>
          <a:p>
            <a:r>
              <a:rPr lang="en-NZ" dirty="0" smtClean="0"/>
              <a:t>“Metaphors should not distract or confuse, they must clarify. Apple and those that design for it love their beautiful interfaces and the metaphors that inspired it, and while attention to detail is highly admired, design abuse via mainstream device </a:t>
            </a:r>
            <a:r>
              <a:rPr lang="en-NZ" dirty="0" err="1" smtClean="0"/>
              <a:t>iPad</a:t>
            </a:r>
            <a:r>
              <a:rPr lang="en-NZ" dirty="0" smtClean="0"/>
              <a:t> will become rampant. It’s tempting to pull out all the stops, but as with many things in life, </a:t>
            </a:r>
            <a:r>
              <a:rPr lang="en-NZ" i="1" dirty="0" smtClean="0"/>
              <a:t>exercise restraint</a:t>
            </a:r>
            <a:r>
              <a:rPr lang="en-NZ" dirty="0" smtClean="0"/>
              <a:t>.”</a:t>
            </a:r>
          </a:p>
          <a:p>
            <a:pPr algn="r"/>
            <a:r>
              <a:rPr lang="en-NZ" dirty="0" smtClean="0"/>
              <a:t>Lucero, 2012</a:t>
            </a:r>
          </a:p>
          <a:p>
            <a:endParaRPr lang="en-NZ"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NZ"/>
              <a:t>Universal Principles 3</a:t>
            </a:r>
            <a:endParaRPr lang="en-AU"/>
          </a:p>
        </p:txBody>
      </p:sp>
      <p:sp>
        <p:nvSpPr>
          <p:cNvPr id="5" name="Content Placeholder 4"/>
          <p:cNvSpPr>
            <a:spLocks noGrp="1"/>
          </p:cNvSpPr>
          <p:nvPr>
            <p:ph idx="1"/>
          </p:nvPr>
        </p:nvSpPr>
        <p:spPr/>
        <p:txBody>
          <a:bodyPr>
            <a:normAutofit/>
          </a:bodyPr>
          <a:lstStyle/>
          <a:p>
            <a:pPr marL="457200" indent="-457200">
              <a:spcBef>
                <a:spcPct val="50000"/>
              </a:spcBef>
            </a:pPr>
            <a:r>
              <a:rPr lang="en-NZ" dirty="0" smtClean="0">
                <a:latin typeface="Tahoma" pitchFamily="34" charset="0"/>
              </a:rPr>
              <a:t>Feedback</a:t>
            </a:r>
          </a:p>
          <a:p>
            <a:pPr marL="457200" indent="-457200">
              <a:spcBef>
                <a:spcPct val="50000"/>
              </a:spcBef>
            </a:pPr>
            <a:r>
              <a:rPr lang="en-NZ" dirty="0" smtClean="0">
                <a:latin typeface="Tahoma" pitchFamily="34" charset="0"/>
              </a:rPr>
              <a:t>Sensible designs provide constant feedback about: </a:t>
            </a:r>
          </a:p>
          <a:p>
            <a:pPr marL="914400" lvl="1" indent="-457200">
              <a:spcBef>
                <a:spcPct val="50000"/>
              </a:spcBef>
              <a:buFontTx/>
              <a:buAutoNum type="arabicPeriod"/>
            </a:pPr>
            <a:r>
              <a:rPr lang="en-NZ" sz="2800" dirty="0" smtClean="0">
                <a:latin typeface="Tahoma" pitchFamily="34" charset="0"/>
              </a:rPr>
              <a:t>What actions have been performed</a:t>
            </a:r>
          </a:p>
          <a:p>
            <a:pPr marL="914400" lvl="1" indent="-457200">
              <a:spcBef>
                <a:spcPct val="50000"/>
              </a:spcBef>
              <a:buFontTx/>
              <a:buAutoNum type="arabicPeriod"/>
            </a:pPr>
            <a:r>
              <a:rPr lang="en-NZ" sz="2800" dirty="0" smtClean="0">
                <a:latin typeface="Tahoma" pitchFamily="34" charset="0"/>
              </a:rPr>
              <a:t>The resulting changes to the state of the system.</a:t>
            </a:r>
            <a:endParaRPr lang="en-AU" sz="2800" b="1" dirty="0" smtClean="0">
              <a:latin typeface="Tahoma" pitchFamily="34" charset="0"/>
            </a:endParaRPr>
          </a:p>
          <a:p>
            <a:endParaRPr lang="en-NZ" dirty="0"/>
          </a:p>
        </p:txBody>
      </p:sp>
      <p:sp>
        <p:nvSpPr>
          <p:cNvPr id="121859"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NZ"/>
              <a:t>Universal Principles</a:t>
            </a:r>
          </a:p>
        </p:txBody>
      </p:sp>
      <p:sp>
        <p:nvSpPr>
          <p:cNvPr id="200707" name="Rectangle 3"/>
          <p:cNvSpPr>
            <a:spLocks noGrp="1" noChangeArrowheads="1"/>
          </p:cNvSpPr>
          <p:nvPr>
            <p:ph type="body" idx="1"/>
          </p:nvPr>
        </p:nvSpPr>
        <p:spPr/>
        <p:txBody>
          <a:bodyPr>
            <a:normAutofit/>
          </a:bodyPr>
          <a:lstStyle/>
          <a:p>
            <a:r>
              <a:rPr lang="en-NZ" dirty="0"/>
              <a:t>When we develop an interface between a person and a device we must strive for:</a:t>
            </a:r>
          </a:p>
          <a:p>
            <a:pPr lvl="1"/>
            <a:r>
              <a:rPr lang="en-AU" sz="2800" dirty="0"/>
              <a:t>Visibility</a:t>
            </a:r>
          </a:p>
          <a:p>
            <a:pPr lvl="1"/>
            <a:r>
              <a:rPr lang="en-AU" sz="2800" dirty="0"/>
              <a:t>Appropriate affordances</a:t>
            </a:r>
          </a:p>
          <a:p>
            <a:pPr lvl="1"/>
            <a:r>
              <a:rPr lang="en-AU" sz="2800" dirty="0"/>
              <a:t>Useful constraints</a:t>
            </a:r>
          </a:p>
          <a:p>
            <a:pPr lvl="1"/>
            <a:r>
              <a:rPr lang="en-AU" sz="2800" dirty="0"/>
              <a:t>Natural mappings</a:t>
            </a:r>
          </a:p>
          <a:p>
            <a:pPr lvl="1"/>
            <a:r>
              <a:rPr lang="en-AU" sz="2800" dirty="0"/>
              <a:t>Effective feedback</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a:t>Human Computer Interaction</a:t>
            </a:r>
          </a:p>
        </p:txBody>
      </p:sp>
      <p:sp>
        <p:nvSpPr>
          <p:cNvPr id="194565" name="Rectangle 5"/>
          <p:cNvSpPr>
            <a:spLocks noGrp="1" noChangeArrowheads="1"/>
          </p:cNvSpPr>
          <p:nvPr>
            <p:ph type="subTitle" idx="1"/>
          </p:nvPr>
        </p:nvSpPr>
        <p:spPr/>
        <p:txBody>
          <a:bodyPr/>
          <a:lstStyle/>
          <a:p>
            <a:r>
              <a:rPr lang="en-NZ" dirty="0" smtClean="0"/>
              <a:t>IN721 Design and Development for Mobile</a:t>
            </a:r>
          </a:p>
          <a:p>
            <a:r>
              <a:rPr lang="en-NZ" dirty="0" smtClean="0"/>
              <a:t>Semester 1, 2017</a:t>
            </a:r>
          </a:p>
          <a:p>
            <a:r>
              <a:rPr lang="en-NZ" dirty="0" smtClean="0"/>
              <a:t>Session 3.2</a:t>
            </a:r>
            <a:endParaRPr lang="en-NZ"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Required Reading</a:t>
            </a:r>
            <a:endParaRPr lang="en-US" dirty="0"/>
          </a:p>
        </p:txBody>
      </p:sp>
      <p:sp>
        <p:nvSpPr>
          <p:cNvPr id="3" name="Content Placeholder 2"/>
          <p:cNvSpPr>
            <a:spLocks noGrp="1"/>
          </p:cNvSpPr>
          <p:nvPr>
            <p:ph idx="1"/>
          </p:nvPr>
        </p:nvSpPr>
        <p:spPr/>
        <p:txBody>
          <a:bodyPr/>
          <a:lstStyle/>
          <a:p>
            <a:r>
              <a:rPr lang="en-NZ" dirty="0" smtClean="0"/>
              <a:t>Read and work through chapters 3 and 4 of this book (careful to get the 2015 or 2017 edition):</a:t>
            </a:r>
          </a:p>
          <a:p>
            <a:endParaRPr lang="en-NZ" dirty="0" smtClean="0"/>
          </a:p>
          <a:p>
            <a:endParaRPr lang="en-NZ" dirty="0"/>
          </a:p>
          <a:p>
            <a:endParaRPr lang="en-NZ" dirty="0" smtClean="0"/>
          </a:p>
          <a:p>
            <a:endParaRPr lang="en-NZ" dirty="0"/>
          </a:p>
          <a:p>
            <a:endParaRPr lang="en-NZ" dirty="0" smtClean="0"/>
          </a:p>
          <a:p>
            <a:endParaRPr lang="en-NZ" dirty="0"/>
          </a:p>
          <a:p>
            <a:r>
              <a:rPr lang="en-NZ" dirty="0">
                <a:hlinkClick r:id="rId3"/>
              </a:rPr>
              <a:t>http://proquestcombo.safaribooksonline.com</a:t>
            </a:r>
            <a:r>
              <a:rPr lang="en-NZ" dirty="0" smtClean="0">
                <a:hlinkClick r:id="rId3"/>
              </a:rPr>
              <a:t>/</a:t>
            </a:r>
            <a:endParaRPr lang="en-NZ" dirty="0" smtClean="0"/>
          </a:p>
          <a:p>
            <a:pPr>
              <a:buNone/>
            </a:pPr>
            <a:endParaRPr lang="en-NZ" dirty="0" smtClean="0"/>
          </a:p>
          <a:p>
            <a:endParaRPr lang="en-NZ" dirty="0" smtClean="0"/>
          </a:p>
          <a:p>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894159" y="2744316"/>
            <a:ext cx="7134225" cy="2628900"/>
          </a:xfrm>
          <a:prstGeom prst="rect">
            <a:avLst/>
          </a:prstGeom>
          <a:noFill/>
          <a:ln w="9525">
            <a:noFill/>
            <a:miter lim="800000"/>
            <a:headEnd/>
            <a:tailEnd/>
          </a:ln>
        </p:spPr>
      </p:pic>
    </p:spTree>
    <p:extLst>
      <p:ext uri="{BB962C8B-B14F-4D97-AF65-F5344CB8AC3E}">
        <p14:creationId xmlns:p14="http://schemas.microsoft.com/office/powerpoint/2010/main" val="116504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Identify </a:t>
            </a:r>
            <a:r>
              <a:rPr lang="en-NZ" smtClean="0"/>
              <a:t>a “</a:t>
            </a:r>
            <a:r>
              <a:rPr lang="en-NZ" dirty="0" smtClean="0"/>
              <a:t>non-smart” device that you, or someone you know has had trouble operating. </a:t>
            </a:r>
          </a:p>
          <a:p>
            <a:pPr marL="514350" indent="-514350">
              <a:buFont typeface="+mj-lt"/>
              <a:buAutoNum type="arabicPeriod"/>
            </a:pPr>
            <a:r>
              <a:rPr lang="en-NZ" dirty="0" smtClean="0"/>
              <a:t>Briefly describe the device, and the interaction problem.</a:t>
            </a:r>
          </a:p>
          <a:p>
            <a:pPr marL="514350" indent="-514350">
              <a:buFont typeface="+mj-lt"/>
              <a:buAutoNum type="arabicPeriod"/>
            </a:pPr>
            <a:r>
              <a:rPr lang="en-NZ" dirty="0" smtClean="0"/>
              <a:t>Indicate which of the Universal Principles are violated in the design of this device.</a:t>
            </a:r>
          </a:p>
          <a:p>
            <a:pPr marL="514350" indent="-514350">
              <a:buFont typeface="+mj-lt"/>
              <a:buAutoNum type="arabicPeriod"/>
            </a:pPr>
            <a:r>
              <a:rPr lang="en-NZ" dirty="0" smtClean="0"/>
              <a:t>Propose an alternative design that would ameliorate the difficulty.</a:t>
            </a:r>
          </a:p>
          <a:p>
            <a:pPr marL="514350" indent="-514350">
              <a:buFont typeface="+mj-lt"/>
              <a:buAutoNum type="arabicPeriod"/>
            </a:pPr>
            <a:r>
              <a:rPr lang="en-NZ" dirty="0" smtClean="0"/>
              <a:t>Upload, as a Word document, to your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NZ" dirty="0" smtClean="0"/>
              <a:t>Recommended Reading</a:t>
            </a:r>
            <a:endParaRPr lang="en-NZ" dirty="0"/>
          </a:p>
        </p:txBody>
      </p:sp>
      <p:sp>
        <p:nvSpPr>
          <p:cNvPr id="196611" name="Rectangle 3"/>
          <p:cNvSpPr>
            <a:spLocks noGrp="1" noChangeArrowheads="1"/>
          </p:cNvSpPr>
          <p:nvPr>
            <p:ph type="body" idx="1"/>
          </p:nvPr>
        </p:nvSpPr>
        <p:spPr/>
        <p:txBody>
          <a:bodyPr/>
          <a:lstStyle/>
          <a:p>
            <a:r>
              <a:rPr lang="en-NZ" dirty="0"/>
              <a:t>Donald </a:t>
            </a:r>
            <a:r>
              <a:rPr lang="en-NZ" dirty="0" smtClean="0"/>
              <a:t>Norman, </a:t>
            </a:r>
            <a:r>
              <a:rPr lang="en-NZ" i="1" dirty="0" smtClean="0"/>
              <a:t>The </a:t>
            </a:r>
            <a:r>
              <a:rPr lang="en-NZ" i="1" dirty="0"/>
              <a:t>Design of Everyday Things</a:t>
            </a:r>
          </a:p>
          <a:p>
            <a:r>
              <a:rPr lang="en-NZ" dirty="0"/>
              <a:t>Chapters 1 and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AU"/>
              <a:t>Human-Computer Interaction</a:t>
            </a:r>
            <a:endParaRPr lang="en-NZ"/>
          </a:p>
        </p:txBody>
      </p:sp>
      <p:sp>
        <p:nvSpPr>
          <p:cNvPr id="168963" name="Rectangle 3"/>
          <p:cNvSpPr>
            <a:spLocks noGrp="1" noChangeArrowheads="1"/>
          </p:cNvSpPr>
          <p:nvPr>
            <p:ph type="body" idx="1"/>
          </p:nvPr>
        </p:nvSpPr>
        <p:spPr/>
        <p:txBody>
          <a:bodyPr/>
          <a:lstStyle/>
          <a:p>
            <a:pPr>
              <a:lnSpc>
                <a:spcPct val="90000"/>
              </a:lnSpc>
            </a:pPr>
            <a:r>
              <a:rPr lang="en-NZ" dirty="0"/>
              <a:t>Humans:</a:t>
            </a:r>
          </a:p>
          <a:p>
            <a:pPr lvl="1">
              <a:lnSpc>
                <a:spcPct val="90000"/>
              </a:lnSpc>
            </a:pPr>
            <a:r>
              <a:rPr lang="en-AU" dirty="0"/>
              <a:t> Perceptual characteristics</a:t>
            </a:r>
          </a:p>
          <a:p>
            <a:pPr lvl="1">
              <a:lnSpc>
                <a:spcPct val="90000"/>
              </a:lnSpc>
            </a:pPr>
            <a:r>
              <a:rPr lang="en-AU" dirty="0"/>
              <a:t> Cognitive characteristics</a:t>
            </a:r>
          </a:p>
          <a:p>
            <a:pPr>
              <a:lnSpc>
                <a:spcPct val="90000"/>
              </a:lnSpc>
            </a:pPr>
            <a:endParaRPr lang="en-AU" dirty="0"/>
          </a:p>
          <a:p>
            <a:pPr>
              <a:lnSpc>
                <a:spcPct val="90000"/>
              </a:lnSpc>
            </a:pPr>
            <a:r>
              <a:rPr lang="en-AU" dirty="0"/>
              <a:t>Computers:</a:t>
            </a:r>
          </a:p>
          <a:p>
            <a:pPr lvl="1">
              <a:lnSpc>
                <a:spcPct val="90000"/>
              </a:lnSpc>
            </a:pPr>
            <a:r>
              <a:rPr lang="en-AU" dirty="0"/>
              <a:t>Screen appearance</a:t>
            </a:r>
          </a:p>
          <a:p>
            <a:pPr lvl="1">
              <a:lnSpc>
                <a:spcPct val="90000"/>
              </a:lnSpc>
            </a:pPr>
            <a:r>
              <a:rPr lang="en-AU" dirty="0"/>
              <a:t>Functionality</a:t>
            </a:r>
          </a:p>
          <a:p>
            <a:pPr lvl="1">
              <a:lnSpc>
                <a:spcPct val="90000"/>
              </a:lnSpc>
            </a:pPr>
            <a:r>
              <a:rPr lang="en-AU" dirty="0"/>
              <a:t>I/O</a:t>
            </a:r>
          </a:p>
          <a:p>
            <a:pPr>
              <a:lnSpc>
                <a:spcPct val="90000"/>
              </a:lnSpc>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AU"/>
              <a:t>Human-Computer Interaction</a:t>
            </a:r>
            <a:endParaRPr lang="en-NZ"/>
          </a:p>
        </p:txBody>
      </p:sp>
      <p:sp>
        <p:nvSpPr>
          <p:cNvPr id="169987" name="Rectangle 3"/>
          <p:cNvSpPr>
            <a:spLocks noGrp="1" noChangeArrowheads="1"/>
          </p:cNvSpPr>
          <p:nvPr>
            <p:ph type="body" idx="1"/>
          </p:nvPr>
        </p:nvSpPr>
        <p:spPr/>
        <p:txBody>
          <a:bodyPr/>
          <a:lstStyle/>
          <a:p>
            <a:r>
              <a:rPr lang="en-NZ" dirty="0"/>
              <a:t>We divide the human-computer system into two parts:</a:t>
            </a:r>
          </a:p>
          <a:p>
            <a:endParaRPr lang="en-NZ" dirty="0"/>
          </a:p>
          <a:p>
            <a:pPr lvl="1"/>
            <a:r>
              <a:rPr lang="en-NZ" dirty="0"/>
              <a:t>The Interaction (</a:t>
            </a:r>
            <a:r>
              <a:rPr lang="en-NZ" dirty="0" smtClean="0"/>
              <a:t>behavioural – what the user can do)</a:t>
            </a:r>
            <a:endParaRPr lang="en-NZ" dirty="0"/>
          </a:p>
          <a:p>
            <a:pPr lvl="1"/>
            <a:r>
              <a:rPr lang="en-NZ" dirty="0"/>
              <a:t>The Interface (</a:t>
            </a:r>
            <a:r>
              <a:rPr lang="en-NZ" dirty="0" smtClean="0"/>
              <a:t>constructional – how the user does it)</a:t>
            </a:r>
            <a:endParaRPr lang="en-NZ" dirty="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Goals of Interface Design</a:t>
            </a:r>
            <a:endParaRPr lang="en-NZ" dirty="0"/>
          </a:p>
        </p:txBody>
      </p:sp>
      <p:sp>
        <p:nvSpPr>
          <p:cNvPr id="3" name="Rectangle 3"/>
          <p:cNvSpPr txBox="1">
            <a:spLocks noChangeArrowheads="1"/>
          </p:cNvSpPr>
          <p:nvPr/>
        </p:nvSpPr>
        <p:spPr>
          <a:xfrm>
            <a:off x="179512" y="1828800"/>
            <a:ext cx="8640960" cy="4302125"/>
          </a:xfrm>
          <a:prstGeom prst="rect">
            <a:avLst/>
          </a:prstGeom>
        </p:spPr>
        <p:txBody>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NZ" sz="2400" b="0" i="0" u="none" strike="noStrike" kern="1200" cap="none" spc="0" normalizeH="0" baseline="0" noProof="0" dirty="0" smtClean="0">
                <a:ln>
                  <a:noFill/>
                </a:ln>
                <a:solidFill>
                  <a:schemeClr val="tx1"/>
                </a:solidFill>
                <a:effectLst/>
                <a:uLnTx/>
                <a:uFillTx/>
                <a:latin typeface="+mn-lt"/>
                <a:ea typeface="+mn-ea"/>
                <a:cs typeface="+mn-cs"/>
              </a:rPr>
              <a:t>To empower the user</a:t>
            </a:r>
            <a:endParaRPr kumimoji="0" lang="en-NZ"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NZ" dirty="0"/>
              <a:t>The Goal of </a:t>
            </a:r>
            <a:r>
              <a:rPr lang="en-NZ" dirty="0" smtClean="0"/>
              <a:t>Interface Design</a:t>
            </a:r>
            <a:endParaRPr lang="en-NZ" dirty="0"/>
          </a:p>
        </p:txBody>
      </p:sp>
      <p:sp>
        <p:nvSpPr>
          <p:cNvPr id="146435" name="Rectangle 3"/>
          <p:cNvSpPr>
            <a:spLocks noGrp="1" noChangeArrowheads="1"/>
          </p:cNvSpPr>
          <p:nvPr>
            <p:ph type="body" idx="1"/>
          </p:nvPr>
        </p:nvSpPr>
        <p:spPr>
          <a:xfrm>
            <a:off x="179512" y="1828800"/>
            <a:ext cx="8964488" cy="4302125"/>
          </a:xfrm>
        </p:spPr>
        <p:txBody>
          <a:bodyPr/>
          <a:lstStyle/>
          <a:p>
            <a:r>
              <a:rPr lang="en-NZ" dirty="0"/>
              <a:t>We are interested in:</a:t>
            </a:r>
          </a:p>
          <a:p>
            <a:pPr lvl="1"/>
            <a:r>
              <a:rPr lang="en-NZ" dirty="0"/>
              <a:t>Identifying the tasks the user of our software wants to accomplish.</a:t>
            </a:r>
          </a:p>
          <a:p>
            <a:pPr lvl="1"/>
            <a:r>
              <a:rPr lang="en-NZ" dirty="0"/>
              <a:t>Facilitating that accomplishment.</a:t>
            </a:r>
          </a:p>
          <a:p>
            <a:pPr lvl="1"/>
            <a:r>
              <a:rPr lang="en-NZ" dirty="0"/>
              <a:t>Avoiding errors, frustration, and unpleasantness of any kind.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1452</TotalTime>
  <Words>4730</Words>
  <Application>Microsoft Office PowerPoint</Application>
  <PresentationFormat>On-screen Show (4:3)</PresentationFormat>
  <Paragraphs>382</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Tahoma</vt:lpstr>
      <vt:lpstr>Times New Roman</vt:lpstr>
      <vt:lpstr>Clarity</vt:lpstr>
      <vt:lpstr>Warm-up</vt:lpstr>
      <vt:lpstr>Warm-up</vt:lpstr>
      <vt:lpstr>PowerPoint Presentation</vt:lpstr>
      <vt:lpstr>Human Computer Interaction</vt:lpstr>
      <vt:lpstr>Recommended Reading</vt:lpstr>
      <vt:lpstr>Human-Computer Interaction</vt:lpstr>
      <vt:lpstr>Human-Computer Interaction</vt:lpstr>
      <vt:lpstr>The Goals of Interface Design</vt:lpstr>
      <vt:lpstr>The Goal of Interface Design</vt:lpstr>
      <vt:lpstr>Universal Principles</vt:lpstr>
      <vt:lpstr>Universal Principles 1</vt:lpstr>
      <vt:lpstr>Visibility</vt:lpstr>
      <vt:lpstr>Visibility</vt:lpstr>
      <vt:lpstr>Visibility</vt:lpstr>
      <vt:lpstr>Visibility</vt:lpstr>
      <vt:lpstr>Visibility</vt:lpstr>
      <vt:lpstr>Universal Principles 2</vt:lpstr>
      <vt:lpstr>Affordances</vt:lpstr>
      <vt:lpstr>Affordances</vt:lpstr>
      <vt:lpstr>Affordances</vt:lpstr>
      <vt:lpstr>Affordances</vt:lpstr>
      <vt:lpstr>Affordances</vt:lpstr>
      <vt:lpstr>Affordances</vt:lpstr>
      <vt:lpstr>Constraints</vt:lpstr>
      <vt:lpstr>Mappings</vt:lpstr>
      <vt:lpstr>Mappings</vt:lpstr>
      <vt:lpstr>Mappings</vt:lpstr>
      <vt:lpstr>Mappings</vt:lpstr>
      <vt:lpstr>Metaphor</vt:lpstr>
      <vt:lpstr>Metaphor</vt:lpstr>
      <vt:lpstr>Metaphor</vt:lpstr>
      <vt:lpstr>Metaphor</vt:lpstr>
      <vt:lpstr>Metaphor</vt:lpstr>
      <vt:lpstr>Metaphor</vt:lpstr>
      <vt:lpstr>Metaphor</vt:lpstr>
      <vt:lpstr>Metaphor</vt:lpstr>
      <vt:lpstr>Metaphor</vt:lpstr>
      <vt:lpstr>Universal Principles 3</vt:lpstr>
      <vt:lpstr>Universal Principles</vt:lpstr>
      <vt:lpstr>Required Reading</vt:lpstr>
      <vt:lpstr>Practical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488</cp:revision>
  <dcterms:created xsi:type="dcterms:W3CDTF">1601-01-01T00:00:00Z</dcterms:created>
  <dcterms:modified xsi:type="dcterms:W3CDTF">2017-03-02T19:10:07Z</dcterms:modified>
</cp:coreProperties>
</file>