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0"/>
  </p:notesMasterIdLst>
  <p:sldIdLst>
    <p:sldId id="257" r:id="rId2"/>
    <p:sldId id="263" r:id="rId3"/>
    <p:sldId id="264" r:id="rId4"/>
    <p:sldId id="265" r:id="rId5"/>
    <p:sldId id="267" r:id="rId6"/>
    <p:sldId id="268" r:id="rId7"/>
    <p:sldId id="266"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9" r:id="rId26"/>
    <p:sldId id="290" r:id="rId27"/>
    <p:sldId id="291" r:id="rId28"/>
    <p:sldId id="292" r:id="rId29"/>
    <p:sldId id="293" r:id="rId30"/>
    <p:sldId id="294" r:id="rId31"/>
    <p:sldId id="295" r:id="rId32"/>
    <p:sldId id="297" r:id="rId33"/>
    <p:sldId id="296" r:id="rId34"/>
    <p:sldId id="301" r:id="rId35"/>
    <p:sldId id="299" r:id="rId36"/>
    <p:sldId id="298" r:id="rId37"/>
    <p:sldId id="300" r:id="rId38"/>
    <p:sldId id="302" r:id="rId39"/>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7490" autoAdjust="0"/>
  </p:normalViewPr>
  <p:slideViewPr>
    <p:cSldViewPr>
      <p:cViewPr varScale="1">
        <p:scale>
          <a:sx n="49" d="100"/>
          <a:sy n="49" d="100"/>
        </p:scale>
        <p:origin x="334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baseline="0" dirty="0" smtClean="0"/>
              <a:t>So far in our Android development, we have used a variety of Android classes, like Activities and </a:t>
            </a:r>
            <a:r>
              <a:rPr lang="en-US" baseline="0" dirty="0" err="1" smtClean="0"/>
              <a:t>TextViews</a:t>
            </a:r>
            <a:r>
              <a:rPr lang="en-US" baseline="0" dirty="0" smtClean="0"/>
              <a:t> and Fragments and Adapters and </a:t>
            </a:r>
            <a:r>
              <a:rPr lang="en-US" baseline="0" dirty="0" err="1" smtClean="0"/>
              <a:t>LayoutInflaters</a:t>
            </a:r>
            <a:r>
              <a:rPr lang="en-US" baseline="0" dirty="0" smtClean="0"/>
              <a:t>, and so on.</a:t>
            </a:r>
          </a:p>
          <a:p>
            <a:pPr>
              <a:buFont typeface="Arial" pitchFamily="34" charset="0"/>
              <a:buChar char="•"/>
            </a:pPr>
            <a:r>
              <a:rPr lang="en-US" baseline="0" dirty="0" smtClean="0"/>
              <a:t>Our data, however, has only been scalar. That is, we have used only strings, or integers or </a:t>
            </a:r>
            <a:r>
              <a:rPr lang="en-US" baseline="0" dirty="0" err="1" smtClean="0"/>
              <a:t>booleans</a:t>
            </a:r>
            <a:r>
              <a:rPr lang="en-US" baseline="0" dirty="0" smtClean="0"/>
              <a:t>.</a:t>
            </a:r>
          </a:p>
          <a:p>
            <a:pPr>
              <a:buFont typeface="Arial" pitchFamily="34" charset="0"/>
              <a:buChar char="•"/>
            </a:pPr>
            <a:r>
              <a:rPr lang="en-US" baseline="0" dirty="0" smtClean="0"/>
              <a:t>However, the Android libraries are just java and when working with them, we therefore have all the power of java to play with, including the ability to declare and use our own classes.</a:t>
            </a:r>
          </a:p>
          <a:p>
            <a:pPr>
              <a:buFont typeface="Arial" pitchFamily="34" charset="0"/>
              <a:buChar char="•"/>
            </a:pPr>
            <a:r>
              <a:rPr lang="en-US" baseline="0" dirty="0" smtClean="0"/>
              <a:t>Today we will look at how to use complex data in Android, and in particular at how to cope with the specific situation where we want to display complex data in one of the Android collection controls (i.e. spinner, ListView, etc.)</a:t>
            </a:r>
          </a:p>
          <a:p>
            <a:pPr>
              <a:buFont typeface="Arial" pitchFamily="34" charset="0"/>
              <a:buChar char="•"/>
            </a:pPr>
            <a:r>
              <a:rPr lang="en-US" baseline="0" dirty="0" smtClean="0"/>
              <a:t>Let’s start with a brief look back at the ListView…</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...and we can certainly</a:t>
            </a:r>
            <a:r>
              <a:rPr lang="en-NZ" baseline="0" dirty="0" smtClean="0"/>
              <a:t> create an array of instances.</a:t>
            </a:r>
          </a:p>
          <a:p>
            <a:endParaRPr lang="en-NZ" baseline="0" dirty="0" smtClean="0"/>
          </a:p>
          <a:p>
            <a:pPr>
              <a:buFont typeface="Arial" pitchFamily="34" charset="0"/>
              <a:buChar char="•"/>
            </a:pPr>
            <a:r>
              <a:rPr lang="en-NZ" baseline="0" dirty="0" smtClean="0"/>
              <a:t>It’s a little more complex, because we need to get those images in there, but we know how to do that...</a:t>
            </a:r>
          </a:p>
          <a:p>
            <a:pPr>
              <a:buFont typeface="Arial" pitchFamily="34" charset="0"/>
              <a:buChar char="•"/>
            </a:pPr>
            <a:r>
              <a:rPr lang="en-NZ" baseline="0" dirty="0" smtClean="0"/>
              <a:t>Because the code is getting a little long, I don’t want to dump it inline into the onCreate, so we’ll pop it into a little method still in </a:t>
            </a:r>
            <a:r>
              <a:rPr lang="en-NZ" baseline="0" dirty="0" err="1" smtClean="0"/>
              <a:t>MainActivity</a:t>
            </a:r>
            <a:r>
              <a:rPr lang="en-NZ" baseline="0" dirty="0" smtClean="0"/>
              <a:t>,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413378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a:bodyPr>
          <a:lstStyle/>
          <a:p>
            <a:pPr>
              <a:buFont typeface="Arial" pitchFamily="34" charset="0"/>
              <a:buChar char="•"/>
            </a:pPr>
            <a:r>
              <a:rPr lang="en-NZ" b="1" dirty="0" smtClean="0"/>
              <a:t>NB: </a:t>
            </a:r>
            <a:r>
              <a:rPr lang="en-NZ" b="1" dirty="0" err="1" smtClean="0"/>
              <a:t>getDrawable</a:t>
            </a:r>
            <a:r>
              <a:rPr lang="en-NZ" b="1" baseline="0" dirty="0" smtClean="0"/>
              <a:t> was changed in API 21. This is the new version. The second argument is a theme ID; we are choosing not to specify a theme (we don’t want theme formatting for these images). If you use this version, you will need to change your min SDK to 21 (do this in </a:t>
            </a:r>
            <a:r>
              <a:rPr lang="en-NZ" b="1" baseline="0" dirty="0" err="1" smtClean="0"/>
              <a:t>build.gradle</a:t>
            </a:r>
            <a:r>
              <a:rPr lang="en-NZ" b="1" baseline="0" dirty="0" smtClean="0"/>
              <a:t> (</a:t>
            </a:r>
            <a:r>
              <a:rPr lang="en-NZ" b="1" baseline="0" dirty="0" err="1" smtClean="0"/>
              <a:t>Module:app</a:t>
            </a:r>
            <a:r>
              <a:rPr lang="en-NZ" b="1" baseline="0" dirty="0" smtClean="0"/>
              <a:t>)).  The older, deprecated version of </a:t>
            </a:r>
            <a:r>
              <a:rPr lang="en-NZ" b="1" baseline="0" dirty="0" err="1" smtClean="0"/>
              <a:t>getDrawable</a:t>
            </a:r>
            <a:r>
              <a:rPr lang="en-NZ" b="1" baseline="0" dirty="0" smtClean="0"/>
              <a:t> has just one argument – the image resource ID. If you use that version, your code will still run fine, but the method call will be struck-through. Either approach is fine for this practical.</a:t>
            </a:r>
            <a:endParaRPr lang="en-NZ" b="1" dirty="0" smtClean="0"/>
          </a:p>
          <a:p>
            <a:pPr>
              <a:buFont typeface="Arial" pitchFamily="34" charset="0"/>
              <a:buChar char="•"/>
            </a:pPr>
            <a:endParaRPr lang="en-NZ" dirty="0" smtClean="0"/>
          </a:p>
          <a:p>
            <a:pPr>
              <a:buFont typeface="Arial" pitchFamily="34" charset="0"/>
              <a:buChar char="•"/>
            </a:pPr>
            <a:r>
              <a:rPr lang="en-NZ" dirty="0" smtClean="0"/>
              <a:t>...but now we have a problem.</a:t>
            </a:r>
          </a:p>
          <a:p>
            <a:pPr>
              <a:buFont typeface="Arial" pitchFamily="34" charset="0"/>
              <a:buChar char="•"/>
            </a:pPr>
            <a:endParaRPr lang="en-NZ" dirty="0" smtClean="0"/>
          </a:p>
          <a:p>
            <a:pPr>
              <a:buFont typeface="Arial" pitchFamily="34" charset="0"/>
              <a:buChar char="•"/>
            </a:pPr>
            <a:r>
              <a:rPr lang="en-NZ" dirty="0" smtClean="0"/>
              <a:t>We have to</a:t>
            </a:r>
            <a:r>
              <a:rPr lang="en-NZ" baseline="0" dirty="0" smtClean="0"/>
              <a:t> get that adapter set up.</a:t>
            </a:r>
          </a:p>
          <a:p>
            <a:pPr>
              <a:buFont typeface="Arial" pitchFamily="34" charset="0"/>
              <a:buChar char="•"/>
            </a:pPr>
            <a:r>
              <a:rPr lang="en-NZ" baseline="0" dirty="0" smtClean="0"/>
              <a:t>We know that, if we just leave it like it is, it will call the </a:t>
            </a:r>
            <a:r>
              <a:rPr lang="en-NZ" baseline="0" dirty="0" err="1" smtClean="0"/>
              <a:t>toString</a:t>
            </a:r>
            <a:r>
              <a:rPr lang="en-NZ" baseline="0" dirty="0" smtClean="0"/>
              <a:t> method and we won’t see the image.</a:t>
            </a:r>
          </a:p>
          <a:p>
            <a:pPr>
              <a:buFont typeface="Arial" pitchFamily="34" charset="0"/>
              <a:buChar char="•"/>
            </a:pPr>
            <a:endParaRPr lang="en-NZ" baseline="0" dirty="0" smtClean="0"/>
          </a:p>
          <a:p>
            <a:pPr>
              <a:buFont typeface="Arial" pitchFamily="34" charset="0"/>
              <a:buChar char="•"/>
            </a:pPr>
            <a:r>
              <a:rPr lang="en-NZ" baseline="0" dirty="0" smtClean="0"/>
              <a:t>We noted before that the adapter calls </a:t>
            </a:r>
            <a:r>
              <a:rPr lang="en-NZ" baseline="0" dirty="0" err="1" smtClean="0"/>
              <a:t>toString</a:t>
            </a:r>
            <a:r>
              <a:rPr lang="en-NZ" baseline="0" dirty="0" smtClean="0"/>
              <a:t>, assigns the result to the Text property of the TextView layout that we passed in, inflates it, and uses that to build the list.</a:t>
            </a:r>
          </a:p>
          <a:p>
            <a:pPr>
              <a:buFont typeface="Arial" pitchFamily="34" charset="0"/>
              <a:buChar char="•"/>
            </a:pPr>
            <a:endParaRPr lang="en-NZ" baseline="0" dirty="0" smtClean="0"/>
          </a:p>
          <a:p>
            <a:pPr>
              <a:buFont typeface="Arial" pitchFamily="34" charset="0"/>
              <a:buChar char="•"/>
            </a:pPr>
            <a:r>
              <a:rPr lang="en-NZ" baseline="0" dirty="0" smtClean="0"/>
              <a:t>So clearly, if we want to see the image, we are going to need </a:t>
            </a:r>
            <a:r>
              <a:rPr lang="en-NZ" b="1" baseline="0" dirty="0" smtClean="0"/>
              <a:t>to get a layout into the adapter that contains the image.</a:t>
            </a:r>
          </a:p>
          <a:p>
            <a:pPr>
              <a:buFont typeface="Arial" pitchFamily="34" charset="0"/>
              <a:buChar char="•"/>
            </a:pPr>
            <a:r>
              <a:rPr lang="en-NZ" baseline="0" dirty="0" smtClean="0"/>
              <a:t>Let’s try that.</a:t>
            </a:r>
          </a:p>
          <a:p>
            <a:pPr>
              <a:buFont typeface="Arial" pitchFamily="34" charset="0"/>
              <a:buChar char="•"/>
            </a:pPr>
            <a:endParaRPr lang="en-NZ" baseline="0" dirty="0" smtClean="0"/>
          </a:p>
          <a:p>
            <a:pPr>
              <a:buFont typeface="Arial" pitchFamily="34" charset="0"/>
              <a:buChar char="•"/>
            </a:pPr>
            <a:r>
              <a:rPr lang="en-NZ" baseline="0" dirty="0" smtClean="0"/>
              <a:t>Here’s a layout that will work...</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365755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 linear layout with an </a:t>
            </a:r>
            <a:r>
              <a:rPr lang="en-NZ" dirty="0" err="1" smtClean="0"/>
              <a:t>ImageView</a:t>
            </a:r>
            <a:r>
              <a:rPr lang="en-NZ" dirty="0" smtClean="0"/>
              <a:t> and a TextView</a:t>
            </a:r>
          </a:p>
          <a:p>
            <a:pPr>
              <a:buFont typeface="Arial" pitchFamily="34" charset="0"/>
              <a:buChar char="•"/>
            </a:pPr>
            <a:endParaRPr lang="en-NZ" dirty="0" smtClean="0"/>
          </a:p>
          <a:p>
            <a:pPr>
              <a:buFont typeface="Arial" pitchFamily="34" charset="0"/>
              <a:buChar char="•"/>
            </a:pPr>
            <a:r>
              <a:rPr lang="en-NZ" dirty="0" smtClean="0"/>
              <a:t>Let’s try using that in the </a:t>
            </a:r>
            <a:r>
              <a:rPr lang="en-NZ" dirty="0" err="1" smtClean="0"/>
              <a:t>AdapterView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2782241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a:t>
            </a:r>
            <a:r>
              <a:rPr lang="en-NZ" baseline="0" dirty="0" smtClean="0"/>
              <a:t> we have passed in the </a:t>
            </a:r>
            <a:r>
              <a:rPr lang="en-NZ" baseline="0" dirty="0" err="1" smtClean="0"/>
              <a:t>custom_list_view</a:t>
            </a:r>
            <a:endParaRPr lang="en-NZ" baseline="0" dirty="0" smtClean="0"/>
          </a:p>
          <a:p>
            <a:pPr>
              <a:buFont typeface="Arial" pitchFamily="34" charset="0"/>
              <a:buChar char="•"/>
            </a:pPr>
            <a:r>
              <a:rPr lang="en-NZ" baseline="0" dirty="0" smtClean="0"/>
              <a:t>Note that we also called </a:t>
            </a:r>
            <a:r>
              <a:rPr lang="en-NZ" baseline="0" dirty="0" err="1" smtClean="0"/>
              <a:t>initialiseDataArray</a:t>
            </a:r>
            <a:r>
              <a:rPr lang="en-NZ" baseline="0" dirty="0" smtClean="0"/>
              <a:t> to make the holidays and put them in </a:t>
            </a:r>
            <a:r>
              <a:rPr lang="en-NZ" baseline="0" dirty="0" err="1" smtClean="0"/>
              <a:t>holidayArray</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If we run this now, does the system put the holiday in the new layout, inflate it and pass it to the list?</a:t>
            </a:r>
          </a:p>
          <a:p>
            <a:pPr>
              <a:buFont typeface="Arial" pitchFamily="34" charset="0"/>
              <a:buChar char="•"/>
            </a:pPr>
            <a:endParaRPr lang="en-NZ" baseline="0" dirty="0" smtClean="0"/>
          </a:p>
          <a:p>
            <a:pPr>
              <a:buFont typeface="Arial" pitchFamily="34" charset="0"/>
              <a:buChar char="•"/>
            </a:pPr>
            <a:r>
              <a:rPr lang="en-NZ" baseline="0" dirty="0" smtClean="0"/>
              <a:t>Let’s see...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401944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Sadly, no.</a:t>
            </a:r>
          </a:p>
          <a:p>
            <a:pPr>
              <a:buFont typeface="Arial" pitchFamily="34" charset="0"/>
              <a:buChar char="•"/>
            </a:pPr>
            <a:endParaRPr lang="en-NZ" dirty="0" smtClean="0"/>
          </a:p>
          <a:p>
            <a:pPr>
              <a:buFont typeface="Arial" pitchFamily="34" charset="0"/>
              <a:buChar char="•"/>
            </a:pPr>
            <a:r>
              <a:rPr lang="en-NZ" dirty="0" smtClean="0"/>
              <a:t>Let’s go to </a:t>
            </a:r>
            <a:r>
              <a:rPr lang="en-NZ" dirty="0" err="1" smtClean="0"/>
              <a:t>logcat</a:t>
            </a:r>
            <a:r>
              <a:rPr lang="en-NZ" dirty="0" smtClean="0"/>
              <a:t> and see what the error was...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4031183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it is.</a:t>
            </a:r>
          </a:p>
          <a:p>
            <a:pPr>
              <a:buFont typeface="Arial" pitchFamily="34" charset="0"/>
              <a:buChar char="•"/>
            </a:pPr>
            <a:r>
              <a:rPr lang="en-NZ" dirty="0" smtClean="0"/>
              <a:t>ArrayAdapter requires a simple </a:t>
            </a:r>
            <a:r>
              <a:rPr lang="en-NZ" dirty="0" err="1" smtClean="0"/>
              <a:t>textview</a:t>
            </a:r>
            <a:r>
              <a:rPr lang="en-NZ" dirty="0" smtClean="0"/>
              <a:t> layout.</a:t>
            </a:r>
          </a:p>
          <a:p>
            <a:pPr>
              <a:buFont typeface="Arial" pitchFamily="34" charset="0"/>
              <a:buChar char="•"/>
            </a:pPr>
            <a:r>
              <a:rPr lang="en-NZ" dirty="0" smtClean="0"/>
              <a:t>It</a:t>
            </a:r>
            <a:r>
              <a:rPr lang="en-NZ" baseline="0" dirty="0" smtClean="0"/>
              <a:t> </a:t>
            </a:r>
            <a:r>
              <a:rPr lang="en-NZ" baseline="0" dirty="0" err="1" smtClean="0"/>
              <a:t>ToStrings</a:t>
            </a:r>
            <a:r>
              <a:rPr lang="en-NZ" baseline="0" dirty="0" smtClean="0"/>
              <a:t> each item and loads that </a:t>
            </a:r>
            <a:r>
              <a:rPr lang="en-NZ" baseline="0" dirty="0" err="1" smtClean="0"/>
              <a:t>textview</a:t>
            </a:r>
            <a:r>
              <a:rPr lang="en-NZ" baseline="0" dirty="0" smtClean="0"/>
              <a:t>.</a:t>
            </a:r>
          </a:p>
          <a:p>
            <a:pPr>
              <a:buFont typeface="Arial" pitchFamily="34" charset="0"/>
              <a:buChar char="•"/>
            </a:pPr>
            <a:r>
              <a:rPr lang="en-NZ" baseline="0" dirty="0" smtClean="0"/>
              <a:t>It won’t take a more complex layout.</a:t>
            </a:r>
          </a:p>
          <a:p>
            <a:pPr>
              <a:buFont typeface="Arial" pitchFamily="34" charset="0"/>
              <a:buChar char="•"/>
            </a:pPr>
            <a:r>
              <a:rPr lang="en-NZ" baseline="0" dirty="0" smtClean="0"/>
              <a:t>We want to use a more complex layout.</a:t>
            </a:r>
          </a:p>
          <a:p>
            <a:pPr>
              <a:buFont typeface="Arial" pitchFamily="34" charset="0"/>
              <a:buChar char="•"/>
            </a:pPr>
            <a:r>
              <a:rPr lang="en-NZ" baseline="0" dirty="0" smtClean="0"/>
              <a:t>So, we’re stuck. Sort of.</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172669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That is, you must declare a new ArrayAdapter descendent that can deal with your more complex layout.</a:t>
            </a:r>
          </a:p>
          <a:p>
            <a:pPr>
              <a:buFont typeface="Arial" pitchFamily="34" charset="0"/>
              <a:buChar char="•"/>
            </a:pPr>
            <a:endParaRPr lang="en-NZ" dirty="0" smtClean="0"/>
          </a:p>
          <a:p>
            <a:pPr>
              <a:buFont typeface="Arial" pitchFamily="34" charset="0"/>
              <a:buChar char="•"/>
            </a:pPr>
            <a:r>
              <a:rPr lang="en-NZ" dirty="0" smtClean="0"/>
              <a:t>You can also make it work as a separate class, but the communication is a little more complicated,</a:t>
            </a:r>
            <a:r>
              <a:rPr lang="en-NZ" baseline="0" dirty="0" smtClean="0"/>
              <a:t> so we’ll do it this way.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367015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Before we can extend the </a:t>
            </a:r>
            <a:r>
              <a:rPr lang="en-NZ" dirty="0" err="1" smtClean="0"/>
              <a:t>ArrayAdapter</a:t>
            </a:r>
            <a:r>
              <a:rPr lang="en-NZ" baseline="0" dirty="0" smtClean="0"/>
              <a:t> base class, we need to understand how it works.</a:t>
            </a:r>
          </a:p>
          <a:p>
            <a:pPr marL="171450" indent="-171450">
              <a:buFont typeface="Arial" panose="020B0604020202020204" pitchFamily="34" charset="0"/>
              <a:buChar char="•"/>
            </a:pPr>
            <a:r>
              <a:rPr lang="en-NZ" baseline="0" dirty="0" smtClean="0"/>
              <a:t>Most critically, we need to know which of its method(s) we will need to override to get the more complex behaviour that we want.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dirty="0" smtClean="0"/>
              <a:t>This is how </a:t>
            </a:r>
            <a:r>
              <a:rPr lang="en-NZ" dirty="0" err="1" smtClean="0"/>
              <a:t>ArrayAdaptors</a:t>
            </a:r>
            <a:r>
              <a:rPr lang="en-NZ" baseline="0" dirty="0" smtClean="0"/>
              <a:t> work…</a:t>
            </a:r>
          </a:p>
          <a:p>
            <a:pPr marL="171450" indent="-171450">
              <a:buFont typeface="Arial" panose="020B0604020202020204" pitchFamily="34" charset="0"/>
              <a:buChar char="•"/>
            </a:pPr>
            <a:r>
              <a:rPr lang="en-NZ" baseline="0" dirty="0" smtClean="0"/>
              <a:t>The base class’s </a:t>
            </a:r>
            <a:r>
              <a:rPr lang="en-NZ" baseline="0" dirty="0" err="1" smtClean="0"/>
              <a:t>getView</a:t>
            </a:r>
            <a:r>
              <a:rPr lang="en-NZ" baseline="0" dirty="0" smtClean="0"/>
              <a:t> can only return </a:t>
            </a:r>
            <a:r>
              <a:rPr lang="en-NZ" baseline="0" dirty="0" err="1" smtClean="0"/>
              <a:t>TextViews</a:t>
            </a:r>
            <a:r>
              <a:rPr lang="en-NZ" baseline="0" dirty="0" smtClean="0"/>
              <a:t>. We are going to override it and make it return our fancy layout with its ImageView and TextView.</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2554457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 is the method. Note container and position. We are going to use them later.</a:t>
            </a:r>
          </a:p>
          <a:p>
            <a:pPr marL="171450" indent="-171450">
              <a:buFont typeface="Arial" panose="020B0604020202020204" pitchFamily="34" charset="0"/>
              <a:buChar char="•"/>
            </a:pPr>
            <a:r>
              <a:rPr lang="en-NZ" dirty="0" smtClean="0"/>
              <a:t>NB: If you </a:t>
            </a:r>
            <a:r>
              <a:rPr lang="en-NZ" dirty="0" err="1" smtClean="0"/>
              <a:t>autofill</a:t>
            </a:r>
            <a:r>
              <a:rPr lang="en-NZ" dirty="0" smtClean="0"/>
              <a:t> this method, the</a:t>
            </a:r>
            <a:r>
              <a:rPr lang="en-NZ" baseline="0" dirty="0" smtClean="0"/>
              <a:t> </a:t>
            </a:r>
            <a:r>
              <a:rPr lang="en-NZ" baseline="0" dirty="0" err="1" smtClean="0"/>
              <a:t>ViewGroup</a:t>
            </a:r>
            <a:r>
              <a:rPr lang="en-NZ" baseline="0" dirty="0" smtClean="0"/>
              <a:t> will be called parent, but it makes no difference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Here, in pseudocode, is our plan</a:t>
            </a:r>
          </a:p>
          <a:p>
            <a:pPr marL="228600" indent="-228600">
              <a:buFont typeface="+mj-lt"/>
              <a:buAutoNum type="arabicPeriod"/>
            </a:pPr>
            <a:r>
              <a:rPr lang="en-NZ" dirty="0" smtClean="0"/>
              <a:t>Our Activity can make an </a:t>
            </a:r>
            <a:r>
              <a:rPr lang="en-NZ" dirty="0" err="1" smtClean="0"/>
              <a:t>inflater</a:t>
            </a:r>
            <a:r>
              <a:rPr lang="en-NZ" dirty="0" smtClean="0"/>
              <a:t>, and we will be able to talk to our Activity because</a:t>
            </a:r>
            <a:r>
              <a:rPr lang="en-NZ" baseline="0" dirty="0" smtClean="0"/>
              <a:t> we are an inner class</a:t>
            </a:r>
          </a:p>
          <a:p>
            <a:pPr marL="228600" indent="-228600">
              <a:buFont typeface="+mj-lt"/>
              <a:buAutoNum type="arabicPeriod"/>
            </a:pPr>
            <a:r>
              <a:rPr lang="en-NZ" baseline="0" dirty="0" smtClean="0"/>
              <a:t>Remember our custom layout? It had an ImageView and a TextView?</a:t>
            </a:r>
          </a:p>
          <a:p>
            <a:pPr marL="228600" indent="-228600">
              <a:buFont typeface="+mj-lt"/>
              <a:buAutoNum type="arabicPeriod"/>
            </a:pPr>
            <a:r>
              <a:rPr lang="en-NZ" baseline="0" dirty="0" smtClean="0"/>
              <a:t>Use </a:t>
            </a:r>
            <a:r>
              <a:rPr lang="en-NZ" baseline="0" dirty="0" err="1" smtClean="0"/>
              <a:t>findViewById</a:t>
            </a:r>
            <a:r>
              <a:rPr lang="en-NZ" baseline="0" dirty="0" smtClean="0"/>
              <a:t> for this. We will again borrow the inflated View’s </a:t>
            </a:r>
            <a:r>
              <a:rPr lang="en-NZ" baseline="0" dirty="0" err="1" smtClean="0"/>
              <a:t>findviewById</a:t>
            </a:r>
            <a:r>
              <a:rPr lang="en-NZ" baseline="0" dirty="0" smtClean="0"/>
              <a:t> method</a:t>
            </a:r>
          </a:p>
          <a:p>
            <a:pPr marL="228600" indent="-228600">
              <a:buFont typeface="+mj-lt"/>
              <a:buAutoNum type="arabicPeriod"/>
            </a:pPr>
            <a:r>
              <a:rPr lang="en-NZ" baseline="0" dirty="0" smtClean="0"/>
              <a:t>Remember the array of holidays is passed into the Adapter constructor? We will use the </a:t>
            </a:r>
            <a:r>
              <a:rPr lang="en-NZ" baseline="0" dirty="0" err="1" smtClean="0"/>
              <a:t>Adpater’s</a:t>
            </a:r>
            <a:r>
              <a:rPr lang="en-NZ" baseline="0" dirty="0" smtClean="0"/>
              <a:t> </a:t>
            </a:r>
            <a:r>
              <a:rPr lang="en-NZ" baseline="0" dirty="0" err="1" smtClean="0"/>
              <a:t>getItem</a:t>
            </a:r>
            <a:r>
              <a:rPr lang="en-NZ" baseline="0" dirty="0" smtClean="0"/>
              <a:t> method to pull out the current holiday. How will we know which one we are on? </a:t>
            </a:r>
            <a:r>
              <a:rPr lang="en-NZ" baseline="0" dirty="0" smtClean="0">
                <a:sym typeface="Wingdings" panose="05000000000000000000" pitchFamily="2" charset="2"/>
              </a:rPr>
              <a:t> Look at that “int position” parameter up there…</a:t>
            </a:r>
          </a:p>
          <a:p>
            <a:pPr marL="228600" indent="-228600">
              <a:buFont typeface="+mj-lt"/>
              <a:buAutoNum type="arabicPeriod"/>
            </a:pPr>
            <a:r>
              <a:rPr lang="en-NZ" baseline="0" dirty="0" smtClean="0">
                <a:sym typeface="Wingdings" panose="05000000000000000000" pitchFamily="2" charset="2"/>
              </a:rPr>
              <a:t>Normal set method stuff</a:t>
            </a:r>
          </a:p>
          <a:p>
            <a:pPr marL="228600" indent="-228600">
              <a:buFont typeface="+mj-lt"/>
              <a:buAutoNum type="arabicPeriod"/>
            </a:pPr>
            <a:r>
              <a:rPr lang="en-NZ" baseline="0" dirty="0" smtClean="0">
                <a:sym typeface="Wingdings" panose="05000000000000000000" pitchFamily="2" charset="2"/>
              </a:rPr>
              <a:t>Normal return.</a:t>
            </a:r>
          </a:p>
          <a:p>
            <a:pPr marL="228600" indent="-228600">
              <a:buFont typeface="+mj-lt"/>
              <a:buAutoNum type="arabicPeriod"/>
            </a:pPr>
            <a:endParaRPr lang="en-NZ" baseline="0" dirty="0" smtClean="0">
              <a:sym typeface="Wingdings" panose="05000000000000000000" pitchFamily="2" charset="2"/>
            </a:endParaRPr>
          </a:p>
          <a:p>
            <a:pPr marL="0" indent="0">
              <a:buFont typeface="+mj-lt"/>
              <a:buNone/>
            </a:pPr>
            <a:r>
              <a:rPr lang="en-NZ" baseline="0" dirty="0" smtClean="0">
                <a:sym typeface="Wingdings" panose="05000000000000000000" pitchFamily="2" charset="2"/>
              </a:rPr>
              <a:t>Let’s look at each step, then put it all together…</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Why</a:t>
            </a:r>
            <a:r>
              <a:rPr lang="en-NZ" baseline="0" dirty="0" smtClean="0"/>
              <a:t> is the syntax different?</a:t>
            </a:r>
          </a:p>
          <a:p>
            <a:pPr marL="171450" indent="-171450">
              <a:buFont typeface="Arial" panose="020B0604020202020204" pitchFamily="34" charset="0"/>
              <a:buChar char="•"/>
            </a:pPr>
            <a:r>
              <a:rPr lang="en-NZ" baseline="0" dirty="0" smtClean="0"/>
              <a:t>Why can’t we just say </a:t>
            </a:r>
            <a:r>
              <a:rPr lang="en-NZ" baseline="0" dirty="0" err="1" smtClean="0"/>
              <a:t>getLayoutInflater</a:t>
            </a:r>
            <a:r>
              <a:rPr lang="en-NZ" baseline="0" dirty="0" smtClean="0"/>
              <a:t>? We could, if we were in the Activity itself, but here, in an inner class, we need one of our own.</a:t>
            </a:r>
          </a:p>
          <a:p>
            <a:pPr marL="171450" indent="-171450">
              <a:buFont typeface="Arial" panose="020B0604020202020204" pitchFamily="34" charset="0"/>
              <a:buChar char="•"/>
            </a:pPr>
            <a:r>
              <a:rPr lang="en-NZ" baseline="0" dirty="0" smtClean="0"/>
              <a:t>I’m not sure why. Some technical problem having to do with threads, would be my guess.</a:t>
            </a:r>
          </a:p>
          <a:p>
            <a:pPr marL="171450" indent="-171450">
              <a:buFont typeface="Arial" panose="020B0604020202020204" pitchFamily="34" charset="0"/>
              <a:buChar char="•"/>
            </a:pPr>
            <a:r>
              <a:rPr lang="en-NZ" baseline="0" dirty="0" smtClean="0"/>
              <a:t>So, we do it this way.</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the very</a:t>
            </a:r>
            <a:r>
              <a:rPr lang="en-NZ" baseline="0" dirty="0" smtClean="0"/>
              <a:t> familiar loading up of an array of string into a ListView using an Adapter and one of the built-in layouts.</a:t>
            </a:r>
          </a:p>
          <a:p>
            <a:pPr>
              <a:buFont typeface="Arial" pitchFamily="34" charset="0"/>
              <a:buChar char="•"/>
            </a:pPr>
            <a:r>
              <a:rPr lang="en-NZ" baseline="0" dirty="0" smtClean="0"/>
              <a:t>When you run the app, it looks like....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3473583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we know how to do…</a:t>
            </a:r>
          </a:p>
          <a:p>
            <a:pPr marL="171450" indent="-171450">
              <a:buFont typeface="Arial" panose="020B0604020202020204" pitchFamily="34" charset="0"/>
              <a:buChar char="•"/>
            </a:pPr>
            <a:r>
              <a:rPr lang="en-NZ" dirty="0" smtClean="0"/>
              <a:t>The layout is the one we prepared earlier</a:t>
            </a:r>
          </a:p>
          <a:p>
            <a:pPr marL="171450" indent="-171450">
              <a:buFont typeface="Arial" panose="020B0604020202020204" pitchFamily="34" charset="0"/>
              <a:buChar char="•"/>
            </a:pPr>
            <a:r>
              <a:rPr lang="en-NZ" dirty="0" smtClean="0"/>
              <a:t>The </a:t>
            </a:r>
            <a:r>
              <a:rPr lang="en-NZ" dirty="0" err="1" smtClean="0"/>
              <a:t>ViewGroup</a:t>
            </a:r>
            <a:r>
              <a:rPr lang="en-NZ" dirty="0" smtClean="0"/>
              <a:t> container argument is passed in to us,</a:t>
            </a:r>
            <a:r>
              <a:rPr lang="en-NZ" baseline="0" dirty="0" smtClean="0"/>
              <a:t> just like it is with </a:t>
            </a:r>
            <a:r>
              <a:rPr lang="en-NZ" baseline="0" dirty="0" err="1" smtClean="0"/>
              <a:t>onCreateView</a:t>
            </a:r>
            <a:r>
              <a:rPr lang="en-NZ" baseline="0" dirty="0" smtClean="0"/>
              <a:t> and fragments</a:t>
            </a:r>
          </a:p>
          <a:p>
            <a:pPr marL="171450" indent="-171450">
              <a:buFont typeface="Arial" panose="020B0604020202020204" pitchFamily="34" charset="0"/>
              <a:buChar char="•"/>
            </a:pPr>
            <a:r>
              <a:rPr lang="en-NZ" baseline="0" dirty="0" smtClean="0"/>
              <a:t>The false parameter is also just something we do and don’t worry about.</a:t>
            </a:r>
            <a:endParaRPr lang="en-NZ" dirty="0" smtClean="0"/>
          </a:p>
          <a:p>
            <a:pPr marL="0" indent="0">
              <a:buFont typeface="+mj-lt"/>
              <a:buNone/>
            </a:pPr>
            <a:endParaRPr lang="en-NZ" dirty="0" smtClean="0"/>
          </a:p>
          <a:p>
            <a:pPr marL="0" indent="0">
              <a:buFont typeface="+mj-lt"/>
              <a:buNone/>
            </a:pPr>
            <a:r>
              <a:rPr lang="en-NZ" dirty="0" smtClean="0"/>
              <a:t>Remember</a:t>
            </a:r>
            <a:r>
              <a:rPr lang="en-NZ" baseline="0" dirty="0" smtClean="0"/>
              <a:t> the name </a:t>
            </a:r>
            <a:r>
              <a:rPr lang="en-NZ" baseline="0" dirty="0" err="1" smtClean="0"/>
              <a:t>customView</a:t>
            </a:r>
            <a:r>
              <a:rPr lang="en-NZ" baseline="0" dirty="0" smtClean="0"/>
              <a:t>. We’re going to use his </a:t>
            </a:r>
            <a:r>
              <a:rPr lang="en-NZ" baseline="0" dirty="0" err="1" smtClean="0"/>
              <a:t>findViewById</a:t>
            </a:r>
            <a:r>
              <a:rPr lang="en-NZ" baseline="0" dirty="0" smtClean="0"/>
              <a:t> in the next step. </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a:t>
            </a:r>
            <a:r>
              <a:rPr lang="en-NZ" baseline="0" dirty="0" smtClean="0"/>
              <a:t> we definitely know how to do.</a:t>
            </a:r>
          </a:p>
          <a:p>
            <a:pPr marL="171450" indent="-171450">
              <a:buFont typeface="Arial" panose="020B0604020202020204" pitchFamily="34" charset="0"/>
              <a:buChar char="•"/>
            </a:pPr>
            <a:r>
              <a:rPr lang="en-NZ" baseline="0" dirty="0" smtClean="0"/>
              <a:t>There’s </a:t>
            </a:r>
            <a:r>
              <a:rPr lang="en-NZ" baseline="0" dirty="0" err="1" smtClean="0"/>
              <a:t>customView</a:t>
            </a:r>
            <a:r>
              <a:rPr lang="en-NZ" baseline="0" dirty="0" smtClean="0"/>
              <a:t> helping us out</a:t>
            </a:r>
          </a:p>
          <a:p>
            <a:pPr marL="171450" indent="-171450">
              <a:buFont typeface="Arial" panose="020B0604020202020204" pitchFamily="34" charset="0"/>
              <a:buChar char="•"/>
            </a:pPr>
            <a:r>
              <a:rPr lang="en-NZ" baseline="0" dirty="0" smtClean="0"/>
              <a:t>The resource Ids are the elements in our custom view</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getItem</a:t>
            </a:r>
            <a:r>
              <a:rPr lang="en-NZ" baseline="0" dirty="0" smtClean="0"/>
              <a:t> is an adapter method. Since we are extending Adapter, we can just call it.</a:t>
            </a:r>
          </a:p>
          <a:p>
            <a:pPr marL="171450" indent="-171450">
              <a:buFont typeface="Arial" panose="020B0604020202020204" pitchFamily="34" charset="0"/>
              <a:buChar char="•"/>
            </a:pPr>
            <a:r>
              <a:rPr lang="en-NZ" baseline="0" dirty="0" smtClean="0"/>
              <a:t>Where does position come from? =&gt; If is passed in by the system.</a:t>
            </a:r>
          </a:p>
          <a:p>
            <a:pPr marL="171450" indent="-171450">
              <a:buFont typeface="Arial" panose="020B0604020202020204" pitchFamily="34" charset="0"/>
              <a:buChar char="•"/>
            </a:pPr>
            <a:r>
              <a:rPr lang="en-NZ" baseline="0" dirty="0" smtClean="0"/>
              <a:t>When filling the </a:t>
            </a:r>
            <a:r>
              <a:rPr lang="en-NZ" baseline="0" dirty="0" err="1" smtClean="0"/>
              <a:t>ListView</a:t>
            </a:r>
            <a:r>
              <a:rPr lang="en-NZ" baseline="0" dirty="0" smtClean="0"/>
              <a:t>, the system calls </a:t>
            </a:r>
            <a:r>
              <a:rPr lang="en-NZ" baseline="0" dirty="0" err="1" smtClean="0"/>
              <a:t>getView</a:t>
            </a:r>
            <a:r>
              <a:rPr lang="en-NZ" baseline="0" dirty="0" smtClean="0"/>
              <a:t> with 0, then with 1, then with 2, and so on.</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we know how to do.</a:t>
            </a:r>
          </a:p>
          <a:p>
            <a:pPr marL="171450" indent="-171450">
              <a:buFont typeface="Arial" panose="020B0604020202020204" pitchFamily="34" charset="0"/>
              <a:buChar char="•"/>
            </a:pPr>
            <a:r>
              <a:rPr lang="en-NZ" dirty="0" smtClean="0"/>
              <a:t>This one is a little easier to understand if you can see the lines of code that came right</a:t>
            </a:r>
            <a:r>
              <a:rPr lang="en-NZ" baseline="0" dirty="0" smtClean="0"/>
              <a:t> before it, so let’s look at it again with those added…</a:t>
            </a:r>
            <a:endParaRPr lang="en-NZ"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And</a:t>
            </a:r>
            <a:r>
              <a:rPr lang="en-NZ" baseline="0" dirty="0" smtClean="0"/>
              <a:t> finally….</a:t>
            </a:r>
          </a:p>
          <a:p>
            <a:pPr marL="171450" indent="-171450">
              <a:buFont typeface="Arial" panose="020B0604020202020204" pitchFamily="34" charset="0"/>
              <a:buChar char="•"/>
            </a:pPr>
            <a:r>
              <a:rPr lang="en-NZ" baseline="0" dirty="0" smtClean="0"/>
              <a:t>So you knew how to do pretty much everything except how to get the </a:t>
            </a:r>
            <a:r>
              <a:rPr lang="en-NZ" baseline="0" dirty="0" err="1" smtClean="0"/>
              <a:t>inflater</a:t>
            </a:r>
            <a:r>
              <a:rPr lang="en-NZ" baseline="0" dirty="0" smtClean="0"/>
              <a:t> and how to get the array item.</a:t>
            </a:r>
          </a:p>
          <a:p>
            <a:pPr marL="171450" indent="-171450">
              <a:buFont typeface="Arial" panose="020B0604020202020204" pitchFamily="34" charset="0"/>
              <a:buChar char="•"/>
            </a:pPr>
            <a:r>
              <a:rPr lang="en-NZ" baseline="0" dirty="0" smtClean="0"/>
              <a:t>Now you know how to do those too.</a:t>
            </a:r>
          </a:p>
          <a:p>
            <a:pPr marL="171450" indent="-171450">
              <a:buFont typeface="Arial" panose="020B0604020202020204" pitchFamily="34" charset="0"/>
              <a:buChar char="•"/>
            </a:pPr>
            <a:r>
              <a:rPr lang="en-NZ" baseline="0" dirty="0" smtClean="0"/>
              <a:t>Let’s look at the whole method…</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3391965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whole</a:t>
            </a:r>
            <a:r>
              <a:rPr lang="en-NZ" baseline="0" dirty="0" smtClean="0"/>
              <a:t> thing...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extLst>
      <p:ext uri="{BB962C8B-B14F-4D97-AF65-F5344CB8AC3E}">
        <p14:creationId xmlns:p14="http://schemas.microsoft.com/office/powerpoint/2010/main" val="2728110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Remember,</a:t>
            </a:r>
            <a:r>
              <a:rPr lang="en-NZ" baseline="0" dirty="0" smtClean="0"/>
              <a:t> that method we wrote was an override in our custom class (it was a long time ago…check back if needed)</a:t>
            </a:r>
          </a:p>
          <a:p>
            <a:pPr marL="171450" indent="-171450">
              <a:buFont typeface="Arial" panose="020B0604020202020204" pitchFamily="34" charset="0"/>
              <a:buChar char="•"/>
            </a:pPr>
            <a:r>
              <a:rPr lang="en-NZ" baseline="0" dirty="0" smtClean="0"/>
              <a:t>Now our new class needs its constructor</a:t>
            </a:r>
            <a:endParaRPr lang="en-NZ" dirty="0" smtClean="0"/>
          </a:p>
          <a:p>
            <a:pPr marL="171450" indent="-171450">
              <a:buFont typeface="Arial" panose="020B0604020202020204" pitchFamily="34" charset="0"/>
              <a:buChar char="•"/>
            </a:pPr>
            <a:r>
              <a:rPr lang="en-NZ" dirty="0" smtClean="0"/>
              <a:t>All we have to do is call</a:t>
            </a:r>
            <a:r>
              <a:rPr lang="en-NZ" baseline="0" dirty="0" smtClean="0"/>
              <a:t> the superclass constructor.</a:t>
            </a:r>
          </a:p>
          <a:p>
            <a:pPr marL="171450" indent="-171450">
              <a:buFont typeface="Arial" panose="020B0604020202020204" pitchFamily="34" charset="0"/>
              <a:buChar char="•"/>
            </a:pPr>
            <a:r>
              <a:rPr lang="en-NZ" baseline="0" dirty="0" smtClean="0"/>
              <a:t>It looks like this for our </a:t>
            </a:r>
            <a:r>
              <a:rPr lang="en-NZ" baseline="0" dirty="0" err="1" smtClean="0"/>
              <a:t>HolidayArrayAdaptor</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Experiment with the AS refactoring/code completion tools to see how to get help generating your child constructors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So here is our complete custom </a:t>
            </a:r>
            <a:r>
              <a:rPr lang="en-NZ" baseline="0" dirty="0" err="1" smtClean="0"/>
              <a:t>ArrayAdapter</a:t>
            </a:r>
            <a:r>
              <a:rPr lang="en-NZ" baseline="0" dirty="0" smtClean="0"/>
              <a:t> class…</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extLst>
      <p:ext uri="{BB962C8B-B14F-4D97-AF65-F5344CB8AC3E}">
        <p14:creationId xmlns:p14="http://schemas.microsoft.com/office/powerpoint/2010/main" val="1832630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Declared inside the Activity.</a:t>
            </a:r>
          </a:p>
          <a:p>
            <a:pPr marL="171450" indent="-171450">
              <a:buFont typeface="Arial" panose="020B0604020202020204" pitchFamily="34" charset="0"/>
              <a:buChar char="•"/>
            </a:pPr>
            <a:r>
              <a:rPr lang="en-NZ" dirty="0" smtClean="0"/>
              <a:t>Class </a:t>
            </a:r>
            <a:r>
              <a:rPr lang="en-NZ" dirty="0" err="1" smtClean="0"/>
              <a:t>HolidayArrayAdapter</a:t>
            </a:r>
            <a:endParaRPr lang="en-NZ"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How do we use it?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Remember </a:t>
            </a:r>
            <a:r>
              <a:rPr lang="en-NZ" dirty="0" err="1" smtClean="0"/>
              <a:t>waaaaay</a:t>
            </a:r>
            <a:r>
              <a:rPr lang="en-NZ" dirty="0" smtClean="0"/>
              <a:t> back at the beginning</a:t>
            </a:r>
            <a:r>
              <a:rPr lang="en-NZ" baseline="0" dirty="0" smtClean="0"/>
              <a:t> when we made </a:t>
            </a:r>
            <a:r>
              <a:rPr lang="en-NZ" baseline="0" dirty="0" err="1" smtClean="0"/>
              <a:t>ArrayAdapter</a:t>
            </a:r>
            <a:r>
              <a:rPr lang="en-NZ" baseline="0" dirty="0" smtClean="0"/>
              <a:t>&lt;Holiday&gt;, and it only wanted to make TextView?</a:t>
            </a:r>
          </a:p>
          <a:p>
            <a:pPr marL="171450" indent="-171450">
              <a:buFont typeface="Arial" panose="020B0604020202020204" pitchFamily="34" charset="0"/>
              <a:buChar char="•"/>
            </a:pPr>
            <a:r>
              <a:rPr lang="en-NZ" baseline="0" dirty="0" smtClean="0"/>
              <a:t>We go back there, and use one of these instead.</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extLst>
      <p:ext uri="{BB962C8B-B14F-4D97-AF65-F5344CB8AC3E}">
        <p14:creationId xmlns:p14="http://schemas.microsoft.com/office/powerpoint/2010/main" val="1890427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it</a:t>
            </a:r>
            <a:r>
              <a:rPr lang="en-NZ" baseline="0" dirty="0" smtClean="0"/>
              <a:t> is.</a:t>
            </a:r>
          </a:p>
          <a:p>
            <a:pPr marL="171450" indent="-171450">
              <a:buFont typeface="Arial" panose="020B0604020202020204" pitchFamily="34" charset="0"/>
              <a:buChar char="•"/>
            </a:pPr>
            <a:r>
              <a:rPr lang="en-NZ" baseline="0" dirty="0" smtClean="0"/>
              <a:t>He’s a descendent of </a:t>
            </a:r>
            <a:r>
              <a:rPr lang="en-NZ" baseline="0" dirty="0" err="1" smtClean="0"/>
              <a:t>ArrayAdapter</a:t>
            </a:r>
            <a:r>
              <a:rPr lang="en-NZ" baseline="0" dirty="0" smtClean="0"/>
              <a:t>, so he takes the same input arguments (that’s why we needed the constructor)</a:t>
            </a:r>
          </a:p>
          <a:p>
            <a:pPr marL="171450" indent="-171450">
              <a:buFont typeface="Arial" panose="020B0604020202020204" pitchFamily="34" charset="0"/>
              <a:buChar char="•"/>
            </a:pPr>
            <a:r>
              <a:rPr lang="en-NZ" baseline="0" dirty="0" smtClean="0"/>
              <a:t>He’s not a template class, so he doesn’t have &lt;</a:t>
            </a:r>
            <a:r>
              <a:rPr lang="en-NZ" baseline="0" dirty="0" err="1" smtClean="0"/>
              <a:t>xxxxx</a:t>
            </a:r>
            <a:r>
              <a:rPr lang="en-NZ" baseline="0" dirty="0" smtClean="0"/>
              <a:t>&gt;.</a:t>
            </a:r>
          </a:p>
          <a:p>
            <a:pPr marL="171450" indent="-171450">
              <a:buFont typeface="Arial" panose="020B0604020202020204" pitchFamily="34" charset="0"/>
              <a:buChar char="•"/>
            </a:pPr>
            <a:r>
              <a:rPr lang="en-NZ" baseline="0" dirty="0" smtClean="0"/>
              <a:t>Here is the complete </a:t>
            </a:r>
            <a:r>
              <a:rPr lang="en-NZ" baseline="0" dirty="0" err="1" smtClean="0"/>
              <a:t>onCreate</a:t>
            </a:r>
            <a:r>
              <a:rPr lang="en-NZ" baseline="0" dirty="0" smtClean="0"/>
              <a:t> method…</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extLst>
      <p:ext uri="{BB962C8B-B14F-4D97-AF65-F5344CB8AC3E}">
        <p14:creationId xmlns:p14="http://schemas.microsoft.com/office/powerpoint/2010/main" val="2760530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Showing</a:t>
            </a:r>
            <a:r>
              <a:rPr lang="en-NZ" baseline="0" dirty="0" smtClean="0"/>
              <a:t> also the class field Holiday[] </a:t>
            </a:r>
            <a:r>
              <a:rPr lang="en-NZ" baseline="0" dirty="0" err="1" smtClean="0"/>
              <a:t>holidayArray</a:t>
            </a:r>
            <a:r>
              <a:rPr lang="en-NZ" baseline="0" dirty="0" smtClean="0"/>
              <a:t>[], which we filled up in the </a:t>
            </a:r>
            <a:r>
              <a:rPr lang="en-NZ" baseline="0" dirty="0" err="1" smtClean="0"/>
              <a:t>initialiseDataArray</a:t>
            </a:r>
            <a:r>
              <a:rPr lang="en-NZ" baseline="0" dirty="0" smtClean="0"/>
              <a:t> method.</a:t>
            </a:r>
          </a:p>
          <a:p>
            <a:endParaRPr lang="en-NZ" baseline="0" dirty="0" smtClean="0"/>
          </a:p>
          <a:p>
            <a:r>
              <a:rPr lang="en-NZ" baseline="0" dirty="0" smtClean="0"/>
              <a:t>How does the app work?</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extLst>
      <p:ext uri="{BB962C8B-B14F-4D97-AF65-F5344CB8AC3E}">
        <p14:creationId xmlns:p14="http://schemas.microsoft.com/office/powerpoint/2010/main" val="196549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if we wanted to store</a:t>
            </a:r>
            <a:r>
              <a:rPr lang="en-NZ" baseline="0" dirty="0" smtClean="0"/>
              <a:t> more information about our holidays, however?</a:t>
            </a:r>
          </a:p>
          <a:p>
            <a:pPr>
              <a:buFont typeface="Arial" pitchFamily="34" charset="0"/>
              <a:buChar char="•"/>
            </a:pPr>
            <a:r>
              <a:rPr lang="en-NZ" baseline="0" dirty="0" smtClean="0"/>
              <a:t>Perhaps we are building some sort of calendar program and we need to know the exact dates, as well as the holiday name.</a:t>
            </a:r>
          </a:p>
          <a:p>
            <a:pPr>
              <a:buFont typeface="Arial" pitchFamily="34" charset="0"/>
              <a:buChar char="•"/>
            </a:pPr>
            <a:r>
              <a:rPr lang="en-NZ" baseline="0" dirty="0" smtClean="0"/>
              <a:t>We know that, in OO, when we want to bundle multiple pieces of data together, we implement a class.</a:t>
            </a:r>
          </a:p>
          <a:p>
            <a:pPr>
              <a:buFont typeface="Arial" pitchFamily="34" charset="0"/>
              <a:buChar char="•"/>
            </a:pPr>
            <a:r>
              <a:rPr lang="en-NZ" baseline="0" dirty="0" smtClean="0"/>
              <a:t>Let’s make a nice Java class for ourselves...</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2147996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Adorable, right?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Why</a:t>
            </a:r>
            <a:r>
              <a:rPr lang="en-NZ" baseline="0" dirty="0" smtClean="0"/>
              <a:t> have we spent so much time on this, just to end up with an image in a ListView?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Because the process we went through is a big part of serious Android development.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Android base classes are intended not only to provide their core functionality, but to provide a skeleton for extension when we want to add more functionality.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When you want to do something in Android, the process is often </a:t>
            </a:r>
          </a:p>
          <a:p>
            <a:pPr marL="628650" lvl="1" indent="-171450">
              <a:buFont typeface="Arial" panose="020B0604020202020204" pitchFamily="34" charset="0"/>
              <a:buChar char="•"/>
            </a:pPr>
            <a:r>
              <a:rPr lang="en-NZ" baseline="0" dirty="0" smtClean="0"/>
              <a:t>1) find the class that does that basic version of the behaviour you want. </a:t>
            </a:r>
          </a:p>
          <a:p>
            <a:pPr marL="628650" lvl="1" indent="-171450">
              <a:buFont typeface="Arial" panose="020B0604020202020204" pitchFamily="34" charset="0"/>
              <a:buChar char="•"/>
            </a:pPr>
            <a:r>
              <a:rPr lang="en-NZ" baseline="0" dirty="0" smtClean="0"/>
              <a:t>2) Figure out how it works. Focus on which methods you need to extend.</a:t>
            </a:r>
          </a:p>
          <a:p>
            <a:pPr marL="628650" lvl="1" indent="-171450">
              <a:buFont typeface="Arial" panose="020B0604020202020204" pitchFamily="34" charset="0"/>
              <a:buChar char="•"/>
            </a:pPr>
            <a:r>
              <a:rPr lang="en-NZ" baseline="0" dirty="0" smtClean="0"/>
              <a:t>3) Descend from the class and override those methods.</a:t>
            </a:r>
          </a:p>
          <a:p>
            <a:pPr marL="628650" lvl="1" indent="-171450">
              <a:buFont typeface="Arial" panose="020B0604020202020204" pitchFamily="34" charset="0"/>
              <a:buChar char="•"/>
            </a:pPr>
            <a:r>
              <a:rPr lang="en-NZ" baseline="0" dirty="0" smtClean="0"/>
              <a:t>4) Use your new class.</a:t>
            </a:r>
          </a:p>
          <a:p>
            <a:pPr marL="628650" lvl="1" indent="-171450">
              <a:buFont typeface="Arial" panose="020B0604020202020204" pitchFamily="34" charset="0"/>
              <a:buChar char="•"/>
            </a:pPr>
            <a:endParaRPr lang="en-NZ" baseline="0" dirty="0" smtClean="0"/>
          </a:p>
          <a:p>
            <a:pPr marL="171450" lvl="0" indent="-171450">
              <a:buFont typeface="Arial" panose="020B0604020202020204" pitchFamily="34" charset="0"/>
              <a:buChar char="•"/>
            </a:pPr>
            <a:r>
              <a:rPr lang="en-NZ" baseline="0" dirty="0" smtClean="0"/>
              <a:t>Because Android is open source, if you come up with something especially original and/or valuable, you might be able to add it to the code base, which would be super cool.</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extLst>
      <p:ext uri="{BB962C8B-B14F-4D97-AF65-F5344CB8AC3E}">
        <p14:creationId xmlns:p14="http://schemas.microsoft.com/office/powerpoint/2010/main" val="4261384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Build an app that provides hierarchical navigation from a main list</a:t>
            </a:r>
            <a:r>
              <a:rPr lang="en-NZ" baseline="0" dirty="0" smtClean="0"/>
              <a:t> to a sub-list </a:t>
            </a:r>
          </a:p>
          <a:p>
            <a:pPr marL="171450" indent="-171450">
              <a:buFont typeface="Arial" panose="020B0604020202020204" pitchFamily="34" charset="0"/>
              <a:buChar char="•"/>
            </a:pPr>
            <a:r>
              <a:rPr lang="en-NZ" baseline="0" dirty="0" smtClean="0"/>
              <a:t>On the sub-list, display for each item complex data containing at least an image and some text.</a:t>
            </a:r>
          </a:p>
          <a:p>
            <a:pPr marL="171450" indent="-171450">
              <a:buFont typeface="Arial" panose="020B0604020202020204" pitchFamily="34" charset="0"/>
              <a:buChar char="•"/>
            </a:pPr>
            <a:r>
              <a:rPr lang="en-NZ" baseline="0" dirty="0" smtClean="0"/>
              <a:t>In this example, I have used the kennel club data; you can use whatever you want.</a:t>
            </a:r>
          </a:p>
          <a:p>
            <a:pPr marL="171450" indent="-171450">
              <a:buFont typeface="Arial" panose="020B0604020202020204" pitchFamily="34" charset="0"/>
              <a:buChar char="•"/>
            </a:pPr>
            <a:r>
              <a:rPr lang="en-NZ" baseline="0" dirty="0" smtClean="0"/>
              <a:t>If you have done the “Welcome to Dunedin” app, you’ll have this partially built already, needing only to come up with, for example, a set of </a:t>
            </a:r>
            <a:r>
              <a:rPr lang="en-NZ" baseline="0" dirty="0" err="1" smtClean="0"/>
              <a:t>restuarants</a:t>
            </a:r>
            <a:r>
              <a:rPr lang="en-NZ" baseline="0" dirty="0" smtClean="0"/>
              <a:t>, but feel free to choose something else.</a:t>
            </a:r>
          </a:p>
          <a:p>
            <a:pPr marL="171450" indent="-171450">
              <a:buFont typeface="Arial" panose="020B0604020202020204" pitchFamily="34" charset="0"/>
              <a:buChar char="•"/>
            </a:pPr>
            <a:r>
              <a:rPr lang="en-NZ" baseline="0" dirty="0" smtClean="0"/>
              <a:t>As indicated, you need do this for only one of the child lists.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extLst>
      <p:ext uri="{BB962C8B-B14F-4D97-AF65-F5344CB8AC3E}">
        <p14:creationId xmlns:p14="http://schemas.microsoft.com/office/powerpoint/2010/main" val="369504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Extend your app so that when you click on one of the item images, it displays an enlarged version of the image as a dialog fragment.</a:t>
            </a:r>
          </a:p>
          <a:p>
            <a:pPr>
              <a:buFont typeface="Arial" pitchFamily="34" charset="0"/>
              <a:buChar char="•"/>
            </a:pPr>
            <a:endParaRPr lang="en-NZ" dirty="0" smtClean="0"/>
          </a:p>
          <a:p>
            <a:pPr>
              <a:buFont typeface="Arial" pitchFamily="34" charset="0"/>
              <a:buChar char="•"/>
            </a:pPr>
            <a:r>
              <a:rPr lang="en-NZ" dirty="0" smtClean="0"/>
              <a:t>NB: This is not easy. Plan</a:t>
            </a:r>
            <a:r>
              <a:rPr lang="en-NZ" baseline="0" dirty="0" smtClean="0"/>
              <a:t> to spend several hours at it. Don’t give up.</a:t>
            </a:r>
          </a:p>
          <a:p>
            <a:pPr>
              <a:buFont typeface="Arial" pitchFamily="34" charset="0"/>
              <a:buChar char="•"/>
            </a:pPr>
            <a:r>
              <a:rPr lang="en-NZ" b="1" baseline="0" dirty="0" smtClean="0"/>
              <a:t>On the job, giving up isn’t an option.</a:t>
            </a:r>
          </a:p>
          <a:p>
            <a:pPr>
              <a:buFont typeface="Arial" pitchFamily="34" charset="0"/>
              <a:buChar char="•"/>
            </a:pPr>
            <a:endParaRPr lang="en-NZ" dirty="0" smtClean="0"/>
          </a:p>
          <a:p>
            <a:pPr>
              <a:buFont typeface="Arial" pitchFamily="34" charset="0"/>
              <a:buChar char="•"/>
            </a:pPr>
            <a:r>
              <a:rPr lang="en-NZ" dirty="0" smtClean="0"/>
              <a:t>While you know how to do (almost) all of the bits, handling the communication is not trivial.</a:t>
            </a:r>
          </a:p>
          <a:p>
            <a:pPr>
              <a:buFont typeface="Arial" pitchFamily="34" charset="0"/>
              <a:buChar char="•"/>
            </a:pPr>
            <a:endParaRPr lang="en-NZ" dirty="0" smtClean="0"/>
          </a:p>
          <a:p>
            <a:pPr>
              <a:buFont typeface="Arial" pitchFamily="34" charset="0"/>
              <a:buChar char="•"/>
            </a:pPr>
            <a:r>
              <a:rPr lang="en-NZ" dirty="0" smtClean="0"/>
              <a:t>Here are</a:t>
            </a:r>
            <a:r>
              <a:rPr lang="en-NZ" baseline="0" dirty="0" smtClean="0"/>
              <a:t> some things you will need to use that we haven’t covered in class....</a:t>
            </a:r>
          </a:p>
          <a:p>
            <a:pPr>
              <a:buFont typeface="Arial" pitchFamily="34" charset="0"/>
              <a:buChar char="•"/>
            </a:pPr>
            <a:r>
              <a:rPr lang="en-NZ" baseline="0" dirty="0" err="1" smtClean="0"/>
              <a:t>setTag</a:t>
            </a:r>
            <a:r>
              <a:rPr lang="en-NZ" baseline="0" dirty="0" smtClean="0"/>
              <a:t> is sort of like being able to add data members on the fly</a:t>
            </a:r>
          </a:p>
          <a:p>
            <a:pPr>
              <a:buFont typeface="Arial" pitchFamily="34" charset="0"/>
              <a:buChar char="•"/>
            </a:pPr>
            <a:endParaRPr lang="en-NZ" baseline="0" dirty="0" smtClean="0"/>
          </a:p>
          <a:p>
            <a:pPr>
              <a:buFont typeface="Arial" pitchFamily="34" charset="0"/>
              <a:buChar char="•"/>
            </a:pPr>
            <a:r>
              <a:rPr lang="en-NZ" baseline="0" dirty="0" smtClean="0"/>
              <a:t>Finally time to break down and deal with bundles.</a:t>
            </a:r>
          </a:p>
          <a:p>
            <a:pPr>
              <a:buFont typeface="Arial" pitchFamily="34" charset="0"/>
              <a:buChar char="•"/>
            </a:pPr>
            <a:r>
              <a:rPr lang="en-NZ" baseline="0" dirty="0" smtClean="0"/>
              <a:t>Creating is just a constructor call; adding data is much like intents – </a:t>
            </a:r>
            <a:r>
              <a:rPr lang="en-NZ" baseline="0" dirty="0" err="1" smtClean="0"/>
              <a:t>putThis</a:t>
            </a:r>
            <a:r>
              <a:rPr lang="en-NZ" baseline="0" dirty="0" smtClean="0"/>
              <a:t> and </a:t>
            </a:r>
            <a:r>
              <a:rPr lang="en-NZ" baseline="0" dirty="0" err="1" smtClean="0"/>
              <a:t>putThat</a:t>
            </a:r>
            <a:r>
              <a:rPr lang="en-NZ" baseline="0" dirty="0" smtClean="0"/>
              <a:t>...</a:t>
            </a:r>
          </a:p>
          <a:p>
            <a:pPr>
              <a:buFont typeface="Arial" pitchFamily="34" charset="0"/>
              <a:buChar char="•"/>
            </a:pPr>
            <a:endParaRPr lang="en-NZ" baseline="0" dirty="0" smtClean="0"/>
          </a:p>
          <a:p>
            <a:pPr>
              <a:buFont typeface="Arial" pitchFamily="34" charset="0"/>
              <a:buChar char="•"/>
            </a:pPr>
            <a:r>
              <a:rPr lang="en-NZ" dirty="0" smtClean="0"/>
              <a:t> You can just jump in and try this for yourself, and you’ll probably be able to figure it out. However, to provide a little momentum,</a:t>
            </a:r>
            <a:r>
              <a:rPr lang="en-NZ" baseline="0" dirty="0" smtClean="0"/>
              <a:t> you will find various code fragments from my solution at the end of this ppt. If you don’t want hints, don’t look.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extLst>
      <p:ext uri="{BB962C8B-B14F-4D97-AF65-F5344CB8AC3E}">
        <p14:creationId xmlns:p14="http://schemas.microsoft.com/office/powerpoint/2010/main" val="866311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get this running, it is worth </a:t>
            </a:r>
            <a:r>
              <a:rPr lang="en-NZ" dirty="0" smtClean="0"/>
              <a:t>two </a:t>
            </a:r>
            <a:r>
              <a:rPr lang="en-NZ" dirty="0" smtClean="0"/>
              <a:t>additional lab mark </a:t>
            </a:r>
            <a:r>
              <a:rPr lang="en-NZ" dirty="0" smtClean="0"/>
              <a:t>units.</a:t>
            </a:r>
            <a:endParaRPr lang="en-NZ" dirty="0" smtClean="0"/>
          </a:p>
          <a:p>
            <a:pPr>
              <a:buFont typeface="Arial" pitchFamily="34" charset="0"/>
              <a:buChar char="•"/>
            </a:pPr>
            <a:r>
              <a:rPr lang="en-NZ" dirty="0" smtClean="0"/>
              <a:t>You will need a </a:t>
            </a:r>
            <a:r>
              <a:rPr lang="en-NZ" dirty="0" err="1" smtClean="0"/>
              <a:t>listItem</a:t>
            </a:r>
            <a:r>
              <a:rPr lang="en-NZ" dirty="0" smtClean="0"/>
              <a:t> layout that holds two images and some </a:t>
            </a:r>
            <a:r>
              <a:rPr lang="en-NZ" dirty="0" err="1" smtClean="0"/>
              <a:t>te</a:t>
            </a:r>
            <a:endParaRPr lang="en-NZ" dirty="0" smtClean="0"/>
          </a:p>
          <a:p>
            <a:pPr>
              <a:buFont typeface="Arial" pitchFamily="34" charset="0"/>
              <a:buChar char="•"/>
            </a:pPr>
            <a:r>
              <a:rPr lang="en-NZ" dirty="0" smtClean="0"/>
              <a:t>You will probably want to pass complex objects from the main activity to the results activity</a:t>
            </a:r>
            <a:r>
              <a:rPr lang="en-NZ" baseline="0" dirty="0" smtClean="0"/>
              <a:t> (so you can store the word, the answer, etc.)</a:t>
            </a:r>
          </a:p>
          <a:p>
            <a:pPr>
              <a:buFont typeface="Arial" pitchFamily="34" charset="0"/>
              <a:buChar char="•"/>
            </a:pPr>
            <a:r>
              <a:rPr lang="en-NZ" baseline="0" dirty="0" smtClean="0"/>
              <a:t>There are at least 3 ways to do this – two are “official” and one is </a:t>
            </a:r>
            <a:r>
              <a:rPr lang="en-NZ" baseline="0" dirty="0" err="1" smtClean="0"/>
              <a:t>kludgy</a:t>
            </a:r>
            <a:r>
              <a:rPr lang="en-NZ" baseline="0" dirty="0" smtClean="0"/>
              <a:t>. </a:t>
            </a:r>
          </a:p>
          <a:p>
            <a:pPr>
              <a:buFont typeface="Arial" pitchFamily="34" charset="0"/>
              <a:buChar char="•"/>
            </a:pPr>
            <a:r>
              <a:rPr lang="en-NZ" dirty="0" smtClean="0"/>
              <a:t>Of the two official ways, one is fast (and a pain) and one is slow (and super easy).</a:t>
            </a:r>
          </a:p>
          <a:p>
            <a:pPr>
              <a:buFont typeface="Arial" pitchFamily="34" charset="0"/>
              <a:buChar char="•"/>
            </a:pPr>
            <a:r>
              <a:rPr lang="en-NZ" dirty="0" smtClean="0"/>
              <a:t>For</a:t>
            </a:r>
            <a:r>
              <a:rPr lang="en-NZ" baseline="0" dirty="0" smtClean="0"/>
              <a:t> our purposes, we don’t care about speed – use the easy way, if you wish.</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extLst>
      <p:ext uri="{BB962C8B-B14F-4D97-AF65-F5344CB8AC3E}">
        <p14:creationId xmlns:p14="http://schemas.microsoft.com/office/powerpoint/2010/main" val="1980769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Each of the remaining</a:t>
            </a:r>
            <a:r>
              <a:rPr lang="en-NZ" baseline="0" dirty="0" smtClean="0"/>
              <a:t> slides shows code from a single method in my solution, from either my </a:t>
            </a:r>
            <a:r>
              <a:rPr lang="en-NZ" baseline="0" dirty="0" err="1" smtClean="0"/>
              <a:t>TerrierActivity</a:t>
            </a:r>
            <a:r>
              <a:rPr lang="en-NZ" baseline="0" dirty="0" smtClean="0"/>
              <a:t> (the sub-child), or the </a:t>
            </a:r>
            <a:r>
              <a:rPr lang="en-NZ" baseline="0" dirty="0" err="1" smtClean="0"/>
              <a:t>DialogFragment</a:t>
            </a:r>
            <a:r>
              <a:rPr lang="en-NZ" baseline="0" dirty="0" smtClean="0"/>
              <a:t>.</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extLst>
      <p:ext uri="{BB962C8B-B14F-4D97-AF65-F5344CB8AC3E}">
        <p14:creationId xmlns:p14="http://schemas.microsoft.com/office/powerpoint/2010/main" val="236696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extLst>
      <p:ext uri="{BB962C8B-B14F-4D97-AF65-F5344CB8AC3E}">
        <p14:creationId xmlns:p14="http://schemas.microsoft.com/office/powerpoint/2010/main" val="3250042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a:t>
            </a:r>
            <a:r>
              <a:rPr lang="en-NZ" baseline="0" dirty="0" smtClean="0"/>
              <a:t> simplicity i</a:t>
            </a:r>
            <a:r>
              <a:rPr lang="en-NZ" dirty="0" smtClean="0"/>
              <a:t>n this example, we are going to store month as string and day</a:t>
            </a:r>
            <a:r>
              <a:rPr lang="en-NZ" baseline="0" dirty="0" smtClean="0"/>
              <a:t> as </a:t>
            </a:r>
            <a:r>
              <a:rPr lang="en-NZ" baseline="0" dirty="0" err="1" smtClean="0"/>
              <a:t>int</a:t>
            </a:r>
            <a:r>
              <a:rPr lang="en-NZ" baseline="0" dirty="0" smtClean="0"/>
              <a:t>, but we could also use the Java date-time classes if we had the energy.</a:t>
            </a:r>
          </a:p>
          <a:p>
            <a:pPr>
              <a:buFont typeface="Arial" pitchFamily="34" charset="0"/>
              <a:buChar char="•"/>
            </a:pPr>
            <a:endParaRPr lang="en-NZ" baseline="0" dirty="0" smtClean="0"/>
          </a:p>
          <a:p>
            <a:pPr>
              <a:buFont typeface="Arial" pitchFamily="34" charset="0"/>
              <a:buChar char="•"/>
            </a:pPr>
            <a:r>
              <a:rPr lang="en-NZ" baseline="0" dirty="0" smtClean="0"/>
              <a:t>We have this simple class with three data fields.</a:t>
            </a:r>
          </a:p>
          <a:p>
            <a:pPr>
              <a:buFont typeface="Arial" pitchFamily="34" charset="0"/>
              <a:buChar char="•"/>
            </a:pPr>
            <a:r>
              <a:rPr lang="en-NZ" baseline="0" dirty="0" smtClean="0"/>
              <a:t>We need to define how it should “print itself”, so we override </a:t>
            </a:r>
            <a:r>
              <a:rPr lang="en-NZ" baseline="0" dirty="0" err="1" smtClean="0"/>
              <a:t>toString</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What if we now want a list of these?</a:t>
            </a:r>
          </a:p>
          <a:p>
            <a:pPr>
              <a:buFont typeface="Arial" pitchFamily="34" charset="0"/>
              <a:buChar char="•"/>
            </a:pPr>
            <a:r>
              <a:rPr lang="en-NZ" baseline="0" dirty="0" smtClean="0"/>
              <a:t>We still need an array, but it will be an array of Holiday objects.</a:t>
            </a:r>
          </a:p>
          <a:p>
            <a:pPr>
              <a:buFont typeface="Arial" pitchFamily="34" charset="0"/>
              <a:buChar char="•"/>
            </a:pPr>
            <a:r>
              <a:rPr lang="en-NZ" baseline="0" dirty="0" smtClean="0"/>
              <a:t>If we try to shove that array into our adapter, we run into trouble...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393476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we declare and initialise our array, and pass it in as the third argument to the adapter.</a:t>
            </a:r>
          </a:p>
          <a:p>
            <a:pPr>
              <a:buFont typeface="Arial" pitchFamily="34" charset="0"/>
              <a:buChar char="•"/>
            </a:pPr>
            <a:endParaRPr lang="en-NZ" dirty="0" smtClean="0"/>
          </a:p>
          <a:p>
            <a:pPr>
              <a:buFont typeface="Arial" pitchFamily="34" charset="0"/>
              <a:buChar char="•"/>
            </a:pPr>
            <a:r>
              <a:rPr lang="en-NZ" dirty="0" smtClean="0"/>
              <a:t>The compiler becomes enraged.</a:t>
            </a:r>
          </a:p>
          <a:p>
            <a:pPr>
              <a:buFont typeface="Arial" pitchFamily="34" charset="0"/>
              <a:buChar char="•"/>
            </a:pPr>
            <a:endParaRPr lang="en-NZ" dirty="0" smtClean="0"/>
          </a:p>
          <a:p>
            <a:pPr>
              <a:buFont typeface="Arial" pitchFamily="34" charset="0"/>
              <a:buChar char="•"/>
            </a:pPr>
            <a:r>
              <a:rPr lang="en-NZ" dirty="0" smtClean="0"/>
              <a:t>The problem is that we have asked for</a:t>
            </a:r>
            <a:r>
              <a:rPr lang="en-NZ" baseline="0" dirty="0" smtClean="0"/>
              <a:t> an ArrayAdapter&lt;String&gt;. That constructor wants an array String, not an array of Holiday.</a:t>
            </a:r>
          </a:p>
          <a:p>
            <a:pPr>
              <a:buFont typeface="Arial" pitchFamily="34" charset="0"/>
              <a:buChar char="•"/>
            </a:pPr>
            <a:r>
              <a:rPr lang="en-NZ" baseline="0" dirty="0" smtClean="0"/>
              <a:t>That argument in the &lt;&gt; actually means “the type of data items we want you to stuff into the ListView”</a:t>
            </a:r>
          </a:p>
          <a:p>
            <a:pPr>
              <a:buFont typeface="Arial" pitchFamily="34" charset="0"/>
              <a:buChar char="•"/>
            </a:pPr>
            <a:endParaRPr lang="en-NZ" baseline="0" dirty="0" smtClean="0"/>
          </a:p>
          <a:p>
            <a:pPr>
              <a:buFont typeface="Arial" pitchFamily="34" charset="0"/>
              <a:buChar char="•"/>
            </a:pPr>
            <a:r>
              <a:rPr lang="en-NZ" baseline="0" dirty="0" smtClean="0"/>
              <a:t>Fortunately, this is easy to fix. We can just ask for an ArrayAdapter&lt;Holiday&gt;.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75071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...our code is happy.</a:t>
            </a:r>
          </a:p>
          <a:p>
            <a:endParaRPr lang="en-NZ" dirty="0" smtClean="0"/>
          </a:p>
          <a:p>
            <a:r>
              <a:rPr lang="en-NZ" dirty="0" smtClean="0"/>
              <a:t>The app runs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67470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look at this carefully.</a:t>
            </a:r>
          </a:p>
          <a:p>
            <a:pPr>
              <a:buFont typeface="Arial" pitchFamily="34" charset="0"/>
              <a:buChar char="•"/>
            </a:pPr>
            <a:r>
              <a:rPr lang="en-NZ" dirty="0" smtClean="0"/>
              <a:t>We passed in an</a:t>
            </a:r>
            <a:r>
              <a:rPr lang="en-NZ" baseline="0" dirty="0" smtClean="0"/>
              <a:t> array of Holiday instances. But what did the adapter actually put into the list?  =&gt; the output of the </a:t>
            </a:r>
            <a:r>
              <a:rPr lang="en-NZ" baseline="0" dirty="0" err="1" smtClean="0"/>
              <a:t>toString</a:t>
            </a:r>
            <a:r>
              <a:rPr lang="en-NZ" baseline="0" dirty="0" smtClean="0"/>
              <a:t> method for each instance.</a:t>
            </a:r>
          </a:p>
          <a:p>
            <a:pPr>
              <a:buFont typeface="Arial" pitchFamily="34" charset="0"/>
              <a:buChar char="•"/>
            </a:pPr>
            <a:r>
              <a:rPr lang="en-NZ" baseline="0" dirty="0" smtClean="0"/>
              <a:t>We can confirm this.</a:t>
            </a:r>
          </a:p>
          <a:p>
            <a:pPr>
              <a:buFont typeface="Arial" pitchFamily="34" charset="0"/>
              <a:buChar char="•"/>
            </a:pPr>
            <a:r>
              <a:rPr lang="en-NZ" baseline="0" dirty="0" smtClean="0"/>
              <a:t>Let’s go back into our Holiday class and comment out the </a:t>
            </a:r>
            <a:r>
              <a:rPr lang="en-NZ" baseline="0" dirty="0" err="1" smtClean="0"/>
              <a:t>toString</a:t>
            </a: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33288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 And now we run</a:t>
            </a:r>
            <a:r>
              <a:rPr lang="en-NZ" baseline="0" dirty="0" smtClean="0"/>
              <a:t> the app..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84098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a:t>
            </a:r>
            <a:r>
              <a:rPr lang="en-NZ" baseline="0" dirty="0" smtClean="0"/>
              <a:t> what the system’s </a:t>
            </a:r>
            <a:r>
              <a:rPr lang="en-NZ" baseline="0" dirty="0" err="1" smtClean="0"/>
              <a:t>toString</a:t>
            </a:r>
            <a:r>
              <a:rPr lang="en-NZ" baseline="0" dirty="0" smtClean="0"/>
              <a:t> returns when called on a complex class that doesn’t provide a </a:t>
            </a:r>
            <a:r>
              <a:rPr lang="en-NZ" baseline="0" dirty="0" err="1" smtClean="0"/>
              <a:t>ToString</a:t>
            </a:r>
            <a:r>
              <a:rPr lang="en-NZ" baseline="0" dirty="0" smtClean="0"/>
              <a:t>() method override.</a:t>
            </a:r>
          </a:p>
          <a:p>
            <a:pPr>
              <a:buFont typeface="Arial" pitchFamily="34" charset="0"/>
              <a:buChar char="•"/>
            </a:pPr>
            <a:r>
              <a:rPr lang="en-NZ" baseline="0" dirty="0" smtClean="0"/>
              <a:t>The data type and id of the instance.</a:t>
            </a:r>
          </a:p>
          <a:p>
            <a:pPr>
              <a:buFont typeface="Arial" pitchFamily="34" charset="0"/>
              <a:buChar char="•"/>
            </a:pPr>
            <a:endParaRPr lang="en-NZ" baseline="0" dirty="0" smtClean="0"/>
          </a:p>
          <a:p>
            <a:pPr>
              <a:buFont typeface="Arial" pitchFamily="34" charset="0"/>
              <a:buChar char="•"/>
            </a:pPr>
            <a:r>
              <a:rPr lang="en-NZ" baseline="0" dirty="0" smtClean="0"/>
              <a:t>So clearly, the ArrayAdapter&lt;x&gt; puts the </a:t>
            </a:r>
            <a:r>
              <a:rPr lang="en-NZ" baseline="0" dirty="0" err="1" smtClean="0"/>
              <a:t>toString</a:t>
            </a:r>
            <a:r>
              <a:rPr lang="en-NZ" baseline="0" dirty="0" smtClean="0"/>
              <a:t> of the object into the ListView.</a:t>
            </a:r>
          </a:p>
          <a:p>
            <a:pPr>
              <a:buFont typeface="Arial" pitchFamily="34" charset="0"/>
              <a:buChar char="•"/>
            </a:pPr>
            <a:r>
              <a:rPr lang="en-NZ" baseline="0" dirty="0" smtClean="0"/>
              <a:t>It calls </a:t>
            </a:r>
            <a:r>
              <a:rPr lang="en-NZ" baseline="0" dirty="0" err="1" smtClean="0"/>
              <a:t>ToString</a:t>
            </a:r>
            <a:r>
              <a:rPr lang="en-NZ" baseline="0" dirty="0" smtClean="0"/>
              <a:t>, assigns the result to the Text property of the TextView layout that we passed in, inflates it, and uses that to build the list.</a:t>
            </a:r>
          </a:p>
          <a:p>
            <a:pPr>
              <a:buFont typeface="Arial" pitchFamily="34" charset="0"/>
              <a:buChar char="•"/>
            </a:pPr>
            <a:endParaRPr lang="en-NZ" baseline="0" dirty="0" smtClean="0"/>
          </a:p>
          <a:p>
            <a:pPr>
              <a:buFont typeface="Arial" pitchFamily="34" charset="0"/>
              <a:buChar char="•"/>
            </a:pPr>
            <a:r>
              <a:rPr lang="en-NZ" baseline="0" dirty="0" smtClean="0"/>
              <a:t>That’s fine, as long as our class is something that can be sensibly represented with a single string output.</a:t>
            </a:r>
          </a:p>
          <a:p>
            <a:pPr>
              <a:buFont typeface="Arial" pitchFamily="34" charset="0"/>
              <a:buChar char="•"/>
            </a:pPr>
            <a:r>
              <a:rPr lang="en-NZ" baseline="0" dirty="0" smtClean="0"/>
              <a:t>But what if it can’t?</a:t>
            </a:r>
          </a:p>
          <a:p>
            <a:pPr>
              <a:buFont typeface="Arial" pitchFamily="34" charset="0"/>
              <a:buChar char="•"/>
            </a:pPr>
            <a:r>
              <a:rPr lang="en-NZ" baseline="0" dirty="0" smtClean="0"/>
              <a:t>What if, for example, we want to add an adorable little image to our holiday class, and have that appear in the list item.</a:t>
            </a:r>
          </a:p>
          <a:p>
            <a:pPr>
              <a:buFont typeface="Arial" pitchFamily="34" charset="0"/>
              <a:buChar char="•"/>
            </a:pPr>
            <a:endParaRPr lang="en-NZ" baseline="0" dirty="0" smtClean="0"/>
          </a:p>
          <a:p>
            <a:pPr>
              <a:buFont typeface="Arial" pitchFamily="34" charset="0"/>
              <a:buChar char="•"/>
            </a:pPr>
            <a:r>
              <a:rPr lang="en-NZ" baseline="0" dirty="0" smtClean="0"/>
              <a:t>We can extend the class like this...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06791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400"/>
            </a:lvl3pPr>
            <a:lvl4pPr>
              <a:spcBef>
                <a:spcPts val="600"/>
              </a:spcBef>
              <a:spcAft>
                <a:spcPts val="600"/>
              </a:spcAft>
              <a:defRPr sz="24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Working with complex data</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7.2</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Improved Holiday Class</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srcRect/>
          <a:stretch>
            <a:fillRect/>
          </a:stretch>
        </p:blipFill>
        <p:spPr bwMode="auto">
          <a:xfrm>
            <a:off x="444981" y="1556792"/>
            <a:ext cx="8303483"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 </a:t>
            </a:r>
            <a:r>
              <a:rPr lang="en-NZ" dirty="0" err="1" smtClean="0"/>
              <a:t>MainActivity</a:t>
            </a:r>
            <a:r>
              <a:rPr lang="en-NZ" dirty="0" smtClean="0"/>
              <a:t>...</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0" y="1628800"/>
            <a:ext cx="897255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custom_listview_item.xml</a:t>
            </a:r>
            <a:endParaRPr lang="en-NZ" dirty="0"/>
          </a:p>
        </p:txBody>
      </p:sp>
      <p:sp>
        <p:nvSpPr>
          <p:cNvPr id="3" name="Content Placeholder 2"/>
          <p:cNvSpPr>
            <a:spLocks noGrp="1"/>
          </p:cNvSpPr>
          <p:nvPr>
            <p:ph idx="1"/>
          </p:nvPr>
        </p:nvSpPr>
        <p:spPr/>
        <p:txBody>
          <a:bodyPr/>
          <a:lstStyle/>
          <a:p>
            <a:endParaRPr lang="en-NZ"/>
          </a:p>
        </p:txBody>
      </p:sp>
      <p:pic>
        <p:nvPicPr>
          <p:cNvPr id="11266" name="Picture 2"/>
          <p:cNvPicPr>
            <a:picLocks noChangeAspect="1" noChangeArrowheads="1"/>
          </p:cNvPicPr>
          <p:nvPr/>
        </p:nvPicPr>
        <p:blipFill>
          <a:blip r:embed="rId3" cstate="print"/>
          <a:srcRect/>
          <a:stretch>
            <a:fillRect/>
          </a:stretch>
        </p:blipFill>
        <p:spPr bwMode="auto">
          <a:xfrm>
            <a:off x="542925" y="1727423"/>
            <a:ext cx="8058150"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Changing the Adapter</a:t>
            </a:r>
            <a:endParaRPr lang="en-NZ" dirty="0"/>
          </a:p>
        </p:txBody>
      </p:sp>
      <p:sp>
        <p:nvSpPr>
          <p:cNvPr id="3" name="Content Placeholder 2"/>
          <p:cNvSpPr>
            <a:spLocks noGrp="1"/>
          </p:cNvSpPr>
          <p:nvPr>
            <p:ph idx="1"/>
          </p:nvPr>
        </p:nvSpPr>
        <p:spPr/>
        <p:txBody>
          <a:bodyPr/>
          <a:lstStyle/>
          <a:p>
            <a:endParaRPr lang="en-NZ"/>
          </a:p>
        </p:txBody>
      </p:sp>
      <p:pic>
        <p:nvPicPr>
          <p:cNvPr id="12290" name="Picture 2"/>
          <p:cNvPicPr>
            <a:picLocks noChangeAspect="1" noChangeArrowheads="1"/>
          </p:cNvPicPr>
          <p:nvPr/>
        </p:nvPicPr>
        <p:blipFill>
          <a:blip r:embed="rId3" cstate="print"/>
          <a:srcRect/>
          <a:stretch>
            <a:fillRect/>
          </a:stretch>
        </p:blipFill>
        <p:spPr bwMode="auto">
          <a:xfrm>
            <a:off x="467543" y="1556792"/>
            <a:ext cx="8455937" cy="3456384"/>
          </a:xfrm>
          <a:prstGeom prst="rect">
            <a:avLst/>
          </a:prstGeom>
          <a:noFill/>
          <a:ln w="9525">
            <a:noFill/>
            <a:miter lim="800000"/>
            <a:headEnd/>
            <a:tailEnd/>
          </a:ln>
        </p:spPr>
      </p:pic>
      <p:cxnSp>
        <p:nvCxnSpPr>
          <p:cNvPr id="5" name="Straight Arrow Connector 4"/>
          <p:cNvCxnSpPr/>
          <p:nvPr/>
        </p:nvCxnSpPr>
        <p:spPr>
          <a:xfrm>
            <a:off x="7236296" y="3068960"/>
            <a:ext cx="360040" cy="5760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75856" y="3068960"/>
            <a:ext cx="576064" cy="1440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Changing the Adapter</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395536" y="1628800"/>
            <a:ext cx="2712947"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Changing the Adapter</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25896" y="1628800"/>
            <a:ext cx="8610600"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Extending </a:t>
            </a:r>
            <a:r>
              <a:rPr lang="en-NZ" dirty="0" err="1" smtClean="0"/>
              <a:t>ArrayAdapter</a:t>
            </a:r>
            <a:endParaRPr lang="en-NZ" dirty="0"/>
          </a:p>
        </p:txBody>
      </p:sp>
      <p:sp>
        <p:nvSpPr>
          <p:cNvPr id="3" name="Content Placeholder 2"/>
          <p:cNvSpPr>
            <a:spLocks noGrp="1"/>
          </p:cNvSpPr>
          <p:nvPr>
            <p:ph idx="1"/>
          </p:nvPr>
        </p:nvSpPr>
        <p:spPr/>
        <p:txBody>
          <a:bodyPr/>
          <a:lstStyle/>
          <a:p>
            <a:r>
              <a:rPr lang="en-NZ" dirty="0" smtClean="0"/>
              <a:t>The basic ArrayAdapter only works with a single TextView.</a:t>
            </a:r>
          </a:p>
          <a:p>
            <a:r>
              <a:rPr lang="en-NZ" dirty="0" smtClean="0"/>
              <a:t>To populate a ListView with something more complex, you must create a new class that </a:t>
            </a:r>
            <a:r>
              <a:rPr lang="en-NZ" b="1" dirty="0" smtClean="0"/>
              <a:t>extends</a:t>
            </a:r>
            <a:r>
              <a:rPr lang="en-NZ" dirty="0" smtClean="0"/>
              <a:t> </a:t>
            </a:r>
            <a:r>
              <a:rPr lang="en-NZ" dirty="0" err="1" smtClean="0"/>
              <a:t>ArrayAdapter</a:t>
            </a:r>
            <a:r>
              <a:rPr lang="en-NZ" dirty="0" smtClean="0"/>
              <a:t>.</a:t>
            </a:r>
          </a:p>
          <a:p>
            <a:r>
              <a:rPr lang="en-NZ" dirty="0" smtClean="0"/>
              <a:t>Because our custom adapter class will be a worker for this Activity, we will declare it as an inner class of the Activity.</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How </a:t>
            </a:r>
            <a:r>
              <a:rPr lang="en-NZ" dirty="0" err="1" smtClean="0"/>
              <a:t>ArrayAdapters</a:t>
            </a:r>
            <a:r>
              <a:rPr lang="en-NZ" dirty="0" smtClean="0"/>
              <a:t> Work</a:t>
            </a:r>
            <a:endParaRPr lang="en-US" dirty="0"/>
          </a:p>
        </p:txBody>
      </p:sp>
      <p:sp>
        <p:nvSpPr>
          <p:cNvPr id="3" name="Content Placeholder 2"/>
          <p:cNvSpPr>
            <a:spLocks noGrp="1"/>
          </p:cNvSpPr>
          <p:nvPr>
            <p:ph idx="1"/>
          </p:nvPr>
        </p:nvSpPr>
        <p:spPr/>
        <p:txBody>
          <a:bodyPr>
            <a:normAutofit lnSpcReduction="10000"/>
          </a:bodyPr>
          <a:lstStyle/>
          <a:p>
            <a:r>
              <a:rPr lang="en-NZ" dirty="0" smtClean="0"/>
              <a:t>When using an </a:t>
            </a:r>
            <a:r>
              <a:rPr lang="en-NZ" dirty="0" err="1" smtClean="0"/>
              <a:t>ArrayAdapter</a:t>
            </a:r>
            <a:r>
              <a:rPr lang="en-NZ" dirty="0" smtClean="0"/>
              <a:t> to fill a </a:t>
            </a:r>
            <a:r>
              <a:rPr lang="en-NZ" dirty="0" err="1" smtClean="0"/>
              <a:t>ListView</a:t>
            </a:r>
            <a:r>
              <a:rPr lang="en-NZ" dirty="0" smtClean="0"/>
              <a:t>, the system makes repeated calls to the Adapter’s </a:t>
            </a:r>
            <a:r>
              <a:rPr lang="en-NZ" dirty="0" err="1" smtClean="0"/>
              <a:t>getView</a:t>
            </a:r>
            <a:r>
              <a:rPr lang="en-NZ" dirty="0" smtClean="0"/>
              <a:t> method.</a:t>
            </a:r>
          </a:p>
          <a:p>
            <a:r>
              <a:rPr lang="en-NZ" dirty="0" smtClean="0"/>
              <a:t>It calls </a:t>
            </a:r>
            <a:r>
              <a:rPr lang="en-NZ" dirty="0" err="1" smtClean="0"/>
              <a:t>getView</a:t>
            </a:r>
            <a:r>
              <a:rPr lang="en-NZ" dirty="0" smtClean="0"/>
              <a:t> for each element in the array, in order from first to last element.</a:t>
            </a:r>
          </a:p>
          <a:p>
            <a:r>
              <a:rPr lang="en-NZ" dirty="0" smtClean="0"/>
              <a:t>The </a:t>
            </a:r>
            <a:r>
              <a:rPr lang="en-NZ" dirty="0" err="1" smtClean="0"/>
              <a:t>getView</a:t>
            </a:r>
            <a:r>
              <a:rPr lang="en-NZ" dirty="0" smtClean="0"/>
              <a:t> method returns a View loaded up from the corresponding element of its input array.</a:t>
            </a:r>
          </a:p>
          <a:p>
            <a:r>
              <a:rPr lang="en-NZ" dirty="0" smtClean="0"/>
              <a:t>This View is put into position in the </a:t>
            </a:r>
            <a:r>
              <a:rPr lang="en-NZ" dirty="0" err="1" smtClean="0"/>
              <a:t>ListView</a:t>
            </a:r>
            <a:r>
              <a:rPr lang="en-NZ" dirty="0" smtClean="0"/>
              <a:t>.</a:t>
            </a:r>
          </a:p>
          <a:p>
            <a:r>
              <a:rPr lang="en-NZ" dirty="0" smtClean="0"/>
              <a:t>To make our custom </a:t>
            </a:r>
            <a:r>
              <a:rPr lang="en-NZ" dirty="0" err="1" smtClean="0"/>
              <a:t>ArrayAdapter</a:t>
            </a:r>
            <a:r>
              <a:rPr lang="en-NZ" dirty="0" smtClean="0"/>
              <a:t>, we will override the </a:t>
            </a:r>
            <a:r>
              <a:rPr lang="en-NZ" dirty="0" err="1" smtClean="0"/>
              <a:t>getView</a:t>
            </a:r>
            <a:r>
              <a:rPr lang="en-NZ" dirty="0" smtClean="0"/>
              <a:t> method.</a:t>
            </a:r>
          </a:p>
          <a:p>
            <a:endParaRPr lang="en-US" dirty="0"/>
          </a:p>
        </p:txBody>
      </p:sp>
    </p:spTree>
    <p:extLst>
      <p:ext uri="{BB962C8B-B14F-4D97-AF65-F5344CB8AC3E}">
        <p14:creationId xmlns:p14="http://schemas.microsoft.com/office/powerpoint/2010/main" val="8948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a:xfrm>
            <a:off x="457200" y="1600200"/>
            <a:ext cx="8229600" cy="5257800"/>
          </a:xfrm>
          <a:noFill/>
        </p:spPr>
        <p:txBody>
          <a:bodyPr>
            <a:normAutofit fontScale="25000" lnSpcReduction="20000"/>
          </a:bodyPr>
          <a:lstStyle/>
          <a:p>
            <a:pPr marL="0" indent="0">
              <a:lnSpc>
                <a:spcPct val="134000"/>
              </a:lnSpc>
              <a:spcAft>
                <a:spcPts val="1200"/>
              </a:spcAft>
              <a:buNone/>
            </a:pPr>
            <a:r>
              <a:rPr lang="en-US" sz="7200" dirty="0" smtClean="0"/>
              <a:t>public </a:t>
            </a:r>
            <a:r>
              <a:rPr lang="en-US" sz="7200" dirty="0"/>
              <a:t>View </a:t>
            </a:r>
            <a:r>
              <a:rPr lang="en-US" sz="7200" dirty="0" err="1"/>
              <a:t>getView</a:t>
            </a:r>
            <a:r>
              <a:rPr lang="en-US" sz="7200" dirty="0"/>
              <a:t>(int </a:t>
            </a:r>
            <a:r>
              <a:rPr lang="en-US" sz="7200" dirty="0" smtClean="0"/>
              <a:t>position, View </a:t>
            </a:r>
            <a:r>
              <a:rPr lang="en-US" sz="7200" dirty="0" err="1"/>
              <a:t>convertView</a:t>
            </a:r>
            <a:r>
              <a:rPr lang="en-US" sz="7200" dirty="0"/>
              <a:t>, </a:t>
            </a:r>
            <a:r>
              <a:rPr lang="en-US" sz="7200" dirty="0" err="1"/>
              <a:t>ViewGroup</a:t>
            </a:r>
            <a:r>
              <a:rPr lang="en-US" sz="7200" dirty="0"/>
              <a:t> </a:t>
            </a:r>
            <a:r>
              <a:rPr lang="en-US" sz="7200" dirty="0" smtClean="0"/>
              <a:t>container)</a:t>
            </a:r>
          </a:p>
          <a:p>
            <a:pPr marL="742950" indent="-742950">
              <a:lnSpc>
                <a:spcPct val="134000"/>
              </a:lnSpc>
              <a:spcAft>
                <a:spcPts val="0"/>
              </a:spcAft>
              <a:buFont typeface="+mj-lt"/>
              <a:buAutoNum type="arabicPeriod"/>
            </a:pPr>
            <a:r>
              <a:rPr lang="en-US" sz="9600" dirty="0" smtClean="0"/>
              <a:t>Get </a:t>
            </a:r>
            <a:r>
              <a:rPr lang="en-US" sz="9600" dirty="0"/>
              <a:t>a </a:t>
            </a:r>
            <a:r>
              <a:rPr lang="en-US" sz="9600" dirty="0" err="1"/>
              <a:t>LayoutInflater</a:t>
            </a:r>
            <a:r>
              <a:rPr lang="en-US" sz="9600" dirty="0"/>
              <a:t> (luckily, our containing Activity can make one for us).</a:t>
            </a:r>
            <a:endParaRPr lang="en-NZ" sz="9600" dirty="0"/>
          </a:p>
          <a:p>
            <a:pPr marL="742950" indent="-742950">
              <a:lnSpc>
                <a:spcPct val="134000"/>
              </a:lnSpc>
              <a:spcAft>
                <a:spcPts val="0"/>
              </a:spcAft>
              <a:buFont typeface="+mj-lt"/>
              <a:buAutoNum type="arabicPeriod"/>
            </a:pPr>
            <a:r>
              <a:rPr lang="en-US" sz="9600" dirty="0"/>
              <a:t>Inflate a view from our custom layout.</a:t>
            </a:r>
          </a:p>
          <a:p>
            <a:pPr marL="742950" indent="-742950">
              <a:lnSpc>
                <a:spcPct val="134000"/>
              </a:lnSpc>
              <a:spcAft>
                <a:spcPts val="0"/>
              </a:spcAft>
              <a:buFont typeface="+mj-lt"/>
              <a:buAutoNum type="arabicPeriod"/>
            </a:pPr>
            <a:r>
              <a:rPr lang="en-US" sz="9600" dirty="0"/>
              <a:t>Grab references to the </a:t>
            </a:r>
            <a:r>
              <a:rPr lang="en-US" sz="9600" dirty="0" smtClean="0"/>
              <a:t>controls in the inflated layout (i.e. the View).</a:t>
            </a:r>
            <a:endParaRPr lang="en-US" sz="9600" dirty="0"/>
          </a:p>
          <a:p>
            <a:pPr marL="742950" indent="-742950">
              <a:lnSpc>
                <a:spcPct val="134000"/>
              </a:lnSpc>
              <a:spcAft>
                <a:spcPts val="0"/>
              </a:spcAft>
              <a:buFont typeface="+mj-lt"/>
              <a:buAutoNum type="arabicPeriod"/>
            </a:pPr>
            <a:r>
              <a:rPr lang="en-NZ" sz="9600" dirty="0"/>
              <a:t>Get an item from the input </a:t>
            </a:r>
            <a:r>
              <a:rPr lang="en-NZ" sz="9600" dirty="0" smtClean="0"/>
              <a:t>array</a:t>
            </a:r>
            <a:r>
              <a:rPr lang="en-NZ" sz="9600" dirty="0"/>
              <a:t>. </a:t>
            </a:r>
            <a:r>
              <a:rPr lang="en-NZ" sz="9600" dirty="0" smtClean="0"/>
              <a:t>(Adapters </a:t>
            </a:r>
            <a:r>
              <a:rPr lang="en-NZ" sz="9600" dirty="0"/>
              <a:t>have a method for this</a:t>
            </a:r>
            <a:r>
              <a:rPr lang="en-NZ" sz="9600" dirty="0" smtClean="0"/>
              <a:t>.)</a:t>
            </a:r>
            <a:endParaRPr lang="en-NZ" sz="9600" dirty="0"/>
          </a:p>
          <a:p>
            <a:pPr marL="742950" indent="-742950">
              <a:lnSpc>
                <a:spcPct val="134000"/>
              </a:lnSpc>
              <a:spcAft>
                <a:spcPts val="0"/>
              </a:spcAft>
              <a:buFont typeface="+mj-lt"/>
              <a:buAutoNum type="arabicPeriod"/>
            </a:pPr>
            <a:r>
              <a:rPr lang="en-NZ" sz="9600" dirty="0"/>
              <a:t>Fill the controls of the </a:t>
            </a:r>
            <a:r>
              <a:rPr lang="en-NZ" sz="9600" dirty="0" smtClean="0"/>
              <a:t>View with </a:t>
            </a:r>
            <a:r>
              <a:rPr lang="en-NZ" sz="9600" dirty="0"/>
              <a:t>the information from the array.</a:t>
            </a:r>
          </a:p>
          <a:p>
            <a:pPr marL="742950" indent="-742950">
              <a:lnSpc>
                <a:spcPct val="134000"/>
              </a:lnSpc>
              <a:spcAft>
                <a:spcPts val="0"/>
              </a:spcAft>
              <a:buFont typeface="+mj-lt"/>
              <a:buAutoNum type="arabicPeriod"/>
            </a:pPr>
            <a:r>
              <a:rPr lang="en-NZ" sz="9600" dirty="0"/>
              <a:t>Return the </a:t>
            </a:r>
            <a:r>
              <a:rPr lang="en-NZ" sz="9600" dirty="0" smtClean="0"/>
              <a:t>View</a:t>
            </a:r>
            <a:r>
              <a:rPr lang="en-NZ" sz="9600" dirty="0"/>
              <a:t>.</a:t>
            </a:r>
          </a:p>
          <a:p>
            <a:pPr marL="0" indent="0">
              <a:buNone/>
            </a:pPr>
            <a:endParaRPr lang="en-NZ" sz="4200" dirty="0" smtClean="0"/>
          </a:p>
        </p:txBody>
      </p:sp>
    </p:spTree>
    <p:extLst>
      <p:ext uri="{BB962C8B-B14F-4D97-AF65-F5344CB8AC3E}">
        <p14:creationId xmlns:p14="http://schemas.microsoft.com/office/powerpoint/2010/main" val="2481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US" dirty="0">
                <a:highlight>
                  <a:srgbClr val="E8F2FE"/>
                </a:highlight>
              </a:rPr>
              <a:t>Get an </a:t>
            </a:r>
            <a:r>
              <a:rPr lang="en-US" dirty="0" err="1">
                <a:highlight>
                  <a:srgbClr val="E8F2FE"/>
                </a:highlight>
              </a:rPr>
              <a:t>inflater</a:t>
            </a:r>
            <a:r>
              <a:rPr lang="en-US" dirty="0">
                <a:highlight>
                  <a:srgbClr val="E8F2FE"/>
                </a:highlight>
              </a:rPr>
              <a:t> </a:t>
            </a:r>
            <a:r>
              <a:rPr lang="en-US" dirty="0" smtClean="0">
                <a:highlight>
                  <a:srgbClr val="E8F2FE"/>
                </a:highlight>
              </a:rPr>
              <a:t>(luckily</a:t>
            </a:r>
            <a:r>
              <a:rPr lang="en-US" dirty="0">
                <a:highlight>
                  <a:srgbClr val="E8F2FE"/>
                </a:highlight>
              </a:rPr>
              <a:t>, our containing Activity can make one for </a:t>
            </a:r>
            <a:r>
              <a:rPr lang="en-US" dirty="0" smtClean="0">
                <a:highlight>
                  <a:srgbClr val="E8F2FE"/>
                </a:highlight>
              </a:rPr>
              <a:t>us)</a:t>
            </a:r>
            <a:endParaRPr lang="en-NZ" dirty="0">
              <a:highlight>
                <a:srgbClr val="E8F2FE"/>
              </a:highlight>
            </a:endParaRPr>
          </a:p>
          <a:p>
            <a:endParaRPr lang="en-NZ" sz="2400" dirty="0">
              <a:highlight>
                <a:srgbClr val="E8F2FE"/>
              </a:highlight>
            </a:endParaRPr>
          </a:p>
        </p:txBody>
      </p:sp>
      <p:pic>
        <p:nvPicPr>
          <p:cNvPr id="3074" name="Picture 2"/>
          <p:cNvPicPr>
            <a:picLocks noChangeAspect="1" noChangeArrowheads="1"/>
          </p:cNvPicPr>
          <p:nvPr/>
        </p:nvPicPr>
        <p:blipFill>
          <a:blip r:embed="rId3" cstate="print"/>
          <a:srcRect/>
          <a:stretch>
            <a:fillRect/>
          </a:stretch>
        </p:blipFill>
        <p:spPr bwMode="auto">
          <a:xfrm>
            <a:off x="-108520" y="3228974"/>
            <a:ext cx="9614449" cy="560065"/>
          </a:xfrm>
          <a:prstGeom prst="rect">
            <a:avLst/>
          </a:prstGeom>
          <a:noFill/>
          <a:ln w="9525">
            <a:noFill/>
            <a:miter lim="800000"/>
            <a:headEnd/>
            <a:tailEnd/>
          </a:ln>
        </p:spPr>
      </p:pic>
    </p:spTree>
    <p:extLst>
      <p:ext uri="{BB962C8B-B14F-4D97-AF65-F5344CB8AC3E}">
        <p14:creationId xmlns:p14="http://schemas.microsoft.com/office/powerpoint/2010/main" val="4264751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ListView</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251520" y="1628800"/>
            <a:ext cx="8576318"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US" dirty="0" smtClean="0">
                <a:highlight>
                  <a:srgbClr val="E8F2FE"/>
                </a:highlight>
              </a:rPr>
              <a:t>Inflate a </a:t>
            </a:r>
            <a:r>
              <a:rPr lang="en-US" dirty="0">
                <a:highlight>
                  <a:srgbClr val="E8F2FE"/>
                </a:highlight>
              </a:rPr>
              <a:t>view from our custom </a:t>
            </a:r>
            <a:r>
              <a:rPr lang="en-US" dirty="0" smtClean="0">
                <a:highlight>
                  <a:srgbClr val="E8F2FE"/>
                </a:highlight>
              </a:rPr>
              <a:t>layout</a:t>
            </a:r>
          </a:p>
          <a:p>
            <a:pPr marL="0" indent="0">
              <a:buNone/>
            </a:pPr>
            <a:endParaRPr lang="en-NZ" sz="4200" dirty="0" smtClean="0"/>
          </a:p>
          <a:p>
            <a:pPr marL="0" indent="0">
              <a:buNone/>
            </a:pPr>
            <a:endParaRPr lang="en-NZ" sz="3400" dirty="0"/>
          </a:p>
          <a:p>
            <a:pPr marL="0" indent="0">
              <a:buNone/>
            </a:pPr>
            <a:endParaRPr lang="en-NZ" sz="2000" dirty="0" smtClean="0"/>
          </a:p>
          <a:p>
            <a:pPr marL="0" indent="0">
              <a:buNone/>
            </a:pPr>
            <a:endParaRPr lang="en-NZ" sz="2000" dirty="0"/>
          </a:p>
          <a:p>
            <a:pPr marL="0" indent="0">
              <a:buNone/>
            </a:pPr>
            <a:endParaRPr lang="en-NZ" sz="2000" dirty="0" smtClean="0"/>
          </a:p>
          <a:p>
            <a:pPr marL="0" indent="0">
              <a:buNone/>
            </a:pPr>
            <a:endParaRPr lang="en-NZ" sz="2000" dirty="0"/>
          </a:p>
        </p:txBody>
      </p:sp>
      <p:pic>
        <p:nvPicPr>
          <p:cNvPr id="4098" name="Picture 2"/>
          <p:cNvPicPr>
            <a:picLocks noChangeAspect="1" noChangeArrowheads="1"/>
          </p:cNvPicPr>
          <p:nvPr/>
        </p:nvPicPr>
        <p:blipFill>
          <a:blip r:embed="rId3" cstate="print"/>
          <a:srcRect/>
          <a:stretch>
            <a:fillRect/>
          </a:stretch>
        </p:blipFill>
        <p:spPr bwMode="auto">
          <a:xfrm>
            <a:off x="71553" y="2852936"/>
            <a:ext cx="9036951" cy="396999"/>
          </a:xfrm>
          <a:prstGeom prst="rect">
            <a:avLst/>
          </a:prstGeom>
          <a:noFill/>
          <a:ln w="9525">
            <a:noFill/>
            <a:miter lim="800000"/>
            <a:headEnd/>
            <a:tailEnd/>
          </a:ln>
        </p:spPr>
      </p:pic>
    </p:spTree>
    <p:extLst>
      <p:ext uri="{BB962C8B-B14F-4D97-AF65-F5344CB8AC3E}">
        <p14:creationId xmlns:p14="http://schemas.microsoft.com/office/powerpoint/2010/main" val="2837993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US" dirty="0" smtClean="0">
                <a:highlight>
                  <a:srgbClr val="E8F2FE"/>
                </a:highlight>
              </a:rPr>
              <a:t>Grab </a:t>
            </a:r>
            <a:r>
              <a:rPr lang="en-US" dirty="0">
                <a:highlight>
                  <a:srgbClr val="E8F2FE"/>
                </a:highlight>
              </a:rPr>
              <a:t>references to the </a:t>
            </a:r>
            <a:r>
              <a:rPr lang="en-US" dirty="0" smtClean="0">
                <a:highlight>
                  <a:srgbClr val="E8F2FE"/>
                </a:highlight>
              </a:rPr>
              <a:t>controls</a:t>
            </a:r>
          </a:p>
          <a:p>
            <a:pPr marL="0" indent="0">
              <a:buNone/>
            </a:pPr>
            <a:endParaRPr lang="en-NZ" sz="4200" dirty="0" smtClean="0"/>
          </a:p>
          <a:p>
            <a:pPr marL="0" indent="0">
              <a:buNone/>
            </a:pPr>
            <a:endParaRPr lang="en-NZ" sz="3400" dirty="0"/>
          </a:p>
          <a:p>
            <a:pPr marL="0" indent="0">
              <a:buNone/>
            </a:pPr>
            <a:endParaRPr lang="en-NZ" sz="2000" dirty="0" smtClean="0"/>
          </a:p>
          <a:p>
            <a:pPr marL="0" indent="0">
              <a:buNone/>
            </a:pPr>
            <a:endParaRPr lang="en-NZ" sz="2000" dirty="0"/>
          </a:p>
          <a:p>
            <a:pPr marL="0" indent="0">
              <a:buNone/>
            </a:pPr>
            <a:endParaRPr lang="en-NZ" sz="2000" dirty="0" smtClean="0"/>
          </a:p>
          <a:p>
            <a:pPr marL="0" indent="0">
              <a:buNone/>
            </a:pPr>
            <a:endParaRPr lang="en-NZ" sz="2000" dirty="0"/>
          </a:p>
        </p:txBody>
      </p:sp>
      <p:pic>
        <p:nvPicPr>
          <p:cNvPr id="5122" name="Picture 2"/>
          <p:cNvPicPr>
            <a:picLocks noChangeAspect="1" noChangeArrowheads="1"/>
          </p:cNvPicPr>
          <p:nvPr/>
        </p:nvPicPr>
        <p:blipFill>
          <a:blip r:embed="rId3" cstate="print"/>
          <a:srcRect/>
          <a:stretch>
            <a:fillRect/>
          </a:stretch>
        </p:blipFill>
        <p:spPr bwMode="auto">
          <a:xfrm>
            <a:off x="-108520" y="2852936"/>
            <a:ext cx="9546840" cy="507107"/>
          </a:xfrm>
          <a:prstGeom prst="rect">
            <a:avLst/>
          </a:prstGeom>
          <a:noFill/>
          <a:ln w="9525">
            <a:noFill/>
            <a:miter lim="800000"/>
            <a:headEnd/>
            <a:tailEnd/>
          </a:ln>
        </p:spPr>
      </p:pic>
    </p:spTree>
    <p:extLst>
      <p:ext uri="{BB962C8B-B14F-4D97-AF65-F5344CB8AC3E}">
        <p14:creationId xmlns:p14="http://schemas.microsoft.com/office/powerpoint/2010/main" val="3795084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NZ" sz="2400" dirty="0" smtClean="0">
                <a:highlight>
                  <a:srgbClr val="E8F2FE"/>
                </a:highlight>
              </a:rPr>
              <a:t>Get the list item from the array.  Adapters have a method for this</a:t>
            </a:r>
          </a:p>
          <a:p>
            <a:endParaRPr lang="en-NZ" sz="3400" dirty="0" smtClean="0">
              <a:highlight>
                <a:srgbClr val="E8F2FE"/>
              </a:highlight>
            </a:endParaRPr>
          </a:p>
          <a:p>
            <a:pPr marL="0" indent="0">
              <a:buNone/>
            </a:pPr>
            <a:endParaRPr lang="en-NZ" sz="4200"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977048"/>
            <a:ext cx="8608481" cy="739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248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NZ" sz="2400" dirty="0" smtClean="0">
                <a:highlight>
                  <a:srgbClr val="E8F2FE"/>
                </a:highlight>
              </a:rPr>
              <a:t>Fill the controls of the view with the information from the array</a:t>
            </a:r>
          </a:p>
          <a:p>
            <a:pPr marL="0" indent="0">
              <a:buNone/>
            </a:pPr>
            <a:endParaRPr lang="en-NZ" sz="4200" dirty="0" smtClean="0"/>
          </a:p>
        </p:txBody>
      </p:sp>
      <p:pic>
        <p:nvPicPr>
          <p:cNvPr id="6147" name="Picture 3"/>
          <p:cNvPicPr>
            <a:picLocks noChangeAspect="1" noChangeArrowheads="1"/>
          </p:cNvPicPr>
          <p:nvPr/>
        </p:nvPicPr>
        <p:blipFill>
          <a:blip r:embed="rId3" cstate="print"/>
          <a:srcRect/>
          <a:stretch>
            <a:fillRect/>
          </a:stretch>
        </p:blipFill>
        <p:spPr bwMode="auto">
          <a:xfrm>
            <a:off x="338138" y="2733674"/>
            <a:ext cx="8618459" cy="141540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67543" y="4653136"/>
            <a:ext cx="6940055" cy="1008112"/>
          </a:xfrm>
          <a:prstGeom prst="rect">
            <a:avLst/>
          </a:prstGeom>
          <a:noFill/>
          <a:ln w="9525">
            <a:noFill/>
            <a:miter lim="800000"/>
            <a:headEnd/>
            <a:tailEnd/>
          </a:ln>
        </p:spPr>
      </p:pic>
    </p:spTree>
    <p:extLst>
      <p:ext uri="{BB962C8B-B14F-4D97-AF65-F5344CB8AC3E}">
        <p14:creationId xmlns:p14="http://schemas.microsoft.com/office/powerpoint/2010/main" val="105016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Overriding </a:t>
            </a:r>
            <a:r>
              <a:rPr lang="en-NZ" dirty="0" err="1" smtClean="0"/>
              <a:t>getView</a:t>
            </a:r>
            <a:endParaRPr lang="en-US" dirty="0"/>
          </a:p>
        </p:txBody>
      </p:sp>
      <p:sp>
        <p:nvSpPr>
          <p:cNvPr id="3" name="Content Placeholder 2"/>
          <p:cNvSpPr>
            <a:spLocks noGrp="1"/>
          </p:cNvSpPr>
          <p:nvPr>
            <p:ph idx="1"/>
          </p:nvPr>
        </p:nvSpPr>
        <p:spPr/>
        <p:txBody>
          <a:bodyPr>
            <a:normAutofit/>
          </a:bodyPr>
          <a:lstStyle/>
          <a:p>
            <a:r>
              <a:rPr lang="en-NZ" sz="2400" dirty="0" smtClean="0">
                <a:highlight>
                  <a:srgbClr val="E8F2FE"/>
                </a:highlight>
              </a:rPr>
              <a:t>Return the view</a:t>
            </a:r>
          </a:p>
          <a:p>
            <a:endParaRPr lang="en-NZ" sz="2400" dirty="0">
              <a:highlight>
                <a:srgbClr val="E8F2FE"/>
              </a:highlight>
            </a:endParaRPr>
          </a:p>
          <a:p>
            <a:endParaRPr lang="en-NZ" sz="2400" dirty="0"/>
          </a:p>
          <a:p>
            <a:pPr marL="0" indent="0">
              <a:buNone/>
            </a:pPr>
            <a:endParaRPr lang="en-NZ" sz="4200" dirty="0" smtClean="0"/>
          </a:p>
          <a:p>
            <a:pPr marL="0" indent="0">
              <a:buNone/>
            </a:pPr>
            <a:endParaRPr lang="en-NZ" sz="3400" dirty="0"/>
          </a:p>
          <a:p>
            <a:pPr marL="0" indent="0">
              <a:buNone/>
            </a:pPr>
            <a:endParaRPr lang="en-NZ" sz="2000" dirty="0" smtClean="0"/>
          </a:p>
          <a:p>
            <a:pPr marL="0" indent="0">
              <a:buNone/>
            </a:pPr>
            <a:endParaRPr lang="en-NZ" sz="2000" dirty="0"/>
          </a:p>
        </p:txBody>
      </p:sp>
      <p:pic>
        <p:nvPicPr>
          <p:cNvPr id="7170" name="Picture 2"/>
          <p:cNvPicPr>
            <a:picLocks noChangeAspect="1" noChangeArrowheads="1"/>
          </p:cNvPicPr>
          <p:nvPr/>
        </p:nvPicPr>
        <p:blipFill>
          <a:blip r:embed="rId3" cstate="print"/>
          <a:srcRect/>
          <a:stretch>
            <a:fillRect/>
          </a:stretch>
        </p:blipFill>
        <p:spPr bwMode="auto">
          <a:xfrm>
            <a:off x="611559" y="2492896"/>
            <a:ext cx="5520613" cy="792088"/>
          </a:xfrm>
          <a:prstGeom prst="rect">
            <a:avLst/>
          </a:prstGeom>
          <a:noFill/>
          <a:ln w="9525">
            <a:noFill/>
            <a:miter lim="800000"/>
            <a:headEnd/>
            <a:tailEnd/>
          </a:ln>
        </p:spPr>
      </p:pic>
    </p:spTree>
    <p:extLst>
      <p:ext uri="{BB962C8B-B14F-4D97-AF65-F5344CB8AC3E}">
        <p14:creationId xmlns:p14="http://schemas.microsoft.com/office/powerpoint/2010/main" val="3453558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Overriding </a:t>
            </a:r>
            <a:r>
              <a:rPr lang="en-NZ" dirty="0" err="1"/>
              <a:t>getView</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3" cstate="print"/>
          <a:srcRect/>
          <a:stretch>
            <a:fillRect/>
          </a:stretch>
        </p:blipFill>
        <p:spPr bwMode="auto">
          <a:xfrm>
            <a:off x="179512" y="1504950"/>
            <a:ext cx="8772525" cy="5353050"/>
          </a:xfrm>
          <a:prstGeom prst="rect">
            <a:avLst/>
          </a:prstGeom>
          <a:noFill/>
          <a:ln w="9525">
            <a:noFill/>
            <a:miter lim="800000"/>
            <a:headEnd/>
            <a:tailEnd/>
          </a:ln>
        </p:spPr>
      </p:pic>
    </p:spTree>
    <p:extLst>
      <p:ext uri="{BB962C8B-B14F-4D97-AF65-F5344CB8AC3E}">
        <p14:creationId xmlns:p14="http://schemas.microsoft.com/office/powerpoint/2010/main" val="3198665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Just one more thing…</a:t>
            </a:r>
            <a:endParaRPr lang="en-US" dirty="0"/>
          </a:p>
        </p:txBody>
      </p:sp>
      <p:sp>
        <p:nvSpPr>
          <p:cNvPr id="3" name="Content Placeholder 2"/>
          <p:cNvSpPr>
            <a:spLocks noGrp="1"/>
          </p:cNvSpPr>
          <p:nvPr>
            <p:ph idx="1"/>
          </p:nvPr>
        </p:nvSpPr>
        <p:spPr/>
        <p:txBody>
          <a:bodyPr/>
          <a:lstStyle/>
          <a:p>
            <a:r>
              <a:rPr lang="en-NZ" dirty="0" smtClean="0"/>
              <a:t>Our custom </a:t>
            </a:r>
            <a:r>
              <a:rPr lang="en-NZ" dirty="0" err="1" smtClean="0"/>
              <a:t>ArrayAdapter</a:t>
            </a:r>
            <a:r>
              <a:rPr lang="en-NZ" dirty="0" smtClean="0"/>
              <a:t> needs a constructor</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95536" y="2492896"/>
            <a:ext cx="8496944" cy="1152128"/>
          </a:xfrm>
          <a:prstGeom prst="rect">
            <a:avLst/>
          </a:prstGeom>
          <a:noFill/>
          <a:ln w="9525">
            <a:noFill/>
            <a:miter lim="800000"/>
            <a:headEnd/>
            <a:tailEnd/>
          </a:ln>
        </p:spPr>
      </p:pic>
    </p:spTree>
    <p:extLst>
      <p:ext uri="{BB962C8B-B14F-4D97-AF65-F5344CB8AC3E}">
        <p14:creationId xmlns:p14="http://schemas.microsoft.com/office/powerpoint/2010/main" val="381782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Custom </a:t>
            </a:r>
            <a:r>
              <a:rPr lang="en-NZ" dirty="0" err="1" smtClean="0"/>
              <a:t>ArrayAdapter</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1514476"/>
            <a:ext cx="6048672" cy="4997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362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our Custom Class</a:t>
            </a: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628800"/>
            <a:ext cx="8354396" cy="102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117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Complete </a:t>
            </a:r>
            <a:r>
              <a:rPr lang="en-NZ" dirty="0" err="1" smtClean="0"/>
              <a:t>onCreate</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3" y="1628800"/>
            <a:ext cx="8075019"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258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ListView</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2971800" y="1767036"/>
            <a:ext cx="320040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App</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cstate="print"/>
          <a:srcRect/>
          <a:stretch>
            <a:fillRect/>
          </a:stretch>
        </p:blipFill>
        <p:spPr bwMode="auto">
          <a:xfrm>
            <a:off x="467544" y="1556792"/>
            <a:ext cx="2698537" cy="5040000"/>
          </a:xfrm>
          <a:prstGeom prst="rect">
            <a:avLst/>
          </a:prstGeom>
          <a:noFill/>
          <a:ln w="9525">
            <a:noFill/>
            <a:miter lim="800000"/>
            <a:headEnd/>
            <a:tailEnd/>
          </a:ln>
        </p:spPr>
      </p:pic>
    </p:spTree>
    <p:extLst>
      <p:ext uri="{BB962C8B-B14F-4D97-AF65-F5344CB8AC3E}">
        <p14:creationId xmlns:p14="http://schemas.microsoft.com/office/powerpoint/2010/main" val="1774239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Part 1 (Required)</a:t>
            </a:r>
            <a:endParaRPr lang="en-US" dirty="0"/>
          </a:p>
        </p:txBody>
      </p:sp>
      <p:sp>
        <p:nvSpPr>
          <p:cNvPr id="3" name="Content Placeholder 2"/>
          <p:cNvSpPr>
            <a:spLocks noGrp="1"/>
          </p:cNvSpPr>
          <p:nvPr>
            <p:ph idx="1"/>
          </p:nvPr>
        </p:nvSpPr>
        <p:spPr>
          <a:xfrm>
            <a:off x="457200" y="1600200"/>
            <a:ext cx="8075240" cy="4876800"/>
          </a:xfrm>
        </p:spPr>
        <p:txBody>
          <a:bodyPr>
            <a:normAutofit/>
          </a:bodyPr>
          <a:lstStyle/>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467544" y="1556792"/>
            <a:ext cx="2705251" cy="50400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810019" y="1556792"/>
            <a:ext cx="2722421" cy="5040000"/>
          </a:xfrm>
          <a:prstGeom prst="rect">
            <a:avLst/>
          </a:prstGeom>
          <a:noFill/>
          <a:ln w="9525">
            <a:noFill/>
            <a:miter lim="800000"/>
            <a:headEnd/>
            <a:tailEnd/>
          </a:ln>
        </p:spPr>
      </p:pic>
      <p:cxnSp>
        <p:nvCxnSpPr>
          <p:cNvPr id="10" name="Straight Arrow Connector 9"/>
          <p:cNvCxnSpPr/>
          <p:nvPr/>
        </p:nvCxnSpPr>
        <p:spPr>
          <a:xfrm>
            <a:off x="3419872" y="4077072"/>
            <a:ext cx="208823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19872" y="4941168"/>
            <a:ext cx="2016224" cy="369332"/>
          </a:xfrm>
          <a:prstGeom prst="rect">
            <a:avLst/>
          </a:prstGeom>
          <a:noFill/>
        </p:spPr>
        <p:txBody>
          <a:bodyPr wrap="square" rtlCol="0">
            <a:spAutoFit/>
          </a:bodyPr>
          <a:lstStyle/>
          <a:p>
            <a:r>
              <a:rPr lang="en-NZ" b="0" dirty="0" smtClean="0">
                <a:latin typeface="Calibri" pitchFamily="34" charset="0"/>
                <a:cs typeface="Calibri" pitchFamily="34" charset="0"/>
              </a:rPr>
              <a:t>For one child only...</a:t>
            </a:r>
            <a:endParaRPr lang="en-NZ" b="0" dirty="0">
              <a:latin typeface="Calibri" pitchFamily="34" charset="0"/>
              <a:cs typeface="Calibri" pitchFamily="34" charset="0"/>
            </a:endParaRPr>
          </a:p>
        </p:txBody>
      </p:sp>
    </p:spTree>
    <p:extLst>
      <p:ext uri="{BB962C8B-B14F-4D97-AF65-F5344CB8AC3E}">
        <p14:creationId xmlns:p14="http://schemas.microsoft.com/office/powerpoint/2010/main" val="229338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Part 2 (Required)</a:t>
            </a:r>
            <a:endParaRPr lang="en-NZ" dirty="0"/>
          </a:p>
        </p:txBody>
      </p:sp>
      <p:sp>
        <p:nvSpPr>
          <p:cNvPr id="3" name="Content Placeholder 2"/>
          <p:cNvSpPr>
            <a:spLocks noGrp="1"/>
          </p:cNvSpPr>
          <p:nvPr>
            <p:ph idx="1"/>
          </p:nvPr>
        </p:nvSpPr>
        <p:spPr>
          <a:xfrm>
            <a:off x="3275856" y="1600200"/>
            <a:ext cx="5770984" cy="4876800"/>
          </a:xfrm>
        </p:spPr>
        <p:txBody>
          <a:bodyPr/>
          <a:lstStyle/>
          <a:p>
            <a:r>
              <a:rPr lang="en-NZ" dirty="0" smtClean="0"/>
              <a:t>New things:</a:t>
            </a:r>
          </a:p>
          <a:p>
            <a:pPr lvl="1"/>
            <a:r>
              <a:rPr lang="en-NZ" dirty="0" err="1" smtClean="0"/>
              <a:t>setTag</a:t>
            </a:r>
            <a:r>
              <a:rPr lang="en-NZ" dirty="0" smtClean="0"/>
              <a:t>: Allows you to attach pieces of data to a View.</a:t>
            </a:r>
          </a:p>
          <a:p>
            <a:pPr lvl="1"/>
            <a:r>
              <a:rPr lang="en-NZ" dirty="0" err="1" smtClean="0"/>
              <a:t>getTag</a:t>
            </a:r>
            <a:r>
              <a:rPr lang="en-NZ" dirty="0" smtClean="0"/>
              <a:t>: Allows you to fetch those pieces of data.</a:t>
            </a:r>
          </a:p>
          <a:p>
            <a:pPr lvl="1"/>
            <a:r>
              <a:rPr lang="en-NZ" dirty="0" smtClean="0"/>
              <a:t>Creating a Bundle and adding data to it.</a:t>
            </a:r>
          </a:p>
          <a:p>
            <a:pPr lvl="1"/>
            <a:r>
              <a:rPr lang="en-NZ" dirty="0" err="1" smtClean="0"/>
              <a:t>setArguments</a:t>
            </a:r>
            <a:r>
              <a:rPr lang="en-NZ" dirty="0" smtClean="0"/>
              <a:t>: Lets you attach a Bundle to a </a:t>
            </a:r>
            <a:r>
              <a:rPr lang="en-NZ" dirty="0" err="1" smtClean="0"/>
              <a:t>DialogFragment</a:t>
            </a:r>
            <a:r>
              <a:rPr lang="en-NZ" dirty="0" smtClean="0"/>
              <a:t> instance to make the Bundle available when </a:t>
            </a:r>
            <a:r>
              <a:rPr lang="en-NZ" dirty="0" err="1" smtClean="0"/>
              <a:t>onCreateDialog</a:t>
            </a:r>
            <a:r>
              <a:rPr lang="en-NZ" dirty="0" smtClean="0"/>
              <a:t> </a:t>
            </a:r>
            <a:r>
              <a:rPr lang="en-NZ" dirty="0" smtClean="0"/>
              <a:t>is raised.</a:t>
            </a:r>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467544" y="1556792"/>
            <a:ext cx="2621325"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Practical Part 3 (Extra Credit)</a:t>
            </a:r>
            <a:endParaRPr lang="en-NZ" dirty="0"/>
          </a:p>
        </p:txBody>
      </p:sp>
      <p:sp>
        <p:nvSpPr>
          <p:cNvPr id="3" name="Content Placeholder 2"/>
          <p:cNvSpPr>
            <a:spLocks noGrp="1"/>
          </p:cNvSpPr>
          <p:nvPr>
            <p:ph idx="1"/>
          </p:nvPr>
        </p:nvSpPr>
        <p:spPr>
          <a:xfrm>
            <a:off x="457200" y="1600200"/>
            <a:ext cx="4402832" cy="4876800"/>
          </a:xfrm>
        </p:spPr>
        <p:txBody>
          <a:bodyPr/>
          <a:lstStyle/>
          <a:p>
            <a:r>
              <a:rPr lang="en-NZ" dirty="0" smtClean="0"/>
              <a:t>Modify your Language Trainer so that the feedback screen shows a list of the results, with the original image, the user’s response, and accuracy feedback using an icon.</a:t>
            </a:r>
            <a:endParaRPr lang="en-NZ" dirty="0"/>
          </a:p>
        </p:txBody>
      </p:sp>
      <p:pic>
        <p:nvPicPr>
          <p:cNvPr id="4" name="Picture 3" descr="extracrcredit.JPG"/>
          <p:cNvPicPr>
            <a:picLocks noChangeAspect="1"/>
          </p:cNvPicPr>
          <p:nvPr/>
        </p:nvPicPr>
        <p:blipFill>
          <a:blip r:embed="rId3" cstate="print"/>
          <a:stretch>
            <a:fillRect/>
          </a:stretch>
        </p:blipFill>
        <p:spPr>
          <a:xfrm>
            <a:off x="5724128" y="1484784"/>
            <a:ext cx="2713846" cy="5040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Potentially useful code for part 2</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67543" y="1628800"/>
            <a:ext cx="8297285" cy="18002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Potentially useful code for part 2</a:t>
            </a:r>
            <a:endParaRPr lang="en-NZ" dirty="0"/>
          </a:p>
        </p:txBody>
      </p:sp>
      <p:sp>
        <p:nvSpPr>
          <p:cNvPr id="3" name="Content Placeholder 2"/>
          <p:cNvSpPr>
            <a:spLocks noGrp="1"/>
          </p:cNvSpPr>
          <p:nvPr>
            <p:ph idx="1"/>
          </p:nvPr>
        </p:nvSpPr>
        <p:spPr/>
        <p:txBody>
          <a:bodyPr/>
          <a:lstStyle/>
          <a:p>
            <a:endParaRPr lang="en-NZ"/>
          </a:p>
        </p:txBody>
      </p:sp>
      <p:pic>
        <p:nvPicPr>
          <p:cNvPr id="4100" name="Picture 4"/>
          <p:cNvPicPr>
            <a:picLocks noChangeAspect="1" noChangeArrowheads="1"/>
          </p:cNvPicPr>
          <p:nvPr/>
        </p:nvPicPr>
        <p:blipFill>
          <a:blip r:embed="rId2" cstate="print"/>
          <a:srcRect/>
          <a:stretch>
            <a:fillRect/>
          </a:stretch>
        </p:blipFill>
        <p:spPr bwMode="auto">
          <a:xfrm>
            <a:off x="467543" y="1556792"/>
            <a:ext cx="8173457" cy="36004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Potentially useful code for part 2</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454471" y="1557911"/>
            <a:ext cx="8221985" cy="166994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Potentially useful code for part 2</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a:picLocks noChangeAspect="1" noChangeArrowheads="1"/>
          </p:cNvPicPr>
          <p:nvPr/>
        </p:nvPicPr>
        <p:blipFill>
          <a:blip r:embed="rId2" cstate="print"/>
          <a:srcRect/>
          <a:stretch>
            <a:fillRect/>
          </a:stretch>
        </p:blipFill>
        <p:spPr bwMode="auto">
          <a:xfrm>
            <a:off x="478904" y="1628800"/>
            <a:ext cx="6037546" cy="2664296"/>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Potentially useful code for part 2</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2" cstate="print"/>
          <a:srcRect/>
          <a:stretch>
            <a:fillRect/>
          </a:stretch>
        </p:blipFill>
        <p:spPr bwMode="auto">
          <a:xfrm>
            <a:off x="467544" y="1628800"/>
            <a:ext cx="8184516" cy="187220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539552" y="1556792"/>
            <a:ext cx="7762875" cy="406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323528" y="1616074"/>
            <a:ext cx="8495763" cy="4189189"/>
          </a:xfrm>
          <a:prstGeom prst="rect">
            <a:avLst/>
          </a:prstGeom>
          <a:noFill/>
          <a:ln w="9525">
            <a:noFill/>
            <a:miter lim="800000"/>
            <a:headEnd/>
            <a:tailEnd/>
          </a:ln>
        </p:spPr>
      </p:pic>
      <p:cxnSp>
        <p:nvCxnSpPr>
          <p:cNvPr id="6" name="Straight Arrow Connector 5"/>
          <p:cNvCxnSpPr/>
          <p:nvPr/>
        </p:nvCxnSpPr>
        <p:spPr>
          <a:xfrm flipH="1">
            <a:off x="3347864" y="2060848"/>
            <a:ext cx="252028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04048" y="2060848"/>
            <a:ext cx="864096" cy="12961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804248" y="4941168"/>
            <a:ext cx="1080120" cy="432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251520" y="1628800"/>
            <a:ext cx="8626146"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cstate="print"/>
          <a:srcRect/>
          <a:stretch>
            <a:fillRect/>
          </a:stretch>
        </p:blipFill>
        <p:spPr bwMode="auto">
          <a:xfrm>
            <a:off x="395536" y="1621904"/>
            <a:ext cx="2664296" cy="4993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85775" y="1751037"/>
            <a:ext cx="8172450"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Holiday Class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4" y="1556792"/>
            <a:ext cx="2710244"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4046</TotalTime>
  <Words>3016</Words>
  <Application>Microsoft Office PowerPoint</Application>
  <PresentationFormat>On-screen Show (4:3)</PresentationFormat>
  <Paragraphs>304</Paragraphs>
  <Slides>38</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Clarity</vt:lpstr>
      <vt:lpstr>Working with complex data</vt:lpstr>
      <vt:lpstr>Basic ListView</vt:lpstr>
      <vt:lpstr>Basic ListView</vt:lpstr>
      <vt:lpstr>The Holiday Class</vt:lpstr>
      <vt:lpstr>The Holiday Class</vt:lpstr>
      <vt:lpstr>The Holiday Class</vt:lpstr>
      <vt:lpstr>The Holiday Class</vt:lpstr>
      <vt:lpstr>The Holiday Class</vt:lpstr>
      <vt:lpstr>The Holiday Class</vt:lpstr>
      <vt:lpstr>The Improved Holiday Class</vt:lpstr>
      <vt:lpstr>In MainActivity...</vt:lpstr>
      <vt:lpstr>custom_listview_item.xml</vt:lpstr>
      <vt:lpstr>Changing the Adapter</vt:lpstr>
      <vt:lpstr>Changing the Adapter</vt:lpstr>
      <vt:lpstr>Changing the Adapter</vt:lpstr>
      <vt:lpstr>Extending ArrayAdapter</vt:lpstr>
      <vt:lpstr>How ArrayAdapters Work</vt:lpstr>
      <vt:lpstr>Overriding getView</vt:lpstr>
      <vt:lpstr>Overriding getView</vt:lpstr>
      <vt:lpstr>Overriding getView</vt:lpstr>
      <vt:lpstr>Overriding getView</vt:lpstr>
      <vt:lpstr>Overriding getView</vt:lpstr>
      <vt:lpstr>Overriding getView</vt:lpstr>
      <vt:lpstr>Overriding getView</vt:lpstr>
      <vt:lpstr>Overriding getView</vt:lpstr>
      <vt:lpstr>Just one more thing…</vt:lpstr>
      <vt:lpstr>Custom ArrayAdapter</vt:lpstr>
      <vt:lpstr>Using our Custom Class</vt:lpstr>
      <vt:lpstr>The Complete onCreate</vt:lpstr>
      <vt:lpstr>The App</vt:lpstr>
      <vt:lpstr>Practical: Part 1 (Required)</vt:lpstr>
      <vt:lpstr>Practical Part 2 (Required)</vt:lpstr>
      <vt:lpstr>Practical Part 3 (Extra Credit)</vt:lpstr>
      <vt:lpstr>Potentially useful code for part 2</vt:lpstr>
      <vt:lpstr>Potentially useful code for part 2</vt:lpstr>
      <vt:lpstr>Potentially useful code for part 2</vt:lpstr>
      <vt:lpstr>Potentially useful code for part 2</vt:lpstr>
      <vt:lpstr>Potentially useful code for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1487</cp:revision>
  <dcterms:created xsi:type="dcterms:W3CDTF">1601-01-01T00:00:00Z</dcterms:created>
  <dcterms:modified xsi:type="dcterms:W3CDTF">2017-03-30T18:38:40Z</dcterms:modified>
</cp:coreProperties>
</file>