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notesMasterIdLst>
    <p:notesMasterId r:id="rId29"/>
  </p:notesMasterIdLst>
  <p:sldIdLst>
    <p:sldId id="257" r:id="rId2"/>
    <p:sldId id="283" r:id="rId3"/>
    <p:sldId id="313" r:id="rId4"/>
    <p:sldId id="285" r:id="rId5"/>
    <p:sldId id="284" r:id="rId6"/>
    <p:sldId id="286" r:id="rId7"/>
    <p:sldId id="287" r:id="rId8"/>
    <p:sldId id="288" r:id="rId9"/>
    <p:sldId id="289" r:id="rId10"/>
    <p:sldId id="290" r:id="rId11"/>
    <p:sldId id="291" r:id="rId12"/>
    <p:sldId id="292" r:id="rId13"/>
    <p:sldId id="293" r:id="rId14"/>
    <p:sldId id="294" r:id="rId15"/>
    <p:sldId id="295" r:id="rId16"/>
    <p:sldId id="307" r:id="rId17"/>
    <p:sldId id="296" r:id="rId18"/>
    <p:sldId id="308" r:id="rId19"/>
    <p:sldId id="300" r:id="rId20"/>
    <p:sldId id="301" r:id="rId21"/>
    <p:sldId id="302" r:id="rId22"/>
    <p:sldId id="303" r:id="rId23"/>
    <p:sldId id="309" r:id="rId24"/>
    <p:sldId id="311" r:id="rId25"/>
    <p:sldId id="310" r:id="rId26"/>
    <p:sldId id="312" r:id="rId27"/>
    <p:sldId id="304" r:id="rId28"/>
  </p:sldIdLst>
  <p:sldSz cx="9144000" cy="6858000" type="screen4x3"/>
  <p:notesSz cx="6797675" cy="9926638"/>
  <p:defaultTextStyle>
    <a:defPPr>
      <a:defRPr lang="en-US"/>
    </a:defPPr>
    <a:lvl1pPr algn="l" rtl="0" fontAlgn="base">
      <a:spcBef>
        <a:spcPct val="0"/>
      </a:spcBef>
      <a:spcAft>
        <a:spcPct val="0"/>
      </a:spcAft>
      <a:defRPr b="1" kern="1200">
        <a:solidFill>
          <a:schemeClr val="tx1"/>
        </a:solidFill>
        <a:latin typeface="Times New Roman" pitchFamily="18" charset="0"/>
        <a:ea typeface="+mn-ea"/>
        <a:cs typeface="Arial" charset="0"/>
      </a:defRPr>
    </a:lvl1pPr>
    <a:lvl2pPr marL="457200" algn="l" rtl="0" fontAlgn="base">
      <a:spcBef>
        <a:spcPct val="0"/>
      </a:spcBef>
      <a:spcAft>
        <a:spcPct val="0"/>
      </a:spcAft>
      <a:defRPr b="1" kern="1200">
        <a:solidFill>
          <a:schemeClr val="tx1"/>
        </a:solidFill>
        <a:latin typeface="Times New Roman" pitchFamily="18" charset="0"/>
        <a:ea typeface="+mn-ea"/>
        <a:cs typeface="Arial" charset="0"/>
      </a:defRPr>
    </a:lvl2pPr>
    <a:lvl3pPr marL="914400" algn="l" rtl="0" fontAlgn="base">
      <a:spcBef>
        <a:spcPct val="0"/>
      </a:spcBef>
      <a:spcAft>
        <a:spcPct val="0"/>
      </a:spcAft>
      <a:defRPr b="1" kern="1200">
        <a:solidFill>
          <a:schemeClr val="tx1"/>
        </a:solidFill>
        <a:latin typeface="Times New Roman" pitchFamily="18" charset="0"/>
        <a:ea typeface="+mn-ea"/>
        <a:cs typeface="Arial" charset="0"/>
      </a:defRPr>
    </a:lvl3pPr>
    <a:lvl4pPr marL="1371600" algn="l" rtl="0" fontAlgn="base">
      <a:spcBef>
        <a:spcPct val="0"/>
      </a:spcBef>
      <a:spcAft>
        <a:spcPct val="0"/>
      </a:spcAft>
      <a:defRPr b="1" kern="1200">
        <a:solidFill>
          <a:schemeClr val="tx1"/>
        </a:solidFill>
        <a:latin typeface="Times New Roman" pitchFamily="18" charset="0"/>
        <a:ea typeface="+mn-ea"/>
        <a:cs typeface="Arial" charset="0"/>
      </a:defRPr>
    </a:lvl4pPr>
    <a:lvl5pPr marL="1828800" algn="l" rtl="0" fontAlgn="base">
      <a:spcBef>
        <a:spcPct val="0"/>
      </a:spcBef>
      <a:spcAft>
        <a:spcPct val="0"/>
      </a:spcAft>
      <a:defRPr b="1" kern="1200">
        <a:solidFill>
          <a:schemeClr val="tx1"/>
        </a:solidFill>
        <a:latin typeface="Times New Roman" pitchFamily="18" charset="0"/>
        <a:ea typeface="+mn-ea"/>
        <a:cs typeface="Arial" charset="0"/>
      </a:defRPr>
    </a:lvl5pPr>
    <a:lvl6pPr marL="2286000" algn="l" defTabSz="914400" rtl="0" eaLnBrk="1" latinLnBrk="0" hangingPunct="1">
      <a:defRPr b="1" kern="1200">
        <a:solidFill>
          <a:schemeClr val="tx1"/>
        </a:solidFill>
        <a:latin typeface="Times New Roman" pitchFamily="18" charset="0"/>
        <a:ea typeface="+mn-ea"/>
        <a:cs typeface="Arial" charset="0"/>
      </a:defRPr>
    </a:lvl6pPr>
    <a:lvl7pPr marL="2743200" algn="l" defTabSz="914400" rtl="0" eaLnBrk="1" latinLnBrk="0" hangingPunct="1">
      <a:defRPr b="1" kern="1200">
        <a:solidFill>
          <a:schemeClr val="tx1"/>
        </a:solidFill>
        <a:latin typeface="Times New Roman" pitchFamily="18" charset="0"/>
        <a:ea typeface="+mn-ea"/>
        <a:cs typeface="Arial" charset="0"/>
      </a:defRPr>
    </a:lvl7pPr>
    <a:lvl8pPr marL="3200400" algn="l" defTabSz="914400" rtl="0" eaLnBrk="1" latinLnBrk="0" hangingPunct="1">
      <a:defRPr b="1" kern="1200">
        <a:solidFill>
          <a:schemeClr val="tx1"/>
        </a:solidFill>
        <a:latin typeface="Times New Roman" pitchFamily="18" charset="0"/>
        <a:ea typeface="+mn-ea"/>
        <a:cs typeface="Arial" charset="0"/>
      </a:defRPr>
    </a:lvl8pPr>
    <a:lvl9pPr marL="3657600" algn="l" defTabSz="914400" rtl="0" eaLnBrk="1" latinLnBrk="0" hangingPunct="1">
      <a:defRPr b="1" kern="1200">
        <a:solidFill>
          <a:schemeClr val="tx1"/>
        </a:solidFill>
        <a:latin typeface="Times New Roman" pitchFamily="18" charset="0"/>
        <a:ea typeface="+mn-ea"/>
        <a:cs typeface="Arial"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2470" autoAdjust="0"/>
  </p:normalViewPr>
  <p:slideViewPr>
    <p:cSldViewPr>
      <p:cViewPr varScale="1">
        <p:scale>
          <a:sx n="54" d="100"/>
          <a:sy n="54" d="100"/>
        </p:scale>
        <p:origin x="-1709" y="-6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pPr>
              <a:defRPr/>
            </a:pPr>
            <a:endParaRPr lang="en-NZ"/>
          </a:p>
        </p:txBody>
      </p:sp>
      <p:sp>
        <p:nvSpPr>
          <p:cNvPr id="32771"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NZ"/>
          </a:p>
        </p:txBody>
      </p:sp>
      <p:sp>
        <p:nvSpPr>
          <p:cNvPr id="23556" name="Rectangle 4"/>
          <p:cNvSpPr>
            <a:spLocks noGrp="1" noRot="1" noChangeAspect="1" noChangeArrowheads="1" noTextEdit="1"/>
          </p:cNvSpPr>
          <p:nvPr>
            <p:ph type="sldImg" idx="2"/>
          </p:nvPr>
        </p:nvSpPr>
        <p:spPr bwMode="auto">
          <a:xfrm>
            <a:off x="915988" y="744538"/>
            <a:ext cx="4965700" cy="3722687"/>
          </a:xfrm>
          <a:prstGeom prst="rect">
            <a:avLst/>
          </a:prstGeom>
          <a:noFill/>
          <a:ln w="9525">
            <a:solidFill>
              <a:srgbClr val="000000"/>
            </a:solidFill>
            <a:miter lim="800000"/>
            <a:headEnd/>
            <a:tailEnd/>
          </a:ln>
        </p:spPr>
      </p:sp>
      <p:sp>
        <p:nvSpPr>
          <p:cNvPr id="32773" name="Rectangle 5"/>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NZ" noProof="0" smtClean="0"/>
              <a:t>Click to edit Master text styles</a:t>
            </a:r>
          </a:p>
          <a:p>
            <a:pPr lvl="1"/>
            <a:r>
              <a:rPr lang="en-NZ" noProof="0" smtClean="0"/>
              <a:t>Second level</a:t>
            </a:r>
          </a:p>
          <a:p>
            <a:pPr lvl="2"/>
            <a:r>
              <a:rPr lang="en-NZ" noProof="0" smtClean="0"/>
              <a:t>Third level</a:t>
            </a:r>
          </a:p>
          <a:p>
            <a:pPr lvl="3"/>
            <a:r>
              <a:rPr lang="en-NZ" noProof="0" smtClean="0"/>
              <a:t>Fourth level</a:t>
            </a:r>
          </a:p>
          <a:p>
            <a:pPr lvl="4"/>
            <a:r>
              <a:rPr lang="en-NZ" noProof="0" smtClean="0"/>
              <a:t>Fifth level</a:t>
            </a:r>
          </a:p>
        </p:txBody>
      </p:sp>
      <p:sp>
        <p:nvSpPr>
          <p:cNvPr id="32774" name="Rectangle 6"/>
          <p:cNvSpPr>
            <a:spLocks noGrp="1" noChangeArrowheads="1"/>
          </p:cNvSpPr>
          <p:nvPr>
            <p:ph type="ftr" sz="quarter" idx="4"/>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pPr>
              <a:defRPr/>
            </a:pPr>
            <a:endParaRPr lang="en-NZ"/>
          </a:p>
        </p:txBody>
      </p:sp>
      <p:sp>
        <p:nvSpPr>
          <p:cNvPr id="32775" name="Rectangle 7"/>
          <p:cNvSpPr>
            <a:spLocks noGrp="1" noChangeArrowheads="1"/>
          </p:cNvSpPr>
          <p:nvPr>
            <p:ph type="sldNum" sz="quarter" idx="5"/>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pPr>
              <a:defRPr/>
            </a:pPr>
            <a:fld id="{0F64D236-BED8-415C-A48C-122B50B913C2}" type="slidenum">
              <a:rPr lang="en-NZ"/>
              <a:pPr>
                <a:defRPr/>
              </a:pPr>
              <a:t>‹#›</a:t>
            </a:fld>
            <a:endParaRPr lang="en-NZ"/>
          </a:p>
        </p:txBody>
      </p:sp>
    </p:spTree>
    <p:extLst>
      <p:ext uri="{BB962C8B-B14F-4D97-AF65-F5344CB8AC3E}">
        <p14:creationId xmlns="" xmlns:p14="http://schemas.microsoft.com/office/powerpoint/2010/main" val="10087942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a:buFont typeface="Arial" pitchFamily="34" charset="0"/>
              <a:buChar char="•"/>
            </a:pPr>
            <a:r>
              <a:rPr lang="en-US" baseline="0" dirty="0" smtClean="0"/>
              <a:t> Last time, we looked at how to access a text file full of useful data from our ~/assets folder.</a:t>
            </a:r>
          </a:p>
          <a:p>
            <a:pPr>
              <a:buFont typeface="Arial" pitchFamily="34" charset="0"/>
              <a:buChar char="•"/>
            </a:pPr>
            <a:r>
              <a:rPr lang="en-US" baseline="0" dirty="0" smtClean="0"/>
              <a:t>Frequently, we will want to access data that is not static – that is, not </a:t>
            </a:r>
            <a:r>
              <a:rPr lang="en-US" baseline="0" dirty="0" smtClean="0"/>
              <a:t>from </a:t>
            </a:r>
            <a:r>
              <a:rPr lang="en-US" baseline="0" dirty="0" smtClean="0"/>
              <a:t>a file we place in our project when we write it, but data we pull dynamically from the web or a remote database at runtime.</a:t>
            </a:r>
          </a:p>
          <a:p>
            <a:pPr>
              <a:buFont typeface="Arial" pitchFamily="34" charset="0"/>
              <a:buChar char="•"/>
            </a:pPr>
            <a:r>
              <a:rPr lang="en-US" baseline="0" dirty="0" smtClean="0"/>
              <a:t>These data sources often return plain text (most efficient for delivery over the internet), but in very specific formats.</a:t>
            </a:r>
          </a:p>
          <a:p>
            <a:pPr>
              <a:buFont typeface="Arial" pitchFamily="34" charset="0"/>
              <a:buChar char="•"/>
            </a:pPr>
            <a:r>
              <a:rPr lang="en-US" baseline="0" dirty="0" smtClean="0"/>
              <a:t>To use the data, you have to be able to parse the formats and find the things you need.</a:t>
            </a:r>
          </a:p>
          <a:p>
            <a:pPr>
              <a:buFont typeface="Arial" pitchFamily="34" charset="0"/>
              <a:buChar char="•"/>
            </a:pPr>
            <a:r>
              <a:rPr lang="en-US" baseline="0" dirty="0" smtClean="0"/>
              <a:t>Today, we will look in detail at these two text formats</a:t>
            </a:r>
            <a:r>
              <a:rPr lang="en-US" baseline="0" dirty="0" smtClean="0"/>
              <a:t>.</a:t>
            </a:r>
          </a:p>
          <a:p>
            <a:pPr>
              <a:buFont typeface="Arial" pitchFamily="34" charset="0"/>
              <a:buChar char="•"/>
            </a:pPr>
            <a:r>
              <a:rPr lang="en-US" baseline="0" dirty="0" smtClean="0"/>
              <a:t>Next time we will start looking at how we can pull such data at runtime from the web.</a:t>
            </a:r>
            <a:endParaRPr lang="en-US" baseline="0" dirty="0" smtClean="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a:t>
            </a:fld>
            <a:endParaRPr lang="en-NZ"/>
          </a:p>
        </p:txBody>
      </p:sp>
    </p:spTree>
    <p:extLst>
      <p:ext uri="{BB962C8B-B14F-4D97-AF65-F5344CB8AC3E}">
        <p14:creationId xmlns="" xmlns:p14="http://schemas.microsoft.com/office/powerpoint/2010/main" val="6313465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JSON (may be a review from Web</a:t>
            </a:r>
            <a:r>
              <a:rPr lang="en-NZ" baseline="0" dirty="0" smtClean="0"/>
              <a:t> 1, 2 or 3.)</a:t>
            </a:r>
            <a:endParaRPr lang="en-NZ" dirty="0" smtClean="0"/>
          </a:p>
          <a:p>
            <a:pPr>
              <a:buFont typeface="Arial" pitchFamily="34" charset="0"/>
              <a:buChar char="•"/>
            </a:pPr>
            <a:r>
              <a:rPr lang="en-NZ" dirty="0" smtClean="0"/>
              <a:t>Our </a:t>
            </a:r>
            <a:r>
              <a:rPr lang="en-NZ" baseline="0" dirty="0" smtClean="0"/>
              <a:t>most important,</a:t>
            </a:r>
            <a:r>
              <a:rPr lang="en-NZ" dirty="0" smtClean="0"/>
              <a:t> data file format.</a:t>
            </a:r>
          </a:p>
          <a:p>
            <a:pPr>
              <a:buFont typeface="Arial" pitchFamily="34" charset="0"/>
              <a:buChar char="•"/>
            </a:pPr>
            <a:r>
              <a:rPr lang="en-NZ" dirty="0" smtClean="0"/>
              <a:t>JSON is like</a:t>
            </a:r>
            <a:r>
              <a:rPr lang="en-NZ" baseline="0" dirty="0" smtClean="0"/>
              <a:t> XML – a text schema for representing hierarchical data</a:t>
            </a:r>
          </a:p>
          <a:p>
            <a:pPr>
              <a:buFont typeface="Arial" pitchFamily="34" charset="0"/>
              <a:buChar char="•"/>
            </a:pPr>
            <a:r>
              <a:rPr lang="en-NZ" baseline="0" dirty="0" smtClean="0"/>
              <a:t>JSON is newer, and rapidly gaining popularity, primarily because it requires fewer characters.</a:t>
            </a:r>
          </a:p>
          <a:p>
            <a:pPr>
              <a:buFont typeface="Arial" pitchFamily="34" charset="0"/>
              <a:buChar char="•"/>
            </a:pPr>
            <a:r>
              <a:rPr lang="en-NZ" baseline="0" dirty="0" smtClean="0"/>
              <a:t>Where XML uses verbose tags, JSON uses {} and [] and other tokens from programming language syntax. It also allows easy indexing into and iteration over collections of elements (while XML does not).</a:t>
            </a:r>
          </a:p>
          <a:p>
            <a:pPr>
              <a:buFont typeface="Arial" pitchFamily="34" charset="0"/>
              <a:buChar char="•"/>
            </a:pPr>
            <a:endParaRPr lang="en-NZ" baseline="0" dirty="0" smtClean="0"/>
          </a:p>
          <a:p>
            <a:pPr>
              <a:buFont typeface="Arial" pitchFamily="34" charset="0"/>
              <a:buChar char="•"/>
            </a:pPr>
            <a:r>
              <a:rPr lang="en-NZ" baseline="0" dirty="0" smtClean="0"/>
              <a:t>Although called JavaScript Object Notation, JSON doesn’t really have anything to do with JavaScript per se (although it is frequently used as a data representation format in JavaScript code).</a:t>
            </a:r>
          </a:p>
          <a:p>
            <a:pPr>
              <a:buFont typeface="Arial" pitchFamily="34" charset="0"/>
              <a:buChar char="•"/>
            </a:pPr>
            <a:r>
              <a:rPr lang="en-NZ" baseline="0" dirty="0" smtClean="0"/>
              <a:t>It simply uses the same syntactic notation for defining objects (nodes) and arrays (collections of sibling nodes).</a:t>
            </a:r>
          </a:p>
          <a:p>
            <a:pPr>
              <a:buFont typeface="Arial" pitchFamily="34" charset="0"/>
              <a:buChar char="•"/>
            </a:pPr>
            <a:endParaRPr lang="en-NZ" baseline="0" dirty="0" smtClean="0"/>
          </a:p>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10</a:t>
            </a:fld>
            <a:endParaRPr lang="en-NZ"/>
          </a:p>
        </p:txBody>
      </p:sp>
    </p:spTree>
    <p:extLst>
      <p:ext uri="{BB962C8B-B14F-4D97-AF65-F5344CB8AC3E}">
        <p14:creationId xmlns="" xmlns:p14="http://schemas.microsoft.com/office/powerpoint/2010/main" val="38823273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baseline="0" dirty="0" smtClean="0"/>
              <a:t>We’ll see exactly what a value is in a moment</a:t>
            </a:r>
          </a:p>
          <a:p>
            <a:endParaRPr lang="en-NZ" baseline="0" dirty="0" smtClean="0"/>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baseline="0" dirty="0" smtClean="0"/>
              <a:t>Let’s look at the formal definition of the JSON syntax rules. These diagrams are worth getting used to. They are often provided to define language rules.</a:t>
            </a:r>
          </a:p>
          <a:p>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11</a:t>
            </a:fld>
            <a:endParaRPr lang="en-NZ"/>
          </a:p>
        </p:txBody>
      </p:sp>
    </p:spTree>
    <p:extLst>
      <p:ext uri="{BB962C8B-B14F-4D97-AF65-F5344CB8AC3E}">
        <p14:creationId xmlns="" xmlns:p14="http://schemas.microsoft.com/office/powerpoint/2010/main" val="36849708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Just follow the paths</a:t>
            </a:r>
          </a:p>
          <a:p>
            <a:pPr>
              <a:buFont typeface="Arial" pitchFamily="34" charset="0"/>
              <a:buChar char="•"/>
            </a:pPr>
            <a:r>
              <a:rPr lang="en-NZ" dirty="0" smtClean="0"/>
              <a:t>An object starts with a { and ends with a }</a:t>
            </a:r>
          </a:p>
          <a:p>
            <a:pPr>
              <a:buFont typeface="Arial" pitchFamily="34" charset="0"/>
              <a:buChar char="•"/>
            </a:pPr>
            <a:r>
              <a:rPr lang="en-NZ" dirty="0" smtClean="0"/>
              <a:t>In between there are zero or more elements,</a:t>
            </a:r>
            <a:r>
              <a:rPr lang="en-NZ" baseline="0" dirty="0" smtClean="0"/>
              <a:t> separated by commas.</a:t>
            </a:r>
            <a:endParaRPr lang="en-NZ" dirty="0" smtClean="0"/>
          </a:p>
          <a:p>
            <a:pPr>
              <a:buFont typeface="Arial" pitchFamily="34" charset="0"/>
              <a:buChar char="•"/>
            </a:pPr>
            <a:r>
              <a:rPr lang="en-NZ" dirty="0" smtClean="0"/>
              <a:t>Each</a:t>
            </a:r>
            <a:r>
              <a:rPr lang="en-NZ" baseline="0" dirty="0" smtClean="0"/>
              <a:t> element is a string, followed by a :, followed by a value (we’ll see exactly what a value is in a moment)</a:t>
            </a:r>
          </a:p>
          <a:p>
            <a:pPr>
              <a:buFont typeface="Arial" pitchFamily="34" charset="0"/>
              <a:buChar char="•"/>
            </a:pPr>
            <a:endParaRPr lang="en-NZ" baseline="0" dirty="0" smtClean="0"/>
          </a:p>
          <a:p>
            <a:pPr>
              <a:buFont typeface="Arial" pitchFamily="34" charset="0"/>
              <a:buChar char="•"/>
            </a:pPr>
            <a:r>
              <a:rPr lang="en-NZ" baseline="0" dirty="0" smtClean="0"/>
              <a:t>Here is a simple JSON object. Three key-value pairs; each value a simple scalar string.</a:t>
            </a:r>
          </a:p>
          <a:p>
            <a:pPr>
              <a:buFont typeface="Arial" pitchFamily="34" charset="0"/>
              <a:buChar char="•"/>
            </a:pPr>
            <a:r>
              <a:rPr lang="en-NZ" baseline="0" dirty="0" smtClean="0"/>
              <a:t> If you’ve ever made objects in JavaScript, you will recognise the syntax.</a:t>
            </a:r>
          </a:p>
          <a:p>
            <a:pPr>
              <a:buFont typeface="Arial" pitchFamily="34" charset="0"/>
              <a:buChar char="•"/>
            </a:pPr>
            <a:r>
              <a:rPr lang="en-NZ" baseline="0" dirty="0" smtClean="0"/>
              <a:t>The indentation – and in fact, the line feeds – are irrelevant. That’s just for people. JSON parsers ignore that stuff.</a:t>
            </a:r>
          </a:p>
          <a:p>
            <a:pPr>
              <a:buFont typeface="Arial" pitchFamily="34" charset="0"/>
              <a:buChar char="•"/>
            </a:pPr>
            <a:r>
              <a:rPr lang="en-NZ" baseline="0" dirty="0" smtClean="0"/>
              <a:t>We will see in a moment that the </a:t>
            </a:r>
            <a:r>
              <a:rPr lang="en-NZ" b="1" i="1" baseline="0" dirty="0" smtClean="0"/>
              <a:t>value </a:t>
            </a:r>
            <a:r>
              <a:rPr lang="en-NZ" b="0" i="0" baseline="0" dirty="0" smtClean="0"/>
              <a:t> can actually be quite complicated, allowing for nested structures, multiple structures, etc.</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12</a:t>
            </a:fld>
            <a:endParaRPr lang="en-NZ"/>
          </a:p>
        </p:txBody>
      </p:sp>
    </p:spTree>
    <p:extLst>
      <p:ext uri="{BB962C8B-B14F-4D97-AF65-F5344CB8AC3E}">
        <p14:creationId xmlns="" xmlns:p14="http://schemas.microsoft.com/office/powerpoint/2010/main" val="14493480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An array starts with [ and ends with ]</a:t>
            </a:r>
          </a:p>
          <a:p>
            <a:pPr>
              <a:buFont typeface="Arial" pitchFamily="34" charset="0"/>
              <a:buChar char="•"/>
            </a:pPr>
            <a:r>
              <a:rPr lang="en-NZ" dirty="0" smtClean="0"/>
              <a:t>In between</a:t>
            </a:r>
            <a:r>
              <a:rPr lang="en-NZ" baseline="0" dirty="0" smtClean="0"/>
              <a:t> is a comma-separated list of values</a:t>
            </a:r>
          </a:p>
          <a:p>
            <a:pPr>
              <a:buFont typeface="Arial" pitchFamily="34" charset="0"/>
              <a:buChar char="•"/>
            </a:pPr>
            <a:endParaRPr lang="en-NZ" baseline="0" dirty="0" smtClean="0"/>
          </a:p>
          <a:p>
            <a:pPr>
              <a:buFont typeface="Arial" pitchFamily="34" charset="0"/>
              <a:buChar char="•"/>
            </a:pPr>
            <a:r>
              <a:rPr lang="en-NZ" baseline="0" dirty="0" smtClean="0"/>
              <a:t>Here is a simple example, where the values are just strings.</a:t>
            </a:r>
          </a:p>
          <a:p>
            <a:pPr>
              <a:buFont typeface="Arial" pitchFamily="34" charset="0"/>
              <a:buChar char="•"/>
            </a:pPr>
            <a:endParaRPr lang="en-NZ" baseline="0" dirty="0" smtClean="0"/>
          </a:p>
          <a:p>
            <a:pPr>
              <a:buFont typeface="Arial" pitchFamily="34" charset="0"/>
              <a:buChar char="•"/>
            </a:pPr>
            <a:r>
              <a:rPr lang="en-NZ" baseline="0" dirty="0" smtClean="0"/>
              <a:t>As mentioned before, </a:t>
            </a:r>
            <a:r>
              <a:rPr lang="en-NZ" b="1" i="1" baseline="0" dirty="0" smtClean="0"/>
              <a:t>value</a:t>
            </a:r>
            <a:r>
              <a:rPr lang="en-NZ" b="0" i="0" baseline="0" dirty="0" smtClean="0"/>
              <a:t> can be lots of things.</a:t>
            </a:r>
          </a:p>
          <a:p>
            <a:pPr>
              <a:buFont typeface="Arial" pitchFamily="34" charset="0"/>
              <a:buChar char="•"/>
            </a:pPr>
            <a:r>
              <a:rPr lang="en-NZ" b="0" i="0" baseline="0" dirty="0" smtClean="0"/>
              <a:t>Let’s look at the diagram for value...</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13</a:t>
            </a:fld>
            <a:endParaRPr lang="en-NZ"/>
          </a:p>
        </p:txBody>
      </p:sp>
    </p:spTree>
    <p:extLst>
      <p:ext uri="{BB962C8B-B14F-4D97-AF65-F5344CB8AC3E}">
        <p14:creationId xmlns="" xmlns:p14="http://schemas.microsoft.com/office/powerpoint/2010/main" val="19901052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So value can itself be an object or</a:t>
            </a:r>
            <a:r>
              <a:rPr lang="en-NZ" baseline="0" dirty="0" smtClean="0"/>
              <a:t> an array – the definition is recursive</a:t>
            </a:r>
          </a:p>
          <a:p>
            <a:pPr>
              <a:buFont typeface="Arial" pitchFamily="34" charset="0"/>
              <a:buChar char="•"/>
            </a:pPr>
            <a:r>
              <a:rPr lang="en-NZ" baseline="0" dirty="0" smtClean="0"/>
              <a:t>So in an object, you can have a key-value pair where the value is itself a another object (it will start with {) or an array (it will start with [)</a:t>
            </a:r>
          </a:p>
          <a:p>
            <a:pPr>
              <a:buFont typeface="Arial" pitchFamily="34" charset="0"/>
              <a:buChar char="•"/>
            </a:pPr>
            <a:r>
              <a:rPr lang="en-NZ" baseline="0" dirty="0" smtClean="0"/>
              <a:t>You can have arrays of objects</a:t>
            </a:r>
          </a:p>
          <a:p>
            <a:pPr>
              <a:buFont typeface="Arial" pitchFamily="34" charset="0"/>
              <a:buChar char="•"/>
            </a:pPr>
            <a:r>
              <a:rPr lang="en-NZ" baseline="0" dirty="0" smtClean="0"/>
              <a:t>You can have objects that contains arrays of objects...</a:t>
            </a:r>
          </a:p>
          <a:p>
            <a:pPr>
              <a:buFont typeface="Arial" pitchFamily="34" charset="0"/>
              <a:buChar char="•"/>
            </a:pPr>
            <a:r>
              <a:rPr lang="en-NZ" baseline="0" dirty="0" smtClean="0"/>
              <a:t>And so on.</a:t>
            </a:r>
          </a:p>
          <a:p>
            <a:pPr>
              <a:buFont typeface="Arial" pitchFamily="34" charset="0"/>
              <a:buChar char="•"/>
            </a:pPr>
            <a:r>
              <a:rPr lang="en-NZ" baseline="0" dirty="0" smtClean="0"/>
              <a:t>Let’s look at a possible representation for our city data, adding in population values...</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14</a:t>
            </a:fld>
            <a:endParaRPr lang="en-NZ"/>
          </a:p>
        </p:txBody>
      </p:sp>
    </p:spTree>
    <p:extLst>
      <p:ext uri="{BB962C8B-B14F-4D97-AF65-F5344CB8AC3E}">
        <p14:creationId xmlns="" xmlns:p14="http://schemas.microsoft.com/office/powerpoint/2010/main" val="33281156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(Some cities dropped</a:t>
            </a:r>
            <a:r>
              <a:rPr lang="en-NZ" baseline="0" dirty="0" smtClean="0"/>
              <a:t> to allow JSON to fit on slide.)</a:t>
            </a:r>
            <a:endParaRPr lang="en-NZ" dirty="0" smtClean="0"/>
          </a:p>
          <a:p>
            <a:pPr>
              <a:buFont typeface="Arial" pitchFamily="34" charset="0"/>
              <a:buChar char="•"/>
            </a:pPr>
            <a:r>
              <a:rPr lang="en-NZ" dirty="0" smtClean="0"/>
              <a:t>This JSON file contains a single top-level object.</a:t>
            </a:r>
          </a:p>
          <a:p>
            <a:pPr>
              <a:buFont typeface="Arial" pitchFamily="34" charset="0"/>
              <a:buChar char="•"/>
            </a:pPr>
            <a:r>
              <a:rPr lang="en-NZ" dirty="0" smtClean="0"/>
              <a:t>It</a:t>
            </a:r>
            <a:r>
              <a:rPr lang="en-NZ" baseline="0" dirty="0" smtClean="0"/>
              <a:t> has one key-value pair. The key is “data” and the value is an array with five elements.</a:t>
            </a:r>
          </a:p>
          <a:p>
            <a:pPr>
              <a:buFont typeface="Arial" pitchFamily="34" charset="0"/>
              <a:buChar char="•"/>
            </a:pPr>
            <a:r>
              <a:rPr lang="en-NZ" baseline="0" dirty="0" smtClean="0"/>
              <a:t>Each element is an object with three key-value pairs in it.</a:t>
            </a:r>
          </a:p>
          <a:p>
            <a:pPr>
              <a:buFont typeface="Arial" pitchFamily="34" charset="0"/>
              <a:buChar char="•"/>
            </a:pPr>
            <a:endParaRPr lang="en-NZ" baseline="0" dirty="0" smtClean="0"/>
          </a:p>
          <a:p>
            <a:pPr>
              <a:buFont typeface="Arial" pitchFamily="34" charset="0"/>
              <a:buChar char="•"/>
            </a:pPr>
            <a:r>
              <a:rPr lang="en-NZ" baseline="0" dirty="0" smtClean="0"/>
              <a:t>We can add this file to an Android project by putting it into the ~/assets folder.</a:t>
            </a:r>
          </a:p>
          <a:p>
            <a:pPr>
              <a:buFont typeface="Arial" pitchFamily="34" charset="0"/>
              <a:buChar char="•"/>
            </a:pPr>
            <a:r>
              <a:rPr lang="en-NZ" baseline="0" dirty="0" smtClean="0"/>
              <a:t>Then we can use a </a:t>
            </a:r>
            <a:r>
              <a:rPr lang="en-NZ" baseline="0" dirty="0" err="1" smtClean="0"/>
              <a:t>streamReader</a:t>
            </a:r>
            <a:r>
              <a:rPr lang="en-NZ" baseline="0" dirty="0" smtClean="0"/>
              <a:t> to read it in, and special Android JSON parser classes to parse it.</a:t>
            </a:r>
          </a:p>
          <a:p>
            <a:pPr>
              <a:buFont typeface="Arial" pitchFamily="34" charset="0"/>
              <a:buChar char="•"/>
            </a:pPr>
            <a:r>
              <a:rPr lang="en-NZ" baseline="0" dirty="0" smtClean="0"/>
              <a:t>Although this is a very short JSON file, just for example purposes, you will have an opportunity to work with a more complex one in practical.</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15</a:t>
            </a:fld>
            <a:endParaRPr lang="en-NZ"/>
          </a:p>
        </p:txBody>
      </p:sp>
    </p:spTree>
    <p:extLst>
      <p:ext uri="{BB962C8B-B14F-4D97-AF65-F5344CB8AC3E}">
        <p14:creationId xmlns="" xmlns:p14="http://schemas.microsoft.com/office/powerpoint/2010/main" val="20329631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Android has a class that corresponds</a:t>
            </a:r>
            <a:r>
              <a:rPr lang="en-NZ" baseline="0" dirty="0" smtClean="0"/>
              <a:t> to each of the two structures in a JSON representation.</a:t>
            </a:r>
          </a:p>
          <a:p>
            <a:pPr>
              <a:buFont typeface="Arial" pitchFamily="34" charset="0"/>
              <a:buChar char="•"/>
            </a:pPr>
            <a:r>
              <a:rPr lang="en-NZ" baseline="0" dirty="0" smtClean="0"/>
              <a:t>You make variables of these types to hold data components from the JSON input file.</a:t>
            </a:r>
          </a:p>
          <a:p>
            <a:pPr>
              <a:buFont typeface="Arial" pitchFamily="34" charset="0"/>
              <a:buChar char="•"/>
            </a:pPr>
            <a:r>
              <a:rPr lang="en-NZ" baseline="0" dirty="0" smtClean="0"/>
              <a:t>These variables expose methods that allow you to access their children (subordinate/nested elements).</a:t>
            </a:r>
          </a:p>
          <a:p>
            <a:pPr>
              <a:buFont typeface="Arial" pitchFamily="34" charset="0"/>
              <a:buChar char="•"/>
            </a:pPr>
            <a:endParaRPr lang="en-NZ" baseline="0" dirty="0" smtClean="0"/>
          </a:p>
          <a:p>
            <a:pPr>
              <a:buFont typeface="Arial" pitchFamily="34" charset="0"/>
              <a:buChar char="•"/>
            </a:pPr>
            <a:r>
              <a:rPr lang="en-NZ" baseline="0" dirty="0" smtClean="0"/>
              <a:t>You start at the top by creating a root JSON object from the input file, then you can wander around in the tree.</a:t>
            </a:r>
          </a:p>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16</a:t>
            </a:fld>
            <a:endParaRPr lang="en-NZ"/>
          </a:p>
        </p:txBody>
      </p:sp>
    </p:spTree>
    <p:extLst>
      <p:ext uri="{BB962C8B-B14F-4D97-AF65-F5344CB8AC3E}">
        <p14:creationId xmlns="" xmlns:p14="http://schemas.microsoft.com/office/powerpoint/2010/main" val="25023965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Android doesn’t have a swish parser for JSON yet, so we have to pull in all the bytes</a:t>
            </a:r>
            <a:r>
              <a:rPr lang="en-NZ" baseline="0" dirty="0" smtClean="0"/>
              <a:t> of our JSON file.</a:t>
            </a:r>
          </a:p>
          <a:p>
            <a:pPr>
              <a:buFont typeface="Arial" pitchFamily="34" charset="0"/>
              <a:buChar char="•"/>
            </a:pPr>
            <a:r>
              <a:rPr lang="en-NZ" baseline="0" dirty="0" smtClean="0"/>
              <a:t>Not line by line, the whole thing at once.</a:t>
            </a:r>
          </a:p>
          <a:p>
            <a:pPr>
              <a:buFont typeface="Arial" pitchFamily="34" charset="0"/>
              <a:buChar char="•"/>
            </a:pPr>
            <a:r>
              <a:rPr lang="en-NZ" baseline="0" dirty="0" smtClean="0"/>
              <a:t>Here is the usual technique</a:t>
            </a:r>
            <a:r>
              <a:rPr lang="en-NZ" baseline="0" dirty="0" smtClean="0"/>
              <a:t>.</a:t>
            </a:r>
          </a:p>
          <a:p>
            <a:pPr>
              <a:buFont typeface="Arial" pitchFamily="34" charset="0"/>
              <a:buChar char="•"/>
            </a:pPr>
            <a:r>
              <a:rPr lang="en-NZ" baseline="0" dirty="0" smtClean="0"/>
              <a:t>This is just Java IO stuff, not special to Android</a:t>
            </a:r>
            <a:endParaRPr lang="en-NZ" baseline="0" dirty="0" smtClean="0"/>
          </a:p>
          <a:p>
            <a:pPr>
              <a:buFont typeface="Arial" pitchFamily="34" charset="0"/>
              <a:buChar char="•"/>
            </a:pPr>
            <a:endParaRPr lang="en-NZ" baseline="0" dirty="0" smtClean="0"/>
          </a:p>
          <a:p>
            <a:pPr>
              <a:buFont typeface="Arial" pitchFamily="34" charset="0"/>
              <a:buChar char="•"/>
            </a:pPr>
            <a:r>
              <a:rPr lang="en-NZ" baseline="0" dirty="0" smtClean="0"/>
              <a:t>Walk through...</a:t>
            </a:r>
          </a:p>
          <a:p>
            <a:pPr>
              <a:buFont typeface="Arial" pitchFamily="34" charset="0"/>
              <a:buChar char="•"/>
            </a:pPr>
            <a:r>
              <a:rPr lang="en-NZ" baseline="0" dirty="0" smtClean="0"/>
              <a:t>Note that the mandatory exception handling is not shown</a:t>
            </a:r>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17</a:t>
            </a:fld>
            <a:endParaRPr lang="en-NZ"/>
          </a:p>
        </p:txBody>
      </p:sp>
    </p:spTree>
    <p:extLst>
      <p:ext uri="{BB962C8B-B14F-4D97-AF65-F5344CB8AC3E}">
        <p14:creationId xmlns="" xmlns:p14="http://schemas.microsoft.com/office/powerpoint/2010/main" val="33150473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The Toast shows us the file has been brought in and made into a string.</a:t>
            </a:r>
          </a:p>
          <a:p>
            <a:pPr>
              <a:buFont typeface="Arial" pitchFamily="34" charset="0"/>
              <a:buChar char="•"/>
            </a:pPr>
            <a:endParaRPr lang="en-NZ" baseline="0" dirty="0" smtClean="0"/>
          </a:p>
          <a:p>
            <a:pPr>
              <a:buFont typeface="Arial" pitchFamily="34" charset="0"/>
              <a:buChar char="•"/>
            </a:pPr>
            <a:r>
              <a:rPr lang="en-NZ" baseline="0" dirty="0" smtClean="0"/>
              <a:t>Once you have a string holding a JSON data description, you can create a real in-memory JSON object.</a:t>
            </a:r>
          </a:p>
          <a:p>
            <a:pPr>
              <a:buFont typeface="Arial" pitchFamily="34" charset="0"/>
              <a:buChar char="•"/>
            </a:pPr>
            <a:r>
              <a:rPr lang="en-NZ" baseline="0" dirty="0" smtClean="0"/>
              <a:t>You can think of this as implementing the hierarchy in class object instances...</a:t>
            </a:r>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18</a:t>
            </a:fld>
            <a:endParaRPr lang="en-NZ"/>
          </a:p>
        </p:txBody>
      </p:sp>
    </p:spTree>
    <p:extLst>
      <p:ext uri="{BB962C8B-B14F-4D97-AF65-F5344CB8AC3E}">
        <p14:creationId xmlns="" xmlns:p14="http://schemas.microsoft.com/office/powerpoint/2010/main" val="16994960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The</a:t>
            </a:r>
            <a:r>
              <a:rPr lang="en-NZ" baseline="0" dirty="0" smtClean="0"/>
              <a:t> </a:t>
            </a:r>
            <a:r>
              <a:rPr lang="en-NZ" baseline="0" dirty="0" err="1" smtClean="0"/>
              <a:t>JSONObject</a:t>
            </a:r>
            <a:r>
              <a:rPr lang="en-NZ" baseline="0" dirty="0" smtClean="0"/>
              <a:t> constructor takes a string in JSON format and converts it to a JSON object corresponding to the root node – the outermost JSON Object, in this case “data”.</a:t>
            </a:r>
          </a:p>
          <a:p>
            <a:pPr>
              <a:buFont typeface="Arial" pitchFamily="34" charset="0"/>
              <a:buChar char="•"/>
            </a:pPr>
            <a:r>
              <a:rPr lang="en-NZ" baseline="0" dirty="0" smtClean="0"/>
              <a:t>Like all JSON objects, that object has a key (data) and a value (an array)</a:t>
            </a:r>
          </a:p>
          <a:p>
            <a:pPr>
              <a:buFont typeface="Arial" pitchFamily="34" charset="0"/>
              <a:buChar char="•"/>
            </a:pPr>
            <a:endParaRPr lang="en-NZ" dirty="0" smtClean="0"/>
          </a:p>
          <a:p>
            <a:pPr>
              <a:buFont typeface="Arial" pitchFamily="34" charset="0"/>
              <a:buChar char="•"/>
            </a:pPr>
            <a:r>
              <a:rPr lang="en-NZ" dirty="0" smtClean="0"/>
              <a:t>And </a:t>
            </a:r>
            <a:r>
              <a:rPr lang="en-NZ" dirty="0" smtClean="0"/>
              <a:t>once you have the object,</a:t>
            </a:r>
            <a:r>
              <a:rPr lang="en-NZ" baseline="0" dirty="0" smtClean="0"/>
              <a:t> you can wander around in the tree using the various methods of </a:t>
            </a:r>
            <a:r>
              <a:rPr lang="en-NZ" baseline="0" dirty="0" err="1" smtClean="0"/>
              <a:t>JSONObject</a:t>
            </a:r>
            <a:r>
              <a:rPr lang="en-NZ" baseline="0" dirty="0" smtClean="0"/>
              <a:t> and </a:t>
            </a:r>
            <a:r>
              <a:rPr lang="en-NZ" baseline="0" dirty="0" err="1" smtClean="0"/>
              <a:t>JSONArray</a:t>
            </a:r>
            <a:r>
              <a:rPr lang="en-NZ" baseline="0" dirty="0" smtClean="0"/>
              <a:t>. </a:t>
            </a:r>
          </a:p>
          <a:p>
            <a:pPr>
              <a:buFont typeface="Arial" pitchFamily="34" charset="0"/>
              <a:buChar char="•"/>
            </a:pPr>
            <a:r>
              <a:rPr lang="en-NZ" baseline="0" dirty="0" smtClean="0"/>
              <a:t>This is like traversing the DOM in JavaScript/HTML.</a:t>
            </a:r>
            <a:endParaRPr lang="en-NZ" baseline="0" dirty="0" smtClean="0"/>
          </a:p>
          <a:p>
            <a:pPr>
              <a:buFont typeface="Arial" pitchFamily="34" charset="0"/>
              <a:buChar char="•"/>
            </a:pPr>
            <a:endParaRPr lang="en-NZ" baseline="0" dirty="0" smtClean="0"/>
          </a:p>
          <a:p>
            <a:pPr>
              <a:buFont typeface="Arial" pitchFamily="34" charset="0"/>
              <a:buChar char="•"/>
            </a:pPr>
            <a:r>
              <a:rPr lang="en-NZ" baseline="0" dirty="0" smtClean="0"/>
              <a:t>Let’s look at their documentation</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19</a:t>
            </a:fld>
            <a:endParaRPr lang="en-NZ"/>
          </a:p>
        </p:txBody>
      </p:sp>
    </p:spTree>
    <p:extLst>
      <p:ext uri="{BB962C8B-B14F-4D97-AF65-F5344CB8AC3E}">
        <p14:creationId xmlns="" xmlns:p14="http://schemas.microsoft.com/office/powerpoint/2010/main" val="2204753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These</a:t>
            </a:r>
            <a:r>
              <a:rPr lang="en-NZ" baseline="0" dirty="0" smtClean="0"/>
              <a:t> are just text files, so it doesn’t seem like they should be that important, but they are.</a:t>
            </a:r>
          </a:p>
          <a:p>
            <a:pPr marL="171450" indent="-171450">
              <a:buFont typeface="Arial" panose="020B0604020202020204" pitchFamily="34" charset="0"/>
              <a:buChar char="•"/>
            </a:pPr>
            <a:r>
              <a:rPr lang="en-NZ" baseline="0" dirty="0" smtClean="0"/>
              <a:t>Android provides special classes for parsing JSON, and for reading and parsing XML.</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The reason we are interested is that when we pull data dynamically off the internet, it will usually be in one of these file formats (think about why internet-transferred data always seems to be text…..)</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XML is so special that Android even has a special location for xml files: ~/res/xml – rather than in the ~/assets folder. R will generate a resource ID for them; you’ll fetch them with a Resources instance, and they will be processed more efficiently if they are placed here, rather than in the assets folder.</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JSON files go in ~/assets (but I won’t be surprised if this changes in later versions…), but it also has special classes for processing</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a:t>
            </a:fld>
            <a:endParaRPr lang="en-NZ"/>
          </a:p>
        </p:txBody>
      </p:sp>
    </p:spTree>
    <p:extLst>
      <p:ext uri="{BB962C8B-B14F-4D97-AF65-F5344CB8AC3E}">
        <p14:creationId xmlns="" xmlns:p14="http://schemas.microsoft.com/office/powerpoint/2010/main" val="12465974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The overview, and some handy methods...</a:t>
            </a:r>
          </a:p>
          <a:p>
            <a:pPr>
              <a:buFont typeface="Arial" pitchFamily="34" charset="0"/>
              <a:buChar char="•"/>
            </a:pPr>
            <a:r>
              <a:rPr lang="en-NZ" dirty="0" smtClean="0"/>
              <a:t>If the object contains</a:t>
            </a:r>
            <a:r>
              <a:rPr lang="en-NZ" baseline="0" dirty="0" smtClean="0"/>
              <a:t> an array, you can request it by its key</a:t>
            </a:r>
          </a:p>
          <a:p>
            <a:pPr>
              <a:buFont typeface="Arial" pitchFamily="34" charset="0"/>
              <a:buChar char="•"/>
            </a:pPr>
            <a:r>
              <a:rPr lang="en-NZ" baseline="0" dirty="0" smtClean="0"/>
              <a:t>If the object contains another object, you can request it by its key</a:t>
            </a:r>
          </a:p>
          <a:p>
            <a:pPr>
              <a:buFont typeface="Arial" pitchFamily="34" charset="0"/>
              <a:buChar char="•"/>
            </a:pPr>
            <a:endParaRPr lang="en-NZ" baseline="0" dirty="0" smtClean="0"/>
          </a:p>
          <a:p>
            <a:pPr>
              <a:buFont typeface="Arial" pitchFamily="34" charset="0"/>
              <a:buChar char="•"/>
            </a:pPr>
            <a:r>
              <a:rPr lang="en-NZ" baseline="0" dirty="0" err="1" smtClean="0"/>
              <a:t>getString</a:t>
            </a:r>
            <a:r>
              <a:rPr lang="en-NZ" baseline="0" dirty="0" smtClean="0"/>
              <a:t> returns the value that matches the key, if the object has that key, and throws an exception if it doesn’t. There are also, </a:t>
            </a:r>
            <a:r>
              <a:rPr lang="en-NZ" baseline="0" dirty="0" err="1" smtClean="0"/>
              <a:t>getInt</a:t>
            </a:r>
            <a:r>
              <a:rPr lang="en-NZ" baseline="0" dirty="0" smtClean="0"/>
              <a:t>, </a:t>
            </a:r>
            <a:r>
              <a:rPr lang="en-NZ" baseline="0" dirty="0" err="1" smtClean="0"/>
              <a:t>getBoolean</a:t>
            </a:r>
            <a:r>
              <a:rPr lang="en-NZ" baseline="0" dirty="0" smtClean="0"/>
              <a:t>, etc.</a:t>
            </a:r>
          </a:p>
          <a:p>
            <a:pPr>
              <a:buFont typeface="Arial" pitchFamily="34" charset="0"/>
              <a:buChar char="•"/>
            </a:pPr>
            <a:endParaRPr lang="en-NZ" baseline="0" dirty="0" smtClean="0"/>
          </a:p>
          <a:p>
            <a:pPr>
              <a:buFont typeface="Arial" pitchFamily="34" charset="0"/>
              <a:buChar char="•"/>
            </a:pPr>
            <a:r>
              <a:rPr lang="en-NZ" baseline="0" dirty="0" err="1" smtClean="0"/>
              <a:t>optString</a:t>
            </a:r>
            <a:r>
              <a:rPr lang="en-NZ" baseline="0" dirty="0" smtClean="0"/>
              <a:t> (</a:t>
            </a:r>
            <a:r>
              <a:rPr lang="en-NZ" baseline="0" dirty="0" err="1" smtClean="0"/>
              <a:t>int</a:t>
            </a:r>
            <a:r>
              <a:rPr lang="en-NZ" baseline="0" dirty="0" smtClean="0"/>
              <a:t>, boolean, etc.) also attempts to fetch the value given the key, but if it can’t find the key, it returns an empty string instead of throwing an exception.</a:t>
            </a:r>
          </a:p>
          <a:p>
            <a:pPr>
              <a:buFont typeface="Arial" pitchFamily="34" charset="0"/>
              <a:buChar char="•"/>
            </a:pPr>
            <a:endParaRPr lang="en-NZ" baseline="0" dirty="0" smtClean="0"/>
          </a:p>
          <a:p>
            <a:pPr>
              <a:buFont typeface="Arial" pitchFamily="34" charset="0"/>
              <a:buChar char="•"/>
            </a:pPr>
            <a:r>
              <a:rPr lang="en-NZ" baseline="0" dirty="0" smtClean="0"/>
              <a:t>Consider carefully which to use in each situation you encounter.</a:t>
            </a:r>
          </a:p>
          <a:p>
            <a:pPr>
              <a:buFont typeface="Arial" pitchFamily="34" charset="0"/>
              <a:buChar char="•"/>
            </a:pPr>
            <a:endParaRPr lang="en-NZ" baseline="0" dirty="0" smtClean="0"/>
          </a:p>
          <a:p>
            <a:pPr>
              <a:buFont typeface="Arial" pitchFamily="34" charset="0"/>
              <a:buChar char="•"/>
            </a:pPr>
            <a:r>
              <a:rPr lang="en-NZ" baseline="0" dirty="0" smtClean="0"/>
              <a:t>There are many other methods, including all the put options for adding to the JSON. By doing this in memory and writing out the file, you can update your app contents.</a:t>
            </a:r>
          </a:p>
          <a:p>
            <a:pPr>
              <a:buFont typeface="Arial" pitchFamily="34" charset="0"/>
              <a:buChar char="•"/>
            </a:pPr>
            <a:endParaRPr lang="en-NZ" baseline="0" dirty="0" smtClean="0"/>
          </a:p>
          <a:p>
            <a:pPr>
              <a:buFont typeface="Arial" pitchFamily="34" charset="0"/>
              <a:buChar char="•"/>
            </a:pPr>
            <a:endParaRPr lang="en-NZ" baseline="0" dirty="0" smtClean="0"/>
          </a:p>
          <a:p>
            <a:pPr>
              <a:buFont typeface="Arial" pitchFamily="34" charset="0"/>
              <a:buChar char="•"/>
            </a:pPr>
            <a:endParaRPr lang="en-NZ" baseline="0" dirty="0" smtClean="0"/>
          </a:p>
          <a:p>
            <a:pPr>
              <a:buFont typeface="Arial" pitchFamily="34" charset="0"/>
              <a:buChar char="•"/>
            </a:pPr>
            <a:endParaRPr lang="en-NZ" baseline="0" dirty="0" smtClean="0"/>
          </a:p>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20</a:t>
            </a:fld>
            <a:endParaRPr lang="en-NZ"/>
          </a:p>
        </p:txBody>
      </p:sp>
    </p:spTree>
    <p:extLst>
      <p:ext uri="{BB962C8B-B14F-4D97-AF65-F5344CB8AC3E}">
        <p14:creationId xmlns="" xmlns:p14="http://schemas.microsoft.com/office/powerpoint/2010/main" val="28922483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As you would expect (since it’s an array), you can fetch elements by index.</a:t>
            </a:r>
          </a:p>
          <a:p>
            <a:pPr>
              <a:buFont typeface="Arial" pitchFamily="34" charset="0"/>
              <a:buChar char="•"/>
            </a:pPr>
            <a:r>
              <a:rPr lang="en-NZ" dirty="0" smtClean="0"/>
              <a:t>This class</a:t>
            </a:r>
            <a:r>
              <a:rPr lang="en-NZ" baseline="0" dirty="0" smtClean="0"/>
              <a:t> also has all the opt versions and a bunch more methods, including put(X) which adds to the </a:t>
            </a:r>
            <a:r>
              <a:rPr lang="en-NZ" baseline="0" dirty="0" err="1" smtClean="0"/>
              <a:t>JSONArray</a:t>
            </a:r>
            <a:r>
              <a:rPr lang="en-NZ" baseline="0" dirty="0" smtClean="0"/>
              <a:t>.</a:t>
            </a:r>
            <a:endParaRPr lang="en-NZ" dirty="0" smtClean="0"/>
          </a:p>
          <a:p>
            <a:endParaRPr lang="en-NZ" dirty="0" smtClean="0"/>
          </a:p>
          <a:p>
            <a:endParaRPr lang="en-NZ"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NZ" baseline="0" dirty="0" smtClean="0"/>
              <a:t>Let’s look at some examples using our city data</a:t>
            </a:r>
          </a:p>
          <a:p>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21</a:t>
            </a:fld>
            <a:endParaRPr lang="en-NZ"/>
          </a:p>
        </p:txBody>
      </p:sp>
    </p:spTree>
    <p:extLst>
      <p:ext uri="{BB962C8B-B14F-4D97-AF65-F5344CB8AC3E}">
        <p14:creationId xmlns="" xmlns:p14="http://schemas.microsoft.com/office/powerpoint/2010/main" val="25815726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The file shown for your reference...</a:t>
            </a:r>
          </a:p>
          <a:p>
            <a:pPr>
              <a:buFont typeface="Arial" pitchFamily="34" charset="0"/>
              <a:buChar char="•"/>
            </a:pPr>
            <a:endParaRPr lang="en-NZ" baseline="0" dirty="0" smtClean="0"/>
          </a:p>
          <a:p>
            <a:pPr>
              <a:buFont typeface="Arial" pitchFamily="34" charset="0"/>
              <a:buChar char="•"/>
            </a:pPr>
            <a:r>
              <a:rPr lang="en-NZ" baseline="0" dirty="0" smtClean="0"/>
              <a:t>There’s the line of code we saw earlier, that parses the input string into a </a:t>
            </a:r>
            <a:r>
              <a:rPr lang="en-NZ" baseline="0" dirty="0" err="1" smtClean="0"/>
              <a:t>JSONObject</a:t>
            </a:r>
            <a:r>
              <a:rPr lang="en-NZ" baseline="0" dirty="0" smtClean="0"/>
              <a:t>.</a:t>
            </a:r>
          </a:p>
          <a:p>
            <a:pPr>
              <a:buFont typeface="Arial" pitchFamily="34" charset="0"/>
              <a:buChar char="•"/>
            </a:pPr>
            <a:endParaRPr lang="en-NZ" baseline="0" dirty="0" smtClean="0"/>
          </a:p>
          <a:p>
            <a:pPr>
              <a:buFont typeface="Arial" pitchFamily="34" charset="0"/>
              <a:buChar char="•"/>
            </a:pPr>
            <a:r>
              <a:rPr lang="en-NZ" dirty="0" smtClean="0"/>
              <a:t>Our </a:t>
            </a:r>
            <a:r>
              <a:rPr lang="en-NZ" dirty="0" err="1" smtClean="0"/>
              <a:t>JSONObject</a:t>
            </a:r>
            <a:r>
              <a:rPr lang="en-NZ" dirty="0" smtClean="0"/>
              <a:t> has one</a:t>
            </a:r>
            <a:r>
              <a:rPr lang="en-NZ" baseline="0" dirty="0" smtClean="0"/>
              <a:t> key-value pair, with key = data, and the value = an array.</a:t>
            </a:r>
          </a:p>
          <a:p>
            <a:pPr>
              <a:buFont typeface="Arial" pitchFamily="34" charset="0"/>
              <a:buChar char="•"/>
            </a:pPr>
            <a:r>
              <a:rPr lang="en-NZ" baseline="0" dirty="0" smtClean="0"/>
              <a:t>We can fetch the whole array, like this...</a:t>
            </a:r>
          </a:p>
          <a:p>
            <a:pPr>
              <a:buFont typeface="Arial" pitchFamily="34" charset="0"/>
              <a:buChar char="•"/>
            </a:pPr>
            <a:r>
              <a:rPr lang="en-NZ" baseline="0" dirty="0" smtClean="0"/>
              <a:t>We call a method of that object </a:t>
            </a:r>
            <a:r>
              <a:rPr lang="en-NZ" baseline="0" dirty="0" err="1" smtClean="0"/>
              <a:t>getJSONArray</a:t>
            </a:r>
            <a:r>
              <a:rPr lang="en-NZ" baseline="0" dirty="0" smtClean="0"/>
              <a:t>(</a:t>
            </a:r>
            <a:r>
              <a:rPr lang="en-NZ" i="1" baseline="0" dirty="0" smtClean="0"/>
              <a:t>key</a:t>
            </a:r>
            <a:r>
              <a:rPr lang="en-NZ" i="0" baseline="0" dirty="0" smtClean="0"/>
              <a:t>) passing in data, which is the key of our key-value pair.</a:t>
            </a:r>
          </a:p>
          <a:p>
            <a:pPr>
              <a:buFont typeface="Arial" pitchFamily="34" charset="0"/>
              <a:buChar char="•"/>
            </a:pPr>
            <a:r>
              <a:rPr lang="en-NZ" i="0" baseline="0" dirty="0" smtClean="0"/>
              <a:t>The call returns the value, which is an array.</a:t>
            </a:r>
          </a:p>
          <a:p>
            <a:pPr>
              <a:buFont typeface="Arial" pitchFamily="34" charset="0"/>
              <a:buChar char="•"/>
            </a:pPr>
            <a:endParaRPr lang="en-NZ" i="0" baseline="0" dirty="0" smtClean="0"/>
          </a:p>
          <a:p>
            <a:pPr>
              <a:buFont typeface="Arial" pitchFamily="34" charset="0"/>
              <a:buChar char="•"/>
            </a:pPr>
            <a:r>
              <a:rPr lang="en-NZ" i="0" baseline="0" dirty="0" smtClean="0"/>
              <a:t>The Toast let’s us see it...</a:t>
            </a:r>
            <a:endParaRPr lang="en-NZ" baseline="0" dirty="0" smtClean="0"/>
          </a:p>
          <a:p>
            <a:pPr>
              <a:buFont typeface="Arial" pitchFamily="34" charset="0"/>
              <a:buChar char="•"/>
            </a:pPr>
            <a:endParaRPr lang="en-NZ" baseline="0" dirty="0" smtClean="0"/>
          </a:p>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22</a:t>
            </a:fld>
            <a:endParaRPr lang="en-NZ"/>
          </a:p>
        </p:txBody>
      </p:sp>
    </p:spTree>
    <p:extLst>
      <p:ext uri="{BB962C8B-B14F-4D97-AF65-F5344CB8AC3E}">
        <p14:creationId xmlns="" xmlns:p14="http://schemas.microsoft.com/office/powerpoint/2010/main" val="22256098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Now we can fetch individual items from this array</a:t>
            </a:r>
          </a:p>
          <a:p>
            <a:pPr>
              <a:buFont typeface="Arial" pitchFamily="34" charset="0"/>
              <a:buChar char="•"/>
            </a:pPr>
            <a:r>
              <a:rPr lang="en-NZ" dirty="0" smtClean="0"/>
              <a:t>Remember that each item is itself</a:t>
            </a:r>
            <a:r>
              <a:rPr lang="en-NZ" baseline="0" dirty="0" smtClean="0"/>
              <a:t> a JSON object (note they are wrapped in {})</a:t>
            </a:r>
          </a:p>
          <a:p>
            <a:pPr>
              <a:buFont typeface="Arial" pitchFamily="34" charset="0"/>
              <a:buChar char="•"/>
            </a:pPr>
            <a:r>
              <a:rPr lang="en-NZ" baseline="0" dirty="0" smtClean="0"/>
              <a:t>So that’s what we fetch them as...</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23</a:t>
            </a:fld>
            <a:endParaRPr lang="en-NZ"/>
          </a:p>
        </p:txBody>
      </p:sp>
    </p:spTree>
    <p:extLst>
      <p:ext uri="{BB962C8B-B14F-4D97-AF65-F5344CB8AC3E}">
        <p14:creationId xmlns="" xmlns:p14="http://schemas.microsoft.com/office/powerpoint/2010/main" val="36643581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baseline="0" dirty="0" smtClean="0"/>
              <a:t>Here we add a line (the third line) to our previous code to fetch it.</a:t>
            </a:r>
          </a:p>
          <a:p>
            <a:pPr>
              <a:buFont typeface="Arial" pitchFamily="34" charset="0"/>
              <a:buChar char="•"/>
            </a:pPr>
            <a:r>
              <a:rPr lang="en-NZ" baseline="0" dirty="0" smtClean="0"/>
              <a:t>The toast shows the object’s </a:t>
            </a:r>
            <a:r>
              <a:rPr lang="en-NZ" baseline="0" dirty="0" err="1" smtClean="0"/>
              <a:t>toString</a:t>
            </a:r>
            <a:r>
              <a:rPr lang="en-NZ" baseline="0" dirty="0" smtClean="0"/>
              <a:t>();</a:t>
            </a:r>
          </a:p>
          <a:p>
            <a:pPr>
              <a:buFont typeface="Arial" pitchFamily="34" charset="0"/>
              <a:buChar char="•"/>
            </a:pPr>
            <a:endParaRPr lang="en-NZ" baseline="0" dirty="0" smtClean="0"/>
          </a:p>
          <a:p>
            <a:pPr>
              <a:buFont typeface="Arial" pitchFamily="34" charset="0"/>
              <a:buChar char="•"/>
            </a:pPr>
            <a:r>
              <a:rPr lang="en-NZ" baseline="0" dirty="0" smtClean="0"/>
              <a:t>What if we want “Dunedin”, but we don’t know where it is in the array (you usually won’t). What shall we do?</a:t>
            </a:r>
          </a:p>
          <a:p>
            <a:pPr>
              <a:buFont typeface="Arial" pitchFamily="34" charset="0"/>
              <a:buChar char="•"/>
            </a:pPr>
            <a:r>
              <a:rPr lang="en-NZ" baseline="0" dirty="0" smtClean="0"/>
              <a:t>Unfortunately, there is no built-in method for this.</a:t>
            </a:r>
          </a:p>
          <a:p>
            <a:pPr>
              <a:buFont typeface="Arial" pitchFamily="34" charset="0"/>
              <a:buChar char="•"/>
            </a:pPr>
            <a:r>
              <a:rPr lang="en-NZ" baseline="0" dirty="0" smtClean="0"/>
              <a:t>But we could easily write one.</a:t>
            </a:r>
          </a:p>
          <a:p>
            <a:pPr>
              <a:buFont typeface="Arial" pitchFamily="34" charset="0"/>
              <a:buChar char="•"/>
            </a:pPr>
            <a:r>
              <a:rPr lang="en-NZ" baseline="0" dirty="0" smtClean="0"/>
              <a:t>We just need to be able to look at an object and find its </a:t>
            </a:r>
            <a:r>
              <a:rPr lang="en-NZ" baseline="0" dirty="0" err="1" smtClean="0"/>
              <a:t>cityname</a:t>
            </a:r>
            <a:r>
              <a:rPr lang="en-NZ" baseline="0" dirty="0" smtClean="0"/>
              <a:t> value.</a:t>
            </a:r>
          </a:p>
          <a:p>
            <a:pPr>
              <a:buFont typeface="Arial" pitchFamily="34" charset="0"/>
              <a:buChar char="•"/>
            </a:pPr>
            <a:r>
              <a:rPr lang="en-NZ" baseline="0" dirty="0" smtClean="0"/>
              <a:t>That’s just another fetch...</a:t>
            </a:r>
          </a:p>
          <a:p>
            <a:pPr>
              <a:buFont typeface="Arial" pitchFamily="34" charset="0"/>
              <a:buChar char="•"/>
            </a:pPr>
            <a:endParaRPr lang="en-NZ" baseline="0" dirty="0" smtClean="0"/>
          </a:p>
          <a:p>
            <a:pPr>
              <a:buFont typeface="Arial" pitchFamily="34" charset="0"/>
              <a:buChar char="•"/>
            </a:pPr>
            <a:r>
              <a:rPr lang="en-NZ" baseline="0" dirty="0" smtClean="0"/>
              <a:t>Here’s the code; you can figure out how to make it modular</a:t>
            </a:r>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24</a:t>
            </a:fld>
            <a:endParaRPr lang="en-NZ"/>
          </a:p>
        </p:txBody>
      </p:sp>
    </p:spTree>
    <p:extLst>
      <p:ext uri="{BB962C8B-B14F-4D97-AF65-F5344CB8AC3E}">
        <p14:creationId xmlns="" xmlns:p14="http://schemas.microsoft.com/office/powerpoint/2010/main" val="4970543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Assume you have grabbed the</a:t>
            </a:r>
            <a:r>
              <a:rPr lang="en-NZ" baseline="0" dirty="0" smtClean="0"/>
              <a:t> </a:t>
            </a:r>
            <a:r>
              <a:rPr lang="en-NZ" baseline="0" dirty="0" err="1" smtClean="0"/>
              <a:t>JSONArray</a:t>
            </a:r>
            <a:r>
              <a:rPr lang="en-NZ" baseline="0" dirty="0" smtClean="0"/>
              <a:t> </a:t>
            </a:r>
            <a:r>
              <a:rPr lang="en-NZ" baseline="0" dirty="0" err="1" smtClean="0"/>
              <a:t>dataArray</a:t>
            </a:r>
            <a:r>
              <a:rPr lang="en-NZ" baseline="0" dirty="0" smtClean="0"/>
              <a:t> as shown earlier...</a:t>
            </a:r>
          </a:p>
          <a:p>
            <a:pPr>
              <a:buFont typeface="Arial" pitchFamily="34" charset="0"/>
              <a:buChar char="•"/>
            </a:pPr>
            <a:endParaRPr lang="en-NZ" baseline="0" dirty="0" smtClean="0"/>
          </a:p>
          <a:p>
            <a:pPr>
              <a:buFont typeface="Arial" pitchFamily="34" charset="0"/>
              <a:buChar char="•"/>
            </a:pPr>
            <a:r>
              <a:rPr lang="en-NZ" baseline="0" dirty="0" smtClean="0"/>
              <a:t>At the end of this loop, </a:t>
            </a:r>
            <a:r>
              <a:rPr lang="en-NZ" baseline="0" dirty="0" err="1" smtClean="0"/>
              <a:t>dunedinObject</a:t>
            </a:r>
            <a:r>
              <a:rPr lang="en-NZ" baseline="0" dirty="0" smtClean="0"/>
              <a:t> holds the element we want.</a:t>
            </a:r>
          </a:p>
          <a:p>
            <a:pPr>
              <a:buFont typeface="Arial" pitchFamily="34" charset="0"/>
              <a:buChar char="•"/>
            </a:pPr>
            <a:endParaRPr lang="en-NZ" baseline="0" dirty="0" smtClean="0"/>
          </a:p>
          <a:p>
            <a:pPr>
              <a:buFont typeface="Arial" pitchFamily="34" charset="0"/>
              <a:buChar char="•"/>
            </a:pPr>
            <a:r>
              <a:rPr lang="en-NZ" baseline="0" dirty="0" smtClean="0"/>
              <a:t>Note how to compare strings. Don’t use ==</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25</a:t>
            </a:fld>
            <a:endParaRPr lang="en-NZ"/>
          </a:p>
        </p:txBody>
      </p:sp>
    </p:spTree>
    <p:extLst>
      <p:ext uri="{BB962C8B-B14F-4D97-AF65-F5344CB8AC3E}">
        <p14:creationId xmlns="" xmlns:p14="http://schemas.microsoft.com/office/powerpoint/2010/main" val="6773572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So your file has been parsed into a string and converted into a </a:t>
            </a:r>
            <a:r>
              <a:rPr lang="en-NZ" dirty="0" err="1" smtClean="0"/>
              <a:t>JSONObject</a:t>
            </a:r>
            <a:endParaRPr lang="en-NZ" dirty="0" smtClean="0"/>
          </a:p>
          <a:p>
            <a:pPr>
              <a:buFont typeface="Arial" pitchFamily="34" charset="0"/>
              <a:buChar char="•"/>
            </a:pPr>
            <a:r>
              <a:rPr lang="en-NZ" dirty="0" smtClean="0"/>
              <a:t>You have declared</a:t>
            </a:r>
            <a:r>
              <a:rPr lang="en-NZ" baseline="0" dirty="0" smtClean="0"/>
              <a:t> a useful string array that you will shove into the ListView</a:t>
            </a:r>
          </a:p>
          <a:p>
            <a:pPr>
              <a:buFont typeface="Arial" pitchFamily="34" charset="0"/>
              <a:buChar char="•"/>
            </a:pPr>
            <a:endParaRPr lang="en-NZ" baseline="0" dirty="0" smtClean="0"/>
          </a:p>
          <a:p>
            <a:pPr>
              <a:buFont typeface="Arial" pitchFamily="34" charset="0"/>
              <a:buChar char="•"/>
            </a:pPr>
            <a:r>
              <a:rPr lang="en-NZ" baseline="0" dirty="0" smtClean="0"/>
              <a:t>Write the code to fill the string array with the name and population of each city, separated by the punctuation mark of your choice.</a:t>
            </a:r>
          </a:p>
          <a:p>
            <a:pPr>
              <a:buFont typeface="Arial" pitchFamily="34" charset="0"/>
              <a:buChar char="•"/>
            </a:pPr>
            <a:r>
              <a:rPr lang="en-NZ" baseline="0" dirty="0" smtClean="0"/>
              <a:t>I used a comma, and my ListView will look like this.</a:t>
            </a:r>
          </a:p>
          <a:p>
            <a:pPr>
              <a:buFont typeface="Arial" pitchFamily="34" charset="0"/>
              <a:buChar char="•"/>
            </a:pPr>
            <a:endParaRPr lang="en-NZ" baseline="0" dirty="0" smtClean="0"/>
          </a:p>
          <a:p>
            <a:pPr>
              <a:buFont typeface="Arial" pitchFamily="34" charset="0"/>
              <a:buChar char="•"/>
            </a:pPr>
            <a:r>
              <a:rPr lang="en-NZ" baseline="0" dirty="0" smtClean="0"/>
              <a:t>Don’t write the code to fill the ListView. Just load up the Array you will bind to it (</a:t>
            </a:r>
            <a:r>
              <a:rPr lang="en-NZ" baseline="0" dirty="0" err="1" smtClean="0"/>
              <a:t>cityDisplayArray</a:t>
            </a:r>
            <a:r>
              <a:rPr lang="en-NZ" baseline="0" dirty="0" smtClean="0"/>
              <a:t>)</a:t>
            </a:r>
          </a:p>
          <a:p>
            <a:pPr>
              <a:buFont typeface="Arial" pitchFamily="34" charset="0"/>
              <a:buChar char="•"/>
            </a:pPr>
            <a:endParaRPr lang="en-NZ" baseline="0" dirty="0" smtClean="0"/>
          </a:p>
          <a:p>
            <a:pPr>
              <a:buFont typeface="Arial" pitchFamily="34" charset="0"/>
              <a:buChar char="•"/>
            </a:pPr>
            <a:r>
              <a:rPr lang="en-NZ" baseline="0" dirty="0" smtClean="0"/>
              <a:t>See IN721_8_2_inclass_solution</a:t>
            </a:r>
          </a:p>
          <a:p>
            <a:pPr>
              <a:buFont typeface="Arial" pitchFamily="34" charset="0"/>
              <a:buChar char="•"/>
            </a:pPr>
            <a:endParaRPr lang="en-NZ" b="0" baseline="0" dirty="0" smtClean="0"/>
          </a:p>
          <a:p>
            <a:endParaRPr lang="en-NZ" b="0" baseline="0" dirty="0" smtClean="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26</a:t>
            </a:fld>
            <a:endParaRPr lang="en-NZ"/>
          </a:p>
        </p:txBody>
      </p:sp>
    </p:spTree>
    <p:extLst>
      <p:ext uri="{BB962C8B-B14F-4D97-AF65-F5344CB8AC3E}">
        <p14:creationId xmlns="" xmlns:p14="http://schemas.microsoft.com/office/powerpoint/2010/main" val="40214782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It</a:t>
            </a:r>
            <a:r>
              <a:rPr lang="en-NZ" baseline="0" dirty="0" smtClean="0"/>
              <a:t> is very important that you get this practical done before next session, because we are going to learn how to fetch data off the internet, and you need to be able to deal with it when it arrives.</a:t>
            </a:r>
          </a:p>
          <a:p>
            <a:pPr>
              <a:buFont typeface="Arial" pitchFamily="34" charset="0"/>
              <a:buChar char="•"/>
            </a:pPr>
            <a:endParaRPr lang="en-NZ" baseline="0" dirty="0" smtClean="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27</a:t>
            </a:fld>
            <a:endParaRPr lang="en-NZ"/>
          </a:p>
        </p:txBody>
      </p:sp>
    </p:spTree>
    <p:extLst>
      <p:ext uri="{BB962C8B-B14F-4D97-AF65-F5344CB8AC3E}">
        <p14:creationId xmlns="" xmlns:p14="http://schemas.microsoft.com/office/powerpoint/2010/main" val="37178503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marL="171450" indent="-171450">
              <a:buFont typeface="Arial" panose="020B0604020202020204" pitchFamily="34" charset="0"/>
              <a:buChar char="•"/>
            </a:pPr>
            <a:r>
              <a:rPr lang="en-NZ" dirty="0" smtClean="0"/>
              <a:t>You’ll need to create this folder</a:t>
            </a:r>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3</a:t>
            </a:fld>
            <a:endParaRPr lang="en-NZ"/>
          </a:p>
        </p:txBody>
      </p:sp>
    </p:spTree>
    <p:extLst>
      <p:ext uri="{BB962C8B-B14F-4D97-AF65-F5344CB8AC3E}">
        <p14:creationId xmlns="" xmlns:p14="http://schemas.microsoft.com/office/powerpoint/2010/main" val="779723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Here is our XML version of the cities</a:t>
            </a:r>
            <a:r>
              <a:rPr lang="en-NZ" baseline="0" dirty="0" smtClean="0"/>
              <a:t> data.</a:t>
            </a:r>
          </a:p>
          <a:p>
            <a:pPr marL="171450" indent="-171450">
              <a:buFont typeface="Arial" panose="020B0604020202020204" pitchFamily="34" charset="0"/>
              <a:buChar char="•"/>
            </a:pPr>
            <a:r>
              <a:rPr lang="en-NZ" baseline="0" dirty="0" smtClean="0"/>
              <a:t>Note the outer element &lt;data&gt;. XML must always have an outer element like this. It is the root of the tree.</a:t>
            </a:r>
          </a:p>
          <a:p>
            <a:pPr marL="171450" indent="-171450">
              <a:buFont typeface="Arial" panose="020B0604020202020204" pitchFamily="34" charset="0"/>
              <a:buChar char="•"/>
            </a:pPr>
            <a:r>
              <a:rPr lang="en-NZ" baseline="0" dirty="0" smtClean="0"/>
              <a:t>Remember that in XML you can do whatever you like. Someone else might, for example, have wanted to make </a:t>
            </a:r>
            <a:r>
              <a:rPr lang="en-NZ" baseline="0" dirty="0" err="1" smtClean="0"/>
              <a:t>countryName</a:t>
            </a:r>
            <a:r>
              <a:rPr lang="en-NZ" baseline="0" dirty="0" smtClean="0"/>
              <a:t> an attribute, or called the root node &lt;places&gt;.</a:t>
            </a:r>
          </a:p>
          <a:p>
            <a:pPr marL="171450" indent="-171450">
              <a:buFont typeface="Arial" panose="020B0604020202020204" pitchFamily="34" charset="0"/>
              <a:buChar char="•"/>
            </a:pPr>
            <a:r>
              <a:rPr lang="en-NZ" baseline="0" dirty="0" smtClean="0"/>
              <a:t>Whatever. This is my schema.</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4</a:t>
            </a:fld>
            <a:endParaRPr lang="en-NZ"/>
          </a:p>
        </p:txBody>
      </p:sp>
    </p:spTree>
    <p:extLst>
      <p:ext uri="{BB962C8B-B14F-4D97-AF65-F5344CB8AC3E}">
        <p14:creationId xmlns="" xmlns:p14="http://schemas.microsoft.com/office/powerpoint/2010/main" val="492815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XML parsing in Android</a:t>
            </a:r>
            <a:r>
              <a:rPr lang="en-NZ" baseline="0" dirty="0" smtClean="0"/>
              <a:t> is actually quite crude (as, for example, how it’s done in .NET, or how JSON parsing is done in Android). </a:t>
            </a:r>
          </a:p>
          <a:p>
            <a:pPr marL="171450" indent="-171450">
              <a:buFont typeface="Arial" panose="020B0604020202020204" pitchFamily="34" charset="0"/>
              <a:buChar char="•"/>
            </a:pPr>
            <a:r>
              <a:rPr lang="en-NZ" dirty="0" smtClean="0"/>
              <a:t>You</a:t>
            </a:r>
            <a:r>
              <a:rPr lang="en-NZ" baseline="0" dirty="0" smtClean="0"/>
              <a:t> </a:t>
            </a:r>
            <a:r>
              <a:rPr lang="en-NZ" baseline="0" dirty="0" smtClean="0"/>
              <a:t>can think of the parsing of an xml file as proceeding from the first line of the file to the last (or, if you like to think of it this way, doing a depth-first traversal of the tree).</a:t>
            </a:r>
          </a:p>
          <a:p>
            <a:pPr marL="171450" indent="-171450">
              <a:buFont typeface="Arial" panose="020B0604020202020204" pitchFamily="34" charset="0"/>
              <a:buChar char="•"/>
            </a:pPr>
            <a:r>
              <a:rPr lang="en-NZ" baseline="0" dirty="0" smtClean="0"/>
              <a:t>The next() command moves to the next token in the file</a:t>
            </a:r>
          </a:p>
          <a:p>
            <a:pPr marL="171450" indent="-171450">
              <a:buFont typeface="Arial" panose="020B0604020202020204" pitchFamily="34" charset="0"/>
              <a:buChar char="•"/>
            </a:pPr>
            <a:r>
              <a:rPr lang="en-NZ" baseline="0" dirty="0" err="1" smtClean="0"/>
              <a:t>getEventType</a:t>
            </a:r>
            <a:r>
              <a:rPr lang="en-NZ" baseline="0" dirty="0" smtClean="0"/>
              <a:t> tells you what you got</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You will recall that XML files only have tags and values in them, so these are the only things you can end up with.</a:t>
            </a:r>
          </a:p>
          <a:p>
            <a:pPr marL="171450" indent="-171450">
              <a:buFont typeface="Arial" panose="020B0604020202020204" pitchFamily="34" charset="0"/>
              <a:buChar char="•"/>
            </a:pPr>
            <a:r>
              <a:rPr lang="en-NZ" baseline="0" dirty="0" smtClean="0"/>
              <a:t>These constants are contained in the </a:t>
            </a:r>
            <a:r>
              <a:rPr lang="en-NZ" baseline="0" dirty="0" err="1" smtClean="0"/>
              <a:t>XmlResourceParser</a:t>
            </a:r>
            <a:r>
              <a:rPr lang="en-NZ" baseline="0" dirty="0" smtClean="0"/>
              <a:t> class, and need to be fully qualified (see upcoming code samples…)</a:t>
            </a:r>
          </a:p>
          <a:p>
            <a:pPr marL="171450" indent="-171450">
              <a:buFont typeface="Arial" panose="020B0604020202020204" pitchFamily="34" charset="0"/>
              <a:buChar char="•"/>
            </a:pPr>
            <a:r>
              <a:rPr lang="en-NZ" baseline="0" dirty="0" smtClean="0"/>
              <a:t>(NB: attributes also, but we have none in our current XML, so we will leave that as an exercise.)</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So basically, you call next() until you get to END_DOCUMENT. At each fetch you check to see if it is the start of a tag that you want and, if so, pull out the text.</a:t>
            </a:r>
          </a:p>
          <a:p>
            <a:pPr marL="171450" indent="-171450">
              <a:buFont typeface="Arial" panose="020B0604020202020204" pitchFamily="34" charset="0"/>
              <a:buChar char="•"/>
            </a:pPr>
            <a:endParaRPr lang="en-NZ" baseline="0" dirty="0" smtClean="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5</a:t>
            </a:fld>
            <a:endParaRPr lang="en-NZ"/>
          </a:p>
        </p:txBody>
      </p:sp>
    </p:spTree>
    <p:extLst>
      <p:ext uri="{BB962C8B-B14F-4D97-AF65-F5344CB8AC3E}">
        <p14:creationId xmlns="" xmlns:p14="http://schemas.microsoft.com/office/powerpoint/2010/main" val="366662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That’s it.</a:t>
            </a:r>
          </a:p>
          <a:p>
            <a:pPr marL="171450" indent="-171450">
              <a:buFont typeface="Arial" panose="020B0604020202020204" pitchFamily="34" charset="0"/>
              <a:buChar char="•"/>
            </a:pPr>
            <a:r>
              <a:rPr lang="en-NZ" dirty="0" smtClean="0"/>
              <a:t>Note that you don’t put the file suffix on.</a:t>
            </a:r>
            <a:r>
              <a:rPr lang="en-NZ" baseline="0" dirty="0" smtClean="0"/>
              <a:t> Because this is a resource ID from R, not a filename</a:t>
            </a:r>
            <a:endParaRPr lang="en-NZ" dirty="0" smtClean="0"/>
          </a:p>
          <a:p>
            <a:pPr marL="171450" indent="-171450">
              <a:buFont typeface="Arial" panose="020B0604020202020204" pitchFamily="34" charset="0"/>
              <a:buChar char="•"/>
            </a:pPr>
            <a:r>
              <a:rPr lang="en-NZ" dirty="0" err="1" smtClean="0"/>
              <a:t>xmlParser</a:t>
            </a:r>
            <a:r>
              <a:rPr lang="en-NZ" baseline="0" dirty="0" smtClean="0"/>
              <a:t> is now ready to read the file</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6</a:t>
            </a:fld>
            <a:endParaRPr lang="en-NZ"/>
          </a:p>
        </p:txBody>
      </p:sp>
    </p:spTree>
    <p:extLst>
      <p:ext uri="{BB962C8B-B14F-4D97-AF65-F5344CB8AC3E}">
        <p14:creationId xmlns="" xmlns:p14="http://schemas.microsoft.com/office/powerpoint/2010/main" val="2530861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It’s a bit primitive.</a:t>
            </a:r>
          </a:p>
          <a:p>
            <a:pPr marL="171450" indent="-171450">
              <a:buFont typeface="Arial" panose="020B0604020202020204" pitchFamily="34" charset="0"/>
              <a:buChar char="•"/>
            </a:pPr>
            <a:r>
              <a:rPr lang="en-NZ" dirty="0" smtClean="0"/>
              <a:t>As we said, we read the file one token at a </a:t>
            </a:r>
            <a:r>
              <a:rPr lang="en-NZ" dirty="0" smtClean="0"/>
              <a:t>time.</a:t>
            </a:r>
          </a:p>
          <a:p>
            <a:pPr marL="171450" indent="-171450">
              <a:buFont typeface="Arial" panose="020B0604020202020204" pitchFamily="34" charset="0"/>
              <a:buChar char="•"/>
            </a:pPr>
            <a:r>
              <a:rPr lang="en-NZ" dirty="0" smtClean="0"/>
              <a:t>To</a:t>
            </a:r>
            <a:r>
              <a:rPr lang="en-NZ" baseline="0" dirty="0" smtClean="0"/>
              <a:t> see what kind of token you are at, use </a:t>
            </a:r>
            <a:r>
              <a:rPr lang="en-NZ" baseline="0" dirty="0" err="1" smtClean="0"/>
              <a:t>getEventType</a:t>
            </a:r>
            <a:r>
              <a:rPr lang="en-NZ" baseline="0" dirty="0" smtClean="0"/>
              <a:t>(). </a:t>
            </a:r>
            <a:r>
              <a:rPr lang="en-NZ" dirty="0" smtClean="0"/>
              <a:t> </a:t>
            </a:r>
            <a:r>
              <a:rPr lang="en-NZ" dirty="0" smtClean="0"/>
              <a:t>(Android</a:t>
            </a:r>
            <a:r>
              <a:rPr lang="en-NZ" baseline="0" dirty="0" smtClean="0"/>
              <a:t> refers to them as events, which I think it confusing, but they didn’t ask me</a:t>
            </a:r>
            <a:r>
              <a:rPr lang="en-NZ" baseline="0" dirty="0" smtClean="0"/>
              <a:t>).</a:t>
            </a:r>
          </a:p>
          <a:p>
            <a:pPr marL="171450" indent="-171450">
              <a:buFont typeface="Arial" panose="020B0604020202020204" pitchFamily="34" charset="0"/>
              <a:buChar char="•"/>
            </a:pPr>
            <a:r>
              <a:rPr lang="en-NZ" baseline="0" dirty="0" smtClean="0"/>
              <a:t>To find out the actual tag, use </a:t>
            </a:r>
            <a:r>
              <a:rPr lang="en-NZ" baseline="0" dirty="0" err="1" smtClean="0"/>
              <a:t>getName</a:t>
            </a:r>
            <a:r>
              <a:rPr lang="en-NZ" baseline="0" dirty="0" smtClean="0"/>
              <a:t>().</a:t>
            </a:r>
          </a:p>
          <a:p>
            <a:pPr marL="171450" indent="-171450">
              <a:buFont typeface="Arial" panose="020B0604020202020204" pitchFamily="34" charset="0"/>
              <a:buChar char="•"/>
            </a:pPr>
            <a:r>
              <a:rPr lang="en-NZ" baseline="0" dirty="0" smtClean="0"/>
              <a:t>To scoop the contents of an element, use </a:t>
            </a:r>
            <a:r>
              <a:rPr lang="en-NZ" baseline="0" dirty="0" err="1" smtClean="0"/>
              <a:t>getText</a:t>
            </a:r>
            <a:r>
              <a:rPr lang="en-NZ" baseline="0" dirty="0" smtClean="0"/>
              <a:t>().</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We do one read to get started, then we enter a while loop until we get END_DOCUMENT </a:t>
            </a:r>
            <a:endParaRPr lang="en-NZ" baseline="0" dirty="0" smtClean="0"/>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For each event, check if it’s a start tag (i.e. The opening tag of an element). </a:t>
            </a:r>
          </a:p>
          <a:p>
            <a:pPr marL="171450" indent="-171450">
              <a:buFont typeface="Arial" panose="020B0604020202020204" pitchFamily="34" charset="0"/>
              <a:buChar char="•"/>
            </a:pPr>
            <a:r>
              <a:rPr lang="en-NZ" baseline="0" dirty="0" smtClean="0"/>
              <a:t>If so, check if it’s one you </a:t>
            </a:r>
            <a:r>
              <a:rPr lang="en-NZ" baseline="0" dirty="0" smtClean="0"/>
              <a:t>want by calling </a:t>
            </a:r>
            <a:r>
              <a:rPr lang="en-NZ" baseline="0" dirty="0" err="1" smtClean="0"/>
              <a:t>getName</a:t>
            </a:r>
            <a:r>
              <a:rPr lang="en-NZ" baseline="0" dirty="0" smtClean="0"/>
              <a:t> and inspecting it as a string </a:t>
            </a:r>
            <a:r>
              <a:rPr lang="en-NZ" baseline="0" dirty="0" smtClean="0"/>
              <a:t>(in this example, we only want the city names</a:t>
            </a:r>
            <a:r>
              <a:rPr lang="en-NZ" baseline="0" dirty="0" smtClean="0"/>
              <a:t>)</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1" baseline="0" dirty="0" smtClean="0"/>
              <a:t>If it is, move to the next token. This gets you the text contents of the tag. </a:t>
            </a:r>
            <a:endParaRPr lang="en-NZ" b="1" baseline="0" dirty="0" smtClean="0"/>
          </a:p>
          <a:p>
            <a:pPr marL="171450" indent="-171450">
              <a:buFont typeface="Arial" panose="020B0604020202020204" pitchFamily="34" charset="0"/>
              <a:buChar char="•"/>
            </a:pPr>
            <a:r>
              <a:rPr lang="en-NZ" b="1" baseline="0" dirty="0" smtClean="0"/>
              <a:t>Remember that the start tag is one token, and the content of the element is another token, and then the eng tag is another token.</a:t>
            </a:r>
          </a:p>
          <a:p>
            <a:pPr marL="171450" indent="-171450">
              <a:buFont typeface="Arial" panose="020B0604020202020204" pitchFamily="34" charset="0"/>
              <a:buChar char="•"/>
            </a:pPr>
            <a:endParaRPr lang="en-NZ" b="1" baseline="0" dirty="0" smtClean="0"/>
          </a:p>
          <a:p>
            <a:pPr marL="171450" indent="-171450">
              <a:buFont typeface="Arial" panose="020B0604020202020204" pitchFamily="34" charset="0"/>
              <a:buChar char="•"/>
            </a:pPr>
            <a:r>
              <a:rPr lang="en-NZ" baseline="0" dirty="0" smtClean="0"/>
              <a:t>When you have a text token that you want, use </a:t>
            </a:r>
            <a:r>
              <a:rPr lang="en-NZ" baseline="0" dirty="0" smtClean="0"/>
              <a:t>the parser’s </a:t>
            </a:r>
            <a:r>
              <a:rPr lang="en-NZ" baseline="0" dirty="0" err="1" smtClean="0"/>
              <a:t>getText</a:t>
            </a:r>
            <a:r>
              <a:rPr lang="en-NZ" baseline="0" dirty="0" smtClean="0"/>
              <a:t> method to grab it</a:t>
            </a:r>
            <a:r>
              <a:rPr lang="en-NZ" baseline="0" dirty="0" smtClean="0"/>
              <a:t>.</a:t>
            </a:r>
          </a:p>
          <a:p>
            <a:pPr marL="171450" indent="-171450">
              <a:buFont typeface="Arial" panose="020B0604020202020204" pitchFamily="34" charset="0"/>
              <a:buChar char="•"/>
            </a:pPr>
            <a:r>
              <a:rPr lang="en-NZ" baseline="0" dirty="0" smtClean="0"/>
              <a:t>Add each string to an array that you can then bind to a list view in the normal way.</a:t>
            </a:r>
            <a:endParaRPr lang="en-NZ" baseline="0" dirty="0" smtClean="0"/>
          </a:p>
          <a:p>
            <a:pPr marL="171450" indent="-171450">
              <a:buFont typeface="Arial" panose="020B0604020202020204" pitchFamily="34" charset="0"/>
              <a:buNone/>
            </a:pPr>
            <a:endParaRPr lang="en-NZ" baseline="0" dirty="0" smtClean="0"/>
          </a:p>
          <a:p>
            <a:pPr marL="171450" indent="-171450">
              <a:buFont typeface="Arial" panose="020B0604020202020204" pitchFamily="34" charset="0"/>
              <a:buChar char="•"/>
            </a:pPr>
            <a:r>
              <a:rPr lang="en-NZ" baseline="0" dirty="0" smtClean="0"/>
              <a:t>When you know the structure of the XML file, you can write some very specific code to look for particular data values. But you have to know the schema. </a:t>
            </a:r>
          </a:p>
          <a:p>
            <a:pPr marL="171450" indent="-171450">
              <a:buFont typeface="Arial" panose="020B0604020202020204" pitchFamily="34" charset="0"/>
              <a:buChar char="•"/>
            </a:pPr>
            <a:r>
              <a:rPr lang="en-NZ" baseline="0" dirty="0" smtClean="0"/>
              <a:t>Big official XML schemata have documentation; random things you find floating around may not, so you need to work it out. That can be a problem...</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7</a:t>
            </a:fld>
            <a:endParaRPr lang="en-NZ"/>
          </a:p>
        </p:txBody>
      </p:sp>
    </p:spTree>
    <p:extLst>
      <p:ext uri="{BB962C8B-B14F-4D97-AF65-F5344CB8AC3E}">
        <p14:creationId xmlns="" xmlns:p14="http://schemas.microsoft.com/office/powerpoint/2010/main" val="40553238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XML files are lean</a:t>
            </a:r>
            <a:r>
              <a:rPr lang="en-NZ" baseline="0" dirty="0" smtClean="0"/>
              <a:t> and easy for machines to parse, but they can be quite puzzling for humans.</a:t>
            </a:r>
          </a:p>
          <a:p>
            <a:pPr>
              <a:buFont typeface="Arial" pitchFamily="34" charset="0"/>
              <a:buChar char="•"/>
            </a:pPr>
            <a:r>
              <a:rPr lang="en-NZ" baseline="0" dirty="0" smtClean="0"/>
              <a:t>Here is an XML file pulled from one of the BBC’s dynamic XML feeds</a:t>
            </a:r>
          </a:p>
          <a:p>
            <a:pPr>
              <a:buFont typeface="Arial" pitchFamily="34" charset="0"/>
              <a:buChar char="•"/>
            </a:pPr>
            <a:r>
              <a:rPr lang="en-NZ" baseline="0" dirty="0" smtClean="0"/>
              <a:t>It shows the </a:t>
            </a:r>
            <a:r>
              <a:rPr lang="en-NZ" baseline="0" dirty="0" smtClean="0"/>
              <a:t>schedule </a:t>
            </a:r>
            <a:r>
              <a:rPr lang="en-NZ" baseline="0" dirty="0" smtClean="0"/>
              <a:t>for drama programmes.</a:t>
            </a:r>
          </a:p>
          <a:p>
            <a:pPr>
              <a:buFont typeface="Arial" pitchFamily="34" charset="0"/>
              <a:buChar char="•"/>
            </a:pPr>
            <a:endParaRPr lang="en-NZ" baseline="0" dirty="0" smtClean="0"/>
          </a:p>
          <a:p>
            <a:pPr>
              <a:buFont typeface="Arial" pitchFamily="34" charset="0"/>
              <a:buChar char="•"/>
            </a:pPr>
            <a:r>
              <a:rPr lang="en-NZ" baseline="0" dirty="0" smtClean="0"/>
              <a:t>Very difficult to work out the tag structure.</a:t>
            </a:r>
          </a:p>
          <a:p>
            <a:pPr>
              <a:buFont typeface="Arial" pitchFamily="34" charset="0"/>
              <a:buChar char="•"/>
            </a:pPr>
            <a:r>
              <a:rPr lang="en-NZ" baseline="0" dirty="0" smtClean="0"/>
              <a:t>Fortunately, browsers are smart about xml.</a:t>
            </a:r>
          </a:p>
          <a:p>
            <a:pPr>
              <a:buFont typeface="Arial" pitchFamily="34" charset="0"/>
              <a:buChar char="•"/>
            </a:pPr>
            <a:r>
              <a:rPr lang="en-NZ" baseline="0" dirty="0" smtClean="0"/>
              <a:t>If you take that same text file and drop it into an open browser tab, it looks like this...</a:t>
            </a:r>
          </a:p>
          <a:p>
            <a:pPr>
              <a:buFont typeface="Arial" pitchFamily="34" charset="0"/>
              <a:buNone/>
            </a:pP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8</a:t>
            </a:fld>
            <a:endParaRPr lang="en-NZ"/>
          </a:p>
        </p:txBody>
      </p:sp>
    </p:spTree>
    <p:extLst>
      <p:ext uri="{BB962C8B-B14F-4D97-AF65-F5344CB8AC3E}">
        <p14:creationId xmlns="" xmlns:p14="http://schemas.microsoft.com/office/powerpoint/2010/main" val="1892238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All aligned and coloured</a:t>
            </a:r>
            <a:r>
              <a:rPr lang="en-NZ" baseline="0" dirty="0" smtClean="0"/>
              <a:t> and so forth.</a:t>
            </a:r>
          </a:p>
          <a:p>
            <a:pPr>
              <a:buFont typeface="Arial" pitchFamily="34" charset="0"/>
              <a:buChar char="•"/>
            </a:pPr>
            <a:r>
              <a:rPr lang="en-NZ" baseline="0" dirty="0" smtClean="0"/>
              <a:t>Easy to see the tag structure</a:t>
            </a:r>
            <a:r>
              <a:rPr lang="en-NZ" baseline="0" dirty="0" smtClean="0"/>
              <a:t>.</a:t>
            </a:r>
          </a:p>
          <a:p>
            <a:pPr>
              <a:buFont typeface="Arial" pitchFamily="34" charset="0"/>
              <a:buChar char="•"/>
            </a:pPr>
            <a:endParaRPr lang="en-NZ" baseline="0" dirty="0" smtClean="0"/>
          </a:p>
          <a:p>
            <a:pPr>
              <a:buFont typeface="Arial" pitchFamily="34" charset="0"/>
              <a:buChar char="•"/>
            </a:pPr>
            <a:r>
              <a:rPr lang="en-NZ" baseline="0" dirty="0" smtClean="0"/>
              <a:t>You should understand how to deal with XML, and you will do so in the practical, but it is becoming the less important of the two structured data formats as JSON pushes it out of the way. So we’re not going to spend any more time on it, but will instead move on to JSON.</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9</a:t>
            </a:fld>
            <a:endParaRPr lang="en-NZ"/>
          </a:p>
        </p:txBody>
      </p:sp>
    </p:spTree>
    <p:extLst>
      <p:ext uri="{BB962C8B-B14F-4D97-AF65-F5344CB8AC3E}">
        <p14:creationId xmlns="" xmlns:p14="http://schemas.microsoft.com/office/powerpoint/2010/main" val="3872872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34A28523-E0F7-4044-89A0-F242E8782D65}" type="slidenum">
              <a:rPr lang="en-NZ" smtClean="0"/>
              <a:pPr>
                <a:defRPr/>
              </a:pPr>
              <a:t>‹#›</a:t>
            </a:fld>
            <a:endParaRPr lang="en-NZ"/>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CB9C3A69-AC4D-475E-BEED-B73EFBB251A7}" type="slidenum">
              <a:rPr lang="en-NZ" smtClean="0"/>
              <a:pPr>
                <a:defRPr/>
              </a:pPr>
              <a:t>‹#›</a:t>
            </a:fld>
            <a:endParaRPr lang="en-NZ"/>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3EF58478-D436-4801-A81C-C2F6A97EF4FE}" type="slidenum">
              <a:rPr lang="en-NZ" smtClean="0"/>
              <a:pPr>
                <a:defRPr/>
              </a:pPr>
              <a:t>‹#›</a:t>
            </a:fld>
            <a:endParaRPr lang="en-NZ"/>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2800"/>
            </a:lvl1pPr>
            <a:lvl2pPr>
              <a:defRPr sz="2400"/>
            </a:lvl2pPr>
            <a:lvl3pPr>
              <a:defRPr sz="2400"/>
            </a:lvl3pPr>
            <a:lvl4pPr>
              <a:defRPr sz="24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3CFD85A3-8444-451D-AE5E-FA5D3C0A9327}" type="slidenum">
              <a:rPr lang="en-NZ" smtClean="0"/>
              <a:pPr>
                <a:defRPr/>
              </a:pPr>
              <a:t>‹#›</a:t>
            </a:fld>
            <a:endParaRPr lang="en-NZ"/>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77AB0817-5139-425A-AE15-C6203E7816B0}" type="slidenum">
              <a:rPr lang="en-NZ" smtClean="0"/>
              <a:pPr>
                <a:defRPr/>
              </a:pPr>
              <a:t>‹#›</a:t>
            </a:fld>
            <a:endParaRPr lang="en-NZ"/>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en-NZ"/>
          </a:p>
        </p:txBody>
      </p:sp>
      <p:sp>
        <p:nvSpPr>
          <p:cNvPr id="6" name="Footer Placeholder 5"/>
          <p:cNvSpPr>
            <a:spLocks noGrp="1"/>
          </p:cNvSpPr>
          <p:nvPr>
            <p:ph type="ftr" sz="quarter" idx="11"/>
          </p:nvPr>
        </p:nvSpPr>
        <p:spPr/>
        <p:txBody>
          <a:bodyPr/>
          <a:lstStyle/>
          <a:p>
            <a:pPr>
              <a:defRPr/>
            </a:pPr>
            <a:endParaRPr lang="en-NZ"/>
          </a:p>
        </p:txBody>
      </p:sp>
      <p:sp>
        <p:nvSpPr>
          <p:cNvPr id="7" name="Slide Number Placeholder 6"/>
          <p:cNvSpPr>
            <a:spLocks noGrp="1"/>
          </p:cNvSpPr>
          <p:nvPr>
            <p:ph type="sldNum" sz="quarter" idx="12"/>
          </p:nvPr>
        </p:nvSpPr>
        <p:spPr/>
        <p:txBody>
          <a:bodyPr/>
          <a:lstStyle/>
          <a:p>
            <a:pPr>
              <a:defRPr/>
            </a:pPr>
            <a:fld id="{8B1D178D-A05A-428A-BAF9-183D58917CDA}" type="slidenum">
              <a:rPr lang="en-NZ" smtClean="0"/>
              <a:pPr>
                <a:defRPr/>
              </a:pPr>
              <a:t>‹#›</a:t>
            </a:fld>
            <a:endParaRPr lang="en-NZ"/>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NZ"/>
          </a:p>
        </p:txBody>
      </p:sp>
      <p:sp>
        <p:nvSpPr>
          <p:cNvPr id="8" name="Footer Placeholder 7"/>
          <p:cNvSpPr>
            <a:spLocks noGrp="1"/>
          </p:cNvSpPr>
          <p:nvPr>
            <p:ph type="ftr" sz="quarter" idx="11"/>
          </p:nvPr>
        </p:nvSpPr>
        <p:spPr/>
        <p:txBody>
          <a:bodyPr/>
          <a:lstStyle/>
          <a:p>
            <a:pPr>
              <a:defRPr/>
            </a:pPr>
            <a:endParaRPr lang="en-NZ"/>
          </a:p>
        </p:txBody>
      </p:sp>
      <p:sp>
        <p:nvSpPr>
          <p:cNvPr id="9" name="Slide Number Placeholder 8"/>
          <p:cNvSpPr>
            <a:spLocks noGrp="1"/>
          </p:cNvSpPr>
          <p:nvPr>
            <p:ph type="sldNum" sz="quarter" idx="12"/>
          </p:nvPr>
        </p:nvSpPr>
        <p:spPr/>
        <p:txBody>
          <a:bodyPr/>
          <a:lstStyle/>
          <a:p>
            <a:pPr>
              <a:defRPr/>
            </a:pPr>
            <a:fld id="{29864EFF-921C-4FD0-8B00-F66B57E04AE7}" type="slidenum">
              <a:rPr lang="en-NZ" smtClean="0"/>
              <a:pPr>
                <a:defRPr/>
              </a:pPr>
              <a:t>‹#›</a:t>
            </a:fld>
            <a:endParaRPr lang="en-NZ"/>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NZ"/>
          </a:p>
        </p:txBody>
      </p:sp>
      <p:sp>
        <p:nvSpPr>
          <p:cNvPr id="4" name="Footer Placeholder 3"/>
          <p:cNvSpPr>
            <a:spLocks noGrp="1"/>
          </p:cNvSpPr>
          <p:nvPr>
            <p:ph type="ftr" sz="quarter" idx="11"/>
          </p:nvPr>
        </p:nvSpPr>
        <p:spPr/>
        <p:txBody>
          <a:bodyPr/>
          <a:lstStyle/>
          <a:p>
            <a:pPr>
              <a:defRPr/>
            </a:pPr>
            <a:endParaRPr lang="en-NZ"/>
          </a:p>
        </p:txBody>
      </p:sp>
      <p:sp>
        <p:nvSpPr>
          <p:cNvPr id="5" name="Slide Number Placeholder 4"/>
          <p:cNvSpPr>
            <a:spLocks noGrp="1"/>
          </p:cNvSpPr>
          <p:nvPr>
            <p:ph type="sldNum" sz="quarter" idx="12"/>
          </p:nvPr>
        </p:nvSpPr>
        <p:spPr/>
        <p:txBody>
          <a:bodyPr/>
          <a:lstStyle/>
          <a:p>
            <a:pPr>
              <a:defRPr/>
            </a:pPr>
            <a:fld id="{E331A9C2-5C9D-4B46-808B-6A1408327A33}" type="slidenum">
              <a:rPr lang="en-NZ" smtClean="0"/>
              <a:pPr>
                <a:defRPr/>
              </a:pPr>
              <a:t>‹#›</a:t>
            </a:fld>
            <a:endParaRPr lang="en-NZ"/>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NZ"/>
          </a:p>
        </p:txBody>
      </p:sp>
      <p:sp>
        <p:nvSpPr>
          <p:cNvPr id="3" name="Footer Placeholder 2"/>
          <p:cNvSpPr>
            <a:spLocks noGrp="1"/>
          </p:cNvSpPr>
          <p:nvPr>
            <p:ph type="ftr" sz="quarter" idx="11"/>
          </p:nvPr>
        </p:nvSpPr>
        <p:spPr/>
        <p:txBody>
          <a:bodyPr/>
          <a:lstStyle/>
          <a:p>
            <a:pPr>
              <a:defRPr/>
            </a:pPr>
            <a:endParaRPr lang="en-NZ"/>
          </a:p>
        </p:txBody>
      </p:sp>
      <p:sp>
        <p:nvSpPr>
          <p:cNvPr id="4" name="Slide Number Placeholder 3"/>
          <p:cNvSpPr>
            <a:spLocks noGrp="1"/>
          </p:cNvSpPr>
          <p:nvPr>
            <p:ph type="sldNum" sz="quarter" idx="12"/>
          </p:nvPr>
        </p:nvSpPr>
        <p:spPr/>
        <p:txBody>
          <a:bodyPr/>
          <a:lstStyle/>
          <a:p>
            <a:pPr>
              <a:defRPr/>
            </a:pPr>
            <a:fld id="{83FDEF32-F19D-4761-B04A-96EFA9F21782}" type="slidenum">
              <a:rPr lang="en-NZ" smtClean="0"/>
              <a:pPr>
                <a:defRPr/>
              </a:pPr>
              <a:t>‹#›</a:t>
            </a:fld>
            <a:endParaRPr lang="en-NZ"/>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NZ"/>
          </a:p>
        </p:txBody>
      </p:sp>
      <p:sp>
        <p:nvSpPr>
          <p:cNvPr id="6" name="Footer Placeholder 5"/>
          <p:cNvSpPr>
            <a:spLocks noGrp="1"/>
          </p:cNvSpPr>
          <p:nvPr>
            <p:ph type="ftr" sz="quarter" idx="11"/>
          </p:nvPr>
        </p:nvSpPr>
        <p:spPr/>
        <p:txBody>
          <a:bodyPr/>
          <a:lstStyle/>
          <a:p>
            <a:pPr>
              <a:defRPr/>
            </a:pPr>
            <a:endParaRPr lang="en-NZ"/>
          </a:p>
        </p:txBody>
      </p:sp>
      <p:sp>
        <p:nvSpPr>
          <p:cNvPr id="7" name="Slide Number Placeholder 6"/>
          <p:cNvSpPr>
            <a:spLocks noGrp="1"/>
          </p:cNvSpPr>
          <p:nvPr>
            <p:ph type="sldNum" sz="quarter" idx="12"/>
          </p:nvPr>
        </p:nvSpPr>
        <p:spPr/>
        <p:txBody>
          <a:bodyPr/>
          <a:lstStyle/>
          <a:p>
            <a:pPr>
              <a:defRPr/>
            </a:pPr>
            <a:fld id="{81A4909C-509B-4A77-A499-B8BD03A97463}" type="slidenum">
              <a:rPr lang="en-NZ" smtClean="0"/>
              <a:pPr>
                <a:defRPr/>
              </a:pPr>
              <a:t>‹#›</a:t>
            </a:fld>
            <a:endParaRPr lang="en-NZ"/>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NZ"/>
          </a:p>
        </p:txBody>
      </p:sp>
      <p:sp>
        <p:nvSpPr>
          <p:cNvPr id="6" name="Footer Placeholder 5"/>
          <p:cNvSpPr>
            <a:spLocks noGrp="1"/>
          </p:cNvSpPr>
          <p:nvPr>
            <p:ph type="ftr" sz="quarter" idx="11"/>
          </p:nvPr>
        </p:nvSpPr>
        <p:spPr/>
        <p:txBody>
          <a:bodyPr/>
          <a:lstStyle/>
          <a:p>
            <a:pPr>
              <a:defRPr/>
            </a:pPr>
            <a:endParaRPr lang="en-NZ"/>
          </a:p>
        </p:txBody>
      </p:sp>
      <p:sp>
        <p:nvSpPr>
          <p:cNvPr id="7" name="Slide Number Placeholder 6"/>
          <p:cNvSpPr>
            <a:spLocks noGrp="1"/>
          </p:cNvSpPr>
          <p:nvPr>
            <p:ph type="sldNum" sz="quarter" idx="12"/>
          </p:nvPr>
        </p:nvSpPr>
        <p:spPr/>
        <p:txBody>
          <a:bodyPr/>
          <a:lstStyle/>
          <a:p>
            <a:pPr>
              <a:defRPr/>
            </a:pPr>
            <a:fld id="{B2E727EE-4258-4283-9DBE-8B6EF1DF6674}" type="slidenum">
              <a:rPr lang="en-NZ" smtClean="0"/>
              <a:pPr>
                <a:defRPr/>
              </a:pPr>
              <a:t>‹#›</a:t>
            </a:fld>
            <a:endParaRPr lang="en-NZ"/>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endParaRPr lang="en-NZ"/>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endParaRPr lang="en-NZ"/>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pPr>
              <a:defRPr/>
            </a:pPr>
            <a:fld id="{3897ED57-6697-4273-9E3F-B169012E37DF}" type="slidenum">
              <a:rPr lang="en-NZ" smtClean="0"/>
              <a:pPr>
                <a:defRPr/>
              </a:pPr>
              <a:t>‹#›</a:t>
            </a:fld>
            <a:endParaRPr lang="en-NZ"/>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iming>
    <p:tnLst>
      <p:par>
        <p:cTn id="1" dur="indefinite" restart="never" nodeType="tmRoot"/>
      </p:par>
    </p:tnLst>
  </p:timing>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4" name="Rectangle 4"/>
          <p:cNvSpPr>
            <a:spLocks noGrp="1" noChangeArrowheads="1"/>
          </p:cNvSpPr>
          <p:nvPr>
            <p:ph type="ctrTitle"/>
          </p:nvPr>
        </p:nvSpPr>
        <p:spPr/>
        <p:txBody>
          <a:bodyPr/>
          <a:lstStyle/>
          <a:p>
            <a:r>
              <a:rPr lang="en-NZ" dirty="0" smtClean="0"/>
              <a:t>Formatted File I/O</a:t>
            </a:r>
            <a:endParaRPr lang="en-NZ" dirty="0"/>
          </a:p>
        </p:txBody>
      </p:sp>
      <p:sp>
        <p:nvSpPr>
          <p:cNvPr id="194565" name="Rectangle 5"/>
          <p:cNvSpPr>
            <a:spLocks noGrp="1" noChangeArrowheads="1"/>
          </p:cNvSpPr>
          <p:nvPr>
            <p:ph type="subTitle" idx="1"/>
          </p:nvPr>
        </p:nvSpPr>
        <p:spPr>
          <a:xfrm>
            <a:off x="685800" y="3505200"/>
            <a:ext cx="7846640" cy="1752600"/>
          </a:xfrm>
        </p:spPr>
        <p:txBody>
          <a:bodyPr>
            <a:normAutofit fontScale="92500" lnSpcReduction="20000"/>
          </a:bodyPr>
          <a:lstStyle/>
          <a:p>
            <a:r>
              <a:rPr lang="en-NZ" smtClean="0"/>
              <a:t>IN721 2017</a:t>
            </a:r>
            <a:endParaRPr lang="en-NZ" dirty="0" smtClean="0"/>
          </a:p>
          <a:p>
            <a:r>
              <a:rPr lang="en-AU" dirty="0" smtClean="0"/>
              <a:t>Design and Development for Mobile Devices</a:t>
            </a:r>
            <a:endParaRPr lang="en-NZ" dirty="0" smtClean="0"/>
          </a:p>
          <a:p>
            <a:r>
              <a:rPr lang="en-NZ" dirty="0" smtClean="0"/>
              <a:t>Session 8.2</a:t>
            </a:r>
          </a:p>
          <a:p>
            <a:endParaRPr lang="en-NZ" dirty="0" smtClean="0"/>
          </a:p>
          <a:p>
            <a:r>
              <a:rPr lang="en-NZ" b="1" dirty="0" smtClean="0"/>
              <a:t>You will need pen/pencil and paper for today’s session</a:t>
            </a:r>
          </a:p>
          <a:p>
            <a:endParaRPr lang="en-NZ"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JSON</a:t>
            </a:r>
            <a:endParaRPr lang="en-NZ" dirty="0"/>
          </a:p>
        </p:txBody>
      </p:sp>
      <p:sp>
        <p:nvSpPr>
          <p:cNvPr id="3" name="Content Placeholder 2"/>
          <p:cNvSpPr>
            <a:spLocks noGrp="1"/>
          </p:cNvSpPr>
          <p:nvPr>
            <p:ph idx="1"/>
          </p:nvPr>
        </p:nvSpPr>
        <p:spPr/>
        <p:txBody>
          <a:bodyPr/>
          <a:lstStyle/>
          <a:p>
            <a:r>
              <a:rPr lang="en-NZ" dirty="0" smtClean="0"/>
              <a:t>JavaScript Object Notation</a:t>
            </a:r>
          </a:p>
          <a:p>
            <a:endParaRPr lang="en-NZ"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JSON – Formal Definitions</a:t>
            </a:r>
            <a:endParaRPr lang="en-NZ" dirty="0"/>
          </a:p>
        </p:txBody>
      </p:sp>
      <p:sp>
        <p:nvSpPr>
          <p:cNvPr id="3" name="Content Placeholder 2"/>
          <p:cNvSpPr>
            <a:spLocks noGrp="1"/>
          </p:cNvSpPr>
          <p:nvPr>
            <p:ph idx="1"/>
          </p:nvPr>
        </p:nvSpPr>
        <p:spPr/>
        <p:txBody>
          <a:bodyPr/>
          <a:lstStyle/>
          <a:p>
            <a:r>
              <a:rPr lang="en-NZ" dirty="0" smtClean="0"/>
              <a:t>Two structures:</a:t>
            </a:r>
          </a:p>
          <a:p>
            <a:pPr lvl="1"/>
            <a:r>
              <a:rPr lang="en-NZ" sz="2800" dirty="0" smtClean="0"/>
              <a:t>Objects: A collection of key-value pairs</a:t>
            </a:r>
          </a:p>
          <a:p>
            <a:pPr lvl="1"/>
            <a:r>
              <a:rPr lang="en-NZ" sz="2800" dirty="0" smtClean="0"/>
              <a:t>Arrays: An ordered list of values</a:t>
            </a:r>
            <a:endParaRPr lang="en-NZ" sz="3200" dirty="0" smtClean="0"/>
          </a:p>
          <a:p>
            <a:pPr lvl="1"/>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JSON – Formal Definitions</a:t>
            </a:r>
            <a:endParaRPr lang="en-NZ" dirty="0"/>
          </a:p>
        </p:txBody>
      </p:sp>
      <p:pic>
        <p:nvPicPr>
          <p:cNvPr id="3074" name="Picture 2"/>
          <p:cNvPicPr>
            <a:picLocks noChangeAspect="1" noChangeArrowheads="1"/>
          </p:cNvPicPr>
          <p:nvPr/>
        </p:nvPicPr>
        <p:blipFill>
          <a:blip r:embed="rId3" cstate="print"/>
          <a:srcRect/>
          <a:stretch>
            <a:fillRect/>
          </a:stretch>
        </p:blipFill>
        <p:spPr bwMode="auto">
          <a:xfrm>
            <a:off x="552450" y="1988840"/>
            <a:ext cx="8039100" cy="1590675"/>
          </a:xfrm>
          <a:prstGeom prst="rect">
            <a:avLst/>
          </a:prstGeom>
          <a:noFill/>
          <a:ln w="9525">
            <a:noFill/>
            <a:miter lim="800000"/>
            <a:headEnd/>
            <a:tailEnd/>
          </a:ln>
        </p:spPr>
      </p:pic>
      <p:sp>
        <p:nvSpPr>
          <p:cNvPr id="6" name="Content Placeholder 5"/>
          <p:cNvSpPr>
            <a:spLocks noGrp="1"/>
          </p:cNvSpPr>
          <p:nvPr>
            <p:ph idx="1"/>
          </p:nvPr>
        </p:nvSpPr>
        <p:spPr/>
        <p:txBody>
          <a:bodyPr/>
          <a:lstStyle/>
          <a:p>
            <a:endParaRPr lang="en-NZ"/>
          </a:p>
        </p:txBody>
      </p:sp>
      <p:pic>
        <p:nvPicPr>
          <p:cNvPr id="3076" name="Picture 4"/>
          <p:cNvPicPr>
            <a:picLocks noChangeAspect="1" noChangeArrowheads="1"/>
          </p:cNvPicPr>
          <p:nvPr/>
        </p:nvPicPr>
        <p:blipFill>
          <a:blip r:embed="rId4" cstate="print"/>
          <a:srcRect/>
          <a:stretch>
            <a:fillRect/>
          </a:stretch>
        </p:blipFill>
        <p:spPr bwMode="auto">
          <a:xfrm>
            <a:off x="683568" y="4149080"/>
            <a:ext cx="7030599" cy="216024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JSON – Formal Definitions</a:t>
            </a:r>
            <a:endParaRPr lang="en-NZ" dirty="0"/>
          </a:p>
        </p:txBody>
      </p:sp>
      <p:sp>
        <p:nvSpPr>
          <p:cNvPr id="3" name="Content Placeholder 2"/>
          <p:cNvSpPr>
            <a:spLocks noGrp="1"/>
          </p:cNvSpPr>
          <p:nvPr>
            <p:ph idx="1"/>
          </p:nvPr>
        </p:nvSpPr>
        <p:spPr/>
        <p:txBody>
          <a:bodyPr/>
          <a:lstStyle/>
          <a:p>
            <a:endParaRPr lang="en-NZ"/>
          </a:p>
        </p:txBody>
      </p:sp>
      <p:pic>
        <p:nvPicPr>
          <p:cNvPr id="4098" name="Picture 2"/>
          <p:cNvPicPr>
            <a:picLocks noChangeAspect="1" noChangeArrowheads="1"/>
          </p:cNvPicPr>
          <p:nvPr/>
        </p:nvPicPr>
        <p:blipFill>
          <a:blip r:embed="rId3" cstate="print"/>
          <a:srcRect/>
          <a:stretch>
            <a:fillRect/>
          </a:stretch>
        </p:blipFill>
        <p:spPr bwMode="auto">
          <a:xfrm>
            <a:off x="616024" y="1631826"/>
            <a:ext cx="7772400" cy="1581150"/>
          </a:xfrm>
          <a:prstGeom prst="rect">
            <a:avLst/>
          </a:prstGeom>
          <a:noFill/>
          <a:ln w="9525">
            <a:noFill/>
            <a:miter lim="800000"/>
            <a:headEnd/>
            <a:tailEnd/>
          </a:ln>
        </p:spPr>
      </p:pic>
      <p:pic>
        <p:nvPicPr>
          <p:cNvPr id="4100" name="Picture 4"/>
          <p:cNvPicPr>
            <a:picLocks noChangeAspect="1" noChangeArrowheads="1"/>
          </p:cNvPicPr>
          <p:nvPr/>
        </p:nvPicPr>
        <p:blipFill>
          <a:blip r:embed="rId4" cstate="print"/>
          <a:srcRect/>
          <a:stretch>
            <a:fillRect/>
          </a:stretch>
        </p:blipFill>
        <p:spPr bwMode="auto">
          <a:xfrm>
            <a:off x="681038" y="4218409"/>
            <a:ext cx="7781925" cy="8667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JSON – Formal Definitions</a:t>
            </a:r>
            <a:endParaRPr lang="en-NZ" dirty="0"/>
          </a:p>
        </p:txBody>
      </p:sp>
      <p:sp>
        <p:nvSpPr>
          <p:cNvPr id="3" name="Content Placeholder 2"/>
          <p:cNvSpPr>
            <a:spLocks noGrp="1"/>
          </p:cNvSpPr>
          <p:nvPr>
            <p:ph idx="1"/>
          </p:nvPr>
        </p:nvSpPr>
        <p:spPr/>
        <p:txBody>
          <a:bodyPr/>
          <a:lstStyle/>
          <a:p>
            <a:pPr>
              <a:buNone/>
            </a:pPr>
            <a:endParaRPr lang="en-NZ" dirty="0"/>
          </a:p>
        </p:txBody>
      </p:sp>
      <p:pic>
        <p:nvPicPr>
          <p:cNvPr id="5123" name="Picture 3"/>
          <p:cNvPicPr>
            <a:picLocks noChangeAspect="1" noChangeArrowheads="1"/>
          </p:cNvPicPr>
          <p:nvPr/>
        </p:nvPicPr>
        <p:blipFill>
          <a:blip r:embed="rId3" cstate="print"/>
          <a:srcRect/>
          <a:stretch>
            <a:fillRect/>
          </a:stretch>
        </p:blipFill>
        <p:spPr bwMode="auto">
          <a:xfrm>
            <a:off x="579065" y="1628800"/>
            <a:ext cx="7953375" cy="3400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JSON Example</a:t>
            </a:r>
            <a:endParaRPr lang="en-NZ" dirty="0"/>
          </a:p>
        </p:txBody>
      </p:sp>
      <p:sp>
        <p:nvSpPr>
          <p:cNvPr id="3" name="Content Placeholder 2"/>
          <p:cNvSpPr>
            <a:spLocks noGrp="1"/>
          </p:cNvSpPr>
          <p:nvPr>
            <p:ph idx="1"/>
          </p:nvPr>
        </p:nvSpPr>
        <p:spPr/>
        <p:txBody>
          <a:bodyPr/>
          <a:lstStyle/>
          <a:p>
            <a:endParaRPr lang="en-NZ"/>
          </a:p>
        </p:txBody>
      </p:sp>
      <p:pic>
        <p:nvPicPr>
          <p:cNvPr id="1026" name="Picture 2"/>
          <p:cNvPicPr>
            <a:picLocks noChangeAspect="1" noChangeArrowheads="1"/>
          </p:cNvPicPr>
          <p:nvPr/>
        </p:nvPicPr>
        <p:blipFill>
          <a:blip r:embed="rId3" cstate="print"/>
          <a:srcRect/>
          <a:stretch>
            <a:fillRect/>
          </a:stretch>
        </p:blipFill>
        <p:spPr bwMode="auto">
          <a:xfrm>
            <a:off x="467544" y="1641326"/>
            <a:ext cx="3850020" cy="495602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JSON and Android</a:t>
            </a:r>
            <a:br>
              <a:rPr lang="en-NZ" dirty="0" smtClean="0"/>
            </a:br>
            <a:endParaRPr lang="en-NZ" dirty="0"/>
          </a:p>
        </p:txBody>
      </p:sp>
      <p:sp>
        <p:nvSpPr>
          <p:cNvPr id="3" name="Content Placeholder 2"/>
          <p:cNvSpPr>
            <a:spLocks noGrp="1"/>
          </p:cNvSpPr>
          <p:nvPr>
            <p:ph idx="1"/>
          </p:nvPr>
        </p:nvSpPr>
        <p:spPr/>
        <p:txBody>
          <a:bodyPr/>
          <a:lstStyle/>
          <a:p>
            <a:r>
              <a:rPr lang="en-NZ" dirty="0" smtClean="0"/>
              <a:t>Android classes</a:t>
            </a:r>
          </a:p>
          <a:p>
            <a:pPr lvl="1"/>
            <a:r>
              <a:rPr lang="en-NZ" dirty="0" err="1" smtClean="0"/>
              <a:t>JSONObject</a:t>
            </a:r>
            <a:endParaRPr lang="en-NZ" dirty="0" smtClean="0"/>
          </a:p>
          <a:p>
            <a:pPr lvl="1"/>
            <a:r>
              <a:rPr lang="en-NZ" dirty="0" err="1" smtClean="0"/>
              <a:t>JSONArray</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JSON and Android</a:t>
            </a:r>
            <a:br>
              <a:rPr lang="en-NZ" dirty="0" smtClean="0"/>
            </a:br>
            <a:endParaRPr lang="en-NZ" dirty="0"/>
          </a:p>
        </p:txBody>
      </p:sp>
      <p:sp>
        <p:nvSpPr>
          <p:cNvPr id="3" name="Content Placeholder 2"/>
          <p:cNvSpPr>
            <a:spLocks noGrp="1"/>
          </p:cNvSpPr>
          <p:nvPr>
            <p:ph idx="1"/>
          </p:nvPr>
        </p:nvSpPr>
        <p:spPr/>
        <p:txBody>
          <a:bodyPr/>
          <a:lstStyle/>
          <a:p>
            <a:r>
              <a:rPr lang="en-NZ" dirty="0" smtClean="0"/>
              <a:t>Read in the entire JSON file</a:t>
            </a:r>
            <a:endParaRPr lang="en-NZ" dirty="0"/>
          </a:p>
        </p:txBody>
      </p:sp>
      <p:pic>
        <p:nvPicPr>
          <p:cNvPr id="2050" name="Picture 2"/>
          <p:cNvPicPr>
            <a:picLocks noChangeAspect="1" noChangeArrowheads="1"/>
          </p:cNvPicPr>
          <p:nvPr/>
        </p:nvPicPr>
        <p:blipFill>
          <a:blip r:embed="rId3" cstate="print"/>
          <a:srcRect/>
          <a:stretch>
            <a:fillRect/>
          </a:stretch>
        </p:blipFill>
        <p:spPr bwMode="auto">
          <a:xfrm>
            <a:off x="35496" y="2348880"/>
            <a:ext cx="9168120" cy="417646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JSON and Android</a:t>
            </a:r>
            <a:br>
              <a:rPr lang="en-NZ" dirty="0" smtClean="0"/>
            </a:br>
            <a:endParaRPr lang="en-NZ" dirty="0"/>
          </a:p>
        </p:txBody>
      </p:sp>
      <p:sp>
        <p:nvSpPr>
          <p:cNvPr id="3" name="Content Placeholder 2"/>
          <p:cNvSpPr>
            <a:spLocks noGrp="1"/>
          </p:cNvSpPr>
          <p:nvPr>
            <p:ph idx="1"/>
          </p:nvPr>
        </p:nvSpPr>
        <p:spPr/>
        <p:txBody>
          <a:bodyPr/>
          <a:lstStyle/>
          <a:p>
            <a:r>
              <a:rPr lang="en-NZ" dirty="0" smtClean="0"/>
              <a:t>Read in the entire JSON file</a:t>
            </a:r>
            <a:endParaRPr lang="en-NZ" dirty="0"/>
          </a:p>
        </p:txBody>
      </p:sp>
      <p:pic>
        <p:nvPicPr>
          <p:cNvPr id="3074" name="Picture 2"/>
          <p:cNvPicPr>
            <a:picLocks noChangeAspect="1" noChangeArrowheads="1"/>
          </p:cNvPicPr>
          <p:nvPr/>
        </p:nvPicPr>
        <p:blipFill>
          <a:blip r:embed="rId3" cstate="print"/>
          <a:srcRect/>
          <a:stretch>
            <a:fillRect/>
          </a:stretch>
        </p:blipFill>
        <p:spPr bwMode="auto">
          <a:xfrm>
            <a:off x="773848" y="2276872"/>
            <a:ext cx="2430000" cy="4320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JSON and Android</a:t>
            </a:r>
            <a:br>
              <a:rPr lang="en-NZ" dirty="0" smtClean="0"/>
            </a:br>
            <a:endParaRPr lang="en-NZ" dirty="0"/>
          </a:p>
        </p:txBody>
      </p:sp>
      <p:sp>
        <p:nvSpPr>
          <p:cNvPr id="3" name="Content Placeholder 2"/>
          <p:cNvSpPr>
            <a:spLocks noGrp="1"/>
          </p:cNvSpPr>
          <p:nvPr>
            <p:ph idx="1"/>
          </p:nvPr>
        </p:nvSpPr>
        <p:spPr/>
        <p:txBody>
          <a:bodyPr/>
          <a:lstStyle/>
          <a:p>
            <a:r>
              <a:rPr lang="en-NZ" dirty="0" smtClean="0"/>
              <a:t>Convert a String to a JSON object</a:t>
            </a:r>
          </a:p>
          <a:p>
            <a:endParaRPr lang="en-NZ" dirty="0"/>
          </a:p>
        </p:txBody>
      </p:sp>
      <p:pic>
        <p:nvPicPr>
          <p:cNvPr id="9219" name="Picture 3"/>
          <p:cNvPicPr>
            <a:picLocks noChangeAspect="1" noChangeArrowheads="1"/>
          </p:cNvPicPr>
          <p:nvPr/>
        </p:nvPicPr>
        <p:blipFill>
          <a:blip r:embed="rId3" cstate="print"/>
          <a:srcRect/>
          <a:stretch>
            <a:fillRect/>
          </a:stretch>
        </p:blipFill>
        <p:spPr bwMode="auto">
          <a:xfrm>
            <a:off x="467543" y="2708920"/>
            <a:ext cx="8239773" cy="86409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Formatted File I/O</a:t>
            </a:r>
            <a:endParaRPr lang="en-NZ" dirty="0"/>
          </a:p>
        </p:txBody>
      </p:sp>
      <p:sp>
        <p:nvSpPr>
          <p:cNvPr id="3" name="Content Placeholder 2"/>
          <p:cNvSpPr>
            <a:spLocks noGrp="1"/>
          </p:cNvSpPr>
          <p:nvPr>
            <p:ph idx="1"/>
          </p:nvPr>
        </p:nvSpPr>
        <p:spPr/>
        <p:txBody>
          <a:bodyPr/>
          <a:lstStyle/>
          <a:p>
            <a:r>
              <a:rPr lang="en-NZ" dirty="0" smtClean="0"/>
              <a:t>XML</a:t>
            </a:r>
          </a:p>
          <a:p>
            <a:r>
              <a:rPr lang="en-NZ" dirty="0" smtClean="0"/>
              <a:t>JSON</a:t>
            </a:r>
          </a:p>
          <a:p>
            <a:endParaRPr lang="en-NZ" dirty="0"/>
          </a:p>
        </p:txBody>
      </p:sp>
    </p:spTree>
    <p:extLst>
      <p:ext uri="{BB962C8B-B14F-4D97-AF65-F5344CB8AC3E}">
        <p14:creationId xmlns="" xmlns:p14="http://schemas.microsoft.com/office/powerpoint/2010/main" val="21429199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err="1" smtClean="0"/>
              <a:t>JSONObject</a:t>
            </a:r>
            <a:r>
              <a:rPr lang="en-NZ" dirty="0" smtClean="0"/>
              <a:t/>
            </a:r>
            <a:br>
              <a:rPr lang="en-NZ" dirty="0" smtClean="0"/>
            </a:br>
            <a:endParaRPr lang="en-NZ" dirty="0"/>
          </a:p>
        </p:txBody>
      </p:sp>
      <p:sp>
        <p:nvSpPr>
          <p:cNvPr id="3" name="Content Placeholder 2"/>
          <p:cNvSpPr>
            <a:spLocks noGrp="1"/>
          </p:cNvSpPr>
          <p:nvPr>
            <p:ph idx="1"/>
          </p:nvPr>
        </p:nvSpPr>
        <p:spPr/>
        <p:txBody>
          <a:bodyPr/>
          <a:lstStyle/>
          <a:p>
            <a:endParaRPr lang="en-NZ"/>
          </a:p>
        </p:txBody>
      </p:sp>
      <p:pic>
        <p:nvPicPr>
          <p:cNvPr id="10242" name="Picture 2"/>
          <p:cNvPicPr>
            <a:picLocks noChangeAspect="1" noChangeArrowheads="1"/>
          </p:cNvPicPr>
          <p:nvPr/>
        </p:nvPicPr>
        <p:blipFill>
          <a:blip r:embed="rId3" cstate="print"/>
          <a:srcRect/>
          <a:stretch>
            <a:fillRect/>
          </a:stretch>
        </p:blipFill>
        <p:spPr bwMode="auto">
          <a:xfrm>
            <a:off x="0" y="1628800"/>
            <a:ext cx="9175750" cy="2660650"/>
          </a:xfrm>
          <a:prstGeom prst="rect">
            <a:avLst/>
          </a:prstGeom>
          <a:noFill/>
          <a:ln w="9525">
            <a:noFill/>
            <a:miter lim="800000"/>
            <a:headEnd/>
            <a:tailEnd/>
          </a:ln>
        </p:spPr>
      </p:pic>
      <p:pic>
        <p:nvPicPr>
          <p:cNvPr id="10243" name="Picture 3"/>
          <p:cNvPicPr>
            <a:picLocks noChangeAspect="1" noChangeArrowheads="1"/>
          </p:cNvPicPr>
          <p:nvPr/>
        </p:nvPicPr>
        <p:blipFill>
          <a:blip r:embed="rId4" cstate="print"/>
          <a:srcRect/>
          <a:stretch>
            <a:fillRect/>
          </a:stretch>
        </p:blipFill>
        <p:spPr bwMode="auto">
          <a:xfrm>
            <a:off x="59754" y="4437112"/>
            <a:ext cx="9048750" cy="1149350"/>
          </a:xfrm>
          <a:prstGeom prst="rect">
            <a:avLst/>
          </a:prstGeom>
          <a:noFill/>
          <a:ln w="9525">
            <a:noFill/>
            <a:miter lim="800000"/>
            <a:headEnd/>
            <a:tailEnd/>
          </a:ln>
        </p:spPr>
      </p:pic>
      <p:pic>
        <p:nvPicPr>
          <p:cNvPr id="10244" name="Picture 4"/>
          <p:cNvPicPr>
            <a:picLocks noChangeAspect="1" noChangeArrowheads="1"/>
          </p:cNvPicPr>
          <p:nvPr/>
        </p:nvPicPr>
        <p:blipFill>
          <a:blip r:embed="rId5" cstate="print"/>
          <a:srcRect/>
          <a:stretch>
            <a:fillRect/>
          </a:stretch>
        </p:blipFill>
        <p:spPr bwMode="auto">
          <a:xfrm>
            <a:off x="66675" y="5631904"/>
            <a:ext cx="9010650" cy="533400"/>
          </a:xfrm>
          <a:prstGeom prst="rect">
            <a:avLst/>
          </a:prstGeom>
          <a:noFill/>
          <a:ln w="9525">
            <a:noFill/>
            <a:miter lim="800000"/>
            <a:headEnd/>
            <a:tailEnd/>
          </a:ln>
        </p:spPr>
      </p:pic>
      <p:pic>
        <p:nvPicPr>
          <p:cNvPr id="10245" name="Picture 5"/>
          <p:cNvPicPr>
            <a:picLocks noChangeAspect="1" noChangeArrowheads="1"/>
          </p:cNvPicPr>
          <p:nvPr/>
        </p:nvPicPr>
        <p:blipFill>
          <a:blip r:embed="rId6" cstate="print"/>
          <a:srcRect/>
          <a:stretch>
            <a:fillRect/>
          </a:stretch>
        </p:blipFill>
        <p:spPr bwMode="auto">
          <a:xfrm>
            <a:off x="28575" y="6237312"/>
            <a:ext cx="9086850" cy="584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err="1" smtClean="0"/>
              <a:t>JSONArray</a:t>
            </a:r>
            <a:r>
              <a:rPr lang="en-NZ" dirty="0" smtClean="0"/>
              <a:t/>
            </a:r>
            <a:br>
              <a:rPr lang="en-NZ" dirty="0" smtClean="0"/>
            </a:br>
            <a:endParaRPr lang="en-NZ" dirty="0"/>
          </a:p>
        </p:txBody>
      </p:sp>
      <p:sp>
        <p:nvSpPr>
          <p:cNvPr id="3" name="Content Placeholder 2"/>
          <p:cNvSpPr>
            <a:spLocks noGrp="1"/>
          </p:cNvSpPr>
          <p:nvPr>
            <p:ph idx="1"/>
          </p:nvPr>
        </p:nvSpPr>
        <p:spPr/>
        <p:txBody>
          <a:bodyPr/>
          <a:lstStyle/>
          <a:p>
            <a:endParaRPr lang="en-NZ"/>
          </a:p>
        </p:txBody>
      </p:sp>
      <p:pic>
        <p:nvPicPr>
          <p:cNvPr id="11266" name="Picture 2"/>
          <p:cNvPicPr>
            <a:picLocks noChangeAspect="1" noChangeArrowheads="1"/>
          </p:cNvPicPr>
          <p:nvPr/>
        </p:nvPicPr>
        <p:blipFill>
          <a:blip r:embed="rId3" cstate="print"/>
          <a:srcRect/>
          <a:stretch>
            <a:fillRect/>
          </a:stretch>
        </p:blipFill>
        <p:spPr bwMode="auto">
          <a:xfrm>
            <a:off x="0" y="1556792"/>
            <a:ext cx="9144000" cy="2544851"/>
          </a:xfrm>
          <a:prstGeom prst="rect">
            <a:avLst/>
          </a:prstGeom>
          <a:noFill/>
          <a:ln w="9525">
            <a:noFill/>
            <a:miter lim="800000"/>
            <a:headEnd/>
            <a:tailEnd/>
          </a:ln>
        </p:spPr>
      </p:pic>
      <p:pic>
        <p:nvPicPr>
          <p:cNvPr id="11267" name="Picture 3"/>
          <p:cNvPicPr>
            <a:picLocks noChangeAspect="1" noChangeArrowheads="1"/>
          </p:cNvPicPr>
          <p:nvPr/>
        </p:nvPicPr>
        <p:blipFill>
          <a:blip r:embed="rId4" cstate="print"/>
          <a:srcRect/>
          <a:stretch>
            <a:fillRect/>
          </a:stretch>
        </p:blipFill>
        <p:spPr bwMode="auto">
          <a:xfrm>
            <a:off x="31750" y="4541242"/>
            <a:ext cx="9080500" cy="1136650"/>
          </a:xfrm>
          <a:prstGeom prst="rect">
            <a:avLst/>
          </a:prstGeom>
          <a:noFill/>
          <a:ln w="9525">
            <a:noFill/>
            <a:miter lim="800000"/>
            <a:headEnd/>
            <a:tailEnd/>
          </a:ln>
        </p:spPr>
      </p:pic>
      <p:pic>
        <p:nvPicPr>
          <p:cNvPr id="11268" name="Picture 4"/>
          <p:cNvPicPr>
            <a:picLocks noChangeAspect="1" noChangeArrowheads="1"/>
          </p:cNvPicPr>
          <p:nvPr/>
        </p:nvPicPr>
        <p:blipFill>
          <a:blip r:embed="rId5" cstate="print"/>
          <a:srcRect/>
          <a:stretch>
            <a:fillRect/>
          </a:stretch>
        </p:blipFill>
        <p:spPr bwMode="auto">
          <a:xfrm>
            <a:off x="38100" y="5693370"/>
            <a:ext cx="9067800" cy="6159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2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Examples</a:t>
            </a:r>
            <a:br>
              <a:rPr lang="en-NZ" dirty="0" smtClean="0"/>
            </a:br>
            <a:endParaRPr lang="en-NZ" dirty="0"/>
          </a:p>
        </p:txBody>
      </p:sp>
      <p:sp>
        <p:nvSpPr>
          <p:cNvPr id="3" name="Content Placeholder 2"/>
          <p:cNvSpPr>
            <a:spLocks noGrp="1"/>
          </p:cNvSpPr>
          <p:nvPr>
            <p:ph idx="1"/>
          </p:nvPr>
        </p:nvSpPr>
        <p:spPr/>
        <p:txBody>
          <a:bodyPr/>
          <a:lstStyle/>
          <a:p>
            <a:endParaRPr lang="en-NZ"/>
          </a:p>
        </p:txBody>
      </p:sp>
      <p:pic>
        <p:nvPicPr>
          <p:cNvPr id="13316" name="Picture 4"/>
          <p:cNvPicPr>
            <a:picLocks noChangeAspect="1" noChangeArrowheads="1"/>
          </p:cNvPicPr>
          <p:nvPr/>
        </p:nvPicPr>
        <p:blipFill>
          <a:blip r:embed="rId3" cstate="print"/>
          <a:srcRect/>
          <a:stretch>
            <a:fillRect/>
          </a:stretch>
        </p:blipFill>
        <p:spPr bwMode="auto">
          <a:xfrm>
            <a:off x="461963" y="4413845"/>
            <a:ext cx="8220075" cy="1895475"/>
          </a:xfrm>
          <a:prstGeom prst="rect">
            <a:avLst/>
          </a:prstGeom>
          <a:noFill/>
          <a:ln w="9525">
            <a:noFill/>
            <a:miter lim="800000"/>
            <a:headEnd/>
            <a:tailEnd/>
          </a:ln>
        </p:spPr>
      </p:pic>
      <p:pic>
        <p:nvPicPr>
          <p:cNvPr id="6" name="Picture 2"/>
          <p:cNvPicPr>
            <a:picLocks noChangeAspect="1" noChangeArrowheads="1"/>
          </p:cNvPicPr>
          <p:nvPr/>
        </p:nvPicPr>
        <p:blipFill>
          <a:blip r:embed="rId4" cstate="print"/>
          <a:srcRect/>
          <a:stretch>
            <a:fillRect/>
          </a:stretch>
        </p:blipFill>
        <p:spPr bwMode="auto">
          <a:xfrm>
            <a:off x="467544" y="1628800"/>
            <a:ext cx="2025174" cy="260695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Examples</a:t>
            </a:r>
            <a:br>
              <a:rPr lang="en-NZ" dirty="0" smtClean="0"/>
            </a:br>
            <a:endParaRPr lang="en-NZ" dirty="0"/>
          </a:p>
        </p:txBody>
      </p:sp>
      <p:sp>
        <p:nvSpPr>
          <p:cNvPr id="3" name="Content Placeholder 2"/>
          <p:cNvSpPr>
            <a:spLocks noGrp="1"/>
          </p:cNvSpPr>
          <p:nvPr>
            <p:ph idx="1"/>
          </p:nvPr>
        </p:nvSpPr>
        <p:spPr/>
        <p:txBody>
          <a:bodyPr/>
          <a:lstStyle/>
          <a:p>
            <a:endParaRPr lang="en-NZ"/>
          </a:p>
        </p:txBody>
      </p:sp>
      <p:pic>
        <p:nvPicPr>
          <p:cNvPr id="4" name="Picture 3"/>
          <p:cNvPicPr>
            <a:picLocks noChangeAspect="1" noChangeArrowheads="1"/>
          </p:cNvPicPr>
          <p:nvPr/>
        </p:nvPicPr>
        <p:blipFill>
          <a:blip r:embed="rId3" cstate="print"/>
          <a:srcRect/>
          <a:stretch>
            <a:fillRect/>
          </a:stretch>
        </p:blipFill>
        <p:spPr bwMode="auto">
          <a:xfrm>
            <a:off x="6012160" y="548680"/>
            <a:ext cx="2664296" cy="3069950"/>
          </a:xfrm>
          <a:prstGeom prst="rect">
            <a:avLst/>
          </a:prstGeom>
          <a:noFill/>
          <a:ln w="9525">
            <a:noFill/>
            <a:miter lim="800000"/>
            <a:headEnd/>
            <a:tailEnd/>
          </a:ln>
        </p:spPr>
      </p:pic>
      <p:pic>
        <p:nvPicPr>
          <p:cNvPr id="4098" name="Picture 2"/>
          <p:cNvPicPr>
            <a:picLocks noChangeAspect="1" noChangeArrowheads="1"/>
          </p:cNvPicPr>
          <p:nvPr/>
        </p:nvPicPr>
        <p:blipFill>
          <a:blip r:embed="rId4" cstate="print"/>
          <a:srcRect/>
          <a:stretch>
            <a:fillRect/>
          </a:stretch>
        </p:blipFill>
        <p:spPr bwMode="auto">
          <a:xfrm>
            <a:off x="467544" y="1556792"/>
            <a:ext cx="2835000" cy="5040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Examples</a:t>
            </a:r>
            <a:br>
              <a:rPr lang="en-NZ" dirty="0" smtClean="0"/>
            </a:br>
            <a:endParaRPr lang="en-NZ" dirty="0"/>
          </a:p>
        </p:txBody>
      </p:sp>
      <p:sp>
        <p:nvSpPr>
          <p:cNvPr id="3" name="Content Placeholder 2"/>
          <p:cNvSpPr>
            <a:spLocks noGrp="1"/>
          </p:cNvSpPr>
          <p:nvPr>
            <p:ph idx="1"/>
          </p:nvPr>
        </p:nvSpPr>
        <p:spPr/>
        <p:txBody>
          <a:bodyPr/>
          <a:lstStyle/>
          <a:p>
            <a:endParaRPr lang="en-NZ"/>
          </a:p>
        </p:txBody>
      </p:sp>
      <p:pic>
        <p:nvPicPr>
          <p:cNvPr id="14339" name="Picture 3"/>
          <p:cNvPicPr>
            <a:picLocks noChangeAspect="1" noChangeArrowheads="1"/>
          </p:cNvPicPr>
          <p:nvPr/>
        </p:nvPicPr>
        <p:blipFill>
          <a:blip r:embed="rId3" cstate="print"/>
          <a:srcRect/>
          <a:stretch>
            <a:fillRect/>
          </a:stretch>
        </p:blipFill>
        <p:spPr bwMode="auto">
          <a:xfrm>
            <a:off x="0" y="1700808"/>
            <a:ext cx="8890854" cy="2664296"/>
          </a:xfrm>
          <a:prstGeom prst="rect">
            <a:avLst/>
          </a:prstGeom>
          <a:noFill/>
          <a:ln w="9525">
            <a:noFill/>
            <a:miter lim="800000"/>
            <a:headEnd/>
            <a:tailEnd/>
          </a:ln>
        </p:spPr>
      </p:pic>
      <p:pic>
        <p:nvPicPr>
          <p:cNvPr id="6146" name="Picture 2"/>
          <p:cNvPicPr>
            <a:picLocks noChangeAspect="1" noChangeArrowheads="1"/>
          </p:cNvPicPr>
          <p:nvPr/>
        </p:nvPicPr>
        <p:blipFill>
          <a:blip r:embed="rId4" cstate="print"/>
          <a:srcRect/>
          <a:stretch>
            <a:fillRect/>
          </a:stretch>
        </p:blipFill>
        <p:spPr bwMode="auto">
          <a:xfrm>
            <a:off x="395536" y="4869160"/>
            <a:ext cx="4048125" cy="1066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Examples</a:t>
            </a:r>
            <a:endParaRPr lang="en-NZ" dirty="0"/>
          </a:p>
        </p:txBody>
      </p:sp>
      <p:sp>
        <p:nvSpPr>
          <p:cNvPr id="3" name="Content Placeholder 2"/>
          <p:cNvSpPr>
            <a:spLocks noGrp="1"/>
          </p:cNvSpPr>
          <p:nvPr>
            <p:ph idx="1"/>
          </p:nvPr>
        </p:nvSpPr>
        <p:spPr/>
        <p:txBody>
          <a:bodyPr/>
          <a:lstStyle/>
          <a:p>
            <a:endParaRPr lang="en-NZ"/>
          </a:p>
        </p:txBody>
      </p:sp>
      <p:pic>
        <p:nvPicPr>
          <p:cNvPr id="15362" name="Picture 2"/>
          <p:cNvPicPr>
            <a:picLocks noChangeAspect="1" noChangeArrowheads="1"/>
          </p:cNvPicPr>
          <p:nvPr/>
        </p:nvPicPr>
        <p:blipFill>
          <a:blip r:embed="rId3" cstate="print"/>
          <a:srcRect/>
          <a:stretch>
            <a:fillRect/>
          </a:stretch>
        </p:blipFill>
        <p:spPr bwMode="auto">
          <a:xfrm>
            <a:off x="467544" y="1556791"/>
            <a:ext cx="8208912" cy="455094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In-Class exercise</a:t>
            </a:r>
            <a:endParaRPr lang="en-NZ" dirty="0"/>
          </a:p>
        </p:txBody>
      </p:sp>
      <p:sp>
        <p:nvSpPr>
          <p:cNvPr id="3" name="Content Placeholder 2"/>
          <p:cNvSpPr>
            <a:spLocks noGrp="1"/>
          </p:cNvSpPr>
          <p:nvPr>
            <p:ph idx="1"/>
          </p:nvPr>
        </p:nvSpPr>
        <p:spPr/>
        <p:txBody>
          <a:bodyPr/>
          <a:lstStyle/>
          <a:p>
            <a:r>
              <a:rPr lang="en-NZ" dirty="0" smtClean="0"/>
              <a:t>Assume the code has been written up to this point:</a:t>
            </a:r>
          </a:p>
          <a:p>
            <a:endParaRPr lang="en-NZ" dirty="0" smtClean="0"/>
          </a:p>
          <a:p>
            <a:endParaRPr lang="en-NZ" dirty="0"/>
          </a:p>
        </p:txBody>
      </p:sp>
      <p:pic>
        <p:nvPicPr>
          <p:cNvPr id="16391" name="Picture 7"/>
          <p:cNvPicPr>
            <a:picLocks noChangeAspect="1" noChangeArrowheads="1"/>
          </p:cNvPicPr>
          <p:nvPr/>
        </p:nvPicPr>
        <p:blipFill>
          <a:blip r:embed="rId3" cstate="print"/>
          <a:srcRect/>
          <a:stretch>
            <a:fillRect/>
          </a:stretch>
        </p:blipFill>
        <p:spPr bwMode="auto">
          <a:xfrm>
            <a:off x="683568" y="2708920"/>
            <a:ext cx="6076950" cy="990600"/>
          </a:xfrm>
          <a:prstGeom prst="rect">
            <a:avLst/>
          </a:prstGeom>
          <a:noFill/>
          <a:ln w="9525">
            <a:noFill/>
            <a:miter lim="800000"/>
            <a:headEnd/>
            <a:tailEnd/>
          </a:ln>
        </p:spPr>
      </p:pic>
      <p:pic>
        <p:nvPicPr>
          <p:cNvPr id="7170" name="Picture 2"/>
          <p:cNvPicPr>
            <a:picLocks noChangeAspect="1" noChangeArrowheads="1"/>
          </p:cNvPicPr>
          <p:nvPr/>
        </p:nvPicPr>
        <p:blipFill>
          <a:blip r:embed="rId4" cstate="print"/>
          <a:srcRect/>
          <a:stretch>
            <a:fillRect/>
          </a:stretch>
        </p:blipFill>
        <p:spPr bwMode="auto">
          <a:xfrm>
            <a:off x="6732240" y="2852936"/>
            <a:ext cx="2025000" cy="3600000"/>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9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Practical</a:t>
            </a:r>
            <a:br>
              <a:rPr lang="en-NZ" dirty="0" smtClean="0"/>
            </a:br>
            <a:endParaRPr lang="en-NZ" dirty="0"/>
          </a:p>
        </p:txBody>
      </p:sp>
      <p:sp>
        <p:nvSpPr>
          <p:cNvPr id="3" name="Content Placeholder 2"/>
          <p:cNvSpPr>
            <a:spLocks noGrp="1"/>
          </p:cNvSpPr>
          <p:nvPr>
            <p:ph idx="1"/>
          </p:nvPr>
        </p:nvSpPr>
        <p:spPr/>
        <p:txBody>
          <a:bodyPr/>
          <a:lstStyle/>
          <a:p>
            <a:endParaRPr lang="en-NZ"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~res/xml</a:t>
            </a:r>
            <a:endParaRPr lang="en-NZ" dirty="0"/>
          </a:p>
        </p:txBody>
      </p:sp>
      <p:sp>
        <p:nvSpPr>
          <p:cNvPr id="3" name="Content Placeholder 2"/>
          <p:cNvSpPr>
            <a:spLocks noGrp="1"/>
          </p:cNvSpPr>
          <p:nvPr>
            <p:ph idx="1"/>
          </p:nvPr>
        </p:nvSpPr>
        <p:spPr/>
        <p:txBody>
          <a:bodyPr/>
          <a:lstStyle/>
          <a:p>
            <a:endParaRPr lang="en-NZ"/>
          </a:p>
        </p:txBody>
      </p:sp>
      <p:pic>
        <p:nvPicPr>
          <p:cNvPr id="2050" name="Picture 2"/>
          <p:cNvPicPr>
            <a:picLocks noChangeAspect="1" noChangeArrowheads="1"/>
          </p:cNvPicPr>
          <p:nvPr/>
        </p:nvPicPr>
        <p:blipFill>
          <a:blip r:embed="rId3" cstate="print"/>
          <a:srcRect/>
          <a:stretch>
            <a:fillRect/>
          </a:stretch>
        </p:blipFill>
        <p:spPr bwMode="auto">
          <a:xfrm>
            <a:off x="467543" y="1628800"/>
            <a:ext cx="8103381" cy="4968552"/>
          </a:xfrm>
          <a:prstGeom prst="rect">
            <a:avLst/>
          </a:prstGeom>
          <a:noFill/>
          <a:ln w="9525">
            <a:noFill/>
            <a:miter lim="800000"/>
            <a:headEnd/>
            <a:tailEnd/>
          </a:ln>
        </p:spPr>
      </p:pic>
      <p:cxnSp>
        <p:nvCxnSpPr>
          <p:cNvPr id="6" name="Straight Arrow Connector 5"/>
          <p:cNvCxnSpPr/>
          <p:nvPr/>
        </p:nvCxnSpPr>
        <p:spPr>
          <a:xfrm flipH="1">
            <a:off x="3059832" y="1484784"/>
            <a:ext cx="792088" cy="115212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3563888" y="2132856"/>
            <a:ext cx="792088" cy="115212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XML Files</a:t>
            </a:r>
            <a:endParaRPr lang="en-NZ" dirty="0"/>
          </a:p>
        </p:txBody>
      </p:sp>
      <p:sp>
        <p:nvSpPr>
          <p:cNvPr id="3" name="Content Placeholder 2"/>
          <p:cNvSpPr>
            <a:spLocks noGrp="1"/>
          </p:cNvSpPr>
          <p:nvPr>
            <p:ph idx="1"/>
          </p:nvPr>
        </p:nvSpPr>
        <p:spPr/>
        <p:txBody>
          <a:bodyPr/>
          <a:lstStyle/>
          <a:p>
            <a:endParaRPr lang="en-NZ" dirty="0"/>
          </a:p>
        </p:txBody>
      </p:sp>
      <p:pic>
        <p:nvPicPr>
          <p:cNvPr id="1027" name="Picture 3"/>
          <p:cNvPicPr>
            <a:picLocks noChangeAspect="1" noChangeArrowheads="1"/>
          </p:cNvPicPr>
          <p:nvPr/>
        </p:nvPicPr>
        <p:blipFill>
          <a:blip r:embed="rId3" cstate="print"/>
          <a:srcRect/>
          <a:stretch>
            <a:fillRect/>
          </a:stretch>
        </p:blipFill>
        <p:spPr bwMode="auto">
          <a:xfrm>
            <a:off x="683568" y="1556792"/>
            <a:ext cx="2819400" cy="3371850"/>
          </a:xfrm>
          <a:prstGeom prst="rect">
            <a:avLst/>
          </a:prstGeom>
          <a:noFill/>
          <a:ln w="9525">
            <a:solidFill>
              <a:schemeClr val="accent1"/>
            </a:solidFill>
            <a:miter lim="800000"/>
            <a:headEnd/>
            <a:tailEnd/>
          </a:ln>
        </p:spPr>
      </p:pic>
      <p:pic>
        <p:nvPicPr>
          <p:cNvPr id="4" name="Picture 3"/>
          <p:cNvPicPr>
            <a:picLocks noChangeAspect="1"/>
          </p:cNvPicPr>
          <p:nvPr/>
        </p:nvPicPr>
        <p:blipFill>
          <a:blip r:embed="rId4" cstate="print"/>
          <a:stretch>
            <a:fillRect/>
          </a:stretch>
        </p:blipFill>
        <p:spPr>
          <a:xfrm>
            <a:off x="5076056" y="1600200"/>
            <a:ext cx="3312368" cy="4867566"/>
          </a:xfrm>
          <a:prstGeom prst="rect">
            <a:avLst/>
          </a:prstGeom>
        </p:spPr>
      </p:pic>
    </p:spTree>
    <p:extLst>
      <p:ext uri="{BB962C8B-B14F-4D97-AF65-F5344CB8AC3E}">
        <p14:creationId xmlns="" xmlns:p14="http://schemas.microsoft.com/office/powerpoint/2010/main" val="1463128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XML Files</a:t>
            </a:r>
            <a:endParaRPr lang="en-NZ" dirty="0"/>
          </a:p>
        </p:txBody>
      </p:sp>
      <p:sp>
        <p:nvSpPr>
          <p:cNvPr id="3" name="Content Placeholder 2"/>
          <p:cNvSpPr>
            <a:spLocks noGrp="1"/>
          </p:cNvSpPr>
          <p:nvPr>
            <p:ph idx="1"/>
          </p:nvPr>
        </p:nvSpPr>
        <p:spPr/>
        <p:txBody>
          <a:bodyPr>
            <a:normAutofit lnSpcReduction="10000"/>
          </a:bodyPr>
          <a:lstStyle/>
          <a:p>
            <a:r>
              <a:rPr lang="en-NZ" dirty="0" smtClean="0"/>
              <a:t>Access via a Resources instance</a:t>
            </a:r>
          </a:p>
          <a:p>
            <a:r>
              <a:rPr lang="en-NZ" dirty="0" smtClean="0"/>
              <a:t>Use to generate an </a:t>
            </a:r>
            <a:r>
              <a:rPr lang="en-NZ" dirty="0" err="1" smtClean="0"/>
              <a:t>XmlResourceParser</a:t>
            </a:r>
            <a:r>
              <a:rPr lang="en-NZ" dirty="0" smtClean="0"/>
              <a:t> </a:t>
            </a:r>
            <a:r>
              <a:rPr lang="en-NZ" dirty="0" smtClean="0"/>
              <a:t>instance with the </a:t>
            </a:r>
            <a:r>
              <a:rPr lang="en-NZ" dirty="0" err="1" smtClean="0"/>
              <a:t>Resources.getXML</a:t>
            </a:r>
            <a:r>
              <a:rPr lang="en-NZ" dirty="0" smtClean="0"/>
              <a:t> method.</a:t>
            </a:r>
            <a:endParaRPr lang="en-NZ" dirty="0" smtClean="0"/>
          </a:p>
          <a:p>
            <a:r>
              <a:rPr lang="en-NZ" dirty="0" smtClean="0"/>
              <a:t>Important </a:t>
            </a:r>
            <a:r>
              <a:rPr lang="en-NZ" dirty="0" err="1" smtClean="0"/>
              <a:t>XmlResourceParser</a:t>
            </a:r>
            <a:r>
              <a:rPr lang="en-NZ" dirty="0" smtClean="0"/>
              <a:t> methods:</a:t>
            </a:r>
          </a:p>
          <a:p>
            <a:pPr lvl="1"/>
            <a:r>
              <a:rPr lang="en-NZ" dirty="0"/>
              <a:t>n</a:t>
            </a:r>
            <a:r>
              <a:rPr lang="en-NZ" dirty="0" smtClean="0"/>
              <a:t>ext() – fetches the next token from the XML</a:t>
            </a:r>
          </a:p>
          <a:p>
            <a:pPr lvl="1"/>
            <a:r>
              <a:rPr lang="en-NZ" dirty="0" err="1" smtClean="0"/>
              <a:t>getEventType</a:t>
            </a:r>
            <a:r>
              <a:rPr lang="en-NZ" dirty="0" smtClean="0"/>
              <a:t>() – indicates what was fetched</a:t>
            </a:r>
          </a:p>
          <a:p>
            <a:pPr lvl="2"/>
            <a:r>
              <a:rPr lang="en-NZ" dirty="0" smtClean="0"/>
              <a:t>START_DOCUMENT</a:t>
            </a:r>
          </a:p>
          <a:p>
            <a:pPr lvl="2"/>
            <a:r>
              <a:rPr lang="en-NZ" dirty="0" smtClean="0"/>
              <a:t>END_DOCUMENT</a:t>
            </a:r>
          </a:p>
          <a:p>
            <a:pPr lvl="2"/>
            <a:r>
              <a:rPr lang="en-NZ" dirty="0" smtClean="0"/>
              <a:t>START_TAG</a:t>
            </a:r>
          </a:p>
          <a:p>
            <a:pPr lvl="2"/>
            <a:r>
              <a:rPr lang="en-NZ" dirty="0" smtClean="0"/>
              <a:t>END_TAG</a:t>
            </a:r>
          </a:p>
          <a:p>
            <a:pPr lvl="2"/>
            <a:r>
              <a:rPr lang="en-NZ" dirty="0" smtClean="0"/>
              <a:t>TEXT</a:t>
            </a:r>
          </a:p>
        </p:txBody>
      </p:sp>
    </p:spTree>
    <p:extLst>
      <p:ext uri="{BB962C8B-B14F-4D97-AF65-F5344CB8AC3E}">
        <p14:creationId xmlns="" xmlns:p14="http://schemas.microsoft.com/office/powerpoint/2010/main" val="142750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XML Files</a:t>
            </a:r>
            <a:endParaRPr lang="en-NZ" dirty="0"/>
          </a:p>
        </p:txBody>
      </p:sp>
      <p:sp>
        <p:nvSpPr>
          <p:cNvPr id="3" name="Content Placeholder 2"/>
          <p:cNvSpPr>
            <a:spLocks noGrp="1"/>
          </p:cNvSpPr>
          <p:nvPr>
            <p:ph idx="1"/>
          </p:nvPr>
        </p:nvSpPr>
        <p:spPr/>
        <p:txBody>
          <a:bodyPr/>
          <a:lstStyle/>
          <a:p>
            <a:r>
              <a:rPr lang="en-NZ" dirty="0" smtClean="0"/>
              <a:t>Fetching the file</a:t>
            </a:r>
            <a:endParaRPr lang="en-NZ" dirty="0"/>
          </a:p>
        </p:txBody>
      </p:sp>
      <p:pic>
        <p:nvPicPr>
          <p:cNvPr id="3074" name="Picture 2"/>
          <p:cNvPicPr>
            <a:picLocks noChangeAspect="1" noChangeArrowheads="1"/>
          </p:cNvPicPr>
          <p:nvPr/>
        </p:nvPicPr>
        <p:blipFill>
          <a:blip r:embed="rId3" cstate="print"/>
          <a:srcRect/>
          <a:stretch>
            <a:fillRect/>
          </a:stretch>
        </p:blipFill>
        <p:spPr bwMode="auto">
          <a:xfrm>
            <a:off x="1" y="2379974"/>
            <a:ext cx="9144000" cy="760993"/>
          </a:xfrm>
          <a:prstGeom prst="rect">
            <a:avLst/>
          </a:prstGeom>
          <a:noFill/>
          <a:ln w="9525">
            <a:noFill/>
            <a:miter lim="800000"/>
            <a:headEnd/>
            <a:tailEnd/>
          </a:ln>
        </p:spPr>
      </p:pic>
    </p:spTree>
    <p:extLst>
      <p:ext uri="{BB962C8B-B14F-4D97-AF65-F5344CB8AC3E}">
        <p14:creationId xmlns="" xmlns:p14="http://schemas.microsoft.com/office/powerpoint/2010/main" val="2502639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Parsing an XML File</a:t>
            </a:r>
            <a:endParaRPr lang="en-NZ" dirty="0"/>
          </a:p>
        </p:txBody>
      </p:sp>
      <p:sp>
        <p:nvSpPr>
          <p:cNvPr id="3" name="Content Placeholder 2"/>
          <p:cNvSpPr>
            <a:spLocks noGrp="1"/>
          </p:cNvSpPr>
          <p:nvPr>
            <p:ph idx="1"/>
          </p:nvPr>
        </p:nvSpPr>
        <p:spPr/>
        <p:txBody>
          <a:bodyPr/>
          <a:lstStyle/>
          <a:p>
            <a:endParaRPr lang="en-NZ" dirty="0"/>
          </a:p>
        </p:txBody>
      </p:sp>
      <p:pic>
        <p:nvPicPr>
          <p:cNvPr id="1026" name="Picture 2"/>
          <p:cNvPicPr>
            <a:picLocks noChangeAspect="1" noChangeArrowheads="1"/>
          </p:cNvPicPr>
          <p:nvPr/>
        </p:nvPicPr>
        <p:blipFill>
          <a:blip r:embed="rId3" cstate="print"/>
          <a:srcRect/>
          <a:stretch>
            <a:fillRect/>
          </a:stretch>
        </p:blipFill>
        <p:spPr bwMode="auto">
          <a:xfrm>
            <a:off x="467544" y="1628800"/>
            <a:ext cx="5861050" cy="5080000"/>
          </a:xfrm>
          <a:prstGeom prst="rect">
            <a:avLst/>
          </a:prstGeom>
          <a:noFill/>
          <a:ln w="9525">
            <a:noFill/>
            <a:miter lim="800000"/>
            <a:headEnd/>
            <a:tailEnd/>
          </a:ln>
        </p:spPr>
      </p:pic>
    </p:spTree>
    <p:extLst>
      <p:ext uri="{BB962C8B-B14F-4D97-AF65-F5344CB8AC3E}">
        <p14:creationId xmlns="" xmlns:p14="http://schemas.microsoft.com/office/powerpoint/2010/main" val="25000266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XML for Humans</a:t>
            </a:r>
            <a:endParaRPr lang="en-NZ" dirty="0"/>
          </a:p>
        </p:txBody>
      </p:sp>
      <p:sp>
        <p:nvSpPr>
          <p:cNvPr id="3" name="Content Placeholder 2"/>
          <p:cNvSpPr>
            <a:spLocks noGrp="1"/>
          </p:cNvSpPr>
          <p:nvPr>
            <p:ph idx="1"/>
          </p:nvPr>
        </p:nvSpPr>
        <p:spPr/>
        <p:txBody>
          <a:bodyPr/>
          <a:lstStyle/>
          <a:p>
            <a:endParaRPr lang="en-NZ"/>
          </a:p>
        </p:txBody>
      </p:sp>
      <p:pic>
        <p:nvPicPr>
          <p:cNvPr id="1026" name="Picture 2"/>
          <p:cNvPicPr>
            <a:picLocks noChangeAspect="1" noChangeArrowheads="1"/>
          </p:cNvPicPr>
          <p:nvPr/>
        </p:nvPicPr>
        <p:blipFill>
          <a:blip r:embed="rId3" cstate="print"/>
          <a:srcRect/>
          <a:stretch>
            <a:fillRect/>
          </a:stretch>
        </p:blipFill>
        <p:spPr bwMode="auto">
          <a:xfrm>
            <a:off x="467544" y="1628800"/>
            <a:ext cx="8136904" cy="404409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XML for Humans</a:t>
            </a:r>
            <a:endParaRPr lang="en-NZ" dirty="0"/>
          </a:p>
        </p:txBody>
      </p:sp>
      <p:sp>
        <p:nvSpPr>
          <p:cNvPr id="3" name="Content Placeholder 2"/>
          <p:cNvSpPr>
            <a:spLocks noGrp="1"/>
          </p:cNvSpPr>
          <p:nvPr>
            <p:ph idx="1"/>
          </p:nvPr>
        </p:nvSpPr>
        <p:spPr/>
        <p:txBody>
          <a:bodyPr/>
          <a:lstStyle/>
          <a:p>
            <a:endParaRPr lang="en-NZ"/>
          </a:p>
        </p:txBody>
      </p:sp>
      <p:pic>
        <p:nvPicPr>
          <p:cNvPr id="2050" name="Picture 2"/>
          <p:cNvPicPr>
            <a:picLocks noChangeAspect="1" noChangeArrowheads="1"/>
          </p:cNvPicPr>
          <p:nvPr/>
        </p:nvPicPr>
        <p:blipFill>
          <a:blip r:embed="rId3" cstate="print"/>
          <a:srcRect/>
          <a:stretch>
            <a:fillRect/>
          </a:stretch>
        </p:blipFill>
        <p:spPr bwMode="auto">
          <a:xfrm>
            <a:off x="459234" y="1572468"/>
            <a:ext cx="3968750" cy="51689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4065</TotalTime>
  <Words>2731</Words>
  <Application>Microsoft Office PowerPoint</Application>
  <PresentationFormat>On-screen Show (4:3)</PresentationFormat>
  <Paragraphs>266</Paragraphs>
  <Slides>27</Slides>
  <Notes>27</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Clarity</vt:lpstr>
      <vt:lpstr>Formatted File I/O</vt:lpstr>
      <vt:lpstr>Formatted File I/O</vt:lpstr>
      <vt:lpstr>~res/xml</vt:lpstr>
      <vt:lpstr>XML Files</vt:lpstr>
      <vt:lpstr>XML Files</vt:lpstr>
      <vt:lpstr>XML Files</vt:lpstr>
      <vt:lpstr>Parsing an XML File</vt:lpstr>
      <vt:lpstr>XML for Humans</vt:lpstr>
      <vt:lpstr>XML for Humans</vt:lpstr>
      <vt:lpstr>JSON</vt:lpstr>
      <vt:lpstr>JSON – Formal Definitions</vt:lpstr>
      <vt:lpstr>JSON – Formal Definitions</vt:lpstr>
      <vt:lpstr>JSON – Formal Definitions</vt:lpstr>
      <vt:lpstr>JSON – Formal Definitions</vt:lpstr>
      <vt:lpstr>JSON Example</vt:lpstr>
      <vt:lpstr>JSON and Android </vt:lpstr>
      <vt:lpstr>JSON and Android </vt:lpstr>
      <vt:lpstr>JSON and Android </vt:lpstr>
      <vt:lpstr>JSON and Android </vt:lpstr>
      <vt:lpstr>JSONObject </vt:lpstr>
      <vt:lpstr>JSONArray </vt:lpstr>
      <vt:lpstr>Examples </vt:lpstr>
      <vt:lpstr>Examples </vt:lpstr>
      <vt:lpstr>Examples </vt:lpstr>
      <vt:lpstr>Examples</vt:lpstr>
      <vt:lpstr>In-Class exercise</vt:lpstr>
      <vt:lpstr>Practical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Patricia</dc:creator>
  <cp:lastModifiedBy>Patricia Haden</cp:lastModifiedBy>
  <cp:revision>1313</cp:revision>
  <dcterms:created xsi:type="dcterms:W3CDTF">1601-01-01T00:00:00Z</dcterms:created>
  <dcterms:modified xsi:type="dcterms:W3CDTF">2017-04-01T00:00:45Z</dcterms:modified>
</cp:coreProperties>
</file>