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15"/>
  </p:notesMasterIdLst>
  <p:sldIdLst>
    <p:sldId id="256" r:id="rId2"/>
    <p:sldId id="372" r:id="rId3"/>
    <p:sldId id="316" r:id="rId4"/>
    <p:sldId id="364" r:id="rId5"/>
    <p:sldId id="365" r:id="rId6"/>
    <p:sldId id="366" r:id="rId7"/>
    <p:sldId id="363" r:id="rId8"/>
    <p:sldId id="362" r:id="rId9"/>
    <p:sldId id="367" r:id="rId10"/>
    <p:sldId id="368" r:id="rId11"/>
    <p:sldId id="369" r:id="rId12"/>
    <p:sldId id="371" r:id="rId13"/>
    <p:sldId id="360" r:id="rId14"/>
  </p:sldIdLst>
  <p:sldSz cx="9144000" cy="5143500" type="screen16x9"/>
  <p:notesSz cx="6858000" cy="9144000"/>
  <p:embeddedFontLst>
    <p:embeddedFont>
      <p:font typeface="Nunito Light" panose="020B0604020202020204" charset="0"/>
      <p:regular r:id="rId16"/>
      <p:italic r:id="rId17"/>
    </p:embeddedFont>
    <p:embeddedFont>
      <p:font typeface="DM Sans" panose="020B0604020202020204" charset="0"/>
      <p:regular r:id="rId18"/>
      <p:bold r:id="rId19"/>
      <p:italic r:id="rId20"/>
      <p:boldItalic r:id="rId21"/>
    </p:embeddedFont>
    <p:embeddedFont>
      <p:font typeface="Libre Baskerville" panose="020B0604020202020204" charset="0"/>
      <p:regular r:id="rId22"/>
      <p:bold r:id="rId23"/>
      <p: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E2EC8426-A1D8-4B09-B247-DD731D5878C5}">
          <p14:sldIdLst>
            <p14:sldId id="256"/>
            <p14:sldId id="372"/>
            <p14:sldId id="316"/>
            <p14:sldId id="364"/>
            <p14:sldId id="365"/>
          </p14:sldIdLst>
        </p14:section>
        <p14:section name="Untitled Section" id="{6E6F8C06-39F5-46FA-9A24-FD61AC4FDD40}">
          <p14:sldIdLst>
            <p14:sldId id="366"/>
            <p14:sldId id="363"/>
            <p14:sldId id="362"/>
            <p14:sldId id="367"/>
            <p14:sldId id="368"/>
            <p14:sldId id="369"/>
            <p14:sldId id="371"/>
            <p14:sldId id="3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E872FE-0218-4A73-9B23-1D8EE7870B7A}">
  <a:tblStyle styleId="{9DE872FE-0218-4A73-9B23-1D8EE7870B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805D8E4-8DE6-4874-BAB7-73E6F3B5871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79" autoAdjust="0"/>
  </p:normalViewPr>
  <p:slideViewPr>
    <p:cSldViewPr snapToGrid="0">
      <p:cViewPr varScale="1">
        <p:scale>
          <a:sx n="123" d="100"/>
          <a:sy n="123" d="100"/>
        </p:scale>
        <p:origin x="125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3116de41c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3116de41c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1467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3064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2150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2962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02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359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6199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4950" y="1432275"/>
            <a:ext cx="633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4950" y="3083025"/>
            <a:ext cx="24723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463650" y="4950"/>
            <a:ext cx="1680500" cy="5143500"/>
            <a:chOff x="7463650" y="4950"/>
            <a:chExt cx="1680500" cy="5143500"/>
          </a:xfrm>
        </p:grpSpPr>
        <p:sp>
          <p:nvSpPr>
            <p:cNvPr id="12" name="Google Shape;12;p2"/>
            <p:cNvSpPr/>
            <p:nvPr/>
          </p:nvSpPr>
          <p:spPr>
            <a:xfrm>
              <a:off x="7463650" y="4950"/>
              <a:ext cx="728700" cy="51435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74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678250" y="4950"/>
              <a:ext cx="465900" cy="51435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46000">
                  <a:schemeClr val="l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93175" y="4950"/>
              <a:ext cx="285000" cy="51435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8192175" y="4950"/>
              <a:ext cx="201000" cy="51435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2000">
                  <a:schemeClr val="lt1"/>
                </a:gs>
                <a:gs pos="100000">
                  <a:schemeClr val="lt2"/>
                </a:gs>
              </a:gsLst>
              <a:lin ang="167999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 flipH="1">
            <a:off x="-25" y="0"/>
            <a:ext cx="6596100" cy="5394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2475" y="4840800"/>
            <a:ext cx="9159300" cy="151200"/>
            <a:chOff x="2475" y="4840800"/>
            <a:chExt cx="9159300" cy="151200"/>
          </a:xfrm>
        </p:grpSpPr>
        <p:sp>
          <p:nvSpPr>
            <p:cNvPr id="18" name="Google Shape;18;p2"/>
            <p:cNvSpPr/>
            <p:nvPr/>
          </p:nvSpPr>
          <p:spPr>
            <a:xfrm>
              <a:off x="945675" y="4840800"/>
              <a:ext cx="151200" cy="151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" name="Google Shape;19;p2"/>
            <p:cNvCxnSpPr/>
            <p:nvPr/>
          </p:nvCxnSpPr>
          <p:spPr>
            <a:xfrm>
              <a:off x="1197075" y="4926450"/>
              <a:ext cx="7964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2475" y="4926450"/>
              <a:ext cx="843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7"/>
          <p:cNvGrpSpPr/>
          <p:nvPr/>
        </p:nvGrpSpPr>
        <p:grpSpPr>
          <a:xfrm>
            <a:off x="7184125" y="4950"/>
            <a:ext cx="1959875" cy="5143500"/>
            <a:chOff x="7184125" y="4950"/>
            <a:chExt cx="1959875" cy="5143500"/>
          </a:xfrm>
        </p:grpSpPr>
        <p:sp>
          <p:nvSpPr>
            <p:cNvPr id="65" name="Google Shape;65;p7"/>
            <p:cNvSpPr/>
            <p:nvPr/>
          </p:nvSpPr>
          <p:spPr>
            <a:xfrm>
              <a:off x="8415300" y="4950"/>
              <a:ext cx="728700" cy="51435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7400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7664400" y="4950"/>
              <a:ext cx="465900" cy="51435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69000">
                  <a:schemeClr val="l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7"/>
            <p:cNvSpPr/>
            <p:nvPr/>
          </p:nvSpPr>
          <p:spPr>
            <a:xfrm flipH="1">
              <a:off x="8130300" y="4950"/>
              <a:ext cx="285000" cy="51435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7"/>
            <p:cNvSpPr/>
            <p:nvPr/>
          </p:nvSpPr>
          <p:spPr>
            <a:xfrm flipH="1">
              <a:off x="7184125" y="4950"/>
              <a:ext cx="285000" cy="51435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04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subTitle" idx="1"/>
          </p:nvPr>
        </p:nvSpPr>
        <p:spPr>
          <a:xfrm>
            <a:off x="713225" y="1738150"/>
            <a:ext cx="4189800" cy="19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 Light"/>
              <a:buChar char="■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7469125" y="4950"/>
            <a:ext cx="201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47000">
                <a:schemeClr val="lt1"/>
              </a:gs>
              <a:gs pos="100000">
                <a:schemeClr val="lt2"/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 flipH="1">
            <a:off x="6807475" y="4950"/>
            <a:ext cx="2354100" cy="5394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" name="Google Shape;73;p7"/>
          <p:cNvGrpSpPr/>
          <p:nvPr/>
        </p:nvGrpSpPr>
        <p:grpSpPr>
          <a:xfrm>
            <a:off x="-4102" y="4840800"/>
            <a:ext cx="9159300" cy="151200"/>
            <a:chOff x="2475" y="4840800"/>
            <a:chExt cx="9159300" cy="151200"/>
          </a:xfrm>
        </p:grpSpPr>
        <p:sp>
          <p:nvSpPr>
            <p:cNvPr id="74" name="Google Shape;74;p7"/>
            <p:cNvSpPr/>
            <p:nvPr/>
          </p:nvSpPr>
          <p:spPr>
            <a:xfrm>
              <a:off x="945675" y="4840800"/>
              <a:ext cx="151200" cy="151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5" name="Google Shape;75;p7"/>
            <p:cNvCxnSpPr/>
            <p:nvPr/>
          </p:nvCxnSpPr>
          <p:spPr>
            <a:xfrm>
              <a:off x="1197075" y="4926450"/>
              <a:ext cx="7964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7"/>
            <p:cNvCxnSpPr/>
            <p:nvPr/>
          </p:nvCxnSpPr>
          <p:spPr>
            <a:xfrm>
              <a:off x="2475" y="4926450"/>
              <a:ext cx="843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36"/>
          <p:cNvGrpSpPr/>
          <p:nvPr/>
        </p:nvGrpSpPr>
        <p:grpSpPr>
          <a:xfrm>
            <a:off x="8658000" y="4950"/>
            <a:ext cx="486000" cy="5143500"/>
            <a:chOff x="8658000" y="4950"/>
            <a:chExt cx="486000" cy="5143500"/>
          </a:xfrm>
        </p:grpSpPr>
        <p:sp>
          <p:nvSpPr>
            <p:cNvPr id="456" name="Google Shape;456;p36"/>
            <p:cNvSpPr/>
            <p:nvPr/>
          </p:nvSpPr>
          <p:spPr>
            <a:xfrm rot="10800000">
              <a:off x="8658000" y="4950"/>
              <a:ext cx="285000" cy="51435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 rot="10800000" flipH="1">
              <a:off x="8943000" y="4950"/>
              <a:ext cx="201000" cy="51435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47000">
                  <a:schemeClr val="lt1"/>
                </a:gs>
                <a:gs pos="100000">
                  <a:schemeClr val="lt2"/>
                </a:gs>
              </a:gsLst>
              <a:lin ang="167999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36"/>
          <p:cNvGrpSpPr/>
          <p:nvPr/>
        </p:nvGrpSpPr>
        <p:grpSpPr>
          <a:xfrm>
            <a:off x="-4102" y="4840700"/>
            <a:ext cx="9159300" cy="151200"/>
            <a:chOff x="2475" y="4840800"/>
            <a:chExt cx="9159300" cy="151200"/>
          </a:xfrm>
        </p:grpSpPr>
        <p:sp>
          <p:nvSpPr>
            <p:cNvPr id="459" name="Google Shape;459;p36"/>
            <p:cNvSpPr/>
            <p:nvPr/>
          </p:nvSpPr>
          <p:spPr>
            <a:xfrm>
              <a:off x="945675" y="4840800"/>
              <a:ext cx="151200" cy="151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0" name="Google Shape;460;p36"/>
            <p:cNvCxnSpPr/>
            <p:nvPr/>
          </p:nvCxnSpPr>
          <p:spPr>
            <a:xfrm>
              <a:off x="1197075" y="4926450"/>
              <a:ext cx="7964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1" name="Google Shape;461;p36"/>
            <p:cNvCxnSpPr/>
            <p:nvPr/>
          </p:nvCxnSpPr>
          <p:spPr>
            <a:xfrm>
              <a:off x="2475" y="4926450"/>
              <a:ext cx="843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62" name="Google Shape;462;p36"/>
          <p:cNvSpPr/>
          <p:nvPr/>
        </p:nvSpPr>
        <p:spPr>
          <a:xfrm flipH="1">
            <a:off x="-100" y="0"/>
            <a:ext cx="1665300" cy="5394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oogle Shape;464;p37"/>
          <p:cNvGrpSpPr/>
          <p:nvPr/>
        </p:nvGrpSpPr>
        <p:grpSpPr>
          <a:xfrm>
            <a:off x="0" y="4950"/>
            <a:ext cx="1569900" cy="5143500"/>
            <a:chOff x="0" y="4950"/>
            <a:chExt cx="1569900" cy="5143500"/>
          </a:xfrm>
        </p:grpSpPr>
        <p:sp>
          <p:nvSpPr>
            <p:cNvPr id="465" name="Google Shape;465;p37"/>
            <p:cNvSpPr/>
            <p:nvPr/>
          </p:nvSpPr>
          <p:spPr>
            <a:xfrm flipH="1">
              <a:off x="611700" y="4950"/>
              <a:ext cx="276000" cy="51435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887700" y="4950"/>
              <a:ext cx="682200" cy="51435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47000">
                  <a:schemeClr val="lt1"/>
                </a:gs>
                <a:gs pos="100000">
                  <a:schemeClr val="lt2"/>
                </a:gs>
              </a:gsLst>
              <a:lin ang="167999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0" y="4950"/>
              <a:ext cx="611700" cy="51435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69000">
                  <a:schemeClr val="l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" name="Google Shape;468;p37"/>
          <p:cNvSpPr/>
          <p:nvPr/>
        </p:nvSpPr>
        <p:spPr>
          <a:xfrm flipH="1">
            <a:off x="6280975" y="4604000"/>
            <a:ext cx="2871000" cy="5394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9" name="Google Shape;469;p37"/>
          <p:cNvGrpSpPr/>
          <p:nvPr/>
        </p:nvGrpSpPr>
        <p:grpSpPr>
          <a:xfrm>
            <a:off x="-111811" y="184025"/>
            <a:ext cx="9268661" cy="151200"/>
            <a:chOff x="-111811" y="184025"/>
            <a:chExt cx="9268661" cy="151200"/>
          </a:xfrm>
        </p:grpSpPr>
        <p:cxnSp>
          <p:nvCxnSpPr>
            <p:cNvPr id="470" name="Google Shape;470;p37"/>
            <p:cNvCxnSpPr/>
            <p:nvPr/>
          </p:nvCxnSpPr>
          <p:spPr>
            <a:xfrm>
              <a:off x="-111811" y="269675"/>
              <a:ext cx="8024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71" name="Google Shape;471;p37"/>
            <p:cNvSpPr/>
            <p:nvPr/>
          </p:nvSpPr>
          <p:spPr>
            <a:xfrm rot="10800000">
              <a:off x="8037613" y="184025"/>
              <a:ext cx="151200" cy="151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2" name="Google Shape;472;p37"/>
            <p:cNvCxnSpPr/>
            <p:nvPr/>
          </p:nvCxnSpPr>
          <p:spPr>
            <a:xfrm>
              <a:off x="8313850" y="259625"/>
              <a:ext cx="843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askerville"/>
              <a:buNone/>
              <a:defRPr sz="3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askerville"/>
              <a:buNone/>
              <a:defRPr sz="3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askerville"/>
              <a:buNone/>
              <a:defRPr sz="3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askerville"/>
              <a:buNone/>
              <a:defRPr sz="3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askerville"/>
              <a:buNone/>
              <a:defRPr sz="3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askerville"/>
              <a:buNone/>
              <a:defRPr sz="3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askerville"/>
              <a:buNone/>
              <a:defRPr sz="3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askerville"/>
              <a:buNone/>
              <a:defRPr sz="3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askerville"/>
              <a:buNone/>
              <a:defRPr sz="3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82" r:id="rId4"/>
    <p:sldLayoutId id="214748368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imag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52" y="585233"/>
            <a:ext cx="879475" cy="87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image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28" y="618570"/>
            <a:ext cx="863600" cy="84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-410817" y="153725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-1484390" y="1339286"/>
            <a:ext cx="11291146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r-Cyrl-RS" alt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Универзитет у Нишу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r-Cyrl-RS" alt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Електронски факултет</a:t>
            </a:r>
            <a:endParaRPr kumimoji="0" lang="sr-Cyrl-R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r-Cyrl-RS" altLang="en-US" sz="16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r-Latn-RS" altLang="en-US" sz="1800" b="1" dirty="0" smtClean="0">
              <a:solidFill>
                <a:schemeClr val="tx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r-Cyrl-RS" alt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Стеганографија на примеру </a:t>
            </a:r>
            <a:r>
              <a:rPr lang="en-GB" alt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spread spectrum </a:t>
            </a:r>
            <a:r>
              <a:rPr lang="sr-Cyrl-RS" alt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технике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US" sz="16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Cyrl-R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r-Cyrl-RS" alt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Лазар Милосављевић 1768</a:t>
            </a:r>
            <a:endParaRPr lang="sr-Latn-RS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915" y="80813"/>
            <a:ext cx="6877785" cy="572700"/>
          </a:xfrm>
        </p:spPr>
        <p:txBody>
          <a:bodyPr/>
          <a:lstStyle/>
          <a:p>
            <a:r>
              <a:rPr lang="sr-Cyrl-RS" dirty="0" smtClean="0">
                <a:latin typeface="+mj-lt"/>
              </a:rPr>
              <a:t>		  Декодирање</a:t>
            </a:r>
            <a:endParaRPr lang="en-US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126" y="808818"/>
            <a:ext cx="3378873" cy="404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2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379" y="220300"/>
            <a:ext cx="6932559" cy="572700"/>
          </a:xfrm>
        </p:spPr>
        <p:txBody>
          <a:bodyPr/>
          <a:lstStyle/>
          <a:p>
            <a:pPr algn="ctr"/>
            <a:r>
              <a:rPr lang="sr-Cyrl-RS" dirty="0" smtClean="0">
                <a:latin typeface="+mj-lt"/>
              </a:rPr>
              <a:t>Поређење оригиналне слике и </a:t>
            </a:r>
            <a:br>
              <a:rPr lang="sr-Cyrl-RS" dirty="0" smtClean="0">
                <a:latin typeface="+mj-lt"/>
              </a:rPr>
            </a:br>
            <a:r>
              <a:rPr lang="sr-Cyrl-RS" dirty="0" smtClean="0">
                <a:latin typeface="+mj-lt"/>
              </a:rPr>
              <a:t>слике са скривеном поруком </a:t>
            </a:r>
            <a:endParaRPr lang="en-US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60" y="1433594"/>
            <a:ext cx="3975315" cy="248457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495" y="1433594"/>
            <a:ext cx="4307780" cy="248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7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+mj-lt"/>
              </a:rPr>
              <a:t>		       </a:t>
            </a:r>
            <a:r>
              <a:rPr lang="sr-Cyrl-RS" dirty="0" smtClean="0">
                <a:latin typeface="+mj-lt"/>
              </a:rPr>
              <a:t>Закључак</a:t>
            </a:r>
            <a:endParaRPr lang="en-US" dirty="0"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271" y="1443928"/>
            <a:ext cx="7735597" cy="2422900"/>
          </a:xfrm>
        </p:spPr>
        <p:txBody>
          <a:bodyPr/>
          <a:lstStyle/>
          <a:p>
            <a:pPr algn="just"/>
            <a:r>
              <a:rPr lang="sr-Latn-RS" sz="2000" dirty="0">
                <a:latin typeface="+mn-lt"/>
              </a:rPr>
              <a:t>Циљ пројекта је био да се демонстрира како техника раширеног спектра омогућава прикривање информација у слици на начин који је неприметан за људско око и истовремено осигурава да је тешко разоткрити поруку без правих </a:t>
            </a:r>
            <a:r>
              <a:rPr lang="sr-Latn-RS" sz="2000" dirty="0" smtClean="0">
                <a:latin typeface="+mn-lt"/>
              </a:rPr>
              <a:t>параметара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244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0"/>
          <p:cNvSpPr txBox="1">
            <a:spLocks noGrp="1"/>
          </p:cNvSpPr>
          <p:nvPr>
            <p:ph type="title"/>
          </p:nvPr>
        </p:nvSpPr>
        <p:spPr>
          <a:xfrm>
            <a:off x="1596325" y="1977336"/>
            <a:ext cx="7082725" cy="8511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Cyrl-R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Хвала на пажњи</a:t>
            </a:r>
            <a:endParaRPr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46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		Садржај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254" y="1466929"/>
            <a:ext cx="6408247" cy="1969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sr-Cyrl-RS" sz="2000" dirty="0" smtClean="0">
                <a:latin typeface="+mn-lt"/>
              </a:rPr>
              <a:t>Стеганографија</a:t>
            </a:r>
          </a:p>
          <a:p>
            <a:pPr>
              <a:lnSpc>
                <a:spcPct val="150000"/>
              </a:lnSpc>
            </a:pPr>
            <a:r>
              <a:rPr lang="sr-Cyrl-RS" sz="2000" dirty="0" smtClean="0">
                <a:latin typeface="+mn-lt"/>
              </a:rPr>
              <a:t>Класификација стеганографије</a:t>
            </a:r>
            <a:endParaRPr lang="sr-Cyrl-RS" sz="20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+mn-lt"/>
              </a:rPr>
              <a:t>Spread spectrum </a:t>
            </a:r>
            <a:r>
              <a:rPr lang="sr-Cyrl-RS" sz="2000" dirty="0" smtClean="0">
                <a:latin typeface="+mn-lt"/>
              </a:rPr>
              <a:t>техника</a:t>
            </a:r>
          </a:p>
          <a:p>
            <a:pPr>
              <a:lnSpc>
                <a:spcPct val="150000"/>
              </a:lnSpc>
            </a:pPr>
            <a:r>
              <a:rPr lang="sr-Cyrl-RS" sz="2000" dirty="0" smtClean="0">
                <a:latin typeface="+mn-lt"/>
              </a:rPr>
              <a:t>Предности и недостаци </a:t>
            </a:r>
            <a:r>
              <a:rPr lang="en-GB" sz="2000" dirty="0" smtClean="0">
                <a:latin typeface="+mn-lt"/>
              </a:rPr>
              <a:t>spread spectrum</a:t>
            </a:r>
            <a:r>
              <a:rPr lang="sr-Cyrl-RS" sz="2000" dirty="0">
                <a:latin typeface="+mn-lt"/>
              </a:rPr>
              <a:t> </a:t>
            </a:r>
            <a:r>
              <a:rPr lang="sr-Cyrl-RS" sz="2000" dirty="0" smtClean="0">
                <a:latin typeface="+mn-lt"/>
              </a:rPr>
              <a:t>технике</a:t>
            </a:r>
          </a:p>
          <a:p>
            <a:pPr>
              <a:lnSpc>
                <a:spcPct val="150000"/>
              </a:lnSpc>
            </a:pPr>
            <a:r>
              <a:rPr lang="sr-Cyrl-RS" sz="2000" dirty="0" smtClean="0">
                <a:latin typeface="+mn-lt"/>
              </a:rPr>
              <a:t>Апликација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045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0"/>
          <p:cNvSpPr txBox="1">
            <a:spLocks noGrp="1"/>
          </p:cNvSpPr>
          <p:nvPr>
            <p:ph type="title"/>
          </p:nvPr>
        </p:nvSpPr>
        <p:spPr>
          <a:xfrm>
            <a:off x="-170179" y="399766"/>
            <a:ext cx="76636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Cyrl-R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</a:t>
            </a:r>
            <a:r>
              <a:rPr lang="sr-Cyrl-RS" dirty="0" smtClean="0">
                <a:latin typeface="Arial" panose="020B0604020202020204" pitchFamily="34" charset="0"/>
                <a:cs typeface="Arial" panose="020B0604020202020204" pitchFamily="34" charset="0"/>
              </a:rPr>
              <a:t>	С</a:t>
            </a:r>
            <a:r>
              <a:rPr lang="sr-Cyrl-RS" dirty="0" smtClean="0">
                <a:latin typeface="Arial" panose="020B0604020202020204" pitchFamily="34" charset="0"/>
                <a:cs typeface="Arial" panose="020B0604020202020204" pitchFamily="34" charset="0"/>
              </a:rPr>
              <a:t>теганографија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Google Shape;542;p50"/>
          <p:cNvSpPr txBox="1">
            <a:spLocks noGrp="1"/>
          </p:cNvSpPr>
          <p:nvPr>
            <p:ph type="subTitle" idx="1"/>
          </p:nvPr>
        </p:nvSpPr>
        <p:spPr>
          <a:xfrm>
            <a:off x="0" y="585378"/>
            <a:ext cx="9810427" cy="3955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-317500">
              <a:spcBef>
                <a:spcPts val="1000"/>
              </a:spcBef>
              <a:buSzPts val="1400"/>
            </a:pPr>
            <a:r>
              <a:rPr lang="sr-Cyrl-R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Научна дисциплина која се бави прикривеном разменом </a:t>
            </a:r>
          </a:p>
          <a:p>
            <a:pPr marL="139700" lvl="0" indent="0">
              <a:spcBef>
                <a:spcPts val="1000"/>
              </a:spcBef>
              <a:buSzPts val="1400"/>
              <a:buNone/>
            </a:pPr>
            <a:r>
              <a:rPr lang="sr-Cyrl-R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информација</a:t>
            </a:r>
          </a:p>
          <a:p>
            <a:pPr indent="-317500">
              <a:spcBef>
                <a:spcPts val="1000"/>
              </a:spcBef>
              <a:buSzPts val="1400"/>
            </a:pPr>
            <a:r>
              <a:rPr lang="ru-RU" sz="2000" dirty="0" smtClean="0">
                <a:latin typeface="+mn-lt"/>
              </a:rPr>
              <a:t>Општи процес стеганографије : </a:t>
            </a:r>
          </a:p>
          <a:p>
            <a:pPr marL="139700" indent="0">
              <a:spcBef>
                <a:spcPts val="1000"/>
              </a:spcBef>
              <a:buSzPts val="1400"/>
              <a:buNone/>
            </a:pPr>
            <a:r>
              <a:rPr lang="ru-RU" sz="2000" i="1" dirty="0">
                <a:latin typeface="+mn-lt"/>
              </a:rPr>
              <a:t> </a:t>
            </a:r>
            <a:r>
              <a:rPr lang="ru-RU" sz="2000" i="1" dirty="0" smtClean="0">
                <a:latin typeface="+mn-lt"/>
              </a:rPr>
              <a:t>      </a:t>
            </a:r>
            <a:r>
              <a:rPr lang="ru-RU" sz="1600" i="1" dirty="0" smtClean="0"/>
              <a:t>Стеганографски </a:t>
            </a:r>
            <a:r>
              <a:rPr lang="ru-RU" sz="1600" i="1" dirty="0"/>
              <a:t>медијум = скривена порука + носилац поруке + стеганографски кључ </a:t>
            </a:r>
            <a:endParaRPr lang="sr-Cyrl-R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17500">
              <a:spcBef>
                <a:spcPts val="1000"/>
              </a:spcBef>
              <a:buSzPts val="1400"/>
            </a:pPr>
            <a:r>
              <a:rPr lang="sr-Cyrl-R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Историја стеганографије:</a:t>
            </a:r>
          </a:p>
          <a:p>
            <a:pPr marL="139700" indent="0">
              <a:spcBef>
                <a:spcPts val="1000"/>
              </a:spcBef>
              <a:buSzPts val="1400"/>
              <a:buNone/>
            </a:pPr>
            <a:r>
              <a:rPr lang="sr-Cyrl-R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sr-Cyrl-R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Наска </a:t>
            </a:r>
            <a:r>
              <a:rPr lang="sr-Cyrl-RS" sz="2000" dirty="0">
                <a:latin typeface="Arial" panose="020B0604020202020204" pitchFamily="34" charset="0"/>
                <a:cs typeface="Arial" panose="020B0604020202020204" pitchFamily="34" charset="0"/>
              </a:rPr>
              <a:t>линије у </a:t>
            </a:r>
            <a:r>
              <a:rPr lang="sr-Cyrl-R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Перуу</a:t>
            </a:r>
          </a:p>
          <a:p>
            <a:pPr marL="139700" indent="0">
              <a:spcBef>
                <a:spcPts val="1000"/>
              </a:spcBef>
              <a:buSzPts val="1400"/>
              <a:buNone/>
            </a:pPr>
            <a:r>
              <a:rPr lang="sr-Cyrl-R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sr-Cyrl-R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Дамаратова порука Спартанцима</a:t>
            </a:r>
          </a:p>
          <a:p>
            <a:pPr lvl="1" indent="-317500">
              <a:spcBef>
                <a:spcPts val="1000"/>
              </a:spcBef>
              <a:buSzPts val="1400"/>
            </a:pPr>
            <a:endParaRPr lang="sr-Cyrl-R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-317500">
              <a:spcBef>
                <a:spcPts val="1000"/>
              </a:spcBef>
              <a:buSzPts val="1400"/>
            </a:pPr>
            <a:endParaRPr lang="sr-Latn-R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lvl="0" indent="0">
              <a:spcBef>
                <a:spcPts val="1000"/>
              </a:spcBef>
              <a:buSzPts val="1400"/>
              <a:buNone/>
            </a:pPr>
            <a:endParaRPr lang="sr-Cyrl-R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9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261" y="491520"/>
            <a:ext cx="7183161" cy="572700"/>
          </a:xfrm>
        </p:spPr>
        <p:txBody>
          <a:bodyPr/>
          <a:lstStyle/>
          <a:p>
            <a:r>
              <a:rPr lang="sr-Latn-RS" dirty="0" smtClean="0"/>
              <a:t>	   </a:t>
            </a:r>
            <a:r>
              <a:rPr lang="sr-Latn-RS" dirty="0" smtClean="0">
                <a:latin typeface="+mj-lt"/>
              </a:rPr>
              <a:t> </a:t>
            </a:r>
            <a:r>
              <a:rPr lang="sr-Cyrl-RS" dirty="0" smtClean="0">
                <a:latin typeface="+mj-lt"/>
              </a:rPr>
              <a:t>Класификација стеганографије</a:t>
            </a:r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063" y="1274204"/>
            <a:ext cx="6638777" cy="335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2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0"/>
          <p:cNvSpPr txBox="1">
            <a:spLocks noGrp="1"/>
          </p:cNvSpPr>
          <p:nvPr>
            <p:ph type="title"/>
          </p:nvPr>
        </p:nvSpPr>
        <p:spPr>
          <a:xfrm>
            <a:off x="-177322" y="320456"/>
            <a:ext cx="745276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sr-Latn-RS" dirty="0" smtClean="0">
                <a:latin typeface="Arial" panose="020B0604020202020204" pitchFamily="34" charset="0"/>
                <a:cs typeface="Arial" panose="020B0604020202020204" pitchFamily="34" charset="0"/>
              </a:rPr>
              <a:t>	     </a:t>
            </a:r>
            <a:r>
              <a:rPr lang="sr-Latn-RS" dirty="0" smtClean="0">
                <a:latin typeface="Arial" panose="020B0604020202020204" pitchFamily="34" charset="0"/>
                <a:cs typeface="Arial" panose="020B0604020202020204" pitchFamily="34" charset="0"/>
              </a:rPr>
              <a:t>Spread spectrum </a:t>
            </a:r>
            <a:r>
              <a:rPr lang="sr-Cyrl-RS" dirty="0" smtClean="0">
                <a:latin typeface="Arial" panose="020B0604020202020204" pitchFamily="34" charset="0"/>
                <a:cs typeface="Arial" panose="020B0604020202020204" pitchFamily="34" charset="0"/>
              </a:rPr>
              <a:t>техника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Google Shape;542;p50"/>
          <p:cNvSpPr txBox="1">
            <a:spLocks noGrp="1"/>
          </p:cNvSpPr>
          <p:nvPr>
            <p:ph type="subTitle" idx="1"/>
          </p:nvPr>
        </p:nvSpPr>
        <p:spPr>
          <a:xfrm>
            <a:off x="128030" y="606806"/>
            <a:ext cx="7560365" cy="4329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-317500">
              <a:spcBef>
                <a:spcPts val="1000"/>
              </a:spcBef>
              <a:buSzPts val="1400"/>
            </a:pPr>
            <a:r>
              <a:rPr lang="sr-Cyrl-R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Скривање информација на начин који их чини тешким за детекцију</a:t>
            </a:r>
            <a:endParaRPr lang="sr-Latn-R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-317500">
              <a:spcBef>
                <a:spcPts val="1000"/>
              </a:spcBef>
              <a:buSzPts val="1400"/>
            </a:pPr>
            <a:endParaRPr lang="sr-Cyrl-R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-317500">
              <a:buSzPts val="1400"/>
            </a:pPr>
            <a:r>
              <a:rPr lang="sr-Cyrl-R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Расподела података преко широког спектра</a:t>
            </a:r>
            <a:endParaRPr lang="sr-Cyrl-R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lang="sr-Cyrl-R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17500">
              <a:lnSpc>
                <a:spcPct val="150000"/>
              </a:lnSpc>
              <a:buSzPts val="1400"/>
            </a:pPr>
            <a:r>
              <a:rPr lang="sr-Cyrl-R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Примена: </a:t>
            </a:r>
          </a:p>
          <a:p>
            <a:pPr marL="139700" indent="0">
              <a:lnSpc>
                <a:spcPct val="150000"/>
              </a:lnSpc>
              <a:buSzPts val="1400"/>
              <a:buNone/>
            </a:pPr>
            <a:r>
              <a:rPr lang="sr-Cyrl-R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sr-Cyrl-R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Бежичне комуникације</a:t>
            </a:r>
          </a:p>
          <a:p>
            <a:pPr marL="139700" indent="0">
              <a:lnSpc>
                <a:spcPct val="150000"/>
              </a:lnSpc>
              <a:buSzPts val="1400"/>
              <a:buNone/>
            </a:pPr>
            <a:r>
              <a:rPr lang="sr-Cyrl-R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sr-Cyrl-R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Војна и безбедносна комуникација</a:t>
            </a:r>
          </a:p>
          <a:p>
            <a:pPr marL="139700" indent="0">
              <a:lnSpc>
                <a:spcPct val="150000"/>
              </a:lnSpc>
              <a:buSzPts val="1400"/>
              <a:buNone/>
            </a:pPr>
            <a:r>
              <a:rPr lang="sr-Cyrl-R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sr-Cyrl-R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Скривање информација</a:t>
            </a:r>
            <a:endParaRPr lang="sr-Cyrl-R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lang="sr-Cyrl-R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197987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Предности и недостаци </a:t>
            </a:r>
            <a:br>
              <a:rPr lang="sr-Cyrl-R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spread spectrum </a:t>
            </a:r>
            <a:r>
              <a:rPr lang="sr-Cyrl-RS" dirty="0" smtClean="0">
                <a:latin typeface="Arial" panose="020B0604020202020204" pitchFamily="34" charset="0"/>
                <a:cs typeface="Arial" panose="020B0604020202020204" pitchFamily="34" charset="0"/>
              </a:rPr>
              <a:t>технике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713224" y="1738150"/>
            <a:ext cx="5307867" cy="30895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sr-Cyrl-RS" sz="2000" dirty="0" smtClean="0">
                <a:latin typeface="+mn-lt"/>
              </a:rPr>
              <a:t>Предности: </a:t>
            </a:r>
          </a:p>
          <a:p>
            <a:pPr marL="152400" lvl="0" indent="0">
              <a:buNone/>
            </a:pPr>
            <a:r>
              <a:rPr lang="sr-Cyrl-RS" sz="2000" dirty="0" smtClean="0"/>
              <a:t>	- </a:t>
            </a:r>
            <a:r>
              <a:rPr lang="sr-Latn-RS" sz="2000" dirty="0"/>
              <a:t>Сигурност</a:t>
            </a:r>
            <a:endParaRPr lang="sr-Cyrl-RS" sz="2000" dirty="0"/>
          </a:p>
          <a:p>
            <a:pPr marL="152400" lvl="0" indent="0">
              <a:buNone/>
            </a:pPr>
            <a:r>
              <a:rPr lang="sr-Cyrl-RS" sz="2000" dirty="0"/>
              <a:t>	- Отпорност на сметње</a:t>
            </a:r>
          </a:p>
          <a:p>
            <a:pPr marL="152400" indent="0">
              <a:buNone/>
            </a:pPr>
            <a:r>
              <a:rPr lang="sr-Cyrl-RS" sz="2000" dirty="0"/>
              <a:t>	- </a:t>
            </a:r>
            <a:r>
              <a:rPr lang="sr-Cyrl-RS" sz="2000" dirty="0" smtClean="0"/>
              <a:t>Флексибилност</a:t>
            </a:r>
            <a:endParaRPr lang="sr-Cyrl-RS" sz="2000" dirty="0" smtClean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sr-Cyrl-RS" sz="2000" dirty="0" smtClean="0">
                <a:latin typeface="+mn-lt"/>
              </a:rPr>
              <a:t>Недостаци</a:t>
            </a:r>
            <a:endParaRPr lang="sr-Cyrl-RS" sz="2000" dirty="0">
              <a:latin typeface="+mn-lt"/>
            </a:endParaRPr>
          </a:p>
          <a:p>
            <a:pPr marL="152400" lvl="0" indent="0">
              <a:buNone/>
            </a:pPr>
            <a:r>
              <a:rPr lang="sr-Cyrl-RS" sz="2000" dirty="0">
                <a:latin typeface="+mn-lt"/>
              </a:rPr>
              <a:t>	-</a:t>
            </a:r>
            <a:r>
              <a:rPr lang="sr-Cyrl-RS" sz="2000" dirty="0" smtClean="0">
                <a:latin typeface="+mn-lt"/>
              </a:rPr>
              <a:t> Сложеност</a:t>
            </a:r>
          </a:p>
          <a:p>
            <a:pPr marL="152400" lvl="0" indent="0">
              <a:buNone/>
            </a:pPr>
            <a:r>
              <a:rPr lang="sr-Cyrl-RS" sz="2000" dirty="0" smtClean="0">
                <a:latin typeface="+mn-lt"/>
              </a:rPr>
              <a:t>	- Потреба за ресурсима</a:t>
            </a:r>
          </a:p>
          <a:p>
            <a:pPr marL="152400" indent="0">
              <a:buNone/>
            </a:pPr>
            <a:r>
              <a:rPr lang="sr-Cyrl-RS" sz="2000" dirty="0">
                <a:latin typeface="+mn-lt"/>
              </a:rPr>
              <a:t>	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167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0"/>
          <p:cNvSpPr txBox="1">
            <a:spLocks noGrp="1"/>
          </p:cNvSpPr>
          <p:nvPr>
            <p:ph type="title"/>
          </p:nvPr>
        </p:nvSpPr>
        <p:spPr>
          <a:xfrm>
            <a:off x="713224" y="392017"/>
            <a:ext cx="65953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sr-Latn-RS" dirty="0" smtClean="0">
                <a:latin typeface="Arial" panose="020B0604020202020204" pitchFamily="34" charset="0"/>
                <a:cs typeface="Arial" panose="020B0604020202020204" pitchFamily="34" charset="0"/>
              </a:rPr>
              <a:t>	   </a:t>
            </a:r>
            <a:r>
              <a:rPr lang="sr-Cyrl-RS" dirty="0" smtClean="0">
                <a:latin typeface="Arial" panose="020B0604020202020204" pitchFamily="34" charset="0"/>
                <a:cs typeface="Arial" panose="020B0604020202020204" pitchFamily="34" charset="0"/>
              </a:rPr>
              <a:t>Апликација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Google Shape;542;p50"/>
          <p:cNvSpPr txBox="1">
            <a:spLocks noGrp="1"/>
          </p:cNvSpPr>
          <p:nvPr>
            <p:ph type="subTitle" idx="1"/>
          </p:nvPr>
        </p:nvSpPr>
        <p:spPr>
          <a:xfrm>
            <a:off x="159027" y="807497"/>
            <a:ext cx="7560365" cy="3132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17500">
              <a:buSzPts val="1400"/>
            </a:pPr>
            <a:r>
              <a:rPr lang="sr-Cyrl-R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Скривање поруке у слици помоћу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spread spectrum т</a:t>
            </a:r>
            <a:r>
              <a:rPr lang="sr-Cyrl-R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ехнике</a:t>
            </a:r>
          </a:p>
          <a:p>
            <a:pPr indent="-317500">
              <a:buSzPts val="1400"/>
            </a:pPr>
            <a:endParaRPr lang="sr-Cyrl-R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17500">
              <a:buSzPts val="1400"/>
            </a:pPr>
            <a:r>
              <a:rPr lang="sr-Cyrl-R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Имплементација </a:t>
            </a:r>
            <a:r>
              <a:rPr lang="sr-Cyrl-RS" sz="2000" dirty="0">
                <a:latin typeface="Arial" panose="020B0604020202020204" pitchFamily="34" charset="0"/>
                <a:cs typeface="Arial" panose="020B0604020202020204" pitchFamily="34" charset="0"/>
              </a:rPr>
              <a:t>у програмском језику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sr-Cyrl-R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lvl="0" indent="0">
              <a:buSzPts val="1400"/>
              <a:buNone/>
            </a:pPr>
            <a:endParaRPr lang="sr-Cyrl-R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-317500">
              <a:buSzPts val="1400"/>
            </a:pPr>
            <a:r>
              <a:rPr lang="sr-Cyrl-R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Библиотеке: </a:t>
            </a:r>
            <a:r>
              <a:rPr lang="sr-Latn-RS" sz="2000" dirty="0">
                <a:latin typeface="+mj-lt"/>
              </a:rPr>
              <a:t>Pillow</a:t>
            </a:r>
            <a:r>
              <a:rPr lang="sr-Cyrl-RS" sz="2000" dirty="0">
                <a:latin typeface="+mj-lt"/>
              </a:rPr>
              <a:t>, </a:t>
            </a:r>
            <a:r>
              <a:rPr lang="sr-Latn-RS" sz="2000" dirty="0">
                <a:latin typeface="+mj-lt"/>
              </a:rPr>
              <a:t>NumPy</a:t>
            </a:r>
            <a:r>
              <a:rPr lang="sr-Cyrl-RS" sz="2000" dirty="0">
                <a:latin typeface="+mj-lt"/>
              </a:rPr>
              <a:t>, </a:t>
            </a:r>
            <a:r>
              <a:rPr lang="sr-Latn-RS" sz="2000" dirty="0">
                <a:latin typeface="+mj-lt"/>
              </a:rPr>
              <a:t>tkinter</a:t>
            </a:r>
            <a:r>
              <a:rPr lang="sr-Cyrl-RS" sz="2000" dirty="0">
                <a:latin typeface="+mj-lt"/>
              </a:rPr>
              <a:t>, </a:t>
            </a:r>
            <a:r>
              <a:rPr lang="sr-Latn-RS" sz="2000" dirty="0">
                <a:latin typeface="+mj-lt"/>
              </a:rPr>
              <a:t>random</a:t>
            </a:r>
            <a:r>
              <a:rPr lang="sr-Cyrl-RS" sz="2000" dirty="0">
                <a:latin typeface="+mj-lt"/>
              </a:rPr>
              <a:t>, </a:t>
            </a:r>
            <a:r>
              <a:rPr lang="sr-Cyrl-RS" sz="2000" dirty="0" smtClean="0">
                <a:latin typeface="+mj-lt"/>
              </a:rPr>
              <a:t>ос</a:t>
            </a:r>
            <a:endParaRPr lang="sr-Cyrl-R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SzPts val="1400"/>
              <a:buNone/>
            </a:pPr>
            <a:endParaRPr lang="sr-Cyrl-R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lang="sr-Cyrl-R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lang="sr-Cyrl-R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lang="sr-Cyrl-R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7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92" y="445025"/>
            <a:ext cx="7586420" cy="572700"/>
          </a:xfrm>
        </p:spPr>
        <p:txBody>
          <a:bodyPr/>
          <a:lstStyle/>
          <a:p>
            <a:r>
              <a:rPr lang="sr-Latn-RS" dirty="0" smtClean="0"/>
              <a:t>	  </a:t>
            </a:r>
            <a:r>
              <a:rPr lang="sr-Cyrl-RS" dirty="0" smtClean="0">
                <a:latin typeface="+mj-lt"/>
              </a:rPr>
              <a:t>Кориснички интерфејс апликације</a:t>
            </a:r>
            <a:r>
              <a:rPr lang="sr-Latn-RS" dirty="0" smtClean="0"/>
              <a:t>    </a:t>
            </a:r>
            <a:endParaRPr lang="en-US" dirty="0"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285" y="1840425"/>
            <a:ext cx="4152900" cy="15811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64" y="1352307"/>
            <a:ext cx="41624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5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161" y="221969"/>
            <a:ext cx="7578368" cy="572700"/>
          </a:xfrm>
        </p:spPr>
        <p:txBody>
          <a:bodyPr/>
          <a:lstStyle/>
          <a:p>
            <a:r>
              <a:rPr lang="sr-Cyrl-RS" dirty="0" smtClean="0">
                <a:latin typeface="+mj-lt"/>
              </a:rPr>
              <a:t>		Кодирање</a:t>
            </a:r>
            <a:endParaRPr lang="en-US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277" y="941524"/>
            <a:ext cx="3269839" cy="368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4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trepreneurial Ecosystem by Slidesgo">
  <a:themeElements>
    <a:clrScheme name="Simple Light">
      <a:dk1>
        <a:srgbClr val="242424"/>
      </a:dk1>
      <a:lt1>
        <a:srgbClr val="F8F8F8"/>
      </a:lt1>
      <a:dk2>
        <a:srgbClr val="EFEFEF"/>
      </a:dk2>
      <a:lt2>
        <a:srgbClr val="CCCCCC"/>
      </a:lt2>
      <a:accent1>
        <a:srgbClr val="595959"/>
      </a:accent1>
      <a:accent2>
        <a:srgbClr val="FF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4242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13708</TotalTime>
  <Words>145</Words>
  <Application>Microsoft Office PowerPoint</Application>
  <PresentationFormat>On-screen Show (16:9)</PresentationFormat>
  <Paragraphs>63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Times New Roman</vt:lpstr>
      <vt:lpstr>Nunito Light</vt:lpstr>
      <vt:lpstr>DM Sans</vt:lpstr>
      <vt:lpstr>Libre Baskerville</vt:lpstr>
      <vt:lpstr>Arial</vt:lpstr>
      <vt:lpstr>Calibri</vt:lpstr>
      <vt:lpstr>Entrepreneurial Ecosystem by Slidesgo</vt:lpstr>
      <vt:lpstr>PowerPoint Presentation</vt:lpstr>
      <vt:lpstr>  Садржај</vt:lpstr>
      <vt:lpstr>                      Стеганографија</vt:lpstr>
      <vt:lpstr>     Класификација стеганографије</vt:lpstr>
      <vt:lpstr>       Spread spectrum техника</vt:lpstr>
      <vt:lpstr>Предности и недостаци  spread spectrum технике</vt:lpstr>
      <vt:lpstr>     Апликација</vt:lpstr>
      <vt:lpstr>   Кориснички интерфејс апликације    </vt:lpstr>
      <vt:lpstr>  Кодирање</vt:lpstr>
      <vt:lpstr>    Декодирање</vt:lpstr>
      <vt:lpstr>Поређење оригиналне слике и  слике са скривеном поруком </vt:lpstr>
      <vt:lpstr>         Закључак</vt:lpstr>
      <vt:lpstr> Хвала на пажњи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Milosavljevic</dc:creator>
  <cp:lastModifiedBy>Lidija Milosavljević</cp:lastModifiedBy>
  <cp:revision>91</cp:revision>
  <dcterms:modified xsi:type="dcterms:W3CDTF">2024-10-08T20:18:49Z</dcterms:modified>
</cp:coreProperties>
</file>