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1" r:id="rId14"/>
    <p:sldId id="270"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980D7CA0-19C3-4BFA-90AC-05D531D42AF1}" type="slidenum">
              <a:rPr lang="sr-Latn-RS" smtClean="0"/>
              <a:t>‹#›</a:t>
            </a:fld>
            <a:endParaRPr lang="sr-Latn-R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05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980D7CA0-19C3-4BFA-90AC-05D531D42AF1}" type="slidenum">
              <a:rPr lang="sr-Latn-RS" smtClean="0"/>
              <a:t>‹#›</a:t>
            </a:fld>
            <a:endParaRPr lang="sr-Latn-RS"/>
          </a:p>
        </p:txBody>
      </p:sp>
    </p:spTree>
    <p:extLst>
      <p:ext uri="{BB962C8B-B14F-4D97-AF65-F5344CB8AC3E}">
        <p14:creationId xmlns:p14="http://schemas.microsoft.com/office/powerpoint/2010/main" val="200418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980D7CA0-19C3-4BFA-90AC-05D531D42AF1}" type="slidenum">
              <a:rPr lang="sr-Latn-RS" smtClean="0"/>
              <a:t>‹#›</a:t>
            </a:fld>
            <a:endParaRPr lang="sr-Latn-RS"/>
          </a:p>
        </p:txBody>
      </p:sp>
    </p:spTree>
    <p:extLst>
      <p:ext uri="{BB962C8B-B14F-4D97-AF65-F5344CB8AC3E}">
        <p14:creationId xmlns:p14="http://schemas.microsoft.com/office/powerpoint/2010/main" val="374168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980D7CA0-19C3-4BFA-90AC-05D531D42AF1}" type="slidenum">
              <a:rPr lang="sr-Latn-RS" smtClean="0"/>
              <a:t>‹#›</a:t>
            </a:fld>
            <a:endParaRPr lang="sr-Latn-RS"/>
          </a:p>
        </p:txBody>
      </p:sp>
    </p:spTree>
    <p:extLst>
      <p:ext uri="{BB962C8B-B14F-4D97-AF65-F5344CB8AC3E}">
        <p14:creationId xmlns:p14="http://schemas.microsoft.com/office/powerpoint/2010/main" val="183066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980D7CA0-19C3-4BFA-90AC-05D531D42AF1}" type="slidenum">
              <a:rPr lang="sr-Latn-RS" smtClean="0"/>
              <a:t>‹#›</a:t>
            </a:fld>
            <a:endParaRPr lang="sr-Latn-R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57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980D7CA0-19C3-4BFA-90AC-05D531D42AF1}" type="slidenum">
              <a:rPr lang="sr-Latn-RS" smtClean="0"/>
              <a:t>‹#›</a:t>
            </a:fld>
            <a:endParaRPr lang="sr-Latn-RS"/>
          </a:p>
        </p:txBody>
      </p:sp>
    </p:spTree>
    <p:extLst>
      <p:ext uri="{BB962C8B-B14F-4D97-AF65-F5344CB8AC3E}">
        <p14:creationId xmlns:p14="http://schemas.microsoft.com/office/powerpoint/2010/main" val="19062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980D7CA0-19C3-4BFA-90AC-05D531D42AF1}" type="slidenum">
              <a:rPr lang="sr-Latn-RS" smtClean="0"/>
              <a:t>‹#›</a:t>
            </a:fld>
            <a:endParaRPr lang="sr-Latn-RS"/>
          </a:p>
        </p:txBody>
      </p:sp>
    </p:spTree>
    <p:extLst>
      <p:ext uri="{BB962C8B-B14F-4D97-AF65-F5344CB8AC3E}">
        <p14:creationId xmlns:p14="http://schemas.microsoft.com/office/powerpoint/2010/main" val="142538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980D7CA0-19C3-4BFA-90AC-05D531D42AF1}" type="slidenum">
              <a:rPr lang="sr-Latn-RS" smtClean="0"/>
              <a:t>‹#›</a:t>
            </a:fld>
            <a:endParaRPr lang="sr-Latn-RS"/>
          </a:p>
        </p:txBody>
      </p:sp>
    </p:spTree>
    <p:extLst>
      <p:ext uri="{BB962C8B-B14F-4D97-AF65-F5344CB8AC3E}">
        <p14:creationId xmlns:p14="http://schemas.microsoft.com/office/powerpoint/2010/main" val="272768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sr-Latn-RS"/>
          </a:p>
        </p:txBody>
      </p:sp>
      <p:sp>
        <p:nvSpPr>
          <p:cNvPr id="9" name="Slide Number Placeholder 8"/>
          <p:cNvSpPr>
            <a:spLocks noGrp="1"/>
          </p:cNvSpPr>
          <p:nvPr>
            <p:ph type="sldNum" sz="quarter" idx="12"/>
          </p:nvPr>
        </p:nvSpPr>
        <p:spPr/>
        <p:txBody>
          <a:bodyPr/>
          <a:lstStyle/>
          <a:p>
            <a:fld id="{980D7CA0-19C3-4BFA-90AC-05D531D42AF1}" type="slidenum">
              <a:rPr lang="sr-Latn-RS" smtClean="0"/>
              <a:t>‹#›</a:t>
            </a:fld>
            <a:endParaRPr lang="sr-Latn-RS"/>
          </a:p>
        </p:txBody>
      </p:sp>
    </p:spTree>
    <p:extLst>
      <p:ext uri="{BB962C8B-B14F-4D97-AF65-F5344CB8AC3E}">
        <p14:creationId xmlns:p14="http://schemas.microsoft.com/office/powerpoint/2010/main" val="49801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C1FA3D-5270-451E-89B3-EC425CDC3734}" type="datetimeFigureOut">
              <a:rPr lang="sr-Latn-RS" smtClean="0"/>
              <a:t>14.09.2021.</a:t>
            </a:fld>
            <a:endParaRPr lang="sr-Latn-R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sr-Latn-R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0D7CA0-19C3-4BFA-90AC-05D531D42AF1}" type="slidenum">
              <a:rPr lang="sr-Latn-RS" smtClean="0"/>
              <a:t>‹#›</a:t>
            </a:fld>
            <a:endParaRPr lang="sr-Latn-RS"/>
          </a:p>
        </p:txBody>
      </p:sp>
    </p:spTree>
    <p:extLst>
      <p:ext uri="{BB962C8B-B14F-4D97-AF65-F5344CB8AC3E}">
        <p14:creationId xmlns:p14="http://schemas.microsoft.com/office/powerpoint/2010/main" val="106051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C1FA3D-5270-451E-89B3-EC425CDC3734}" type="datetimeFigureOut">
              <a:rPr lang="sr-Latn-RS" smtClean="0"/>
              <a:t>14.09.2021.</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980D7CA0-19C3-4BFA-90AC-05D531D42AF1}" type="slidenum">
              <a:rPr lang="sr-Latn-RS" smtClean="0"/>
              <a:t>‹#›</a:t>
            </a:fld>
            <a:endParaRPr lang="sr-Latn-RS"/>
          </a:p>
        </p:txBody>
      </p:sp>
    </p:spTree>
    <p:extLst>
      <p:ext uri="{BB962C8B-B14F-4D97-AF65-F5344CB8AC3E}">
        <p14:creationId xmlns:p14="http://schemas.microsoft.com/office/powerpoint/2010/main" val="262581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C1FA3D-5270-451E-89B3-EC425CDC3734}" type="datetimeFigureOut">
              <a:rPr lang="sr-Latn-RS" smtClean="0"/>
              <a:t>14.09.2021.</a:t>
            </a:fld>
            <a:endParaRPr lang="sr-Latn-R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sr-Latn-R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0D7CA0-19C3-4BFA-90AC-05D531D42AF1}" type="slidenum">
              <a:rPr lang="sr-Latn-RS" smtClean="0"/>
              <a:t>‹#›</a:t>
            </a:fld>
            <a:endParaRPr lang="sr-Latn-R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2782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41FB4A-978E-42BD-A6BE-F5189505104B}"/>
              </a:ext>
            </a:extLst>
          </p:cNvPr>
          <p:cNvSpPr txBox="1"/>
          <p:nvPr/>
        </p:nvSpPr>
        <p:spPr>
          <a:xfrm>
            <a:off x="844858" y="2207411"/>
            <a:ext cx="10502284" cy="584775"/>
          </a:xfrm>
          <a:prstGeom prst="rect">
            <a:avLst/>
          </a:prstGeom>
          <a:noFill/>
        </p:spPr>
        <p:txBody>
          <a:bodyPr wrap="square" rtlCol="0">
            <a:spAutoFit/>
          </a:bodyPr>
          <a:lstStyle/>
          <a:p>
            <a:pPr algn="ctr"/>
            <a:r>
              <a:rPr lang="en-US" sz="3200" dirty="0"/>
              <a:t>secp256k1 </a:t>
            </a:r>
            <a:r>
              <a:rPr lang="sr-Cyrl-RS" sz="3200" dirty="0"/>
              <a:t>алгоритам криптографије са јавним кључем</a:t>
            </a:r>
            <a:endParaRPr lang="sr-Latn-RS" sz="3200" dirty="0"/>
          </a:p>
        </p:txBody>
      </p:sp>
      <p:sp>
        <p:nvSpPr>
          <p:cNvPr id="5" name="TextBox 4">
            <a:extLst>
              <a:ext uri="{FF2B5EF4-FFF2-40B4-BE49-F238E27FC236}">
                <a16:creationId xmlns:a16="http://schemas.microsoft.com/office/drawing/2014/main" id="{200B48DF-3FF2-4AAF-A0E9-FDB5CFF7B552}"/>
              </a:ext>
            </a:extLst>
          </p:cNvPr>
          <p:cNvSpPr txBox="1"/>
          <p:nvPr/>
        </p:nvSpPr>
        <p:spPr>
          <a:xfrm>
            <a:off x="8353887" y="5273336"/>
            <a:ext cx="3204723" cy="461665"/>
          </a:xfrm>
          <a:prstGeom prst="rect">
            <a:avLst/>
          </a:prstGeom>
          <a:noFill/>
        </p:spPr>
        <p:txBody>
          <a:bodyPr wrap="none" rtlCol="0">
            <a:spAutoFit/>
          </a:bodyPr>
          <a:lstStyle/>
          <a:p>
            <a:r>
              <a:rPr lang="sr-Cyrl-RS" sz="2400" dirty="0"/>
              <a:t>Лазар Дашић 652/2017</a:t>
            </a:r>
            <a:endParaRPr lang="sr-Latn-RS" sz="2400" dirty="0"/>
          </a:p>
        </p:txBody>
      </p:sp>
    </p:spTree>
    <p:extLst>
      <p:ext uri="{BB962C8B-B14F-4D97-AF65-F5344CB8AC3E}">
        <p14:creationId xmlns:p14="http://schemas.microsoft.com/office/powerpoint/2010/main" val="309861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3693319"/>
              </a:xfrm>
              <a:prstGeom prst="rect">
                <a:avLst/>
              </a:prstGeom>
              <a:noFill/>
            </p:spPr>
            <p:txBody>
              <a:bodyPr wrap="square" rtlCol="0">
                <a:spAutoFit/>
              </a:bodyPr>
              <a:lstStyle/>
              <a:p>
                <a:endParaRPr lang="en-US" dirty="0"/>
              </a:p>
              <a:p>
                <a:r>
                  <a:rPr lang="sr-Cyrl-RS" dirty="0"/>
                  <a:t>Сабирање две тачке </a:t>
                </a:r>
                <a14:m>
                  <m:oMath xmlns:m="http://schemas.openxmlformats.org/officeDocument/2006/math">
                    <m:sSub>
                      <m:sSubPr>
                        <m:ctrlPr>
                          <a:rPr lang="sr-Latn-RS" b="0" i="1" smtClean="0">
                            <a:latin typeface="Cambria Math" panose="02040503050406030204" pitchFamily="18" charset="0"/>
                          </a:rPr>
                        </m:ctrlPr>
                      </m:sSubPr>
                      <m:e>
                        <m:r>
                          <a:rPr lang="sr-Latn-RS" b="0" i="1" smtClean="0">
                            <a:latin typeface="Cambria Math" panose="02040503050406030204" pitchFamily="18" charset="0"/>
                          </a:rPr>
                          <m:t>𝑃</m:t>
                        </m:r>
                      </m:e>
                      <m:sub>
                        <m:r>
                          <a:rPr lang="sr-Latn-RS" b="0" i="1" smtClean="0">
                            <a:latin typeface="Cambria Math" panose="02040503050406030204" pitchFamily="18" charset="0"/>
                          </a:rPr>
                          <m:t>1</m:t>
                        </m:r>
                      </m:sub>
                    </m:sSub>
                    <m:r>
                      <a:rPr lang="sr-Latn-RS" b="0" i="1" smtClean="0">
                        <a:latin typeface="Cambria Math" panose="02040503050406030204" pitchFamily="18" charset="0"/>
                      </a:rPr>
                      <m:t>(</m:t>
                    </m:r>
                    <m:sSub>
                      <m:sSubPr>
                        <m:ctrlPr>
                          <a:rPr lang="sr-Latn-RS" b="0" i="1" smtClean="0">
                            <a:latin typeface="Cambria Math" panose="02040503050406030204" pitchFamily="18" charset="0"/>
                          </a:rPr>
                        </m:ctrlPr>
                      </m:sSubPr>
                      <m:e>
                        <m:r>
                          <a:rPr lang="sr-Latn-RS" b="0" i="1" smtClean="0">
                            <a:latin typeface="Cambria Math" panose="02040503050406030204" pitchFamily="18" charset="0"/>
                          </a:rPr>
                          <m:t>𝑥</m:t>
                        </m:r>
                      </m:e>
                      <m:sub>
                        <m:r>
                          <a:rPr lang="sr-Latn-RS" b="0" i="1" smtClean="0">
                            <a:latin typeface="Cambria Math" panose="02040503050406030204" pitchFamily="18" charset="0"/>
                          </a:rPr>
                          <m:t>1</m:t>
                        </m:r>
                      </m:sub>
                    </m:sSub>
                    <m:r>
                      <a:rPr lang="sr-Latn-RS" b="0" i="1" smtClean="0">
                        <a:latin typeface="Cambria Math" panose="02040503050406030204" pitchFamily="18" charset="0"/>
                      </a:rPr>
                      <m:t>,</m:t>
                    </m:r>
                    <m:sSub>
                      <m:sSubPr>
                        <m:ctrlPr>
                          <a:rPr lang="sr-Latn-RS" b="0" i="1" smtClean="0">
                            <a:latin typeface="Cambria Math" panose="02040503050406030204" pitchFamily="18" charset="0"/>
                          </a:rPr>
                        </m:ctrlPr>
                      </m:sSubPr>
                      <m:e>
                        <m:r>
                          <a:rPr lang="sr-Latn-RS" b="0" i="1" smtClean="0">
                            <a:latin typeface="Cambria Math" panose="02040503050406030204" pitchFamily="18" charset="0"/>
                          </a:rPr>
                          <m:t>𝑦</m:t>
                        </m:r>
                      </m:e>
                      <m:sub>
                        <m:r>
                          <a:rPr lang="sr-Latn-RS" b="0" i="1" smtClean="0">
                            <a:latin typeface="Cambria Math" panose="02040503050406030204" pitchFamily="18" charset="0"/>
                          </a:rPr>
                          <m:t>1</m:t>
                        </m:r>
                      </m:sub>
                    </m:sSub>
                    <m:r>
                      <a:rPr lang="sr-Latn-RS" b="0" i="1" smtClean="0">
                        <a:latin typeface="Cambria Math" panose="02040503050406030204" pitchFamily="18" charset="0"/>
                      </a:rPr>
                      <m:t>) </m:t>
                    </m:r>
                  </m:oMath>
                </a14:m>
                <a:r>
                  <a:rPr lang="sr-Latn-RS" dirty="0"/>
                  <a:t>i </a:t>
                </a:r>
                <a14:m>
                  <m:oMath xmlns:m="http://schemas.openxmlformats.org/officeDocument/2006/math">
                    <m:sSub>
                      <m:sSubPr>
                        <m:ctrlPr>
                          <a:rPr lang="sr-Latn-RS" b="0" i="1" smtClean="0">
                            <a:latin typeface="Cambria Math" panose="02040503050406030204" pitchFamily="18" charset="0"/>
                          </a:rPr>
                        </m:ctrlPr>
                      </m:sSubPr>
                      <m:e>
                        <m:r>
                          <a:rPr lang="sr-Latn-RS" b="0" i="1" smtClean="0">
                            <a:latin typeface="Cambria Math" panose="02040503050406030204" pitchFamily="18" charset="0"/>
                          </a:rPr>
                          <m:t>𝑃</m:t>
                        </m:r>
                      </m:e>
                      <m:sub>
                        <m:r>
                          <a:rPr lang="sr-Latn-RS" b="0" i="1" smtClean="0">
                            <a:latin typeface="Cambria Math" panose="02040503050406030204" pitchFamily="18" charset="0"/>
                          </a:rPr>
                          <m:t>2</m:t>
                        </m:r>
                      </m:sub>
                    </m:sSub>
                    <m:d>
                      <m:dPr>
                        <m:ctrlPr>
                          <a:rPr lang="sr-Latn-RS" b="0" i="1" smtClean="0">
                            <a:latin typeface="Cambria Math" panose="02040503050406030204" pitchFamily="18" charset="0"/>
                          </a:rPr>
                        </m:ctrlPr>
                      </m:dPr>
                      <m:e>
                        <m:sSub>
                          <m:sSubPr>
                            <m:ctrlPr>
                              <a:rPr lang="sr-Latn-RS" b="0" i="1" smtClean="0">
                                <a:latin typeface="Cambria Math" panose="02040503050406030204" pitchFamily="18" charset="0"/>
                              </a:rPr>
                            </m:ctrlPr>
                          </m:sSubPr>
                          <m:e>
                            <m:r>
                              <a:rPr lang="sr-Latn-RS" b="0" i="1" smtClean="0">
                                <a:latin typeface="Cambria Math" panose="02040503050406030204" pitchFamily="18" charset="0"/>
                              </a:rPr>
                              <m:t>𝑥</m:t>
                            </m:r>
                          </m:e>
                          <m:sub>
                            <m:r>
                              <a:rPr lang="sr-Latn-RS" b="0" i="1" smtClean="0">
                                <a:latin typeface="Cambria Math" panose="02040503050406030204" pitchFamily="18" charset="0"/>
                              </a:rPr>
                              <m:t>2</m:t>
                            </m:r>
                          </m:sub>
                        </m:sSub>
                        <m:r>
                          <a:rPr lang="sr-Latn-RS" b="0" i="1" smtClean="0">
                            <a:latin typeface="Cambria Math" panose="02040503050406030204" pitchFamily="18" charset="0"/>
                          </a:rPr>
                          <m:t>,</m:t>
                        </m:r>
                        <m:sSub>
                          <m:sSubPr>
                            <m:ctrlPr>
                              <a:rPr lang="sr-Latn-RS" b="0" i="1" smtClean="0">
                                <a:latin typeface="Cambria Math" panose="02040503050406030204" pitchFamily="18" charset="0"/>
                              </a:rPr>
                            </m:ctrlPr>
                          </m:sSubPr>
                          <m:e>
                            <m:r>
                              <a:rPr lang="sr-Latn-RS" b="0" i="1" smtClean="0">
                                <a:latin typeface="Cambria Math" panose="02040503050406030204" pitchFamily="18" charset="0"/>
                              </a:rPr>
                              <m:t>𝑦</m:t>
                            </m:r>
                          </m:e>
                          <m:sub>
                            <m:r>
                              <a:rPr lang="sr-Latn-RS" b="0" i="1" smtClean="0">
                                <a:latin typeface="Cambria Math" panose="02040503050406030204" pitchFamily="18" charset="0"/>
                              </a:rPr>
                              <m:t>2</m:t>
                            </m:r>
                          </m:sub>
                        </m:sSub>
                      </m:e>
                    </m:d>
                    <m:r>
                      <a:rPr lang="sr-Latn-RS" b="0" i="1" smtClean="0">
                        <a:latin typeface="Cambria Math" panose="02040503050406030204" pitchFamily="18" charset="0"/>
                      </a:rPr>
                      <m:t> </m:t>
                    </m:r>
                  </m:oMath>
                </a14:m>
                <a:r>
                  <a:rPr lang="sr-Cyrl-RS" dirty="0"/>
                  <a:t>тако да се добије тачка </a:t>
                </a: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𝑃</m:t>
                        </m:r>
                      </m:e>
                      <m:sub>
                        <m:r>
                          <a:rPr lang="sr-Cyrl-RS" b="0" i="1" smtClean="0">
                            <a:latin typeface="Cambria Math" panose="02040503050406030204" pitchFamily="18" charset="0"/>
                          </a:rPr>
                          <m:t>3</m:t>
                        </m:r>
                      </m:sub>
                    </m:sSub>
                    <m:r>
                      <a:rPr lang="sr-Latn-RS"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𝑥</m:t>
                        </m:r>
                      </m:e>
                      <m:sub>
                        <m:r>
                          <a:rPr lang="sr-Cyrl-RS" b="0" i="1" smtClean="0">
                            <a:latin typeface="Cambria Math" panose="02040503050406030204" pitchFamily="18" charset="0"/>
                          </a:rPr>
                          <m:t>3</m:t>
                        </m:r>
                      </m:sub>
                    </m:sSub>
                    <m:r>
                      <a:rPr lang="sr-Latn-RS"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𝑦</m:t>
                        </m:r>
                      </m:e>
                      <m:sub>
                        <m:r>
                          <a:rPr lang="sr-Cyrl-RS" b="0" i="1" smtClean="0">
                            <a:latin typeface="Cambria Math" panose="02040503050406030204" pitchFamily="18" charset="0"/>
                          </a:rPr>
                          <m:t>3</m:t>
                        </m:r>
                      </m:sub>
                    </m:sSub>
                    <m:r>
                      <a:rPr lang="sr-Latn-RS" i="1">
                        <a:latin typeface="Cambria Math" panose="02040503050406030204" pitchFamily="18" charset="0"/>
                      </a:rPr>
                      <m:t>)</m:t>
                    </m:r>
                  </m:oMath>
                </a14:m>
                <a:r>
                  <a:rPr lang="sr-Cyrl-RS" dirty="0"/>
                  <a:t> врши се коришћењем следеће формуле:</a:t>
                </a:r>
              </a:p>
              <a:p>
                <a:endParaRPr lang="sr-Cyrl-R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sr-Cyrl-RS" dirty="0"/>
                  <a:t> </a:t>
                </a:r>
                <a:endParaRPr lang="en-US"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a:p>
                <a:endParaRPr lang="en-US" dirty="0"/>
              </a:p>
              <a:p>
                <a:r>
                  <a:rPr lang="sr-Cyrl-RS" dirty="0"/>
                  <a:t>У случају да додајемо  тачку саму са собом, односно </a:t>
                </a:r>
                <a14:m>
                  <m:oMath xmlns:m="http://schemas.openxmlformats.org/officeDocument/2006/math">
                    <m:sSub>
                      <m:sSubPr>
                        <m:ctrlPr>
                          <a:rPr lang="sr-Latn-RS" b="0" i="1" smtClean="0">
                            <a:latin typeface="Cambria Math" panose="02040503050406030204" pitchFamily="18" charset="0"/>
                          </a:rPr>
                        </m:ctrlPr>
                      </m:sSubPr>
                      <m:e>
                        <m:r>
                          <a:rPr lang="sr-Latn-RS" b="0" i="1" smtClean="0">
                            <a:latin typeface="Cambria Math" panose="02040503050406030204" pitchFamily="18" charset="0"/>
                          </a:rPr>
                          <m:t>𝑃</m:t>
                        </m:r>
                      </m:e>
                      <m:sub>
                        <m:r>
                          <a:rPr lang="sr-Latn-RS" b="0" i="1" smtClean="0">
                            <a:latin typeface="Cambria Math" panose="02040503050406030204" pitchFamily="18" charset="0"/>
                          </a:rPr>
                          <m:t>1</m:t>
                        </m:r>
                      </m:sub>
                    </m:sSub>
                    <m:r>
                      <a:rPr lang="sr-Cyrl-RS" b="0" i="1" smtClean="0">
                        <a:latin typeface="Cambria Math" panose="02040503050406030204" pitchFamily="18" charset="0"/>
                      </a:rPr>
                      <m:t>=</m:t>
                    </m:r>
                  </m:oMath>
                </a14:m>
                <a:r>
                  <a:rPr lang="sr-Cyrl-RS" dirty="0"/>
                  <a:t> </a:t>
                </a: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𝑃</m:t>
                        </m:r>
                      </m:e>
                      <m:sub>
                        <m:r>
                          <a:rPr lang="sr-Cyrl-RS" b="0" i="1" smtClean="0">
                            <a:latin typeface="Cambria Math" panose="02040503050406030204" pitchFamily="18" charset="0"/>
                          </a:rPr>
                          <m:t>2</m:t>
                        </m:r>
                      </m:sub>
                    </m:sSub>
                  </m:oMath>
                </a14:m>
                <a:r>
                  <a:rPr lang="sr-Cyrl-RS" dirty="0"/>
                  <a:t>, користи се формуле:</a:t>
                </a:r>
              </a:p>
              <a:p>
                <a:endParaRPr lang="sr-Cyrl-R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=(3</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sr-Cyrl-RS" dirty="0"/>
                  <a:t> </a:t>
                </a:r>
                <a:endParaRPr lang="en-US"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sr-Cyrl-RS" dirty="0"/>
              </a:p>
            </p:txBody>
          </p:sp>
        </mc:Choice>
        <mc:Fallback xmlns="">
          <p:sp>
            <p:nvSpPr>
              <p:cNvPr id="2" name="TextBox 1">
                <a:extLst>
                  <a:ext uri="{FF2B5EF4-FFF2-40B4-BE49-F238E27FC236}">
                    <a16:creationId xmlns:a16="http://schemas.microsoft.com/office/drawing/2014/main" id="{51C0B916-FFA6-4BE3-BE1E-383F6BA2B956}"/>
                  </a:ext>
                </a:extLst>
              </p:cNvPr>
              <p:cNvSpPr txBox="1">
                <a:spLocks noRot="1" noChangeAspect="1" noMove="1" noResize="1" noEditPoints="1" noAdjustHandles="1" noChangeArrowheads="1" noChangeShapeType="1" noTextEdit="1"/>
              </p:cNvSpPr>
              <p:nvPr/>
            </p:nvSpPr>
            <p:spPr>
              <a:xfrm>
                <a:off x="260879" y="401986"/>
                <a:ext cx="11043821" cy="3693319"/>
              </a:xfrm>
              <a:prstGeom prst="rect">
                <a:avLst/>
              </a:prstGeom>
              <a:blipFill>
                <a:blip r:embed="rId2"/>
                <a:stretch>
                  <a:fillRect l="-497"/>
                </a:stretch>
              </a:blipFill>
            </p:spPr>
            <p:txBody>
              <a:bodyPr/>
              <a:lstStyle/>
              <a:p>
                <a:r>
                  <a:rPr lang="sr-Latn-RS">
                    <a:noFill/>
                  </a:rPr>
                  <a:t> </a:t>
                </a:r>
              </a:p>
            </p:txBody>
          </p:sp>
        </mc:Fallback>
      </mc:AlternateContent>
    </p:spTree>
    <p:extLst>
      <p:ext uri="{BB962C8B-B14F-4D97-AF65-F5344CB8AC3E}">
        <p14:creationId xmlns:p14="http://schemas.microsoft.com/office/powerpoint/2010/main" val="120267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1200329"/>
          </a:xfrm>
          <a:prstGeom prst="rect">
            <a:avLst/>
          </a:prstGeom>
          <a:noFill/>
        </p:spPr>
        <p:txBody>
          <a:bodyPr wrap="square" rtlCol="0">
            <a:spAutoFit/>
          </a:bodyPr>
          <a:lstStyle/>
          <a:p>
            <a:endParaRPr lang="en-US" dirty="0"/>
          </a:p>
          <a:p>
            <a:r>
              <a:rPr lang="sr-Cyrl-RS" dirty="0"/>
              <a:t>До сада су графички приказане само елиптичке једначине преко реалних бројева, међутим како </a:t>
            </a:r>
            <a:r>
              <a:rPr lang="en-US" dirty="0"/>
              <a:t>Bitcoin </a:t>
            </a:r>
            <a:r>
              <a:rPr lang="sr-Cyrl-RS" dirty="0"/>
              <a:t>користи коначна поља графички приказ изгледа другачије. Тачке на графику су дискретне и граф није симетричан око </a:t>
            </a:r>
            <a:r>
              <a:rPr lang="sr-Latn-RS" dirty="0"/>
              <a:t>x</a:t>
            </a:r>
            <a:r>
              <a:rPr lang="sr-Cyrl-RS" dirty="0"/>
              <a:t>-осе, већ око средине </a:t>
            </a:r>
            <a:r>
              <a:rPr lang="sr-Latn-RS" dirty="0"/>
              <a:t>y-</a:t>
            </a:r>
            <a:r>
              <a:rPr lang="sr-Cyrl-RS" dirty="0"/>
              <a:t>осе(зато што коначно поље не садржи негативне бројеве).</a:t>
            </a:r>
          </a:p>
        </p:txBody>
      </p:sp>
      <p:pic>
        <p:nvPicPr>
          <p:cNvPr id="6" name="Picture 5">
            <a:extLst>
              <a:ext uri="{FF2B5EF4-FFF2-40B4-BE49-F238E27FC236}">
                <a16:creationId xmlns:a16="http://schemas.microsoft.com/office/drawing/2014/main" id="{DD6E5AC9-EF33-4B12-BDC9-BDAA6385E536}"/>
              </a:ext>
            </a:extLst>
          </p:cNvPr>
          <p:cNvPicPr>
            <a:picLocks noChangeAspect="1"/>
          </p:cNvPicPr>
          <p:nvPr/>
        </p:nvPicPr>
        <p:blipFill>
          <a:blip r:embed="rId2"/>
          <a:stretch>
            <a:fillRect/>
          </a:stretch>
        </p:blipFill>
        <p:spPr>
          <a:xfrm>
            <a:off x="3923997" y="1858988"/>
            <a:ext cx="4344006" cy="3762900"/>
          </a:xfrm>
          <a:prstGeom prst="rect">
            <a:avLst/>
          </a:prstGeom>
        </p:spPr>
      </p:pic>
    </p:spTree>
    <p:extLst>
      <p:ext uri="{BB962C8B-B14F-4D97-AF65-F5344CB8AC3E}">
        <p14:creationId xmlns:p14="http://schemas.microsoft.com/office/powerpoint/2010/main" val="199209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2308324"/>
              </a:xfrm>
              <a:prstGeom prst="rect">
                <a:avLst/>
              </a:prstGeom>
              <a:noFill/>
            </p:spPr>
            <p:txBody>
              <a:bodyPr wrap="square" rtlCol="0">
                <a:spAutoFit/>
              </a:bodyPr>
              <a:lstStyle/>
              <a:p>
                <a:endParaRPr lang="en-US" dirty="0"/>
              </a:p>
              <a:p>
                <a:r>
                  <a:rPr lang="sr-Cyrl-RS" dirty="0"/>
                  <a:t>Операција која омогућава да се елиптичке криве користе у криптографији</a:t>
                </a:r>
                <a:r>
                  <a:rPr lang="sr-Cyrl-RS" b="1" dirty="0"/>
                  <a:t> </a:t>
                </a:r>
                <a:r>
                  <a:rPr lang="sr-Cyrl-RS" dirty="0"/>
                  <a:t>је</a:t>
                </a:r>
                <a:r>
                  <a:rPr lang="sr-Cyrl-RS" b="1" dirty="0"/>
                  <a:t> скаларно множење</a:t>
                </a:r>
                <a:r>
                  <a:rPr lang="sr-Cyrl-RS" dirty="0"/>
                  <a:t>. Једна од особина скаларног множења је да је веома тешко предвидети, гледајући резутат, колико пута је почетна тачка множена. Ово је зато што је сабирање тачака нелинеарно, те је скаларно множење лако одрадити, али дељење тачака је немогуће. Ово се назива дискретни логаритамски проблем и представља основу криптографије елиптичких кривих. Скаларно множење изгледа веома насумично, што управо чини ову једначину асиметричном. На слици је приказан резултат множења за једначину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sr-Cyrl-RS" b="0" i="1" smtClean="0">
                        <a:latin typeface="Cambria Math" panose="02040503050406030204" pitchFamily="18" charset="0"/>
                      </a:rPr>
                      <m:t>7</m:t>
                    </m:r>
                  </m:oMath>
                </a14:m>
                <a:r>
                  <a:rPr lang="sr-Cyrl-RS" dirty="0"/>
                  <a:t> преко коначног поља </a:t>
                </a:r>
                <a14:m>
                  <m:oMath xmlns:m="http://schemas.openxmlformats.org/officeDocument/2006/math">
                    <m:sSub>
                      <m:sSubPr>
                        <m:ctrlPr>
                          <a:rPr lang="sr-Latn-RS" b="0" i="1" smtClean="0">
                            <a:latin typeface="Cambria Math" panose="02040503050406030204" pitchFamily="18" charset="0"/>
                          </a:rPr>
                        </m:ctrlPr>
                      </m:sSubPr>
                      <m:e>
                        <m:r>
                          <a:rPr lang="sr-Latn-RS" b="0" i="1" smtClean="0">
                            <a:latin typeface="Cambria Math" panose="02040503050406030204" pitchFamily="18" charset="0"/>
                          </a:rPr>
                          <m:t>𝐹</m:t>
                        </m:r>
                      </m:e>
                      <m:sub>
                        <m:r>
                          <a:rPr lang="sr-Latn-RS" b="0" i="1" smtClean="0">
                            <a:latin typeface="Cambria Math" panose="02040503050406030204" pitchFamily="18" charset="0"/>
                          </a:rPr>
                          <m:t>223</m:t>
                        </m:r>
                      </m:sub>
                    </m:sSub>
                  </m:oMath>
                </a14:m>
                <a:r>
                  <a:rPr lang="sr-Latn-RS" dirty="0"/>
                  <a:t> </a:t>
                </a:r>
                <a:r>
                  <a:rPr lang="sr-Cyrl-RS" dirty="0"/>
                  <a:t>за тачку (170,142).</a:t>
                </a:r>
              </a:p>
            </p:txBody>
          </p:sp>
        </mc:Choice>
        <mc:Fallback xmlns="">
          <p:sp>
            <p:nvSpPr>
              <p:cNvPr id="2" name="TextBox 1">
                <a:extLst>
                  <a:ext uri="{FF2B5EF4-FFF2-40B4-BE49-F238E27FC236}">
                    <a16:creationId xmlns:a16="http://schemas.microsoft.com/office/drawing/2014/main" id="{51C0B916-FFA6-4BE3-BE1E-383F6BA2B956}"/>
                  </a:ext>
                </a:extLst>
              </p:cNvPr>
              <p:cNvSpPr txBox="1">
                <a:spLocks noRot="1" noChangeAspect="1" noMove="1" noResize="1" noEditPoints="1" noAdjustHandles="1" noChangeArrowheads="1" noChangeShapeType="1" noTextEdit="1"/>
              </p:cNvSpPr>
              <p:nvPr/>
            </p:nvSpPr>
            <p:spPr>
              <a:xfrm>
                <a:off x="260879" y="401986"/>
                <a:ext cx="11043821" cy="2308324"/>
              </a:xfrm>
              <a:prstGeom prst="rect">
                <a:avLst/>
              </a:prstGeom>
              <a:blipFill>
                <a:blip r:embed="rId2"/>
                <a:stretch>
                  <a:fillRect l="-497" r="-387" b="-3166"/>
                </a:stretch>
              </a:blipFill>
            </p:spPr>
            <p:txBody>
              <a:bodyPr/>
              <a:lstStyle/>
              <a:p>
                <a:r>
                  <a:rPr lang="sr-Latn-RS">
                    <a:noFill/>
                  </a:rPr>
                  <a:t> </a:t>
                </a:r>
              </a:p>
            </p:txBody>
          </p:sp>
        </mc:Fallback>
      </mc:AlternateContent>
      <p:pic>
        <p:nvPicPr>
          <p:cNvPr id="4" name="Picture 3">
            <a:extLst>
              <a:ext uri="{FF2B5EF4-FFF2-40B4-BE49-F238E27FC236}">
                <a16:creationId xmlns:a16="http://schemas.microsoft.com/office/drawing/2014/main" id="{89D017F1-8F3F-461D-8083-B1268B6038F6}"/>
              </a:ext>
            </a:extLst>
          </p:cNvPr>
          <p:cNvPicPr>
            <a:picLocks noChangeAspect="1"/>
          </p:cNvPicPr>
          <p:nvPr/>
        </p:nvPicPr>
        <p:blipFill>
          <a:blip r:embed="rId3"/>
          <a:stretch>
            <a:fillRect/>
          </a:stretch>
        </p:blipFill>
        <p:spPr>
          <a:xfrm>
            <a:off x="3607543" y="2841684"/>
            <a:ext cx="5302562" cy="3197468"/>
          </a:xfrm>
          <a:prstGeom prst="rect">
            <a:avLst/>
          </a:prstGeom>
        </p:spPr>
      </p:pic>
    </p:spTree>
    <p:extLst>
      <p:ext uri="{BB962C8B-B14F-4D97-AF65-F5344CB8AC3E}">
        <p14:creationId xmlns:p14="http://schemas.microsoft.com/office/powerpoint/2010/main" val="59285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3142399"/>
              </a:xfrm>
              <a:prstGeom prst="rect">
                <a:avLst/>
              </a:prstGeom>
              <a:noFill/>
            </p:spPr>
            <p:txBody>
              <a:bodyPr wrap="square" rtlCol="0">
                <a:spAutoFit/>
              </a:bodyPr>
              <a:lstStyle/>
              <a:p>
                <a:endParaRPr lang="en-US" dirty="0"/>
              </a:p>
              <a:p>
                <a:r>
                  <a:rPr lang="sr-Cyrl-RS" dirty="0"/>
                  <a:t>Параметри које користи </a:t>
                </a:r>
                <a:r>
                  <a:rPr lang="sr-Latn-RS" dirty="0"/>
                  <a:t>secp256k1 </a:t>
                </a:r>
                <a:r>
                  <a:rPr lang="sr-Cyrl-RS" dirty="0"/>
                  <a:t>елиптичка крива су следећи:</a:t>
                </a:r>
              </a:p>
              <a:p>
                <a:endParaRPr lang="sr-Cyrl-RS" dirty="0"/>
              </a:p>
              <a:p>
                <a:pPr marL="342900" indent="-342900">
                  <a:buAutoNum type="arabicPeriod"/>
                </a:pPr>
                <a:r>
                  <a:rPr lang="sr-Cyrl-RS" dirty="0"/>
                  <a:t>Параметри а и </a:t>
                </a:r>
                <a:r>
                  <a:rPr lang="sr-Latn-RS" dirty="0"/>
                  <a:t>b </a:t>
                </a:r>
                <a:r>
                  <a:rPr lang="sr-Cyrl-RS" dirty="0"/>
                  <a:t>једначине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sr-Cyrl-RS" dirty="0"/>
                  <a:t>: а=0, </a:t>
                </a:r>
                <a:r>
                  <a:rPr lang="sr-Latn-RS" dirty="0"/>
                  <a:t>b</a:t>
                </a:r>
                <a:r>
                  <a:rPr lang="sr-Cyrl-RS" dirty="0"/>
                  <a:t>=7, те је једначина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r>
                      <a:rPr lang="en-US" i="1">
                        <a:latin typeface="Cambria Math" panose="02040503050406030204" pitchFamily="18" charset="0"/>
                      </a:rPr>
                      <m:t>+</m:t>
                    </m:r>
                    <m:r>
                      <a:rPr lang="sr-Cyrl-RS" i="1">
                        <a:latin typeface="Cambria Math" panose="02040503050406030204" pitchFamily="18" charset="0"/>
                      </a:rPr>
                      <m:t>7</m:t>
                    </m:r>
                  </m:oMath>
                </a14:m>
                <a:endParaRPr lang="sr-Cyrl-RS" dirty="0"/>
              </a:p>
              <a:p>
                <a:pPr marL="342900" indent="-342900">
                  <a:buAutoNum type="arabicPeriod"/>
                </a:pPr>
                <a:r>
                  <a:rPr lang="sr-Cyrl-RS" dirty="0"/>
                  <a:t>Ред коначног поља </a:t>
                </a:r>
                <a:r>
                  <a:rPr lang="en-US" dirty="0"/>
                  <a:t>p: p=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r>
                      <a:rPr lang="en-US" b="0" i="1" smtClean="0">
                        <a:latin typeface="Cambria Math" panose="02040503050406030204" pitchFamily="18" charset="0"/>
                      </a:rPr>
                      <m:t>−977</m:t>
                    </m:r>
                  </m:oMath>
                </a14:m>
                <a:endParaRPr lang="en-US" dirty="0"/>
              </a:p>
              <a:p>
                <a:pPr marL="342900" indent="-342900" algn="l">
                  <a:buFont typeface="+mj-lt"/>
                  <a:buAutoNum type="arabicPeriod"/>
                </a:pPr>
                <a:r>
                  <a:rPr lang="sr-Latn-RS" dirty="0"/>
                  <a:t>x </a:t>
                </a:r>
                <a:r>
                  <a:rPr lang="sr-Cyrl-RS" dirty="0"/>
                  <a:t>и </a:t>
                </a:r>
                <a:r>
                  <a:rPr lang="sr-Latn-RS" dirty="0"/>
                  <a:t>y </a:t>
                </a:r>
                <a:r>
                  <a:rPr lang="sr-Cyrl-RS" dirty="0"/>
                  <a:t>координате генератор тачке </a:t>
                </a:r>
                <a:r>
                  <a:rPr lang="sr-Latn-RS" dirty="0"/>
                  <a:t>G: </a:t>
                </a:r>
                <a:endParaRPr lang="en-US" dirty="0"/>
              </a:p>
              <a:p>
                <a:pPr algn="l"/>
                <a:r>
                  <a:rPr lang="en-US" sz="1800" b="0" i="1" u="none" strike="noStrike" baseline="0" dirty="0">
                    <a:latin typeface="MinionPro-It"/>
                  </a:rPr>
                  <a:t>	</a:t>
                </a:r>
                <a:r>
                  <a:rPr lang="sr-Latn-RS" sz="1800" b="0" i="1" u="none" strike="noStrike" baseline="0" dirty="0">
                    <a:latin typeface="MinionPro-It"/>
                  </a:rPr>
                  <a:t>Gx </a:t>
                </a:r>
                <a:r>
                  <a:rPr lang="sr-Latn-RS" sz="1800" b="0" i="0" u="none" strike="noStrike" baseline="0" dirty="0">
                    <a:latin typeface="MinionPro-Regular"/>
                  </a:rPr>
                  <a:t>=0x79be667ef9dcbbac55a06295ce870b07029bfcdb2dce28d959f2815b16f81798</a:t>
                </a:r>
                <a:endParaRPr lang="en-US" sz="1800" b="0" i="0" u="none" strike="noStrike" baseline="0" dirty="0">
                  <a:latin typeface="MinionPro-Regular"/>
                </a:endParaRPr>
              </a:p>
              <a:p>
                <a:pPr algn="l"/>
                <a:r>
                  <a:rPr lang="en-US" sz="1800" b="0" i="1" u="none" strike="noStrike" baseline="0" dirty="0">
                    <a:latin typeface="MinionPro-It"/>
                  </a:rPr>
                  <a:t>	</a:t>
                </a:r>
                <a:r>
                  <a:rPr lang="sr-Latn-RS" sz="1800" b="0" i="1" u="none" strike="noStrike" baseline="0" dirty="0">
                    <a:latin typeface="MinionPro-It"/>
                  </a:rPr>
                  <a:t>Gy </a:t>
                </a:r>
                <a:r>
                  <a:rPr lang="sr-Latn-RS" sz="1800" b="0" i="0" u="none" strike="noStrike" baseline="0" dirty="0">
                    <a:latin typeface="MinionPro-Regular"/>
                  </a:rPr>
                  <a:t>=0x483ada7726a3c4655da4fbfc0e1108a8fd17b448a68554199c47d08ffb10d4b8</a:t>
                </a:r>
                <a:endParaRPr lang="en-US" sz="1800" b="0" i="0" u="none" strike="noStrike" baseline="0" dirty="0">
                  <a:latin typeface="MinionPro-Regular"/>
                </a:endParaRPr>
              </a:p>
              <a:p>
                <a:pPr algn="l"/>
                <a:r>
                  <a:rPr lang="en-US" dirty="0">
                    <a:latin typeface="MinionPro-Regular"/>
                  </a:rPr>
                  <a:t>4. </a:t>
                </a:r>
                <a:r>
                  <a:rPr lang="sr-Cyrl-RS" dirty="0">
                    <a:latin typeface="MinionPro-Regular"/>
                  </a:rPr>
                  <a:t>Ред величине групе која је генерисана тачком </a:t>
                </a:r>
                <a:r>
                  <a:rPr lang="sr-Latn-RS" dirty="0">
                    <a:latin typeface="MinionPro-Regular"/>
                  </a:rPr>
                  <a:t>G, </a:t>
                </a:r>
                <a:r>
                  <a:rPr lang="sr-Cyrl-RS" dirty="0">
                    <a:latin typeface="MinionPro-Regular"/>
                  </a:rPr>
                  <a:t>односно број тачака на кривој, </a:t>
                </a:r>
                <a:r>
                  <a:rPr lang="sr-Latn-RS" dirty="0">
                    <a:latin typeface="MinionPro-Regular"/>
                  </a:rPr>
                  <a:t>n:</a:t>
                </a:r>
              </a:p>
              <a:p>
                <a:pPr algn="l"/>
                <a:r>
                  <a:rPr lang="sr-Latn-RS" dirty="0">
                    <a:latin typeface="MinionPro-Regular"/>
                  </a:rPr>
                  <a:t>	 </a:t>
                </a:r>
                <a:r>
                  <a:rPr lang="sr-Latn-RS" sz="1800" b="0" i="1" u="none" strike="noStrike" baseline="0" dirty="0">
                    <a:latin typeface="MinionPro-It"/>
                  </a:rPr>
                  <a:t>n </a:t>
                </a:r>
                <a:r>
                  <a:rPr lang="sr-Latn-RS" sz="1800" b="0" i="0" u="none" strike="noStrike" baseline="0" dirty="0">
                    <a:latin typeface="MinionPro-Regular"/>
                  </a:rPr>
                  <a:t>= 0xfffffffffffffffffffffffffffffffebaaedce6af48a03bbfd25e8cd0364141</a:t>
                </a:r>
                <a:endParaRPr lang="en-US" dirty="0"/>
              </a:p>
              <a:p>
                <a:endParaRPr lang="sr-Cyrl-RS" dirty="0"/>
              </a:p>
            </p:txBody>
          </p:sp>
        </mc:Choice>
        <mc:Fallback xmlns="">
          <p:sp>
            <p:nvSpPr>
              <p:cNvPr id="2" name="TextBox 1">
                <a:extLst>
                  <a:ext uri="{FF2B5EF4-FFF2-40B4-BE49-F238E27FC236}">
                    <a16:creationId xmlns:a16="http://schemas.microsoft.com/office/drawing/2014/main" id="{51C0B916-FFA6-4BE3-BE1E-383F6BA2B956}"/>
                  </a:ext>
                </a:extLst>
              </p:cNvPr>
              <p:cNvSpPr txBox="1">
                <a:spLocks noRot="1" noChangeAspect="1" noMove="1" noResize="1" noEditPoints="1" noAdjustHandles="1" noChangeArrowheads="1" noChangeShapeType="1" noTextEdit="1"/>
              </p:cNvSpPr>
              <p:nvPr/>
            </p:nvSpPr>
            <p:spPr>
              <a:xfrm>
                <a:off x="260879" y="401986"/>
                <a:ext cx="11043821" cy="3142399"/>
              </a:xfrm>
              <a:prstGeom prst="rect">
                <a:avLst/>
              </a:prstGeom>
              <a:blipFill>
                <a:blip r:embed="rId2"/>
                <a:stretch>
                  <a:fillRect l="-497"/>
                </a:stretch>
              </a:blipFill>
            </p:spPr>
            <p:txBody>
              <a:bodyPr/>
              <a:lstStyle/>
              <a:p>
                <a:r>
                  <a:rPr lang="sr-Latn-RS">
                    <a:noFill/>
                  </a:rPr>
                  <a:t> </a:t>
                </a:r>
              </a:p>
            </p:txBody>
          </p:sp>
        </mc:Fallback>
      </mc:AlternateContent>
    </p:spTree>
    <p:extLst>
      <p:ext uri="{BB962C8B-B14F-4D97-AF65-F5344CB8AC3E}">
        <p14:creationId xmlns:p14="http://schemas.microsoft.com/office/powerpoint/2010/main" val="410093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2862322"/>
              </a:xfrm>
              <a:prstGeom prst="rect">
                <a:avLst/>
              </a:prstGeom>
              <a:noFill/>
            </p:spPr>
            <p:txBody>
              <a:bodyPr wrap="square" rtlCol="0">
                <a:spAutoFit/>
              </a:bodyPr>
              <a:lstStyle/>
              <a:p>
                <a:endParaRPr lang="en-US" dirty="0"/>
              </a:p>
              <a:p>
                <a:r>
                  <a:rPr lang="sr-Cyrl-RS" dirty="0"/>
                  <a:t>Процес потписивања</a:t>
                </a:r>
                <a:r>
                  <a:rPr lang="en-US" dirty="0"/>
                  <a:t> </a:t>
                </a:r>
                <a:r>
                  <a:rPr lang="sr-Cyrl-RS" dirty="0"/>
                  <a:t>и верификације</a:t>
                </a:r>
                <a:r>
                  <a:rPr lang="en-US" dirty="0"/>
                  <a:t>(ECDSA</a:t>
                </a:r>
                <a:r>
                  <a:rPr lang="sr-Cyrl-RS" dirty="0"/>
                  <a:t> алгоритам</a:t>
                </a:r>
                <a:r>
                  <a:rPr lang="en-US" dirty="0"/>
                  <a:t>)</a:t>
                </a:r>
                <a:r>
                  <a:rPr lang="sr-Cyrl-RS" dirty="0"/>
                  <a:t> је следећи:</a:t>
                </a:r>
              </a:p>
              <a:p>
                <a:endParaRPr lang="sr-Cyrl-RS" dirty="0"/>
              </a:p>
              <a:p>
                <a:r>
                  <a:rPr lang="sr-Cyrl-RS" dirty="0"/>
                  <a:t>Постоји порука </a:t>
                </a:r>
                <a:r>
                  <a:rPr lang="en-US" i="1" dirty="0"/>
                  <a:t>m</a:t>
                </a:r>
                <a:r>
                  <a:rPr lang="en-US" dirty="0"/>
                  <a:t> </a:t>
                </a:r>
                <a:r>
                  <a:rPr lang="sr-Cyrl-RS" dirty="0"/>
                  <a:t>и хеш те поруке </a:t>
                </a:r>
                <a:r>
                  <a:rPr lang="sr-Latn-RS" i="1" dirty="0"/>
                  <a:t>h</a:t>
                </a:r>
                <a:r>
                  <a:rPr lang="sr-Cyrl-RS" dirty="0"/>
                  <a:t> коју Алиса жели да потпише.</a:t>
                </a:r>
                <a:r>
                  <a:rPr lang="en-US" dirty="0"/>
                  <a:t> </a:t>
                </a:r>
                <a:r>
                  <a:rPr lang="sr-Cyrl-RS" dirty="0"/>
                  <a:t>Алиса поседује пар кључева(</a:t>
                </a:r>
                <a:r>
                  <a:rPr lang="sr-Cyrl-RS" i="1" dirty="0"/>
                  <a:t>е,</a:t>
                </a:r>
                <a:r>
                  <a:rPr lang="sr-Latn-RS" i="1" dirty="0"/>
                  <a:t>P</a:t>
                </a:r>
                <a:r>
                  <a:rPr lang="sr-Cyrl-RS" dirty="0"/>
                  <a:t>)</a:t>
                </a:r>
                <a:r>
                  <a:rPr lang="sr-Latn-RS" dirty="0"/>
                  <a:t>, </a:t>
                </a:r>
                <a:r>
                  <a:rPr lang="sr-Cyrl-RS" dirty="0"/>
                  <a:t>тако да је</a:t>
                </a:r>
                <a:r>
                  <a:rPr lang="sr-Cyrl-RS" i="1" dirty="0"/>
                  <a:t> е*</a:t>
                </a:r>
                <a:r>
                  <a:rPr lang="sr-Latn-RS" i="1" dirty="0"/>
                  <a:t>G=P</a:t>
                </a:r>
                <a:r>
                  <a:rPr lang="sr-Cyrl-RS" dirty="0"/>
                  <a:t>, што чини </a:t>
                </a:r>
                <a:r>
                  <a:rPr lang="sr-Cyrl-RS" i="1" dirty="0"/>
                  <a:t>е</a:t>
                </a:r>
                <a:r>
                  <a:rPr lang="sr-Cyrl-RS" dirty="0"/>
                  <a:t> приватним кључем. Да би потписала поруку Алиса генерише насумични број </a:t>
                </a:r>
                <a:r>
                  <a:rPr lang="en-US" i="1" dirty="0"/>
                  <a:t>k</a:t>
                </a:r>
                <a:r>
                  <a:rPr lang="en-US" dirty="0"/>
                  <a:t> </a:t>
                </a:r>
                <a:r>
                  <a:rPr lang="sr-Cyrl-RS" dirty="0"/>
                  <a:t>и рачуна </a:t>
                </a:r>
                <a:r>
                  <a:rPr lang="sr-Latn-RS" i="1" dirty="0"/>
                  <a:t>r=k*G</a:t>
                </a:r>
                <a:r>
                  <a:rPr lang="sr-Latn-RS" dirty="0"/>
                  <a:t>, </a:t>
                </a:r>
                <a:r>
                  <a:rPr lang="sr-Cyrl-RS" dirty="0"/>
                  <a:t>где</a:t>
                </a:r>
                <a:r>
                  <a:rPr lang="sr-Latn-RS" dirty="0"/>
                  <a:t> </a:t>
                </a:r>
                <a:r>
                  <a:rPr lang="sr-Latn-RS" i="1" dirty="0"/>
                  <a:t>r</a:t>
                </a:r>
                <a:r>
                  <a:rPr lang="sr-Cyrl-RS" dirty="0"/>
                  <a:t> представља х координату добијеног резултата. Затим рачуна </a:t>
                </a:r>
                <a14:m>
                  <m:oMath xmlns:m="http://schemas.openxmlformats.org/officeDocument/2006/math">
                    <m:r>
                      <a:rPr lang="sr-Latn-R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a:t>
                </a:r>
                <a:r>
                  <a:rPr lang="sr-Cyrl-RS" dirty="0"/>
                  <a:t>Алиса затим шаље пар вредности </a:t>
                </a:r>
                <a:r>
                  <a:rPr lang="sr-Cyrl-RS" i="1" dirty="0"/>
                  <a:t>(</a:t>
                </a:r>
                <a:r>
                  <a:rPr lang="sr-Latn-RS" i="1" dirty="0"/>
                  <a:t>r,s)</a:t>
                </a:r>
                <a:r>
                  <a:rPr lang="sr-Cyrl-RS" i="1" dirty="0"/>
                  <a:t> </a:t>
                </a:r>
                <a:r>
                  <a:rPr lang="sr-Cyrl-RS" dirty="0"/>
                  <a:t>као потпис. Боб врши проверу потписа тако што узима поруку </a:t>
                </a:r>
                <a:r>
                  <a:rPr lang="en-US" i="1" dirty="0"/>
                  <a:t>h</a:t>
                </a:r>
                <a:r>
                  <a:rPr lang="en-US" dirty="0"/>
                  <a:t> </a:t>
                </a:r>
                <a:r>
                  <a:rPr lang="sr-Cyrl-RS" dirty="0"/>
                  <a:t>и рачуна следеће: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a:t>
                </a:r>
                <a:r>
                  <a:rPr lang="sr-Cyrl-RS" dirty="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a:t>
                </a:r>
                <a:r>
                  <a:rPr lang="sr-Cyrl-RS" dirty="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𝑁</m:t>
                        </m:r>
                      </m:e>
                    </m:d>
                  </m:oMath>
                </a14:m>
                <a:r>
                  <a:rPr lang="en-US" dirty="0"/>
                  <a:t>. </a:t>
                </a:r>
                <a:r>
                  <a:rPr lang="sr-Cyrl-RS" dirty="0"/>
                  <a:t>Боб ће онда извршити сабирање тачака тако да добије тачку </a:t>
                </a:r>
                <a14:m>
                  <m:oMath xmlns:m="http://schemas.openxmlformats.org/officeDocument/2006/math">
                    <m:r>
                      <a:rPr lang="sr-Cyrl-RS" b="0" i="1" smtClean="0">
                        <a:latin typeface="Cambria Math" panose="02040503050406030204" pitchFamily="18" charset="0"/>
                      </a:rPr>
                      <m:t>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𝑃</m:t>
                    </m:r>
                  </m:oMath>
                </a14:m>
                <a:r>
                  <a:rPr lang="sr-Cyrl-RS" dirty="0"/>
                  <a:t>.  Боб потом узима х координату тачке </a:t>
                </a:r>
                <a14:m>
                  <m:oMath xmlns:m="http://schemas.openxmlformats.org/officeDocument/2006/math">
                    <m:r>
                      <a:rPr lang="sr-Cyrl-RS" b="0" i="1" smtClean="0">
                        <a:latin typeface="Cambria Math" panose="02040503050406030204" pitchFamily="18" charset="0"/>
                      </a:rPr>
                      <m:t>Т(</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a:t>
                </a:r>
                <a:r>
                  <a:rPr lang="sr-Cyrl-RS" dirty="0"/>
                  <a:t>и упоређује је са</a:t>
                </a:r>
                <a:r>
                  <a:rPr lang="sr-Cyrl-RS" i="1" dirty="0"/>
                  <a:t> </a:t>
                </a:r>
                <a:r>
                  <a:rPr lang="sr-Latn-RS" i="1" dirty="0"/>
                  <a:t>r</a:t>
                </a:r>
                <a:r>
                  <a:rPr lang="sr-Latn-RS" dirty="0"/>
                  <a:t>, </a:t>
                </a:r>
                <a:r>
                  <a:rPr lang="sr-Cyrl-RS" dirty="0"/>
                  <a:t>и ако се вредности поклапају потпис је сигуран.</a:t>
                </a:r>
              </a:p>
            </p:txBody>
          </p:sp>
        </mc:Choice>
        <mc:Fallback xmlns="">
          <p:sp>
            <p:nvSpPr>
              <p:cNvPr id="2" name="TextBox 1">
                <a:extLst>
                  <a:ext uri="{FF2B5EF4-FFF2-40B4-BE49-F238E27FC236}">
                    <a16:creationId xmlns:a16="http://schemas.microsoft.com/office/drawing/2014/main" id="{51C0B916-FFA6-4BE3-BE1E-383F6BA2B956}"/>
                  </a:ext>
                </a:extLst>
              </p:cNvPr>
              <p:cNvSpPr txBox="1">
                <a:spLocks noRot="1" noChangeAspect="1" noMove="1" noResize="1" noEditPoints="1" noAdjustHandles="1" noChangeArrowheads="1" noChangeShapeType="1" noTextEdit="1"/>
              </p:cNvSpPr>
              <p:nvPr/>
            </p:nvSpPr>
            <p:spPr>
              <a:xfrm>
                <a:off x="260879" y="401986"/>
                <a:ext cx="11043821" cy="2862322"/>
              </a:xfrm>
              <a:prstGeom prst="rect">
                <a:avLst/>
              </a:prstGeom>
              <a:blipFill>
                <a:blip r:embed="rId2"/>
                <a:stretch>
                  <a:fillRect l="-497" r="-607" b="-2559"/>
                </a:stretch>
              </a:blipFill>
            </p:spPr>
            <p:txBody>
              <a:bodyPr/>
              <a:lstStyle/>
              <a:p>
                <a:r>
                  <a:rPr lang="sr-Latn-RS">
                    <a:noFill/>
                  </a:rPr>
                  <a:t> </a:t>
                </a:r>
              </a:p>
            </p:txBody>
          </p:sp>
        </mc:Fallback>
      </mc:AlternateContent>
      <p:pic>
        <p:nvPicPr>
          <p:cNvPr id="5" name="Picture 4">
            <a:extLst>
              <a:ext uri="{FF2B5EF4-FFF2-40B4-BE49-F238E27FC236}">
                <a16:creationId xmlns:a16="http://schemas.microsoft.com/office/drawing/2014/main" id="{5B1BBD74-3C68-4359-A17F-392F3B44DF82}"/>
              </a:ext>
            </a:extLst>
          </p:cNvPr>
          <p:cNvPicPr>
            <a:picLocks noChangeAspect="1"/>
          </p:cNvPicPr>
          <p:nvPr/>
        </p:nvPicPr>
        <p:blipFill>
          <a:blip r:embed="rId3"/>
          <a:stretch>
            <a:fillRect/>
          </a:stretch>
        </p:blipFill>
        <p:spPr>
          <a:xfrm>
            <a:off x="6096000" y="2972103"/>
            <a:ext cx="4284732" cy="3304409"/>
          </a:xfrm>
          <a:prstGeom prst="rect">
            <a:avLst/>
          </a:prstGeom>
        </p:spPr>
      </p:pic>
    </p:spTree>
    <p:extLst>
      <p:ext uri="{BB962C8B-B14F-4D97-AF65-F5344CB8AC3E}">
        <p14:creationId xmlns:p14="http://schemas.microsoft.com/office/powerpoint/2010/main" val="96001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90A79A-F3D9-4470-9478-D5CD83FBFE85}"/>
              </a:ext>
            </a:extLst>
          </p:cNvPr>
          <p:cNvSpPr txBox="1"/>
          <p:nvPr/>
        </p:nvSpPr>
        <p:spPr>
          <a:xfrm>
            <a:off x="2331868" y="2343706"/>
            <a:ext cx="7528264" cy="830997"/>
          </a:xfrm>
          <a:prstGeom prst="rect">
            <a:avLst/>
          </a:prstGeom>
          <a:noFill/>
        </p:spPr>
        <p:txBody>
          <a:bodyPr wrap="square" rtlCol="0">
            <a:spAutoFit/>
          </a:bodyPr>
          <a:lstStyle/>
          <a:p>
            <a:pPr algn="ctr"/>
            <a:r>
              <a:rPr lang="sr-Cyrl-RS" sz="4800" dirty="0"/>
              <a:t>Хвала на пажњи.</a:t>
            </a:r>
            <a:endParaRPr lang="sr-Latn-RS" sz="4800" dirty="0"/>
          </a:p>
        </p:txBody>
      </p:sp>
    </p:spTree>
    <p:extLst>
      <p:ext uri="{BB962C8B-B14F-4D97-AF65-F5344CB8AC3E}">
        <p14:creationId xmlns:p14="http://schemas.microsoft.com/office/powerpoint/2010/main" val="428509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93378-BB4E-449D-AA91-79867C6A6434}"/>
              </a:ext>
            </a:extLst>
          </p:cNvPr>
          <p:cNvSpPr txBox="1"/>
          <p:nvPr/>
        </p:nvSpPr>
        <p:spPr>
          <a:xfrm>
            <a:off x="798990" y="461639"/>
            <a:ext cx="1085739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Secp256k1 </a:t>
            </a:r>
            <a:r>
              <a:rPr lang="sr-Cyrl-RS" dirty="0"/>
              <a:t>представља параметре елиптичке криве која се користи у генерисању кључева за </a:t>
            </a:r>
            <a:r>
              <a:rPr lang="sr-Latn-RS" dirty="0"/>
              <a:t>Bitcoin</a:t>
            </a:r>
            <a:r>
              <a:rPr lang="sr-Cyrl-RS" dirty="0"/>
              <a:t>, али и многе друге крипто валуте.</a:t>
            </a:r>
          </a:p>
          <a:p>
            <a:pPr marL="285750" indent="-285750">
              <a:buFont typeface="Arial" panose="020B0604020202020204" pitchFamily="34" charset="0"/>
              <a:buChar char="•"/>
            </a:pPr>
            <a:r>
              <a:rPr lang="sr-Cyrl-RS" dirty="0"/>
              <a:t>Пре </a:t>
            </a:r>
            <a:r>
              <a:rPr lang="sr-Latn-RS" dirty="0"/>
              <a:t>Bitcoin-a</a:t>
            </a:r>
            <a:r>
              <a:rPr lang="sr-Cyrl-RS" dirty="0"/>
              <a:t> </a:t>
            </a:r>
            <a:r>
              <a:rPr lang="sr-Latn-RS" dirty="0"/>
              <a:t>secp256k1 </a:t>
            </a:r>
            <a:r>
              <a:rPr lang="sr-Cyrl-RS" dirty="0"/>
              <a:t>скоро никада није коршћен, али је услед његове популарности и</a:t>
            </a:r>
            <a:r>
              <a:rPr lang="sr-Latn-RS" dirty="0"/>
              <a:t> </a:t>
            </a:r>
            <a:r>
              <a:rPr lang="sr-Cyrl-RS" dirty="0"/>
              <a:t>чињенице да је генерисање 30% брже од других елиптичких кривих, стандард све популарнији</a:t>
            </a:r>
            <a:r>
              <a:rPr lang="en-US" dirty="0"/>
              <a:t>.</a:t>
            </a:r>
            <a:r>
              <a:rPr lang="sr-Cyrl-RS" dirty="0"/>
              <a:t> </a:t>
            </a:r>
          </a:p>
          <a:p>
            <a:pPr marL="285750" indent="-285750">
              <a:buFont typeface="Arial" panose="020B0604020202020204" pitchFamily="34" charset="0"/>
              <a:buChar char="•"/>
            </a:pPr>
            <a:r>
              <a:rPr lang="sr-Cyrl-RS" dirty="0"/>
              <a:t>Јавни кључ дужине 256 бита генирасан коришћењем елиптичке криве пружа једнаку сигурност као </a:t>
            </a:r>
            <a:r>
              <a:rPr lang="sr-Latn-RS" dirty="0"/>
              <a:t>RSA </a:t>
            </a:r>
            <a:r>
              <a:rPr lang="sr-Cyrl-RS" dirty="0"/>
              <a:t>кључ дужине 3072 бита </a:t>
            </a:r>
            <a:endParaRPr lang="sr-Latn-RS" dirty="0"/>
          </a:p>
        </p:txBody>
      </p:sp>
      <p:pic>
        <p:nvPicPr>
          <p:cNvPr id="3" name="Picture 2">
            <a:extLst>
              <a:ext uri="{FF2B5EF4-FFF2-40B4-BE49-F238E27FC236}">
                <a16:creationId xmlns:a16="http://schemas.microsoft.com/office/drawing/2014/main" id="{867CBCC5-7734-402C-A03C-D789809414A0}"/>
              </a:ext>
            </a:extLst>
          </p:cNvPr>
          <p:cNvPicPr>
            <a:picLocks noChangeAspect="1"/>
          </p:cNvPicPr>
          <p:nvPr/>
        </p:nvPicPr>
        <p:blipFill>
          <a:blip r:embed="rId2"/>
          <a:stretch>
            <a:fillRect/>
          </a:stretch>
        </p:blipFill>
        <p:spPr>
          <a:xfrm>
            <a:off x="4365131" y="2319845"/>
            <a:ext cx="3725107" cy="3725107"/>
          </a:xfrm>
          <a:prstGeom prst="rect">
            <a:avLst/>
          </a:prstGeom>
        </p:spPr>
      </p:pic>
    </p:spTree>
    <p:extLst>
      <p:ext uri="{BB962C8B-B14F-4D97-AF65-F5344CB8AC3E}">
        <p14:creationId xmlns:p14="http://schemas.microsoft.com/office/powerpoint/2010/main" val="226861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5693866"/>
              </a:xfrm>
              <a:prstGeom prst="rect">
                <a:avLst/>
              </a:prstGeom>
              <a:noFill/>
            </p:spPr>
            <p:txBody>
              <a:bodyPr wrap="square" rtlCol="0">
                <a:spAutoFit/>
              </a:bodyPr>
              <a:lstStyle/>
              <a:p>
                <a:r>
                  <a:rPr lang="sr-Cyrl-RS" sz="2000" b="1" dirty="0"/>
                  <a:t>Коначно поље</a:t>
                </a:r>
              </a:p>
              <a:p>
                <a:endParaRPr lang="sr-Cyrl-RS" sz="2000" b="1" dirty="0"/>
              </a:p>
              <a:p>
                <a:r>
                  <a:rPr lang="sr-Cyrl-RS" dirty="0"/>
                  <a:t>Представља коначни скуп елемената са </a:t>
                </a:r>
                <a:r>
                  <a:rPr lang="en-US" i="1" dirty="0"/>
                  <a:t>p</a:t>
                </a:r>
                <a:r>
                  <a:rPr lang="en-US" dirty="0"/>
                  <a:t> e</a:t>
                </a:r>
                <a:r>
                  <a:rPr lang="sr-Cyrl-RS" dirty="0"/>
                  <a:t>лемената, где </a:t>
                </a:r>
                <a:r>
                  <a:rPr lang="en-US" i="1" dirty="0"/>
                  <a:t>p</a:t>
                </a:r>
                <a:r>
                  <a:rPr lang="en-US" dirty="0"/>
                  <a:t> </a:t>
                </a:r>
                <a:r>
                  <a:rPr lang="sr-Cyrl-RS" dirty="0"/>
                  <a:t>представља ред величине скупа, за који важи: </a:t>
                </a:r>
              </a:p>
              <a:p>
                <a:pPr marL="342900" indent="-342900">
                  <a:buAutoNum type="arabicPeriod"/>
                </a:pPr>
                <a:r>
                  <a:rPr lang="ru-RU" b="1" dirty="0"/>
                  <a:t>затвореност</a:t>
                </a:r>
                <a:r>
                  <a:rPr lang="ru-RU" dirty="0"/>
                  <a:t>: ако су a и b из А, тада је и a*b </a:t>
                </a:r>
                <a:r>
                  <a:rPr lang="sr-Cyrl-RS" dirty="0"/>
                  <a:t>и а+</a:t>
                </a:r>
                <a:r>
                  <a:rPr lang="sr-Latn-RS" dirty="0"/>
                  <a:t>b </a:t>
                </a:r>
                <a:r>
                  <a:rPr lang="ru-RU" dirty="0"/>
                  <a:t>из А</a:t>
                </a:r>
                <a:endParaRPr lang="sr-Cyrl-RS" dirty="0"/>
              </a:p>
              <a:p>
                <a:pPr marL="342900" indent="-342900">
                  <a:buAutoNum type="arabicPeriod"/>
                </a:pPr>
                <a:r>
                  <a:rPr lang="sr-Cyrl-RS" b="1" dirty="0"/>
                  <a:t>адитивни идентитет</a:t>
                </a:r>
                <a:r>
                  <a:rPr lang="ru-RU" dirty="0"/>
                  <a:t>: </a:t>
                </a:r>
                <a:r>
                  <a:rPr lang="sr-Cyrl-RS" dirty="0"/>
                  <a:t>постоји 0, тако да важи а+0=а</a:t>
                </a:r>
              </a:p>
              <a:p>
                <a:pPr marL="342900" indent="-342900">
                  <a:buAutoNum type="arabicPeriod"/>
                </a:pPr>
                <a:r>
                  <a:rPr lang="sr-Cyrl-RS" b="1" dirty="0"/>
                  <a:t>мултипликативни идентитет</a:t>
                </a:r>
                <a:r>
                  <a:rPr lang="sr-Latn-RS" dirty="0"/>
                  <a:t>: </a:t>
                </a:r>
                <a:r>
                  <a:rPr lang="sr-Cyrl-RS" dirty="0"/>
                  <a:t>постоји 1, тако да а*1=а	</a:t>
                </a:r>
              </a:p>
              <a:p>
                <a:pPr marL="342900" indent="-342900">
                  <a:buAutoNum type="arabicPeriod"/>
                </a:pPr>
                <a:r>
                  <a:rPr lang="sr-Cyrl-RS" b="1" dirty="0"/>
                  <a:t>адитивни инверз</a:t>
                </a:r>
                <a:r>
                  <a:rPr lang="sr-Cyrl-RS" dirty="0"/>
                  <a:t>: за а постоји  -а у скупу тако да а+(-а)=0</a:t>
                </a:r>
              </a:p>
              <a:p>
                <a:pPr marL="342900" indent="-342900">
                  <a:buAutoNum type="arabicPeriod"/>
                </a:pPr>
                <a:r>
                  <a:rPr lang="sr-Cyrl-RS" b="1" dirty="0"/>
                  <a:t>мултипликативни инверз: </a:t>
                </a:r>
                <a:r>
                  <a:rPr lang="sr-Cyrl-RS" dirty="0"/>
                  <a:t>за а постоји </a:t>
                </a:r>
                <a14:m>
                  <m:oMath xmlns:m="http://schemas.openxmlformats.org/officeDocument/2006/math">
                    <m:sSup>
                      <m:sSupPr>
                        <m:ctrlPr>
                          <a:rPr lang="sr-Cyrl-RS" i="1" smtClean="0">
                            <a:latin typeface="Cambria Math" panose="02040503050406030204" pitchFamily="18" charset="0"/>
                          </a:rPr>
                        </m:ctrlPr>
                      </m:sSupPr>
                      <m:e>
                        <m:r>
                          <a:rPr lang="sr-Cyrl-RS" b="0" i="1" smtClean="0">
                            <a:latin typeface="Cambria Math" panose="02040503050406030204" pitchFamily="18" charset="0"/>
                          </a:rPr>
                          <m:t>а</m:t>
                        </m:r>
                      </m:e>
                      <m:sup>
                        <m:r>
                          <a:rPr lang="sr-Cyrl-RS" b="0" i="1" smtClean="0">
                            <a:latin typeface="Cambria Math" panose="02040503050406030204" pitchFamily="18" charset="0"/>
                          </a:rPr>
                          <m:t>−1</m:t>
                        </m:r>
                      </m:sup>
                    </m:sSup>
                  </m:oMath>
                </a14:m>
                <a:r>
                  <a:rPr lang="sr-Cyrl-RS" dirty="0"/>
                  <a:t>, тако да а* </a:t>
                </a:r>
                <a14:m>
                  <m:oMath xmlns:m="http://schemas.openxmlformats.org/officeDocument/2006/math">
                    <m:sSup>
                      <m:sSupPr>
                        <m:ctrlPr>
                          <a:rPr lang="sr-Cyrl-RS" i="1" smtClean="0">
                            <a:latin typeface="Cambria Math" panose="02040503050406030204" pitchFamily="18" charset="0"/>
                          </a:rPr>
                        </m:ctrlPr>
                      </m:sSupPr>
                      <m:e>
                        <m:r>
                          <a:rPr lang="sr-Cyrl-RS" b="0" i="1">
                            <a:latin typeface="Cambria Math" panose="02040503050406030204" pitchFamily="18" charset="0"/>
                          </a:rPr>
                          <m:t>а</m:t>
                        </m:r>
                      </m:e>
                      <m:sup>
                        <m:r>
                          <a:rPr lang="sr-Cyrl-RS" b="0" i="1">
                            <a:latin typeface="Cambria Math" panose="02040503050406030204" pitchFamily="18" charset="0"/>
                          </a:rPr>
                          <m:t>−1</m:t>
                        </m:r>
                      </m:sup>
                    </m:sSup>
                  </m:oMath>
                </a14:m>
                <a:r>
                  <a:rPr lang="sr-Cyrl-RS" dirty="0"/>
                  <a:t>=1</a:t>
                </a:r>
                <a:endParaRPr lang="en-US" dirty="0"/>
              </a:p>
              <a:p>
                <a:endParaRPr lang="sr-Cyrl-RS" dirty="0"/>
              </a:p>
              <a:p>
                <a14:m>
                  <m:oMath xmlns:m="http://schemas.openxmlformats.org/officeDocument/2006/math">
                    <m:r>
                      <a:rPr lang="en-US" sz="1800" b="0" i="1" u="none" strike="noStrike" baseline="0" smtClean="0">
                        <a:latin typeface="Cambria Math" panose="02040503050406030204" pitchFamily="18" charset="0"/>
                      </a:rPr>
                      <m:t>𝐹𝑝</m:t>
                    </m:r>
                  </m:oMath>
                </a14:m>
                <a:r>
                  <a:rPr lang="sr-Latn-RS" sz="1800" b="0" i="0" u="none" strike="noStrike" baseline="0" dirty="0">
                    <a:latin typeface="MinionPro-Regular"/>
                  </a:rPr>
                  <a:t>= {0, 1, 2, ... </a:t>
                </a:r>
                <a:r>
                  <a:rPr lang="sr-Latn-RS" sz="1800" b="0" i="1" u="none" strike="noStrike" baseline="0" dirty="0">
                    <a:latin typeface="MinionPro-It"/>
                  </a:rPr>
                  <a:t>p</a:t>
                </a:r>
                <a:r>
                  <a:rPr lang="sr-Latn-RS" sz="1800" b="0" i="0" u="none" strike="noStrike" baseline="0" dirty="0">
                    <a:latin typeface="MinionPro-Regular"/>
                  </a:rPr>
                  <a:t>–1}</a:t>
                </a:r>
                <a:endParaRPr lang="en-US" sz="1800" b="0" i="0" u="none" strike="noStrike" baseline="0" dirty="0">
                  <a:latin typeface="MinionPro-Regular"/>
                </a:endParaRPr>
              </a:p>
              <a:p>
                <a:endParaRPr lang="en-US" dirty="0">
                  <a:latin typeface="MinionPro-Regular"/>
                </a:endParaRPr>
              </a:p>
              <a:p>
                <a:r>
                  <a:rPr lang="sr-Cyrl-RS" dirty="0">
                    <a:latin typeface="MinionPro-Regular"/>
                  </a:rPr>
                  <a:t>Како би било могуће да коначно поље буде затворено за сабирање, одузимање, множење и дељење користи се модуларна аритметика.</a:t>
                </a:r>
                <a:endParaRPr lang="en-US" dirty="0">
                  <a:latin typeface="MinionPro-Regular"/>
                </a:endParaRPr>
              </a:p>
              <a:p>
                <a:r>
                  <a:rPr lang="sr-Cyrl-RS" dirty="0">
                    <a:latin typeface="MinionPro-Regular"/>
                  </a:rPr>
                  <a:t>Ред поља мора бити прост број или степен простог броја, како би поље остало исто у случају да се цео сет множи неким бројем </a:t>
                </a:r>
                <a:r>
                  <a:rPr lang="en-US" dirty="0">
                    <a:latin typeface="MinionPro-Regular"/>
                  </a:rPr>
                  <a:t>k</a:t>
                </a:r>
                <a:r>
                  <a:rPr lang="sr-Cyrl-RS" dirty="0">
                    <a:latin typeface="MinionPro-Regular"/>
                  </a:rPr>
                  <a:t>. Пример:</a:t>
                </a:r>
              </a:p>
              <a:p>
                <a:endParaRPr lang="sr-Cyrl-RS" dirty="0">
                  <a:latin typeface="MinionPro-Regular"/>
                </a:endParaRPr>
              </a:p>
              <a:p>
                <a:r>
                  <a:rPr lang="en-US" dirty="0">
                    <a:latin typeface="MinionPro-Regular"/>
                  </a:rPr>
                  <a:t>{0,1,2,3,4}*3={0,3,1,4,2}, p=5</a:t>
                </a:r>
              </a:p>
              <a:p>
                <a:r>
                  <a:rPr lang="en-US" dirty="0">
                    <a:latin typeface="MinionPro-Regular"/>
                  </a:rPr>
                  <a:t>{0,1,2,3}*3={0,3,2,1}, p=4</a:t>
                </a:r>
              </a:p>
              <a:p>
                <a:r>
                  <a:rPr lang="en-US" dirty="0">
                    <a:latin typeface="MinionPro-Regular"/>
                  </a:rPr>
                  <a:t>{0,1,2,3,4,5}*3={0,3,0,3,0,3}, p=6</a:t>
                </a:r>
              </a:p>
              <a:p>
                <a:endParaRPr lang="sr-Latn-RS" dirty="0"/>
              </a:p>
            </p:txBody>
          </p:sp>
        </mc:Choice>
        <mc:Fallback>
          <p:sp>
            <p:nvSpPr>
              <p:cNvPr id="2" name="TextBox 1">
                <a:extLst>
                  <a:ext uri="{FF2B5EF4-FFF2-40B4-BE49-F238E27FC236}">
                    <a16:creationId xmlns:a16="http://schemas.microsoft.com/office/drawing/2014/main" id="{51C0B916-FFA6-4BE3-BE1E-383F6BA2B956}"/>
                  </a:ext>
                </a:extLst>
              </p:cNvPr>
              <p:cNvSpPr txBox="1">
                <a:spLocks noRot="1" noChangeAspect="1" noMove="1" noResize="1" noEditPoints="1" noAdjustHandles="1" noChangeArrowheads="1" noChangeShapeType="1" noTextEdit="1"/>
              </p:cNvSpPr>
              <p:nvPr/>
            </p:nvSpPr>
            <p:spPr>
              <a:xfrm>
                <a:off x="260879" y="401986"/>
                <a:ext cx="11043821" cy="5693866"/>
              </a:xfrm>
              <a:prstGeom prst="rect">
                <a:avLst/>
              </a:prstGeom>
              <a:blipFill>
                <a:blip r:embed="rId2"/>
                <a:stretch>
                  <a:fillRect l="-607" t="-642" r="-55"/>
                </a:stretch>
              </a:blipFill>
            </p:spPr>
            <p:txBody>
              <a:bodyPr/>
              <a:lstStyle/>
              <a:p>
                <a:r>
                  <a:rPr lang="sr-Latn-RS">
                    <a:noFill/>
                  </a:rPr>
                  <a:t> </a:t>
                </a:r>
              </a:p>
            </p:txBody>
          </p:sp>
        </mc:Fallback>
      </mc:AlternateContent>
    </p:spTree>
    <p:extLst>
      <p:ext uri="{BB962C8B-B14F-4D97-AF65-F5344CB8AC3E}">
        <p14:creationId xmlns:p14="http://schemas.microsoft.com/office/powerpoint/2010/main" val="54255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3181577"/>
              </a:xfrm>
              <a:prstGeom prst="rect">
                <a:avLst/>
              </a:prstGeom>
              <a:noFill/>
            </p:spPr>
            <p:txBody>
              <a:bodyPr wrap="square" rtlCol="0">
                <a:spAutoFit/>
              </a:bodyPr>
              <a:lstStyle/>
              <a:p>
                <a:endParaRPr lang="en-US" sz="2000" b="1" dirty="0"/>
              </a:p>
              <a:p>
                <a:r>
                  <a:rPr lang="sr-Cyrl-RS" dirty="0"/>
                  <a:t>Имлементација операција за коначно поље је прилично једноставна, осим за операцију дељења. Дељење је имплементирано као:</a:t>
                </a:r>
                <a:endParaRPr lang="en-US" dirty="0"/>
              </a:p>
              <a:p>
                <a:endParaRPr lang="sr-Cyrl-RS" dirty="0"/>
              </a:p>
              <a:p>
                <a:r>
                  <a:rPr lang="sr-Cyrl-RS" dirty="0"/>
                  <a:t>а</a:t>
                </a:r>
                <a:r>
                  <a:rPr lang="en-US" dirty="0"/>
                  <a:t>/b=a*(1/b)=a*</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−1</m:t>
                        </m:r>
                      </m:sup>
                    </m:sSup>
                  </m:oMath>
                </a14:m>
                <a:endParaRPr lang="en-US" dirty="0"/>
              </a:p>
              <a:p>
                <a:endParaRPr lang="en-US" dirty="0"/>
              </a:p>
              <a:p>
                <a:r>
                  <a:rPr lang="sr-Cyrl-RS" dirty="0"/>
                  <a:t>За рачунање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−1</m:t>
                        </m:r>
                      </m:sup>
                    </m:sSup>
                  </m:oMath>
                </a14:m>
                <a:r>
                  <a:rPr lang="sr-Cyrl-RS" dirty="0"/>
                  <a:t> је искоришћена Мала Фермаова теорема која каже да за неко </a:t>
                </a:r>
                <a:r>
                  <a:rPr lang="sr-Latn-RS" dirty="0"/>
                  <a:t>p </a:t>
                </a:r>
                <a:r>
                  <a:rPr lang="sr-Cyrl-RS" dirty="0"/>
                  <a:t>које је прост број важи:</a:t>
                </a:r>
              </a:p>
              <a:p>
                <a:r>
                  <a:rPr lang="sr-Cyrl-R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oMath>
                </a14:m>
                <a:r>
                  <a:rPr lang="sr-Cyrl-RS" dirty="0"/>
                  <a:t>, односно  </a:t>
                </a:r>
                <a14:m>
                  <m:oMath xmlns:m="http://schemas.openxmlformats.org/officeDocument/2006/math">
                    <m:sSup>
                      <m:sSupPr>
                        <m:ctrlPr>
                          <a:rPr lang="en-US" i="1">
                            <a:latin typeface="Cambria Math" panose="02040503050406030204" pitchFamily="18" charset="0"/>
                          </a:rPr>
                        </m:ctrlPr>
                      </m:sSupPr>
                      <m:e>
                        <m:r>
                          <a:rPr lang="sr-Latn-RS" b="0" i="1" smtClean="0">
                            <a:latin typeface="Cambria Math" panose="02040503050406030204" pitchFamily="18" charset="0"/>
                          </a:rPr>
                          <m:t>𝑏</m:t>
                        </m:r>
                      </m:e>
                      <m:sup>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m:t>
                        </m:r>
                      </m:sup>
                    </m:sSup>
                    <m:r>
                      <a:rPr lang="en-US" b="0" i="0" smtClean="0">
                        <a:latin typeface="Cambria Math" panose="02040503050406030204" pitchFamily="18" charset="0"/>
                      </a:rPr>
                      <m:t>=1</m:t>
                    </m:r>
                  </m:oMath>
                </a14:m>
                <a:r>
                  <a:rPr lang="en-US" dirty="0"/>
                  <a:t>.</a:t>
                </a:r>
              </a:p>
              <a:p>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−1</m:t>
                        </m:r>
                      </m:sup>
                    </m:sSup>
                    <m:r>
                      <a:rPr lang="en-US" b="0" i="0"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−1</m:t>
                        </m:r>
                      </m:sup>
                    </m:sSup>
                    <m:r>
                      <a:rPr lang="en-US" b="0" i="0" smtClean="0">
                        <a:latin typeface="Cambria Math" panose="02040503050406030204" pitchFamily="18" charset="0"/>
                      </a:rPr>
                      <m:t>∗1=</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−1</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sr-Latn-RS" i="1">
                            <a:latin typeface="Cambria Math" panose="02040503050406030204" pitchFamily="18" charset="0"/>
                          </a:rPr>
                          <m:t>𝑏</m:t>
                        </m:r>
                      </m:e>
                      <m:sup>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m:t>
                        </m:r>
                      </m:sup>
                    </m:sSup>
                    <m:r>
                      <a:rPr lang="en-US" b="0" i="0"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sr-Latn-RS" i="1">
                            <a:latin typeface="Cambria Math" panose="02040503050406030204" pitchFamily="18" charset="0"/>
                          </a:rPr>
                          <m:t>𝑏</m:t>
                        </m:r>
                      </m:e>
                      <m:sup>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−2)</m:t>
                        </m:r>
                      </m:sup>
                    </m:sSup>
                  </m:oMath>
                </a14:m>
                <a:endParaRPr lang="en-US" dirty="0"/>
              </a:p>
              <a:p>
                <a:endParaRPr lang="sr-Cyrl-RS" dirty="0"/>
              </a:p>
            </p:txBody>
          </p:sp>
        </mc:Choice>
        <mc:Fallback xmlns="">
          <p:sp>
            <p:nvSpPr>
              <p:cNvPr id="2" name="TextBox 1">
                <a:extLst>
                  <a:ext uri="{FF2B5EF4-FFF2-40B4-BE49-F238E27FC236}">
                    <a16:creationId xmlns:a16="http://schemas.microsoft.com/office/drawing/2014/main" id="{51C0B916-FFA6-4BE3-BE1E-383F6BA2B956}"/>
                  </a:ext>
                </a:extLst>
              </p:cNvPr>
              <p:cNvSpPr txBox="1">
                <a:spLocks noRot="1" noChangeAspect="1" noMove="1" noResize="1" noEditPoints="1" noAdjustHandles="1" noChangeArrowheads="1" noChangeShapeType="1" noTextEdit="1"/>
              </p:cNvSpPr>
              <p:nvPr/>
            </p:nvSpPr>
            <p:spPr>
              <a:xfrm>
                <a:off x="260879" y="401986"/>
                <a:ext cx="11043821" cy="3181577"/>
              </a:xfrm>
              <a:prstGeom prst="rect">
                <a:avLst/>
              </a:prstGeom>
              <a:blipFill>
                <a:blip r:embed="rId2"/>
                <a:stretch>
                  <a:fillRect l="-497"/>
                </a:stretch>
              </a:blipFill>
            </p:spPr>
            <p:txBody>
              <a:bodyPr/>
              <a:lstStyle/>
              <a:p>
                <a:r>
                  <a:rPr lang="sr-Latn-RS">
                    <a:noFill/>
                  </a:rPr>
                  <a:t> </a:t>
                </a:r>
              </a:p>
            </p:txBody>
          </p:sp>
        </mc:Fallback>
      </mc:AlternateContent>
    </p:spTree>
    <p:extLst>
      <p:ext uri="{BB962C8B-B14F-4D97-AF65-F5344CB8AC3E}">
        <p14:creationId xmlns:p14="http://schemas.microsoft.com/office/powerpoint/2010/main" val="121444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1538883"/>
              </a:xfrm>
              <a:prstGeom prst="rect">
                <a:avLst/>
              </a:prstGeom>
              <a:noFill/>
            </p:spPr>
            <p:txBody>
              <a:bodyPr wrap="square" rtlCol="0">
                <a:spAutoFit/>
              </a:bodyPr>
              <a:lstStyle/>
              <a:p>
                <a:r>
                  <a:rPr lang="sr-Cyrl-RS" sz="2000" b="1" dirty="0"/>
                  <a:t>Елиптичке криве</a:t>
                </a:r>
              </a:p>
              <a:p>
                <a:endParaRPr lang="en-US" sz="2000" b="1" dirty="0"/>
              </a:p>
              <a:p>
                <a:r>
                  <a:rPr lang="sr-Cyrl-RS" dirty="0"/>
                  <a:t>Представљају једначину у следећој форми: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r>
                  <a:rPr lang="en-US" dirty="0"/>
                  <a:t>Secp256k1 </a:t>
                </a:r>
                <a:r>
                  <a:rPr lang="sr-Cyrl-RS" dirty="0"/>
                  <a:t>користи једначину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sr-Cyrl-RS" b="0" i="1" smtClean="0">
                        <a:latin typeface="Cambria Math" panose="02040503050406030204" pitchFamily="18" charset="0"/>
                      </a:rPr>
                      <m:t>7</m:t>
                    </m:r>
                  </m:oMath>
                </a14:m>
                <a:r>
                  <a:rPr lang="sr-Cyrl-RS" dirty="0"/>
                  <a:t>, те су параметри а=0 и </a:t>
                </a:r>
                <a:r>
                  <a:rPr lang="sr-Latn-RS" dirty="0"/>
                  <a:t>b=7.</a:t>
                </a:r>
                <a:endParaRPr lang="en-US" dirty="0"/>
              </a:p>
              <a:p>
                <a:endParaRPr lang="sr-Cyrl-RS" dirty="0"/>
              </a:p>
            </p:txBody>
          </p:sp>
        </mc:Choice>
        <mc:Fallback xmlns="">
          <p:sp>
            <p:nvSpPr>
              <p:cNvPr id="2" name="TextBox 1">
                <a:extLst>
                  <a:ext uri="{FF2B5EF4-FFF2-40B4-BE49-F238E27FC236}">
                    <a16:creationId xmlns:a16="http://schemas.microsoft.com/office/drawing/2014/main" id="{51C0B916-FFA6-4BE3-BE1E-383F6BA2B956}"/>
                  </a:ext>
                </a:extLst>
              </p:cNvPr>
              <p:cNvSpPr txBox="1">
                <a:spLocks noRot="1" noChangeAspect="1" noMove="1" noResize="1" noEditPoints="1" noAdjustHandles="1" noChangeArrowheads="1" noChangeShapeType="1" noTextEdit="1"/>
              </p:cNvSpPr>
              <p:nvPr/>
            </p:nvSpPr>
            <p:spPr>
              <a:xfrm>
                <a:off x="260879" y="401986"/>
                <a:ext cx="11043821" cy="1538883"/>
              </a:xfrm>
              <a:prstGeom prst="rect">
                <a:avLst/>
              </a:prstGeom>
              <a:blipFill>
                <a:blip r:embed="rId2"/>
                <a:stretch>
                  <a:fillRect l="-607" t="-2381"/>
                </a:stretch>
              </a:blipFill>
            </p:spPr>
            <p:txBody>
              <a:bodyPr/>
              <a:lstStyle/>
              <a:p>
                <a:r>
                  <a:rPr lang="sr-Latn-RS">
                    <a:noFill/>
                  </a:rPr>
                  <a:t> </a:t>
                </a:r>
              </a:p>
            </p:txBody>
          </p:sp>
        </mc:Fallback>
      </mc:AlternateContent>
      <p:pic>
        <p:nvPicPr>
          <p:cNvPr id="5" name="Picture 4">
            <a:extLst>
              <a:ext uri="{FF2B5EF4-FFF2-40B4-BE49-F238E27FC236}">
                <a16:creationId xmlns:a16="http://schemas.microsoft.com/office/drawing/2014/main" id="{D224138F-E4BB-433A-BD26-9E627F0E8BAF}"/>
              </a:ext>
            </a:extLst>
          </p:cNvPr>
          <p:cNvPicPr>
            <a:picLocks noChangeAspect="1"/>
          </p:cNvPicPr>
          <p:nvPr/>
        </p:nvPicPr>
        <p:blipFill>
          <a:blip r:embed="rId3"/>
          <a:stretch>
            <a:fillRect/>
          </a:stretch>
        </p:blipFill>
        <p:spPr>
          <a:xfrm>
            <a:off x="3502287" y="1811205"/>
            <a:ext cx="4453041" cy="4300837"/>
          </a:xfrm>
          <a:prstGeom prst="rect">
            <a:avLst/>
          </a:prstGeom>
        </p:spPr>
      </p:pic>
    </p:spTree>
    <p:extLst>
      <p:ext uri="{BB962C8B-B14F-4D97-AF65-F5344CB8AC3E}">
        <p14:creationId xmlns:p14="http://schemas.microsoft.com/office/powerpoint/2010/main" val="81125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1477328"/>
          </a:xfrm>
          <a:prstGeom prst="rect">
            <a:avLst/>
          </a:prstGeom>
          <a:noFill/>
        </p:spPr>
        <p:txBody>
          <a:bodyPr wrap="square" rtlCol="0">
            <a:spAutoFit/>
          </a:bodyPr>
          <a:lstStyle/>
          <a:p>
            <a:endParaRPr lang="en-US" dirty="0"/>
          </a:p>
          <a:p>
            <a:r>
              <a:rPr lang="sr-Cyrl-RS" dirty="0"/>
              <a:t>Елиптичке криве су корисне због могућности </a:t>
            </a:r>
            <a:r>
              <a:rPr lang="sr-Cyrl-RS" b="1" dirty="0"/>
              <a:t>сабирања тачака</a:t>
            </a:r>
            <a:r>
              <a:rPr lang="sr-Cyrl-RS" dirty="0"/>
              <a:t>.</a:t>
            </a:r>
            <a:r>
              <a:rPr lang="sr-Cyrl-RS" b="1" dirty="0"/>
              <a:t> </a:t>
            </a:r>
            <a:r>
              <a:rPr lang="sr-Cyrl-RS" dirty="0"/>
              <a:t>То је операција где се две тачке на кривој могу сабрати тако да се добија трећа тачка, такође на кривој. За елиптичку криву важи да ће било која линија пресецати криву у једној или три тачке, са пар изузетака.</a:t>
            </a:r>
            <a:endParaRPr lang="en-US" dirty="0"/>
          </a:p>
          <a:p>
            <a:endParaRPr lang="sr-Cyrl-RS" dirty="0"/>
          </a:p>
        </p:txBody>
      </p:sp>
      <p:pic>
        <p:nvPicPr>
          <p:cNvPr id="4" name="Picture 3">
            <a:extLst>
              <a:ext uri="{FF2B5EF4-FFF2-40B4-BE49-F238E27FC236}">
                <a16:creationId xmlns:a16="http://schemas.microsoft.com/office/drawing/2014/main" id="{350196A0-A11F-4B8C-9485-A975D5F057C2}"/>
              </a:ext>
            </a:extLst>
          </p:cNvPr>
          <p:cNvPicPr>
            <a:picLocks noChangeAspect="1"/>
          </p:cNvPicPr>
          <p:nvPr/>
        </p:nvPicPr>
        <p:blipFill>
          <a:blip r:embed="rId2"/>
          <a:stretch>
            <a:fillRect/>
          </a:stretch>
        </p:blipFill>
        <p:spPr>
          <a:xfrm>
            <a:off x="545431" y="2099582"/>
            <a:ext cx="2423249" cy="2330493"/>
          </a:xfrm>
          <a:prstGeom prst="rect">
            <a:avLst/>
          </a:prstGeom>
        </p:spPr>
      </p:pic>
      <p:pic>
        <p:nvPicPr>
          <p:cNvPr id="7" name="Picture 6">
            <a:extLst>
              <a:ext uri="{FF2B5EF4-FFF2-40B4-BE49-F238E27FC236}">
                <a16:creationId xmlns:a16="http://schemas.microsoft.com/office/drawing/2014/main" id="{07F391FF-9C03-4B32-94BF-712F4BBAC79B}"/>
              </a:ext>
            </a:extLst>
          </p:cNvPr>
          <p:cNvPicPr>
            <a:picLocks noChangeAspect="1"/>
          </p:cNvPicPr>
          <p:nvPr/>
        </p:nvPicPr>
        <p:blipFill>
          <a:blip r:embed="rId3"/>
          <a:stretch>
            <a:fillRect/>
          </a:stretch>
        </p:blipFill>
        <p:spPr>
          <a:xfrm>
            <a:off x="3544415" y="2092890"/>
            <a:ext cx="2423249" cy="2307304"/>
          </a:xfrm>
          <a:prstGeom prst="rect">
            <a:avLst/>
          </a:prstGeom>
        </p:spPr>
      </p:pic>
      <p:pic>
        <p:nvPicPr>
          <p:cNvPr id="9" name="Picture 8">
            <a:extLst>
              <a:ext uri="{FF2B5EF4-FFF2-40B4-BE49-F238E27FC236}">
                <a16:creationId xmlns:a16="http://schemas.microsoft.com/office/drawing/2014/main" id="{76198772-9B50-441A-B3F3-1799D4F4756C}"/>
              </a:ext>
            </a:extLst>
          </p:cNvPr>
          <p:cNvPicPr>
            <a:picLocks noChangeAspect="1"/>
          </p:cNvPicPr>
          <p:nvPr/>
        </p:nvPicPr>
        <p:blipFill>
          <a:blip r:embed="rId4"/>
          <a:stretch>
            <a:fillRect/>
          </a:stretch>
        </p:blipFill>
        <p:spPr>
          <a:xfrm>
            <a:off x="6352817" y="2099582"/>
            <a:ext cx="2423249" cy="2364717"/>
          </a:xfrm>
          <a:prstGeom prst="rect">
            <a:avLst/>
          </a:prstGeom>
        </p:spPr>
      </p:pic>
      <p:pic>
        <p:nvPicPr>
          <p:cNvPr id="11" name="Picture 10">
            <a:extLst>
              <a:ext uri="{FF2B5EF4-FFF2-40B4-BE49-F238E27FC236}">
                <a16:creationId xmlns:a16="http://schemas.microsoft.com/office/drawing/2014/main" id="{219D9E04-5A7C-41BC-BB58-767226ABCB51}"/>
              </a:ext>
            </a:extLst>
          </p:cNvPr>
          <p:cNvPicPr>
            <a:picLocks noChangeAspect="1"/>
          </p:cNvPicPr>
          <p:nvPr/>
        </p:nvPicPr>
        <p:blipFill>
          <a:blip r:embed="rId5"/>
          <a:stretch>
            <a:fillRect/>
          </a:stretch>
        </p:blipFill>
        <p:spPr>
          <a:xfrm>
            <a:off x="9351801" y="2053204"/>
            <a:ext cx="2435427" cy="2387906"/>
          </a:xfrm>
          <a:prstGeom prst="rect">
            <a:avLst/>
          </a:prstGeom>
        </p:spPr>
      </p:pic>
    </p:spTree>
    <p:extLst>
      <p:ext uri="{BB962C8B-B14F-4D97-AF65-F5344CB8AC3E}">
        <p14:creationId xmlns:p14="http://schemas.microsoft.com/office/powerpoint/2010/main" val="419714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1477328"/>
          </a:xfrm>
          <a:prstGeom prst="rect">
            <a:avLst/>
          </a:prstGeom>
          <a:noFill/>
        </p:spPr>
        <p:txBody>
          <a:bodyPr wrap="square" rtlCol="0">
            <a:spAutoFit/>
          </a:bodyPr>
          <a:lstStyle/>
          <a:p>
            <a:endParaRPr lang="en-US" dirty="0"/>
          </a:p>
          <a:p>
            <a:r>
              <a:rPr lang="sr-Cyrl-RS" dirty="0"/>
              <a:t>Сабирање две тачке А и </a:t>
            </a:r>
            <a:r>
              <a:rPr lang="sr-Latn-RS" dirty="0"/>
              <a:t>B </a:t>
            </a:r>
            <a:r>
              <a:rPr lang="sr-Cyrl-RS" dirty="0"/>
              <a:t>је приказано на слици испод:</a:t>
            </a:r>
          </a:p>
          <a:p>
            <a:endParaRPr lang="sr-Cyrl-RS" dirty="0"/>
          </a:p>
          <a:p>
            <a:endParaRPr lang="en-US" dirty="0"/>
          </a:p>
          <a:p>
            <a:endParaRPr lang="sr-Cyrl-RS" dirty="0"/>
          </a:p>
        </p:txBody>
      </p:sp>
      <p:pic>
        <p:nvPicPr>
          <p:cNvPr id="5" name="Picture 4">
            <a:extLst>
              <a:ext uri="{FF2B5EF4-FFF2-40B4-BE49-F238E27FC236}">
                <a16:creationId xmlns:a16="http://schemas.microsoft.com/office/drawing/2014/main" id="{41CEE0A0-7846-4147-8D39-E8BE98C39E82}"/>
              </a:ext>
            </a:extLst>
          </p:cNvPr>
          <p:cNvPicPr>
            <a:picLocks noChangeAspect="1"/>
          </p:cNvPicPr>
          <p:nvPr/>
        </p:nvPicPr>
        <p:blipFill>
          <a:blip r:embed="rId2"/>
          <a:stretch>
            <a:fillRect/>
          </a:stretch>
        </p:blipFill>
        <p:spPr>
          <a:xfrm>
            <a:off x="4293291" y="1489949"/>
            <a:ext cx="3605418" cy="3488738"/>
          </a:xfrm>
          <a:prstGeom prst="rect">
            <a:avLst/>
          </a:prstGeom>
        </p:spPr>
      </p:pic>
    </p:spTree>
    <p:extLst>
      <p:ext uri="{BB962C8B-B14F-4D97-AF65-F5344CB8AC3E}">
        <p14:creationId xmlns:p14="http://schemas.microsoft.com/office/powerpoint/2010/main" val="8262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3139321"/>
          </a:xfrm>
          <a:prstGeom prst="rect">
            <a:avLst/>
          </a:prstGeom>
          <a:noFill/>
        </p:spPr>
        <p:txBody>
          <a:bodyPr wrap="square" rtlCol="0">
            <a:spAutoFit/>
          </a:bodyPr>
          <a:lstStyle/>
          <a:p>
            <a:endParaRPr lang="en-US" dirty="0"/>
          </a:p>
          <a:p>
            <a:r>
              <a:rPr lang="sr-Cyrl-RS" dirty="0"/>
              <a:t>Својства сабирања:</a:t>
            </a:r>
          </a:p>
          <a:p>
            <a:pPr marL="342900" indent="-342900">
              <a:buAutoNum type="arabicPeriod"/>
            </a:pPr>
            <a:r>
              <a:rPr lang="sr-Cyrl-RS" b="1" dirty="0"/>
              <a:t>Идентитет</a:t>
            </a:r>
            <a:r>
              <a:rPr lang="sr-Cyrl-RS" dirty="0"/>
              <a:t> </a:t>
            </a:r>
          </a:p>
          <a:p>
            <a:pPr marL="342900" indent="-342900">
              <a:buAutoNum type="arabicPeriod"/>
            </a:pPr>
            <a:r>
              <a:rPr lang="sr-Cyrl-RS" b="1" dirty="0"/>
              <a:t>Комутативност</a:t>
            </a:r>
          </a:p>
          <a:p>
            <a:pPr marL="342900" indent="-342900">
              <a:buAutoNum type="arabicPeriod"/>
            </a:pPr>
            <a:r>
              <a:rPr lang="sr-Cyrl-RS" b="1" dirty="0"/>
              <a:t>Асоцијативност</a:t>
            </a:r>
          </a:p>
          <a:p>
            <a:pPr marL="342900" indent="-342900">
              <a:buAutoNum type="arabicPeriod"/>
            </a:pPr>
            <a:r>
              <a:rPr lang="sr-Cyrl-RS" b="1" dirty="0"/>
              <a:t>Инверз</a:t>
            </a:r>
          </a:p>
          <a:p>
            <a:endParaRPr lang="en-US" dirty="0"/>
          </a:p>
          <a:p>
            <a:endParaRPr lang="sr-Cyrl-RS" dirty="0"/>
          </a:p>
          <a:p>
            <a:r>
              <a:rPr lang="sr-Cyrl-RS" dirty="0"/>
              <a:t>Идентитет значи да постоји нула, представљена тачком </a:t>
            </a:r>
            <a:r>
              <a:rPr lang="sr-Latn-RS" dirty="0"/>
              <a:t>I </a:t>
            </a:r>
            <a:r>
              <a:rPr lang="sr-Cyrl-RS" dirty="0"/>
              <a:t>тако да важи </a:t>
            </a:r>
            <a:r>
              <a:rPr lang="sr-Latn-RS" dirty="0"/>
              <a:t>I+A</a:t>
            </a:r>
            <a:r>
              <a:rPr lang="en-US" dirty="0"/>
              <a:t>=A. </a:t>
            </a:r>
            <a:r>
              <a:rPr lang="sr-Cyrl-RS" dirty="0"/>
              <a:t>Ова тачка </a:t>
            </a:r>
            <a:r>
              <a:rPr lang="sr-Latn-RS" dirty="0"/>
              <a:t>I</a:t>
            </a:r>
            <a:r>
              <a:rPr lang="sr-Cyrl-RS" dirty="0"/>
              <a:t> се назива </a:t>
            </a:r>
            <a:r>
              <a:rPr lang="sr-Cyrl-RS" b="1" dirty="0"/>
              <a:t>тачком у бесконачности</a:t>
            </a:r>
            <a:r>
              <a:rPr lang="sr-Cyrl-RS" dirty="0"/>
              <a:t>. Ово је повезано и са инверзом за који важи да А+(-А)</a:t>
            </a:r>
            <a:r>
              <a:rPr lang="en-US" dirty="0"/>
              <a:t>=I. </a:t>
            </a:r>
            <a:r>
              <a:rPr lang="sr-Cyrl-RS" dirty="0"/>
              <a:t>:</a:t>
            </a:r>
            <a:endParaRPr lang="en-US" dirty="0"/>
          </a:p>
          <a:p>
            <a:endParaRPr lang="sr-Cyrl-RS" dirty="0"/>
          </a:p>
        </p:txBody>
      </p:sp>
      <p:pic>
        <p:nvPicPr>
          <p:cNvPr id="4" name="Picture 3">
            <a:extLst>
              <a:ext uri="{FF2B5EF4-FFF2-40B4-BE49-F238E27FC236}">
                <a16:creationId xmlns:a16="http://schemas.microsoft.com/office/drawing/2014/main" id="{AC81E3A7-67BC-449C-8BC3-834E5AFC41AB}"/>
              </a:ext>
            </a:extLst>
          </p:cNvPr>
          <p:cNvPicPr>
            <a:picLocks noChangeAspect="1"/>
          </p:cNvPicPr>
          <p:nvPr/>
        </p:nvPicPr>
        <p:blipFill>
          <a:blip r:embed="rId2"/>
          <a:stretch>
            <a:fillRect/>
          </a:stretch>
        </p:blipFill>
        <p:spPr>
          <a:xfrm>
            <a:off x="4475407" y="3321305"/>
            <a:ext cx="2662240" cy="2636140"/>
          </a:xfrm>
          <a:prstGeom prst="rect">
            <a:avLst/>
          </a:prstGeom>
        </p:spPr>
      </p:pic>
    </p:spTree>
    <p:extLst>
      <p:ext uri="{BB962C8B-B14F-4D97-AF65-F5344CB8AC3E}">
        <p14:creationId xmlns:p14="http://schemas.microsoft.com/office/powerpoint/2010/main" val="267365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0B916-FFA6-4BE3-BE1E-383F6BA2B956}"/>
              </a:ext>
            </a:extLst>
          </p:cNvPr>
          <p:cNvSpPr txBox="1"/>
          <p:nvPr/>
        </p:nvSpPr>
        <p:spPr>
          <a:xfrm>
            <a:off x="260879" y="401986"/>
            <a:ext cx="11043821" cy="923330"/>
          </a:xfrm>
          <a:prstGeom prst="rect">
            <a:avLst/>
          </a:prstGeom>
          <a:noFill/>
        </p:spPr>
        <p:txBody>
          <a:bodyPr wrap="square" rtlCol="0">
            <a:spAutoFit/>
          </a:bodyPr>
          <a:lstStyle/>
          <a:p>
            <a:endParaRPr lang="en-US" dirty="0"/>
          </a:p>
          <a:p>
            <a:r>
              <a:rPr lang="sr-Cyrl-RS" dirty="0"/>
              <a:t>Комутативност значи да је </a:t>
            </a:r>
            <a:r>
              <a:rPr lang="sr-Latn-RS" dirty="0"/>
              <a:t>A+B=B+A.</a:t>
            </a:r>
          </a:p>
          <a:p>
            <a:r>
              <a:rPr lang="sr-Latn-RS" dirty="0"/>
              <a:t>A</a:t>
            </a:r>
            <a:r>
              <a:rPr lang="sr-Cyrl-RS" dirty="0"/>
              <a:t>социјативност значи да важи </a:t>
            </a:r>
            <a:r>
              <a:rPr lang="sr-Latn-RS" dirty="0"/>
              <a:t>(A+B)+C=A+(B+C)</a:t>
            </a:r>
            <a:endParaRPr lang="sr-Cyrl-RS" dirty="0"/>
          </a:p>
        </p:txBody>
      </p:sp>
      <p:pic>
        <p:nvPicPr>
          <p:cNvPr id="5" name="Picture 4">
            <a:extLst>
              <a:ext uri="{FF2B5EF4-FFF2-40B4-BE49-F238E27FC236}">
                <a16:creationId xmlns:a16="http://schemas.microsoft.com/office/drawing/2014/main" id="{395821FB-714A-4052-80D6-619912966451}"/>
              </a:ext>
            </a:extLst>
          </p:cNvPr>
          <p:cNvPicPr>
            <a:picLocks noChangeAspect="1"/>
          </p:cNvPicPr>
          <p:nvPr/>
        </p:nvPicPr>
        <p:blipFill>
          <a:blip r:embed="rId2"/>
          <a:stretch>
            <a:fillRect/>
          </a:stretch>
        </p:blipFill>
        <p:spPr>
          <a:xfrm>
            <a:off x="1393013" y="1606490"/>
            <a:ext cx="3276641" cy="3448531"/>
          </a:xfrm>
          <a:prstGeom prst="rect">
            <a:avLst/>
          </a:prstGeom>
        </p:spPr>
      </p:pic>
      <p:pic>
        <p:nvPicPr>
          <p:cNvPr id="6" name="Picture 5">
            <a:extLst>
              <a:ext uri="{FF2B5EF4-FFF2-40B4-BE49-F238E27FC236}">
                <a16:creationId xmlns:a16="http://schemas.microsoft.com/office/drawing/2014/main" id="{9FA29256-82E3-4743-A621-6B80C9457A12}"/>
              </a:ext>
            </a:extLst>
          </p:cNvPr>
          <p:cNvPicPr>
            <a:picLocks noChangeAspect="1"/>
          </p:cNvPicPr>
          <p:nvPr/>
        </p:nvPicPr>
        <p:blipFill>
          <a:blip r:embed="rId3"/>
          <a:stretch>
            <a:fillRect/>
          </a:stretch>
        </p:blipFill>
        <p:spPr>
          <a:xfrm>
            <a:off x="6959676" y="1606490"/>
            <a:ext cx="3315163" cy="3448531"/>
          </a:xfrm>
          <a:prstGeom prst="rect">
            <a:avLst/>
          </a:prstGeom>
        </p:spPr>
      </p:pic>
    </p:spTree>
    <p:extLst>
      <p:ext uri="{BB962C8B-B14F-4D97-AF65-F5344CB8AC3E}">
        <p14:creationId xmlns:p14="http://schemas.microsoft.com/office/powerpoint/2010/main" val="11462290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465</TotalTime>
  <Words>1063</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MinionPro-It</vt:lpstr>
      <vt:lpstr>MinionPro-Regular</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Dasic</dc:creator>
  <cp:lastModifiedBy>Lazar Dasic</cp:lastModifiedBy>
  <cp:revision>5</cp:revision>
  <dcterms:created xsi:type="dcterms:W3CDTF">2021-08-07T14:46:20Z</dcterms:created>
  <dcterms:modified xsi:type="dcterms:W3CDTF">2021-09-14T18:51:45Z</dcterms:modified>
</cp:coreProperties>
</file>