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9" r:id="rId4"/>
    <p:sldId id="258" r:id="rId5"/>
    <p:sldId id="270" r:id="rId6"/>
    <p:sldId id="264" r:id="rId7"/>
    <p:sldId id="266" r:id="rId8"/>
    <p:sldId id="267" r:id="rId9"/>
    <p:sldId id="268" r:id="rId10"/>
    <p:sldId id="269" r:id="rId11"/>
    <p:sldId id="272" r:id="rId12"/>
    <p:sldId id="273" r:id="rId13"/>
    <p:sldId id="274" r:id="rId14"/>
    <p:sldId id="276" r:id="rId15"/>
    <p:sldId id="277" r:id="rId16"/>
    <p:sldId id="278" r:id="rId17"/>
    <p:sldId id="279" r:id="rId18"/>
    <p:sldId id="280" r:id="rId19"/>
    <p:sldId id="261" r:id="rId20"/>
    <p:sldId id="271" r:id="rId21"/>
    <p:sldId id="263" r:id="rId22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06707E-953F-6295-04E6-4B6F6699F360}" v="2328" dt="2022-06-12T21:28:24.515"/>
    <p1510:client id="{6E70CAC9-72B0-490F-81A7-6D16AC4175A2}" v="2073" dt="2022-06-12T21:32:20.677"/>
    <p1510:client id="{8E348057-7FA5-A9A0-6A52-BD0739AC21F6}" v="763" dt="2022-06-12T22:49:50.030"/>
    <p1510:client id="{D3FD703D-DA18-B666-8A91-47331FF8713F}" v="24" dt="2022-06-13T09:14:52.532"/>
    <p1510:client id="{F1D7474E-234A-E559-8AAF-4F4E77302E36}" v="54" dt="2022-06-13T11:20:27.4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58C32E-5589-40F9-B879-86891378D7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F7EC6C-1FFB-47F5-A178-92582D8F65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A9CE59-6421-47D3-AB03-4D806E11B2BA}" type="datetime1">
              <a:rPr lang="en-GB" smtClean="0"/>
              <a:t>13/06/2022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240725-CEE4-4CFC-A53A-3A48BBF5A0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B6E10B-36A5-4ACE-AFD4-6C40668C867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63A711-026C-46C5-84E3-1DBF64D5D1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1750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B8C002-8F7D-4A85-8505-43C93CACAE88}" type="datetime1">
              <a:rPr lang="en-GB" smtClean="0"/>
              <a:pPr/>
              <a:t>13/06/2022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865C22-0DF6-4B3A-84DA-56EA7DEAF930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650879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65C22-0DF6-4B3A-84DA-56EA7DEAF93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367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spcBef>
                <a:spcPts val="1000"/>
              </a:spcBef>
              <a:buFont typeface="Arial"/>
              <a:buChar char="•"/>
            </a:pPr>
            <a:r>
              <a:rPr lang="en-US">
                <a:cs typeface="Calibri"/>
              </a:rPr>
              <a:t>- </a:t>
            </a:r>
            <a:r>
              <a:rPr lang="en-GB"/>
              <a:t>Ako se desi </a:t>
            </a:r>
            <a:r>
              <a:rPr lang="en-GB" err="1"/>
              <a:t>poklapanje</a:t>
            </a:r>
            <a:r>
              <a:rPr lang="en-GB"/>
              <a:t> </a:t>
            </a:r>
            <a:r>
              <a:rPr lang="en-GB" err="1"/>
              <a:t>na</a:t>
            </a:r>
            <a:r>
              <a:rPr lang="en-GB"/>
              <a:t> </a:t>
            </a:r>
            <a:r>
              <a:rPr lang="en-GB" err="1"/>
              <a:t>nekom</a:t>
            </a:r>
            <a:r>
              <a:rPr lang="en-GB"/>
              <a:t> od </a:t>
            </a:r>
            <a:r>
              <a:rPr lang="en-GB" err="1"/>
              <a:t>tih</a:t>
            </a:r>
            <a:r>
              <a:rPr lang="en-GB"/>
              <a:t> </a:t>
            </a:r>
            <a:r>
              <a:rPr lang="en-GB" err="1"/>
              <a:t>slova</a:t>
            </a:r>
            <a:r>
              <a:rPr lang="en-GB"/>
              <a:t>, </a:t>
            </a:r>
            <a:r>
              <a:rPr lang="en-GB" err="1"/>
              <a:t>mozemo</a:t>
            </a:r>
            <a:r>
              <a:rPr lang="en-GB"/>
              <a:t> </a:t>
            </a:r>
            <a:r>
              <a:rPr lang="en-GB" err="1"/>
              <a:t>skociti</a:t>
            </a:r>
            <a:r>
              <a:rPr lang="en-GB"/>
              <a:t> za taj </a:t>
            </a:r>
            <a:r>
              <a:rPr lang="en-GB" err="1"/>
              <a:t>razmak</a:t>
            </a:r>
            <a:r>
              <a:rPr lang="en-GB"/>
              <a:t> </a:t>
            </a:r>
            <a:r>
              <a:rPr lang="en-GB" err="1"/>
              <a:t>bilo</a:t>
            </a:r>
            <a:r>
              <a:rPr lang="en-GB"/>
              <a:t> </a:t>
            </a:r>
            <a:r>
              <a:rPr lang="en-GB" err="1"/>
              <a:t>celo</a:t>
            </a:r>
            <a:r>
              <a:rPr lang="en-GB"/>
              <a:t> </a:t>
            </a:r>
            <a:r>
              <a:rPr lang="en-GB" err="1"/>
              <a:t>poravnanje</a:t>
            </a:r>
            <a:r>
              <a:rPr lang="en-GB"/>
              <a:t> </a:t>
            </a:r>
            <a:r>
              <a:rPr lang="en-GB" err="1"/>
              <a:t>pogodjeno</a:t>
            </a:r>
            <a:r>
              <a:rPr lang="en-GB"/>
              <a:t> </a:t>
            </a:r>
            <a:r>
              <a:rPr lang="en-GB" err="1"/>
              <a:t>ili</a:t>
            </a:r>
            <a:r>
              <a:rPr lang="en-GB"/>
              <a:t> </a:t>
            </a:r>
            <a:r>
              <a:rPr lang="en-GB" err="1"/>
              <a:t>promaseno</a:t>
            </a:r>
            <a:r>
              <a:rPr lang="en-GB"/>
              <a:t>.(</a:t>
            </a:r>
            <a:r>
              <a:rPr lang="en-GB" err="1"/>
              <a:t>Slicno</a:t>
            </a:r>
            <a:r>
              <a:rPr lang="en-GB"/>
              <a:t> </a:t>
            </a:r>
            <a:r>
              <a:rPr lang="en-GB" err="1"/>
              <a:t>kao</a:t>
            </a:r>
            <a:r>
              <a:rPr lang="en-GB"/>
              <a:t> u 'good-suffix')</a:t>
            </a:r>
          </a:p>
          <a:p>
            <a:pPr marL="171450" indent="-171450">
              <a:spcBef>
                <a:spcPts val="1000"/>
              </a:spcBef>
              <a:buFont typeface="Arial"/>
              <a:buChar char="•"/>
            </a:pPr>
            <a:r>
              <a:rPr lang="en-GB"/>
              <a:t>'Right longest gap' '</a:t>
            </a:r>
            <a:r>
              <a:rPr lang="en-GB" err="1"/>
              <a:t>gleda</a:t>
            </a:r>
            <a:r>
              <a:rPr lang="en-GB"/>
              <a:t>' </a:t>
            </a:r>
            <a:r>
              <a:rPr lang="en-GB" err="1"/>
              <a:t>udesno</a:t>
            </a:r>
            <a:r>
              <a:rPr lang="en-GB"/>
              <a:t> za </a:t>
            </a:r>
            <a:r>
              <a:rPr lang="en-GB" err="1"/>
              <a:t>svako</a:t>
            </a:r>
            <a:r>
              <a:rPr lang="en-GB"/>
              <a:t> </a:t>
            </a:r>
            <a:r>
              <a:rPr lang="en-GB" err="1"/>
              <a:t>slovo</a:t>
            </a:r>
            <a:r>
              <a:rPr lang="en-GB"/>
              <a:t>, </a:t>
            </a:r>
            <a:r>
              <a:rPr lang="en-GB" err="1"/>
              <a:t>belezi</a:t>
            </a:r>
            <a:r>
              <a:rPr lang="en-GB"/>
              <a:t> </a:t>
            </a:r>
            <a:r>
              <a:rPr lang="en-GB" err="1"/>
              <a:t>gde</a:t>
            </a:r>
            <a:r>
              <a:rPr lang="en-GB"/>
              <a:t> mu je </a:t>
            </a:r>
            <a:r>
              <a:rPr lang="en-GB" err="1"/>
              <a:t>sledeci</a:t>
            </a:r>
            <a:r>
              <a:rPr lang="en-GB"/>
              <a:t> </a:t>
            </a:r>
            <a:r>
              <a:rPr lang="en-GB" err="1"/>
              <a:t>duplikat</a:t>
            </a:r>
            <a:r>
              <a:rPr lang="en-GB"/>
              <a:t> I </a:t>
            </a:r>
            <a:r>
              <a:rPr lang="en-GB" err="1"/>
              <a:t>tu</a:t>
            </a:r>
            <a:r>
              <a:rPr lang="en-GB"/>
              <a:t> </a:t>
            </a:r>
            <a:r>
              <a:rPr lang="en-GB" err="1"/>
              <a:t>razliku</a:t>
            </a:r>
            <a:r>
              <a:rPr lang="en-GB"/>
              <a:t> u </a:t>
            </a:r>
            <a:r>
              <a:rPr lang="en-GB" err="1"/>
              <a:t>poziciji</a:t>
            </a:r>
            <a:r>
              <a:rPr lang="en-GB"/>
              <a:t> </a:t>
            </a:r>
            <a:r>
              <a:rPr lang="en-GB" err="1"/>
              <a:t>belezi</a:t>
            </a:r>
            <a:r>
              <a:rPr lang="en-GB"/>
              <a:t> </a:t>
            </a:r>
            <a:r>
              <a:rPr lang="en-GB" err="1"/>
              <a:t>kao</a:t>
            </a:r>
            <a:r>
              <a:rPr lang="en-GB"/>
              <a:t> </a:t>
            </a:r>
            <a:r>
              <a:rPr lang="en-GB" err="1"/>
              <a:t>potencijalni</a:t>
            </a:r>
            <a:r>
              <a:rPr lang="en-GB"/>
              <a:t> </a:t>
            </a:r>
            <a:r>
              <a:rPr lang="en-GB" err="1"/>
              <a:t>pomeraj</a:t>
            </a:r>
            <a:r>
              <a:rPr lang="en-GB"/>
              <a:t>. </a:t>
            </a:r>
            <a:r>
              <a:rPr lang="en-GB" err="1"/>
              <a:t>Maksimalni</a:t>
            </a:r>
            <a:r>
              <a:rPr lang="en-GB"/>
              <a:t> od </a:t>
            </a:r>
            <a:r>
              <a:rPr lang="en-GB" err="1"/>
              <a:t>tih</a:t>
            </a:r>
            <a:r>
              <a:rPr lang="en-GB"/>
              <a:t> </a:t>
            </a:r>
            <a:r>
              <a:rPr lang="en-GB" err="1"/>
              <a:t>pomeraja</a:t>
            </a:r>
            <a:r>
              <a:rPr lang="en-GB"/>
              <a:t> koji se </a:t>
            </a:r>
            <a:r>
              <a:rPr lang="en-GB" err="1"/>
              <a:t>dobije</a:t>
            </a:r>
            <a:r>
              <a:rPr lang="en-GB"/>
              <a:t> za </a:t>
            </a:r>
            <a:r>
              <a:rPr lang="en-GB" err="1"/>
              <a:t>pogodjena</a:t>
            </a:r>
            <a:r>
              <a:rPr lang="en-GB"/>
              <a:t> </a:t>
            </a:r>
            <a:r>
              <a:rPr lang="en-GB" err="1"/>
              <a:t>slova</a:t>
            </a:r>
            <a:r>
              <a:rPr lang="en-GB"/>
              <a:t> </a:t>
            </a:r>
            <a:r>
              <a:rPr lang="en-GB" err="1"/>
              <a:t>definise</a:t>
            </a:r>
            <a:r>
              <a:rPr lang="en-GB"/>
              <a:t> </a:t>
            </a:r>
            <a:r>
              <a:rPr lang="en-GB" err="1"/>
              <a:t>skok</a:t>
            </a:r>
            <a:r>
              <a:rPr lang="en-GB"/>
              <a:t>.</a:t>
            </a:r>
            <a:endParaRPr lang="en-US"/>
          </a:p>
          <a:p>
            <a:pPr marL="171450" indent="-171450">
              <a:spcBef>
                <a:spcPts val="1000"/>
              </a:spcBef>
              <a:buFont typeface="Arial"/>
              <a:buChar char="•"/>
            </a:pPr>
            <a:r>
              <a:rPr lang="en-GB" err="1"/>
              <a:t>Analogno</a:t>
            </a:r>
            <a:r>
              <a:rPr lang="en-GB"/>
              <a:t> tome 'Left longest gap' '</a:t>
            </a:r>
            <a:r>
              <a:rPr lang="en-GB" err="1"/>
              <a:t>gleda</a:t>
            </a:r>
            <a:r>
              <a:rPr lang="en-GB"/>
              <a:t>' </a:t>
            </a:r>
            <a:r>
              <a:rPr lang="en-GB" err="1"/>
              <a:t>ulevo</a:t>
            </a:r>
            <a:r>
              <a:rPr lang="en-GB"/>
              <a:t> u </a:t>
            </a:r>
            <a:r>
              <a:rPr lang="en-GB" err="1"/>
              <a:t>reci</a:t>
            </a:r>
            <a:r>
              <a:rPr lang="en-GB"/>
              <a:t> I </a:t>
            </a:r>
            <a:r>
              <a:rPr lang="en-GB" err="1"/>
              <a:t>radi</a:t>
            </a:r>
            <a:r>
              <a:rPr lang="en-GB"/>
              <a:t> </a:t>
            </a:r>
            <a:r>
              <a:rPr lang="en-GB" err="1"/>
              <a:t>istu</a:t>
            </a:r>
            <a:r>
              <a:rPr lang="en-GB"/>
              <a:t> </a:t>
            </a:r>
            <a:r>
              <a:rPr lang="en-GB" err="1"/>
              <a:t>stvar</a:t>
            </a:r>
            <a:r>
              <a:rPr lang="en-GB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65C22-0DF6-4B3A-84DA-56EA7DEAF930}" type="slidenum">
              <a:rPr lang="en-GB" noProof="0" smtClean="0"/>
              <a:t>4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66671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spcBef>
                <a:spcPts val="1000"/>
              </a:spcBef>
              <a:buFont typeface="Arial"/>
              <a:buChar char="•"/>
            </a:pPr>
            <a:r>
              <a:rPr lang="en-US">
                <a:cs typeface="Calibri"/>
              </a:rPr>
              <a:t>- </a:t>
            </a:r>
            <a:r>
              <a:rPr lang="en-GB"/>
              <a:t>Ako se desi </a:t>
            </a:r>
            <a:r>
              <a:rPr lang="en-GB" err="1"/>
              <a:t>poklapanje</a:t>
            </a:r>
            <a:r>
              <a:rPr lang="en-GB"/>
              <a:t> </a:t>
            </a:r>
            <a:r>
              <a:rPr lang="en-GB" err="1"/>
              <a:t>na</a:t>
            </a:r>
            <a:r>
              <a:rPr lang="en-GB"/>
              <a:t> </a:t>
            </a:r>
            <a:r>
              <a:rPr lang="en-GB" err="1"/>
              <a:t>nekom</a:t>
            </a:r>
            <a:r>
              <a:rPr lang="en-GB"/>
              <a:t> od </a:t>
            </a:r>
            <a:r>
              <a:rPr lang="en-GB" err="1"/>
              <a:t>tih</a:t>
            </a:r>
            <a:r>
              <a:rPr lang="en-GB"/>
              <a:t> </a:t>
            </a:r>
            <a:r>
              <a:rPr lang="en-GB" err="1"/>
              <a:t>slova</a:t>
            </a:r>
            <a:r>
              <a:rPr lang="en-GB"/>
              <a:t>, </a:t>
            </a:r>
            <a:r>
              <a:rPr lang="en-GB" err="1"/>
              <a:t>mozemo</a:t>
            </a:r>
            <a:r>
              <a:rPr lang="en-GB"/>
              <a:t> </a:t>
            </a:r>
            <a:r>
              <a:rPr lang="en-GB" err="1"/>
              <a:t>skociti</a:t>
            </a:r>
            <a:r>
              <a:rPr lang="en-GB"/>
              <a:t> za taj </a:t>
            </a:r>
            <a:r>
              <a:rPr lang="en-GB" err="1"/>
              <a:t>razmak</a:t>
            </a:r>
            <a:r>
              <a:rPr lang="en-GB"/>
              <a:t> </a:t>
            </a:r>
            <a:r>
              <a:rPr lang="en-GB" err="1"/>
              <a:t>bilo</a:t>
            </a:r>
            <a:r>
              <a:rPr lang="en-GB"/>
              <a:t> </a:t>
            </a:r>
            <a:r>
              <a:rPr lang="en-GB" err="1"/>
              <a:t>celo</a:t>
            </a:r>
            <a:r>
              <a:rPr lang="en-GB"/>
              <a:t> </a:t>
            </a:r>
            <a:r>
              <a:rPr lang="en-GB" err="1"/>
              <a:t>poravnanje</a:t>
            </a:r>
            <a:r>
              <a:rPr lang="en-GB"/>
              <a:t> </a:t>
            </a:r>
            <a:r>
              <a:rPr lang="en-GB" err="1"/>
              <a:t>pogodjeno</a:t>
            </a:r>
            <a:r>
              <a:rPr lang="en-GB"/>
              <a:t> </a:t>
            </a:r>
            <a:r>
              <a:rPr lang="en-GB" err="1"/>
              <a:t>ili</a:t>
            </a:r>
            <a:r>
              <a:rPr lang="en-GB"/>
              <a:t> </a:t>
            </a:r>
            <a:r>
              <a:rPr lang="en-GB" err="1"/>
              <a:t>promaseno</a:t>
            </a:r>
            <a:r>
              <a:rPr lang="en-GB"/>
              <a:t>.(</a:t>
            </a:r>
            <a:r>
              <a:rPr lang="en-GB" err="1"/>
              <a:t>Slicno</a:t>
            </a:r>
            <a:r>
              <a:rPr lang="en-GB"/>
              <a:t> </a:t>
            </a:r>
            <a:r>
              <a:rPr lang="en-GB" err="1"/>
              <a:t>kao</a:t>
            </a:r>
            <a:r>
              <a:rPr lang="en-GB"/>
              <a:t> u 'good-suffix')</a:t>
            </a:r>
          </a:p>
          <a:p>
            <a:pPr marL="171450" indent="-171450">
              <a:spcBef>
                <a:spcPts val="1000"/>
              </a:spcBef>
              <a:buFont typeface="Arial"/>
              <a:buChar char="•"/>
            </a:pPr>
            <a:r>
              <a:rPr lang="en-GB"/>
              <a:t>'Right longest gap' '</a:t>
            </a:r>
            <a:r>
              <a:rPr lang="en-GB" err="1"/>
              <a:t>gleda</a:t>
            </a:r>
            <a:r>
              <a:rPr lang="en-GB"/>
              <a:t>' </a:t>
            </a:r>
            <a:r>
              <a:rPr lang="en-GB" err="1"/>
              <a:t>udesno</a:t>
            </a:r>
            <a:r>
              <a:rPr lang="en-GB"/>
              <a:t> za </a:t>
            </a:r>
            <a:r>
              <a:rPr lang="en-GB" err="1"/>
              <a:t>svako</a:t>
            </a:r>
            <a:r>
              <a:rPr lang="en-GB"/>
              <a:t> </a:t>
            </a:r>
            <a:r>
              <a:rPr lang="en-GB" err="1"/>
              <a:t>slovo</a:t>
            </a:r>
            <a:r>
              <a:rPr lang="en-GB"/>
              <a:t>, </a:t>
            </a:r>
            <a:r>
              <a:rPr lang="en-GB" err="1"/>
              <a:t>belezi</a:t>
            </a:r>
            <a:r>
              <a:rPr lang="en-GB"/>
              <a:t> </a:t>
            </a:r>
            <a:r>
              <a:rPr lang="en-GB" err="1"/>
              <a:t>gde</a:t>
            </a:r>
            <a:r>
              <a:rPr lang="en-GB"/>
              <a:t> mu je </a:t>
            </a:r>
            <a:r>
              <a:rPr lang="en-GB" err="1"/>
              <a:t>sledeci</a:t>
            </a:r>
            <a:r>
              <a:rPr lang="en-GB"/>
              <a:t> </a:t>
            </a:r>
            <a:r>
              <a:rPr lang="en-GB" err="1"/>
              <a:t>duplikat</a:t>
            </a:r>
            <a:r>
              <a:rPr lang="en-GB"/>
              <a:t> I </a:t>
            </a:r>
            <a:r>
              <a:rPr lang="en-GB" err="1"/>
              <a:t>tu</a:t>
            </a:r>
            <a:r>
              <a:rPr lang="en-GB"/>
              <a:t> </a:t>
            </a:r>
            <a:r>
              <a:rPr lang="en-GB" err="1"/>
              <a:t>razliku</a:t>
            </a:r>
            <a:r>
              <a:rPr lang="en-GB"/>
              <a:t> u </a:t>
            </a:r>
            <a:r>
              <a:rPr lang="en-GB" err="1"/>
              <a:t>poziciji</a:t>
            </a:r>
            <a:r>
              <a:rPr lang="en-GB"/>
              <a:t> </a:t>
            </a:r>
            <a:r>
              <a:rPr lang="en-GB" err="1"/>
              <a:t>belezi</a:t>
            </a:r>
            <a:r>
              <a:rPr lang="en-GB"/>
              <a:t> </a:t>
            </a:r>
            <a:r>
              <a:rPr lang="en-GB" err="1"/>
              <a:t>kao</a:t>
            </a:r>
            <a:r>
              <a:rPr lang="en-GB"/>
              <a:t> </a:t>
            </a:r>
            <a:r>
              <a:rPr lang="en-GB" err="1"/>
              <a:t>potencijalni</a:t>
            </a:r>
            <a:r>
              <a:rPr lang="en-GB"/>
              <a:t> </a:t>
            </a:r>
            <a:r>
              <a:rPr lang="en-GB" err="1"/>
              <a:t>pomeraj</a:t>
            </a:r>
            <a:r>
              <a:rPr lang="en-GB"/>
              <a:t>. </a:t>
            </a:r>
            <a:r>
              <a:rPr lang="en-GB" err="1"/>
              <a:t>Maksimalni</a:t>
            </a:r>
            <a:r>
              <a:rPr lang="en-GB"/>
              <a:t> od </a:t>
            </a:r>
            <a:r>
              <a:rPr lang="en-GB" err="1"/>
              <a:t>tih</a:t>
            </a:r>
            <a:r>
              <a:rPr lang="en-GB"/>
              <a:t> </a:t>
            </a:r>
            <a:r>
              <a:rPr lang="en-GB" err="1"/>
              <a:t>pomeraja</a:t>
            </a:r>
            <a:r>
              <a:rPr lang="en-GB"/>
              <a:t> koji se </a:t>
            </a:r>
            <a:r>
              <a:rPr lang="en-GB" err="1"/>
              <a:t>dobije</a:t>
            </a:r>
            <a:r>
              <a:rPr lang="en-GB"/>
              <a:t> za </a:t>
            </a:r>
            <a:r>
              <a:rPr lang="en-GB" err="1"/>
              <a:t>pogodjena</a:t>
            </a:r>
            <a:r>
              <a:rPr lang="en-GB"/>
              <a:t> </a:t>
            </a:r>
            <a:r>
              <a:rPr lang="en-GB" err="1"/>
              <a:t>slova</a:t>
            </a:r>
            <a:r>
              <a:rPr lang="en-GB"/>
              <a:t> </a:t>
            </a:r>
            <a:r>
              <a:rPr lang="en-GB" err="1"/>
              <a:t>definise</a:t>
            </a:r>
            <a:r>
              <a:rPr lang="en-GB"/>
              <a:t> </a:t>
            </a:r>
            <a:r>
              <a:rPr lang="en-GB" err="1"/>
              <a:t>skok</a:t>
            </a:r>
            <a:r>
              <a:rPr lang="en-GB"/>
              <a:t>.</a:t>
            </a:r>
            <a:endParaRPr lang="en-US"/>
          </a:p>
          <a:p>
            <a:pPr marL="171450" indent="-171450">
              <a:spcBef>
                <a:spcPts val="1000"/>
              </a:spcBef>
              <a:buFont typeface="Arial"/>
              <a:buChar char="•"/>
            </a:pPr>
            <a:r>
              <a:rPr lang="en-GB" err="1"/>
              <a:t>Analogno</a:t>
            </a:r>
            <a:r>
              <a:rPr lang="en-GB"/>
              <a:t> tome 'Left longest gap' '</a:t>
            </a:r>
            <a:r>
              <a:rPr lang="en-GB" err="1"/>
              <a:t>gleda</a:t>
            </a:r>
            <a:r>
              <a:rPr lang="en-GB"/>
              <a:t>' </a:t>
            </a:r>
            <a:r>
              <a:rPr lang="en-GB" err="1"/>
              <a:t>ulevo</a:t>
            </a:r>
            <a:r>
              <a:rPr lang="en-GB"/>
              <a:t> u </a:t>
            </a:r>
            <a:r>
              <a:rPr lang="en-GB" err="1"/>
              <a:t>reci</a:t>
            </a:r>
            <a:r>
              <a:rPr lang="en-GB"/>
              <a:t> I </a:t>
            </a:r>
            <a:r>
              <a:rPr lang="en-GB" err="1"/>
              <a:t>radi</a:t>
            </a:r>
            <a:r>
              <a:rPr lang="en-GB"/>
              <a:t> </a:t>
            </a:r>
            <a:r>
              <a:rPr lang="en-GB" err="1"/>
              <a:t>istu</a:t>
            </a:r>
            <a:r>
              <a:rPr lang="en-GB"/>
              <a:t> </a:t>
            </a:r>
            <a:r>
              <a:rPr lang="en-GB" err="1"/>
              <a:t>stvar</a:t>
            </a:r>
            <a:r>
              <a:rPr lang="en-GB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65C22-0DF6-4B3A-84DA-56EA7DEAF930}" type="slidenum">
              <a:rPr lang="en-GB" noProof="0" smtClean="0"/>
              <a:t>5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316686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rtlCol="0"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rtlCol="0"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8363BB-E335-4457-A1D5-54470B8115D2}" type="datetime1">
              <a:rPr lang="en-GB" noProof="0" smtClean="0"/>
              <a:t>13/06/2022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299E73-3995-4EB1-8AFB-DFE74C6EE814}" type="datetime1">
              <a:rPr lang="en-GB" noProof="0" smtClean="0"/>
              <a:t>13/06/2022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F3828B-15A0-4EE1-924F-8EB7E760B69A}" type="datetime1">
              <a:rPr lang="en-GB" noProof="0" smtClean="0"/>
              <a:t>13/06/2022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 rtl="0"/>
              <a:t>‹#›</a:t>
            </a:fld>
            <a:endParaRPr lang="en-GB" noProof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en-GB" sz="8000" noProof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en-GB" sz="8000" noProof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GB" noProof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rtlCol="0" anchor="b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90157B-4278-4934-9CFE-8682E72A3622}" type="datetime1">
              <a:rPr lang="en-GB" noProof="0" smtClean="0"/>
              <a:t>13/06/2022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F31BA3-5A19-4D58-BDCD-31A8C49CE101}" type="datetime1">
              <a:rPr lang="en-GB" noProof="0" smtClean="0"/>
              <a:t>13/06/2022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 rtl="0"/>
              <a:t>‹#›</a:t>
            </a:fld>
            <a:endParaRPr lang="en-GB" noProof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en-GB" sz="8000" noProof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en-GB" sz="8000" noProof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92E557-CC1A-46CB-A4E4-E8F132DE35CA}" type="datetime1">
              <a:rPr lang="en-GB" noProof="0" smtClean="0"/>
              <a:t>13/06/2022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DFB725-621A-47E3-9F94-86000D02EC36}" type="datetime1">
              <a:rPr lang="en-GB" noProof="0" smtClean="0"/>
              <a:t>13/06/2022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9333C77-0158-454C-844F-B7AB9BD7DAD4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rtlCol="0" anchor="ctr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87BF6C-CBB8-46C2-BD2F-DD8B037C38E9}" type="datetime1">
              <a:rPr lang="en-GB" noProof="0" smtClean="0"/>
              <a:t>13/06/2022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6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636FD8-57EE-4BF6-93D0-CFE4927E6B6B}" type="datetime1">
              <a:rPr lang="en-GB" noProof="0" smtClean="0"/>
              <a:t>13/06/2022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rtlCol="0"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1398DC-39A0-4D49-8116-967B5FF84C45}" type="datetime1">
              <a:rPr lang="en-GB" noProof="0" smtClean="0"/>
              <a:t>13/06/2022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F9F84F-7ECE-4C69-911D-0DE73FC435F8}" type="datetime1">
              <a:rPr lang="en-GB" noProof="0" smtClean="0"/>
              <a:t>13/06/2022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FF9F0C5-380F-41C2-899A-BAC0F0927E16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C0EA37-CD25-4310-BFA1-F37695ECC25E}" type="datetime1">
              <a:rPr lang="en-GB" noProof="0" smtClean="0"/>
              <a:t>13/06/2022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119FF7-A8C3-43E6-AAD2-57D5AC494C44}" type="datetime1">
              <a:rPr lang="en-GB" noProof="0" smtClean="0"/>
              <a:t>13/06/2022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026D02-296D-4888-85F3-7CF9F6F38CB4}" type="datetime1">
              <a:rPr lang="en-GB" noProof="0" smtClean="0"/>
              <a:t>13/06/2022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rtlCol="0" anchor="b">
            <a:normAutofit/>
          </a:bodyPr>
          <a:lstStyle>
            <a:lvl1pPr>
              <a:defRPr sz="20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7C72E5-9104-45E2-84E7-02AEA9071D56}" type="datetime1">
              <a:rPr lang="en-GB" noProof="0" smtClean="0"/>
              <a:t>13/06/2022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19954A3-9DFD-4C44-94BA-B95130A3BA1C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CE63E1-D066-4741-B9A7-6CD0E5635AAE}" type="datetime1">
              <a:rPr lang="en-GB" noProof="0" smtClean="0"/>
              <a:t>13/06/2022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C537A32-6DC9-4DCC-84EE-42C24D5DD25D}" type="datetime1">
              <a:rPr lang="en-GB" noProof="0" smtClean="0"/>
              <a:t>13/06/2022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0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Isosceles Triangle 12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8915155" cy="1096899"/>
          </a:xfrm>
        </p:spPr>
        <p:txBody>
          <a:bodyPr rtlCol="0">
            <a:normAutofit/>
          </a:bodyPr>
          <a:lstStyle/>
          <a:p>
            <a:pPr>
              <a:lnSpc>
                <a:spcPct val="90000"/>
              </a:lnSpc>
            </a:pPr>
            <a:endParaRPr lang="en-GB"/>
          </a:p>
          <a:p>
            <a:pPr>
              <a:lnSpc>
                <a:spcPct val="90000"/>
              </a:lnSpc>
            </a:pPr>
            <a:endParaRPr lang="en-GB"/>
          </a:p>
          <a:p>
            <a:pPr>
              <a:lnSpc>
                <a:spcPct val="90000"/>
              </a:lnSpc>
            </a:pPr>
            <a:r>
              <a:rPr lang="en-GB"/>
              <a:t>                                    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193" y="2573089"/>
            <a:ext cx="10470851" cy="1317727"/>
          </a:xfrm>
        </p:spPr>
        <p:txBody>
          <a:bodyPr rtlCol="0"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4600" dirty="0"/>
            </a:br>
            <a:r>
              <a:rPr lang="en-GB" sz="4600" dirty="0" err="1"/>
              <a:t>Algoritam</a:t>
            </a:r>
            <a:r>
              <a:rPr lang="en-GB" sz="4600" dirty="0"/>
              <a:t> za </a:t>
            </a:r>
            <a:r>
              <a:rPr lang="en-GB" sz="4600" dirty="0" err="1"/>
              <a:t>preskakanje</a:t>
            </a:r>
            <a:r>
              <a:rPr lang="en-GB" sz="4600" dirty="0"/>
              <a:t> </a:t>
            </a:r>
            <a:r>
              <a:rPr lang="en-GB" sz="4600" dirty="0" err="1"/>
              <a:t>nepotrebnih</a:t>
            </a:r>
            <a:r>
              <a:rPr lang="en-GB" sz="4600" dirty="0"/>
              <a:t> </a:t>
            </a:r>
            <a:r>
              <a:rPr lang="en-GB" sz="4600" dirty="0" err="1"/>
              <a:t>poredjenja</a:t>
            </a:r>
            <a:r>
              <a:rPr lang="en-GB" sz="4600" dirty="0"/>
              <a:t> </a:t>
            </a:r>
            <a:r>
              <a:rPr lang="en-GB" sz="4600" dirty="0" err="1"/>
              <a:t>karaktera</a:t>
            </a:r>
            <a:r>
              <a:rPr lang="en-GB" sz="4600" dirty="0"/>
              <a:t> </a:t>
            </a:r>
            <a:r>
              <a:rPr lang="en-GB" sz="4600" dirty="0" err="1"/>
              <a:t>pri</a:t>
            </a:r>
            <a:r>
              <a:rPr lang="en-GB" sz="4600" dirty="0"/>
              <a:t> </a:t>
            </a:r>
            <a:r>
              <a:rPr lang="en-GB" sz="4600" dirty="0" err="1"/>
              <a:t>pretrazivanju</a:t>
            </a:r>
            <a:r>
              <a:rPr lang="en-GB" sz="4600" dirty="0"/>
              <a:t> </a:t>
            </a:r>
            <a:r>
              <a:rPr lang="en-GB" sz="4600" dirty="0" err="1"/>
              <a:t>reci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4923F0-589F-7227-423B-E1DC8EE4C3D6}"/>
              </a:ext>
            </a:extLst>
          </p:cNvPr>
          <p:cNvSpPr txBox="1"/>
          <p:nvPr/>
        </p:nvSpPr>
        <p:spPr>
          <a:xfrm>
            <a:off x="6057900" y="1831340"/>
            <a:ext cx="448056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GB" sz="2800" err="1">
                <a:solidFill>
                  <a:schemeClr val="accent1"/>
                </a:solidFill>
              </a:rPr>
              <a:t>Genomska</a:t>
            </a:r>
            <a:r>
              <a:rPr lang="en-GB" sz="2800">
                <a:solidFill>
                  <a:schemeClr val="accent1"/>
                </a:solidFill>
              </a:rPr>
              <a:t> </a:t>
            </a:r>
            <a:r>
              <a:rPr lang="en-GB" sz="2800" err="1">
                <a:solidFill>
                  <a:schemeClr val="accent1"/>
                </a:solidFill>
              </a:rPr>
              <a:t>Informatika</a:t>
            </a:r>
            <a:endParaRPr lang="en-GB" sz="280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311051-E5C4-A286-9AEB-700BDD556DB9}"/>
              </a:ext>
            </a:extLst>
          </p:cNvPr>
          <p:cNvSpPr txBox="1"/>
          <p:nvPr/>
        </p:nvSpPr>
        <p:spPr>
          <a:xfrm>
            <a:off x="1200949" y="5586967"/>
            <a:ext cx="28802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GB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Tamara </a:t>
            </a:r>
            <a:r>
              <a:rPr lang="en-GB" err="1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Sretkovic</a:t>
            </a:r>
            <a:r>
              <a:rPr lang="en-GB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 20/3278</a:t>
            </a:r>
            <a:endParaRPr lang="en-US">
              <a:solidFill>
                <a:schemeClr val="bg2">
                  <a:lumMod val="75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A55EB2-B56C-53EC-8CC3-BF943C1577C0}"/>
              </a:ext>
            </a:extLst>
          </p:cNvPr>
          <p:cNvSpPr txBox="1"/>
          <p:nvPr/>
        </p:nvSpPr>
        <p:spPr>
          <a:xfrm>
            <a:off x="1263132" y="602593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Lazar Manic 20/3189  </a:t>
            </a:r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8C385-6128-3541-0F82-715B8AE8D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Right longest gap</a:t>
            </a:r>
          </a:p>
          <a:p>
            <a:endParaRPr lang="en-GB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A791467-0C4C-75EE-BB92-56C8571C80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131722"/>
              </p:ext>
            </p:extLst>
          </p:nvPr>
        </p:nvGraphicFramePr>
        <p:xfrm>
          <a:off x="3788493" y="2296287"/>
          <a:ext cx="2302875" cy="457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75">
                  <a:extLst>
                    <a:ext uri="{9D8B030D-6E8A-4147-A177-3AD203B41FA5}">
                      <a16:colId xmlns:a16="http://schemas.microsoft.com/office/drawing/2014/main" val="2320516614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938631162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639584279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2271996878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3441507918"/>
                    </a:ext>
                  </a:extLst>
                </a:gridCol>
              </a:tblGrid>
              <a:tr h="45716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rgbClr val="0070C0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419613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85E82E0-C816-4312-931D-1019B0B16855}"/>
              </a:ext>
            </a:extLst>
          </p:cNvPr>
          <p:cNvSpPr txBox="1"/>
          <p:nvPr/>
        </p:nvSpPr>
        <p:spPr>
          <a:xfrm>
            <a:off x="1048871" y="2438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/>
              <a:t>Rec: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FEFE04C4-010D-BA68-13AD-FF86C389A6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5348861"/>
              </p:ext>
            </p:extLst>
          </p:nvPr>
        </p:nvGraphicFramePr>
        <p:xfrm>
          <a:off x="3806422" y="3443769"/>
          <a:ext cx="2302875" cy="45716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0575">
                  <a:extLst>
                    <a:ext uri="{9D8B030D-6E8A-4147-A177-3AD203B41FA5}">
                      <a16:colId xmlns:a16="http://schemas.microsoft.com/office/drawing/2014/main" val="2914308566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938631162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639584279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2271996878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3441507918"/>
                    </a:ext>
                  </a:extLst>
                </a:gridCol>
              </a:tblGrid>
              <a:tr h="45716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41961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81686EE-D330-9BFC-202C-CCAB733192ED}"/>
              </a:ext>
            </a:extLst>
          </p:cNvPr>
          <p:cNvSpPr txBox="1"/>
          <p:nvPr/>
        </p:nvSpPr>
        <p:spPr>
          <a:xfrm>
            <a:off x="1048310" y="352256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err="1"/>
              <a:t>Pomocni</a:t>
            </a:r>
            <a:r>
              <a:rPr lang="en-GB"/>
              <a:t> </a:t>
            </a:r>
            <a:r>
              <a:rPr lang="en-GB" err="1"/>
              <a:t>niz</a:t>
            </a:r>
            <a:r>
              <a:rPr lang="en-GB"/>
              <a:t>: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D417E4-A040-C5E6-B035-E7B99B05BEE7}"/>
              </a:ext>
            </a:extLst>
          </p:cNvPr>
          <p:cNvCxnSpPr/>
          <p:nvPr/>
        </p:nvCxnSpPr>
        <p:spPr>
          <a:xfrm flipV="1">
            <a:off x="4459225" y="2128966"/>
            <a:ext cx="1367866" cy="4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200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8C385-6128-3541-0F82-715B8AE8D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Right longest gap</a:t>
            </a:r>
          </a:p>
          <a:p>
            <a:endParaRPr lang="en-GB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A791467-0C4C-75EE-BB92-56C8571C80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0533177"/>
              </p:ext>
            </p:extLst>
          </p:nvPr>
        </p:nvGraphicFramePr>
        <p:xfrm>
          <a:off x="3788493" y="2296287"/>
          <a:ext cx="2302875" cy="457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75">
                  <a:extLst>
                    <a:ext uri="{9D8B030D-6E8A-4147-A177-3AD203B41FA5}">
                      <a16:colId xmlns:a16="http://schemas.microsoft.com/office/drawing/2014/main" val="2320516614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938631162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639584279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2271996878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3441507918"/>
                    </a:ext>
                  </a:extLst>
                </a:gridCol>
              </a:tblGrid>
              <a:tr h="45716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rgbClr val="00B0F0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419613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85E82E0-C816-4312-931D-1019B0B16855}"/>
              </a:ext>
            </a:extLst>
          </p:cNvPr>
          <p:cNvSpPr txBox="1"/>
          <p:nvPr/>
        </p:nvSpPr>
        <p:spPr>
          <a:xfrm>
            <a:off x="1048871" y="2438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/>
              <a:t>Rec: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FEFE04C4-010D-BA68-13AD-FF86C389A6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730169"/>
              </p:ext>
            </p:extLst>
          </p:nvPr>
        </p:nvGraphicFramePr>
        <p:xfrm>
          <a:off x="3806422" y="3443769"/>
          <a:ext cx="2302875" cy="45716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0575">
                  <a:extLst>
                    <a:ext uri="{9D8B030D-6E8A-4147-A177-3AD203B41FA5}">
                      <a16:colId xmlns:a16="http://schemas.microsoft.com/office/drawing/2014/main" val="2914308566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938631162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639584279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2271996878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3441507918"/>
                    </a:ext>
                  </a:extLst>
                </a:gridCol>
              </a:tblGrid>
              <a:tr h="45716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41961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81686EE-D330-9BFC-202C-CCAB733192ED}"/>
              </a:ext>
            </a:extLst>
          </p:cNvPr>
          <p:cNvSpPr txBox="1"/>
          <p:nvPr/>
        </p:nvSpPr>
        <p:spPr>
          <a:xfrm>
            <a:off x="1048310" y="352256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err="1"/>
              <a:t>Pomocni</a:t>
            </a:r>
            <a:r>
              <a:rPr lang="en-GB"/>
              <a:t> </a:t>
            </a:r>
            <a:r>
              <a:rPr lang="en-GB" err="1"/>
              <a:t>niz</a:t>
            </a:r>
            <a:r>
              <a:rPr lang="en-GB"/>
              <a:t>: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D417E4-A040-C5E6-B035-E7B99B05BEE7}"/>
              </a:ext>
            </a:extLst>
          </p:cNvPr>
          <p:cNvCxnSpPr/>
          <p:nvPr/>
        </p:nvCxnSpPr>
        <p:spPr>
          <a:xfrm flipV="1">
            <a:off x="4019610" y="2158274"/>
            <a:ext cx="893082" cy="4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676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8C385-6128-3541-0F82-715B8AE8D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Right longest gap</a:t>
            </a:r>
          </a:p>
          <a:p>
            <a:endParaRPr lang="en-GB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A791467-0C4C-75EE-BB92-56C8571C80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3921802"/>
              </p:ext>
            </p:extLst>
          </p:nvPr>
        </p:nvGraphicFramePr>
        <p:xfrm>
          <a:off x="2774447" y="3198964"/>
          <a:ext cx="2302875" cy="457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75">
                  <a:extLst>
                    <a:ext uri="{9D8B030D-6E8A-4147-A177-3AD203B41FA5}">
                      <a16:colId xmlns:a16="http://schemas.microsoft.com/office/drawing/2014/main" val="2320516614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938631162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639584279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2271996878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3441507918"/>
                    </a:ext>
                  </a:extLst>
                </a:gridCol>
              </a:tblGrid>
              <a:tr h="45716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419613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85E82E0-C816-4312-931D-1019B0B16855}"/>
              </a:ext>
            </a:extLst>
          </p:cNvPr>
          <p:cNvSpPr txBox="1"/>
          <p:nvPr/>
        </p:nvSpPr>
        <p:spPr>
          <a:xfrm>
            <a:off x="1043009" y="3247292"/>
            <a:ext cx="7033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/>
              <a:t>Rec: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FEFE04C4-010D-BA68-13AD-FF86C389A6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0356463"/>
              </p:ext>
            </p:extLst>
          </p:nvPr>
        </p:nvGraphicFramePr>
        <p:xfrm>
          <a:off x="2850991" y="5172923"/>
          <a:ext cx="2302875" cy="45716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0575">
                  <a:extLst>
                    <a:ext uri="{9D8B030D-6E8A-4147-A177-3AD203B41FA5}">
                      <a16:colId xmlns:a16="http://schemas.microsoft.com/office/drawing/2014/main" val="2914308566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938631162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639584279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2271996878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3441507918"/>
                    </a:ext>
                  </a:extLst>
                </a:gridCol>
              </a:tblGrid>
              <a:tr h="45716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41961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81686EE-D330-9BFC-202C-CCAB733192ED}"/>
              </a:ext>
            </a:extLst>
          </p:cNvPr>
          <p:cNvSpPr txBox="1"/>
          <p:nvPr/>
        </p:nvSpPr>
        <p:spPr>
          <a:xfrm>
            <a:off x="1042448" y="528103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err="1"/>
              <a:t>Pomocni</a:t>
            </a:r>
            <a:r>
              <a:rPr lang="en-GB"/>
              <a:t> </a:t>
            </a:r>
            <a:r>
              <a:rPr lang="en-GB" err="1"/>
              <a:t>niz</a:t>
            </a:r>
            <a:r>
              <a:rPr lang="en-GB"/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0F0485-399E-17D4-E603-5E12623270BD}"/>
              </a:ext>
            </a:extLst>
          </p:cNvPr>
          <p:cNvSpPr txBox="1"/>
          <p:nvPr/>
        </p:nvSpPr>
        <p:spPr>
          <a:xfrm>
            <a:off x="1043354" y="2754923"/>
            <a:ext cx="8264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err="1"/>
              <a:t>Tekst</a:t>
            </a:r>
            <a:r>
              <a:rPr lang="en-GB"/>
              <a:t>: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E2AF0DE-5990-4C78-CF54-26B7FBBC1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196294"/>
              </p:ext>
            </p:extLst>
          </p:nvPr>
        </p:nvGraphicFramePr>
        <p:xfrm>
          <a:off x="2761957" y="2691853"/>
          <a:ext cx="4159017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62113">
                  <a:extLst>
                    <a:ext uri="{9D8B030D-6E8A-4147-A177-3AD203B41FA5}">
                      <a16:colId xmlns:a16="http://schemas.microsoft.com/office/drawing/2014/main" val="3233142783"/>
                    </a:ext>
                  </a:extLst>
                </a:gridCol>
                <a:gridCol w="462113">
                  <a:extLst>
                    <a:ext uri="{9D8B030D-6E8A-4147-A177-3AD203B41FA5}">
                      <a16:colId xmlns:a16="http://schemas.microsoft.com/office/drawing/2014/main" val="2227470165"/>
                    </a:ext>
                  </a:extLst>
                </a:gridCol>
                <a:gridCol w="462113">
                  <a:extLst>
                    <a:ext uri="{9D8B030D-6E8A-4147-A177-3AD203B41FA5}">
                      <a16:colId xmlns:a16="http://schemas.microsoft.com/office/drawing/2014/main" val="2393105423"/>
                    </a:ext>
                  </a:extLst>
                </a:gridCol>
                <a:gridCol w="462113">
                  <a:extLst>
                    <a:ext uri="{9D8B030D-6E8A-4147-A177-3AD203B41FA5}">
                      <a16:colId xmlns:a16="http://schemas.microsoft.com/office/drawing/2014/main" val="1094745927"/>
                    </a:ext>
                  </a:extLst>
                </a:gridCol>
                <a:gridCol w="462113">
                  <a:extLst>
                    <a:ext uri="{9D8B030D-6E8A-4147-A177-3AD203B41FA5}">
                      <a16:colId xmlns:a16="http://schemas.microsoft.com/office/drawing/2014/main" val="3249471079"/>
                    </a:ext>
                  </a:extLst>
                </a:gridCol>
                <a:gridCol w="462113">
                  <a:extLst>
                    <a:ext uri="{9D8B030D-6E8A-4147-A177-3AD203B41FA5}">
                      <a16:colId xmlns:a16="http://schemas.microsoft.com/office/drawing/2014/main" val="1789239263"/>
                    </a:ext>
                  </a:extLst>
                </a:gridCol>
                <a:gridCol w="462113">
                  <a:extLst>
                    <a:ext uri="{9D8B030D-6E8A-4147-A177-3AD203B41FA5}">
                      <a16:colId xmlns:a16="http://schemas.microsoft.com/office/drawing/2014/main" val="2157504163"/>
                    </a:ext>
                  </a:extLst>
                </a:gridCol>
                <a:gridCol w="462113">
                  <a:extLst>
                    <a:ext uri="{9D8B030D-6E8A-4147-A177-3AD203B41FA5}">
                      <a16:colId xmlns:a16="http://schemas.microsoft.com/office/drawing/2014/main" val="847265420"/>
                    </a:ext>
                  </a:extLst>
                </a:gridCol>
                <a:gridCol w="462113">
                  <a:extLst>
                    <a:ext uri="{9D8B030D-6E8A-4147-A177-3AD203B41FA5}">
                      <a16:colId xmlns:a16="http://schemas.microsoft.com/office/drawing/2014/main" val="2547771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/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3748050"/>
                  </a:ext>
                </a:extLst>
              </a:tr>
            </a:tbl>
          </a:graphicData>
        </a:graphic>
      </p:graphicFrame>
      <p:sp>
        <p:nvSpPr>
          <p:cNvPr id="10" name="Arrow: Down 9">
            <a:extLst>
              <a:ext uri="{FF2B5EF4-FFF2-40B4-BE49-F238E27FC236}">
                <a16:creationId xmlns:a16="http://schemas.microsoft.com/office/drawing/2014/main" id="{D7E1F7C8-9ADC-7AD0-E5EA-DEFE2F15DDB5}"/>
              </a:ext>
            </a:extLst>
          </p:cNvPr>
          <p:cNvSpPr/>
          <p:nvPr/>
        </p:nvSpPr>
        <p:spPr>
          <a:xfrm>
            <a:off x="4591987" y="1572592"/>
            <a:ext cx="486507" cy="9788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6120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8C385-6128-3541-0F82-715B8AE8D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Right longest gap</a:t>
            </a:r>
          </a:p>
          <a:p>
            <a:endParaRPr lang="en-GB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A791467-0C4C-75EE-BB92-56C8571C802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774447" y="3198964"/>
          <a:ext cx="2302875" cy="457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75">
                  <a:extLst>
                    <a:ext uri="{9D8B030D-6E8A-4147-A177-3AD203B41FA5}">
                      <a16:colId xmlns:a16="http://schemas.microsoft.com/office/drawing/2014/main" val="2320516614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938631162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639584279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2271996878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3441507918"/>
                    </a:ext>
                  </a:extLst>
                </a:gridCol>
              </a:tblGrid>
              <a:tr h="45716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419613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85E82E0-C816-4312-931D-1019B0B16855}"/>
              </a:ext>
            </a:extLst>
          </p:cNvPr>
          <p:cNvSpPr txBox="1"/>
          <p:nvPr/>
        </p:nvSpPr>
        <p:spPr>
          <a:xfrm>
            <a:off x="1043009" y="3247292"/>
            <a:ext cx="7033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/>
              <a:t>Rec: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FEFE04C4-010D-BA68-13AD-FF86C389A663}"/>
              </a:ext>
            </a:extLst>
          </p:cNvPr>
          <p:cNvGraphicFramePr>
            <a:graphicFrameLocks/>
          </p:cNvGraphicFramePr>
          <p:nvPr/>
        </p:nvGraphicFramePr>
        <p:xfrm>
          <a:off x="2850991" y="5172923"/>
          <a:ext cx="2302875" cy="45716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0575">
                  <a:extLst>
                    <a:ext uri="{9D8B030D-6E8A-4147-A177-3AD203B41FA5}">
                      <a16:colId xmlns:a16="http://schemas.microsoft.com/office/drawing/2014/main" val="2914308566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938631162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639584279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2271996878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3441507918"/>
                    </a:ext>
                  </a:extLst>
                </a:gridCol>
              </a:tblGrid>
              <a:tr h="45716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41961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81686EE-D330-9BFC-202C-CCAB733192ED}"/>
              </a:ext>
            </a:extLst>
          </p:cNvPr>
          <p:cNvSpPr txBox="1"/>
          <p:nvPr/>
        </p:nvSpPr>
        <p:spPr>
          <a:xfrm>
            <a:off x="1042448" y="528103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err="1"/>
              <a:t>Pomocni</a:t>
            </a:r>
            <a:r>
              <a:rPr lang="en-GB"/>
              <a:t> </a:t>
            </a:r>
            <a:r>
              <a:rPr lang="en-GB" err="1"/>
              <a:t>niz</a:t>
            </a:r>
            <a:r>
              <a:rPr lang="en-GB"/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0F0485-399E-17D4-E603-5E12623270BD}"/>
              </a:ext>
            </a:extLst>
          </p:cNvPr>
          <p:cNvSpPr txBox="1"/>
          <p:nvPr/>
        </p:nvSpPr>
        <p:spPr>
          <a:xfrm>
            <a:off x="1043354" y="2754923"/>
            <a:ext cx="8264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err="1"/>
              <a:t>Tekst</a:t>
            </a:r>
            <a:r>
              <a:rPr lang="en-GB"/>
              <a:t>: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E2AF0DE-5990-4C78-CF54-26B7FBBC1107}"/>
              </a:ext>
            </a:extLst>
          </p:cNvPr>
          <p:cNvGraphicFramePr>
            <a:graphicFrameLocks noGrp="1"/>
          </p:cNvGraphicFramePr>
          <p:nvPr/>
        </p:nvGraphicFramePr>
        <p:xfrm>
          <a:off x="2761957" y="2691853"/>
          <a:ext cx="4159017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62113">
                  <a:extLst>
                    <a:ext uri="{9D8B030D-6E8A-4147-A177-3AD203B41FA5}">
                      <a16:colId xmlns:a16="http://schemas.microsoft.com/office/drawing/2014/main" val="3233142783"/>
                    </a:ext>
                  </a:extLst>
                </a:gridCol>
                <a:gridCol w="462113">
                  <a:extLst>
                    <a:ext uri="{9D8B030D-6E8A-4147-A177-3AD203B41FA5}">
                      <a16:colId xmlns:a16="http://schemas.microsoft.com/office/drawing/2014/main" val="2227470165"/>
                    </a:ext>
                  </a:extLst>
                </a:gridCol>
                <a:gridCol w="462113">
                  <a:extLst>
                    <a:ext uri="{9D8B030D-6E8A-4147-A177-3AD203B41FA5}">
                      <a16:colId xmlns:a16="http://schemas.microsoft.com/office/drawing/2014/main" val="2393105423"/>
                    </a:ext>
                  </a:extLst>
                </a:gridCol>
                <a:gridCol w="462113">
                  <a:extLst>
                    <a:ext uri="{9D8B030D-6E8A-4147-A177-3AD203B41FA5}">
                      <a16:colId xmlns:a16="http://schemas.microsoft.com/office/drawing/2014/main" val="1094745927"/>
                    </a:ext>
                  </a:extLst>
                </a:gridCol>
                <a:gridCol w="462113">
                  <a:extLst>
                    <a:ext uri="{9D8B030D-6E8A-4147-A177-3AD203B41FA5}">
                      <a16:colId xmlns:a16="http://schemas.microsoft.com/office/drawing/2014/main" val="3249471079"/>
                    </a:ext>
                  </a:extLst>
                </a:gridCol>
                <a:gridCol w="462113">
                  <a:extLst>
                    <a:ext uri="{9D8B030D-6E8A-4147-A177-3AD203B41FA5}">
                      <a16:colId xmlns:a16="http://schemas.microsoft.com/office/drawing/2014/main" val="1789239263"/>
                    </a:ext>
                  </a:extLst>
                </a:gridCol>
                <a:gridCol w="462113">
                  <a:extLst>
                    <a:ext uri="{9D8B030D-6E8A-4147-A177-3AD203B41FA5}">
                      <a16:colId xmlns:a16="http://schemas.microsoft.com/office/drawing/2014/main" val="2157504163"/>
                    </a:ext>
                  </a:extLst>
                </a:gridCol>
                <a:gridCol w="462113">
                  <a:extLst>
                    <a:ext uri="{9D8B030D-6E8A-4147-A177-3AD203B41FA5}">
                      <a16:colId xmlns:a16="http://schemas.microsoft.com/office/drawing/2014/main" val="847265420"/>
                    </a:ext>
                  </a:extLst>
                </a:gridCol>
                <a:gridCol w="462113">
                  <a:extLst>
                    <a:ext uri="{9D8B030D-6E8A-4147-A177-3AD203B41FA5}">
                      <a16:colId xmlns:a16="http://schemas.microsoft.com/office/drawing/2014/main" val="2547771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/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3748050"/>
                  </a:ext>
                </a:extLst>
              </a:tr>
            </a:tbl>
          </a:graphicData>
        </a:graphic>
      </p:graphicFrame>
      <p:sp>
        <p:nvSpPr>
          <p:cNvPr id="10" name="Arrow: Down 9">
            <a:extLst>
              <a:ext uri="{FF2B5EF4-FFF2-40B4-BE49-F238E27FC236}">
                <a16:creationId xmlns:a16="http://schemas.microsoft.com/office/drawing/2014/main" id="{D7E1F7C8-9ADC-7AD0-E5EA-DEFE2F15DDB5}"/>
              </a:ext>
            </a:extLst>
          </p:cNvPr>
          <p:cNvSpPr/>
          <p:nvPr/>
        </p:nvSpPr>
        <p:spPr>
          <a:xfrm>
            <a:off x="4134787" y="1537423"/>
            <a:ext cx="486507" cy="9788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7522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8C385-6128-3541-0F82-715B8AE8D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Right longest gap</a:t>
            </a:r>
          </a:p>
          <a:p>
            <a:endParaRPr lang="en-GB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A791467-0C4C-75EE-BB92-56C8571C802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774447" y="3198964"/>
          <a:ext cx="2302875" cy="457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75">
                  <a:extLst>
                    <a:ext uri="{9D8B030D-6E8A-4147-A177-3AD203B41FA5}">
                      <a16:colId xmlns:a16="http://schemas.microsoft.com/office/drawing/2014/main" val="2320516614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938631162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639584279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2271996878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3441507918"/>
                    </a:ext>
                  </a:extLst>
                </a:gridCol>
              </a:tblGrid>
              <a:tr h="45716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419613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85E82E0-C816-4312-931D-1019B0B16855}"/>
              </a:ext>
            </a:extLst>
          </p:cNvPr>
          <p:cNvSpPr txBox="1"/>
          <p:nvPr/>
        </p:nvSpPr>
        <p:spPr>
          <a:xfrm>
            <a:off x="1043009" y="3247292"/>
            <a:ext cx="7033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/>
              <a:t>Rec: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FEFE04C4-010D-BA68-13AD-FF86C389A663}"/>
              </a:ext>
            </a:extLst>
          </p:cNvPr>
          <p:cNvGraphicFramePr>
            <a:graphicFrameLocks/>
          </p:cNvGraphicFramePr>
          <p:nvPr/>
        </p:nvGraphicFramePr>
        <p:xfrm>
          <a:off x="2850991" y="5172923"/>
          <a:ext cx="2302875" cy="45716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0575">
                  <a:extLst>
                    <a:ext uri="{9D8B030D-6E8A-4147-A177-3AD203B41FA5}">
                      <a16:colId xmlns:a16="http://schemas.microsoft.com/office/drawing/2014/main" val="2914308566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938631162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639584279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2271996878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3441507918"/>
                    </a:ext>
                  </a:extLst>
                </a:gridCol>
              </a:tblGrid>
              <a:tr h="45716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41961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81686EE-D330-9BFC-202C-CCAB733192ED}"/>
              </a:ext>
            </a:extLst>
          </p:cNvPr>
          <p:cNvSpPr txBox="1"/>
          <p:nvPr/>
        </p:nvSpPr>
        <p:spPr>
          <a:xfrm>
            <a:off x="1042448" y="528103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err="1"/>
              <a:t>Pomocni</a:t>
            </a:r>
            <a:r>
              <a:rPr lang="en-GB"/>
              <a:t> </a:t>
            </a:r>
            <a:r>
              <a:rPr lang="en-GB" err="1"/>
              <a:t>niz</a:t>
            </a:r>
            <a:r>
              <a:rPr lang="en-GB"/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0F0485-399E-17D4-E603-5E12623270BD}"/>
              </a:ext>
            </a:extLst>
          </p:cNvPr>
          <p:cNvSpPr txBox="1"/>
          <p:nvPr/>
        </p:nvSpPr>
        <p:spPr>
          <a:xfrm>
            <a:off x="1043354" y="2754923"/>
            <a:ext cx="8264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err="1"/>
              <a:t>Tekst</a:t>
            </a:r>
            <a:r>
              <a:rPr lang="en-GB"/>
              <a:t>: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E2AF0DE-5990-4C78-CF54-26B7FBBC1107}"/>
              </a:ext>
            </a:extLst>
          </p:cNvPr>
          <p:cNvGraphicFramePr>
            <a:graphicFrameLocks noGrp="1"/>
          </p:cNvGraphicFramePr>
          <p:nvPr/>
        </p:nvGraphicFramePr>
        <p:xfrm>
          <a:off x="2761957" y="2691853"/>
          <a:ext cx="4159017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62113">
                  <a:extLst>
                    <a:ext uri="{9D8B030D-6E8A-4147-A177-3AD203B41FA5}">
                      <a16:colId xmlns:a16="http://schemas.microsoft.com/office/drawing/2014/main" val="3233142783"/>
                    </a:ext>
                  </a:extLst>
                </a:gridCol>
                <a:gridCol w="462113">
                  <a:extLst>
                    <a:ext uri="{9D8B030D-6E8A-4147-A177-3AD203B41FA5}">
                      <a16:colId xmlns:a16="http://schemas.microsoft.com/office/drawing/2014/main" val="2227470165"/>
                    </a:ext>
                  </a:extLst>
                </a:gridCol>
                <a:gridCol w="462113">
                  <a:extLst>
                    <a:ext uri="{9D8B030D-6E8A-4147-A177-3AD203B41FA5}">
                      <a16:colId xmlns:a16="http://schemas.microsoft.com/office/drawing/2014/main" val="2393105423"/>
                    </a:ext>
                  </a:extLst>
                </a:gridCol>
                <a:gridCol w="462113">
                  <a:extLst>
                    <a:ext uri="{9D8B030D-6E8A-4147-A177-3AD203B41FA5}">
                      <a16:colId xmlns:a16="http://schemas.microsoft.com/office/drawing/2014/main" val="1094745927"/>
                    </a:ext>
                  </a:extLst>
                </a:gridCol>
                <a:gridCol w="462113">
                  <a:extLst>
                    <a:ext uri="{9D8B030D-6E8A-4147-A177-3AD203B41FA5}">
                      <a16:colId xmlns:a16="http://schemas.microsoft.com/office/drawing/2014/main" val="3249471079"/>
                    </a:ext>
                  </a:extLst>
                </a:gridCol>
                <a:gridCol w="462113">
                  <a:extLst>
                    <a:ext uri="{9D8B030D-6E8A-4147-A177-3AD203B41FA5}">
                      <a16:colId xmlns:a16="http://schemas.microsoft.com/office/drawing/2014/main" val="1789239263"/>
                    </a:ext>
                  </a:extLst>
                </a:gridCol>
                <a:gridCol w="462113">
                  <a:extLst>
                    <a:ext uri="{9D8B030D-6E8A-4147-A177-3AD203B41FA5}">
                      <a16:colId xmlns:a16="http://schemas.microsoft.com/office/drawing/2014/main" val="2157504163"/>
                    </a:ext>
                  </a:extLst>
                </a:gridCol>
                <a:gridCol w="462113">
                  <a:extLst>
                    <a:ext uri="{9D8B030D-6E8A-4147-A177-3AD203B41FA5}">
                      <a16:colId xmlns:a16="http://schemas.microsoft.com/office/drawing/2014/main" val="847265420"/>
                    </a:ext>
                  </a:extLst>
                </a:gridCol>
                <a:gridCol w="462113">
                  <a:extLst>
                    <a:ext uri="{9D8B030D-6E8A-4147-A177-3AD203B41FA5}">
                      <a16:colId xmlns:a16="http://schemas.microsoft.com/office/drawing/2014/main" val="2547771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/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3748050"/>
                  </a:ext>
                </a:extLst>
              </a:tr>
            </a:tbl>
          </a:graphicData>
        </a:graphic>
      </p:graphicFrame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B744662C-E7B1-E95F-601B-D9A7917CE382}"/>
              </a:ext>
            </a:extLst>
          </p:cNvPr>
          <p:cNvSpPr/>
          <p:nvPr/>
        </p:nvSpPr>
        <p:spPr>
          <a:xfrm>
            <a:off x="3470031" y="1770185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A1EA2C0A-F99C-80F6-8446-F6D1BAC4EE1C}"/>
              </a:ext>
            </a:extLst>
          </p:cNvPr>
          <p:cNvSpPr/>
          <p:nvPr/>
        </p:nvSpPr>
        <p:spPr>
          <a:xfrm>
            <a:off x="3737668" y="4516549"/>
            <a:ext cx="486507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163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8C385-6128-3541-0F82-715B8AE8D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Right longest gap</a:t>
            </a:r>
          </a:p>
          <a:p>
            <a:endParaRPr lang="en-GB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A791467-0C4C-75EE-BB92-56C8571C80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1280985"/>
              </p:ext>
            </p:extLst>
          </p:nvPr>
        </p:nvGraphicFramePr>
        <p:xfrm>
          <a:off x="4175355" y="3245856"/>
          <a:ext cx="2302875" cy="457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75">
                  <a:extLst>
                    <a:ext uri="{9D8B030D-6E8A-4147-A177-3AD203B41FA5}">
                      <a16:colId xmlns:a16="http://schemas.microsoft.com/office/drawing/2014/main" val="2320516614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938631162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639584279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2271996878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3441507918"/>
                    </a:ext>
                  </a:extLst>
                </a:gridCol>
              </a:tblGrid>
              <a:tr h="45716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419613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85E82E0-C816-4312-931D-1019B0B16855}"/>
              </a:ext>
            </a:extLst>
          </p:cNvPr>
          <p:cNvSpPr txBox="1"/>
          <p:nvPr/>
        </p:nvSpPr>
        <p:spPr>
          <a:xfrm>
            <a:off x="1043009" y="3247292"/>
            <a:ext cx="7033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/>
              <a:t>Rec: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FEFE04C4-010D-BA68-13AD-FF86C389A663}"/>
              </a:ext>
            </a:extLst>
          </p:cNvPr>
          <p:cNvGraphicFramePr>
            <a:graphicFrameLocks/>
          </p:cNvGraphicFramePr>
          <p:nvPr/>
        </p:nvGraphicFramePr>
        <p:xfrm>
          <a:off x="2850991" y="5172923"/>
          <a:ext cx="2302875" cy="45716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0575">
                  <a:extLst>
                    <a:ext uri="{9D8B030D-6E8A-4147-A177-3AD203B41FA5}">
                      <a16:colId xmlns:a16="http://schemas.microsoft.com/office/drawing/2014/main" val="2914308566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938631162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639584279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2271996878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3441507918"/>
                    </a:ext>
                  </a:extLst>
                </a:gridCol>
              </a:tblGrid>
              <a:tr h="45716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41961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81686EE-D330-9BFC-202C-CCAB733192ED}"/>
              </a:ext>
            </a:extLst>
          </p:cNvPr>
          <p:cNvSpPr txBox="1"/>
          <p:nvPr/>
        </p:nvSpPr>
        <p:spPr>
          <a:xfrm>
            <a:off x="1042448" y="528103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err="1"/>
              <a:t>Pomocni</a:t>
            </a:r>
            <a:r>
              <a:rPr lang="en-GB"/>
              <a:t> </a:t>
            </a:r>
            <a:r>
              <a:rPr lang="en-GB" err="1"/>
              <a:t>niz</a:t>
            </a:r>
            <a:r>
              <a:rPr lang="en-GB"/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0F0485-399E-17D4-E603-5E12623270BD}"/>
              </a:ext>
            </a:extLst>
          </p:cNvPr>
          <p:cNvSpPr txBox="1"/>
          <p:nvPr/>
        </p:nvSpPr>
        <p:spPr>
          <a:xfrm>
            <a:off x="1043354" y="2754923"/>
            <a:ext cx="8264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err="1"/>
              <a:t>Tekst</a:t>
            </a:r>
            <a:r>
              <a:rPr lang="en-GB"/>
              <a:t>: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E2AF0DE-5990-4C78-CF54-26B7FBBC1107}"/>
              </a:ext>
            </a:extLst>
          </p:cNvPr>
          <p:cNvGraphicFramePr>
            <a:graphicFrameLocks noGrp="1"/>
          </p:cNvGraphicFramePr>
          <p:nvPr/>
        </p:nvGraphicFramePr>
        <p:xfrm>
          <a:off x="2761957" y="2691853"/>
          <a:ext cx="4159017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62113">
                  <a:extLst>
                    <a:ext uri="{9D8B030D-6E8A-4147-A177-3AD203B41FA5}">
                      <a16:colId xmlns:a16="http://schemas.microsoft.com/office/drawing/2014/main" val="3233142783"/>
                    </a:ext>
                  </a:extLst>
                </a:gridCol>
                <a:gridCol w="462113">
                  <a:extLst>
                    <a:ext uri="{9D8B030D-6E8A-4147-A177-3AD203B41FA5}">
                      <a16:colId xmlns:a16="http://schemas.microsoft.com/office/drawing/2014/main" val="2227470165"/>
                    </a:ext>
                  </a:extLst>
                </a:gridCol>
                <a:gridCol w="462113">
                  <a:extLst>
                    <a:ext uri="{9D8B030D-6E8A-4147-A177-3AD203B41FA5}">
                      <a16:colId xmlns:a16="http://schemas.microsoft.com/office/drawing/2014/main" val="2393105423"/>
                    </a:ext>
                  </a:extLst>
                </a:gridCol>
                <a:gridCol w="462113">
                  <a:extLst>
                    <a:ext uri="{9D8B030D-6E8A-4147-A177-3AD203B41FA5}">
                      <a16:colId xmlns:a16="http://schemas.microsoft.com/office/drawing/2014/main" val="1094745927"/>
                    </a:ext>
                  </a:extLst>
                </a:gridCol>
                <a:gridCol w="462113">
                  <a:extLst>
                    <a:ext uri="{9D8B030D-6E8A-4147-A177-3AD203B41FA5}">
                      <a16:colId xmlns:a16="http://schemas.microsoft.com/office/drawing/2014/main" val="3249471079"/>
                    </a:ext>
                  </a:extLst>
                </a:gridCol>
                <a:gridCol w="462113">
                  <a:extLst>
                    <a:ext uri="{9D8B030D-6E8A-4147-A177-3AD203B41FA5}">
                      <a16:colId xmlns:a16="http://schemas.microsoft.com/office/drawing/2014/main" val="1789239263"/>
                    </a:ext>
                  </a:extLst>
                </a:gridCol>
                <a:gridCol w="462113">
                  <a:extLst>
                    <a:ext uri="{9D8B030D-6E8A-4147-A177-3AD203B41FA5}">
                      <a16:colId xmlns:a16="http://schemas.microsoft.com/office/drawing/2014/main" val="2157504163"/>
                    </a:ext>
                  </a:extLst>
                </a:gridCol>
                <a:gridCol w="462113">
                  <a:extLst>
                    <a:ext uri="{9D8B030D-6E8A-4147-A177-3AD203B41FA5}">
                      <a16:colId xmlns:a16="http://schemas.microsoft.com/office/drawing/2014/main" val="847265420"/>
                    </a:ext>
                  </a:extLst>
                </a:gridCol>
                <a:gridCol w="462113">
                  <a:extLst>
                    <a:ext uri="{9D8B030D-6E8A-4147-A177-3AD203B41FA5}">
                      <a16:colId xmlns:a16="http://schemas.microsoft.com/office/drawing/2014/main" val="2547771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/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3748050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5FDA16-CFBC-E140-7CD6-8365CD27CFDB}"/>
              </a:ext>
            </a:extLst>
          </p:cNvPr>
          <p:cNvCxnSpPr/>
          <p:nvPr/>
        </p:nvCxnSpPr>
        <p:spPr>
          <a:xfrm>
            <a:off x="3933092" y="3956538"/>
            <a:ext cx="14009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667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8C385-6128-3541-0F82-715B8AE8D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Right longest gap</a:t>
            </a:r>
          </a:p>
          <a:p>
            <a:endParaRPr lang="en-GB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A791467-0C4C-75EE-BB92-56C8571C802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175355" y="3245856"/>
          <a:ext cx="2302875" cy="457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75">
                  <a:extLst>
                    <a:ext uri="{9D8B030D-6E8A-4147-A177-3AD203B41FA5}">
                      <a16:colId xmlns:a16="http://schemas.microsoft.com/office/drawing/2014/main" val="2320516614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938631162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639584279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2271996878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3441507918"/>
                    </a:ext>
                  </a:extLst>
                </a:gridCol>
              </a:tblGrid>
              <a:tr h="45716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419613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85E82E0-C816-4312-931D-1019B0B16855}"/>
              </a:ext>
            </a:extLst>
          </p:cNvPr>
          <p:cNvSpPr txBox="1"/>
          <p:nvPr/>
        </p:nvSpPr>
        <p:spPr>
          <a:xfrm>
            <a:off x="1043009" y="3247292"/>
            <a:ext cx="7033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/>
              <a:t>Rec: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FEFE04C4-010D-BA68-13AD-FF86C389A663}"/>
              </a:ext>
            </a:extLst>
          </p:cNvPr>
          <p:cNvGraphicFramePr>
            <a:graphicFrameLocks/>
          </p:cNvGraphicFramePr>
          <p:nvPr/>
        </p:nvGraphicFramePr>
        <p:xfrm>
          <a:off x="2850991" y="5172923"/>
          <a:ext cx="2302875" cy="45716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0575">
                  <a:extLst>
                    <a:ext uri="{9D8B030D-6E8A-4147-A177-3AD203B41FA5}">
                      <a16:colId xmlns:a16="http://schemas.microsoft.com/office/drawing/2014/main" val="2914308566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938631162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639584279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2271996878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3441507918"/>
                    </a:ext>
                  </a:extLst>
                </a:gridCol>
              </a:tblGrid>
              <a:tr h="45716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41961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81686EE-D330-9BFC-202C-CCAB733192ED}"/>
              </a:ext>
            </a:extLst>
          </p:cNvPr>
          <p:cNvSpPr txBox="1"/>
          <p:nvPr/>
        </p:nvSpPr>
        <p:spPr>
          <a:xfrm>
            <a:off x="1042448" y="528103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err="1"/>
              <a:t>Pomocni</a:t>
            </a:r>
            <a:r>
              <a:rPr lang="en-GB"/>
              <a:t> </a:t>
            </a:r>
            <a:r>
              <a:rPr lang="en-GB" err="1"/>
              <a:t>niz</a:t>
            </a:r>
            <a:r>
              <a:rPr lang="en-GB"/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0F0485-399E-17D4-E603-5E12623270BD}"/>
              </a:ext>
            </a:extLst>
          </p:cNvPr>
          <p:cNvSpPr txBox="1"/>
          <p:nvPr/>
        </p:nvSpPr>
        <p:spPr>
          <a:xfrm>
            <a:off x="1043354" y="2754923"/>
            <a:ext cx="8264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err="1"/>
              <a:t>Tekst</a:t>
            </a:r>
            <a:r>
              <a:rPr lang="en-GB"/>
              <a:t>: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E2AF0DE-5990-4C78-CF54-26B7FBBC1107}"/>
              </a:ext>
            </a:extLst>
          </p:cNvPr>
          <p:cNvGraphicFramePr>
            <a:graphicFrameLocks noGrp="1"/>
          </p:cNvGraphicFramePr>
          <p:nvPr/>
        </p:nvGraphicFramePr>
        <p:xfrm>
          <a:off x="2761957" y="2691853"/>
          <a:ext cx="4159017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62113">
                  <a:extLst>
                    <a:ext uri="{9D8B030D-6E8A-4147-A177-3AD203B41FA5}">
                      <a16:colId xmlns:a16="http://schemas.microsoft.com/office/drawing/2014/main" val="3233142783"/>
                    </a:ext>
                  </a:extLst>
                </a:gridCol>
                <a:gridCol w="462113">
                  <a:extLst>
                    <a:ext uri="{9D8B030D-6E8A-4147-A177-3AD203B41FA5}">
                      <a16:colId xmlns:a16="http://schemas.microsoft.com/office/drawing/2014/main" val="2227470165"/>
                    </a:ext>
                  </a:extLst>
                </a:gridCol>
                <a:gridCol w="462113">
                  <a:extLst>
                    <a:ext uri="{9D8B030D-6E8A-4147-A177-3AD203B41FA5}">
                      <a16:colId xmlns:a16="http://schemas.microsoft.com/office/drawing/2014/main" val="2393105423"/>
                    </a:ext>
                  </a:extLst>
                </a:gridCol>
                <a:gridCol w="462113">
                  <a:extLst>
                    <a:ext uri="{9D8B030D-6E8A-4147-A177-3AD203B41FA5}">
                      <a16:colId xmlns:a16="http://schemas.microsoft.com/office/drawing/2014/main" val="1094745927"/>
                    </a:ext>
                  </a:extLst>
                </a:gridCol>
                <a:gridCol w="462113">
                  <a:extLst>
                    <a:ext uri="{9D8B030D-6E8A-4147-A177-3AD203B41FA5}">
                      <a16:colId xmlns:a16="http://schemas.microsoft.com/office/drawing/2014/main" val="3249471079"/>
                    </a:ext>
                  </a:extLst>
                </a:gridCol>
                <a:gridCol w="462113">
                  <a:extLst>
                    <a:ext uri="{9D8B030D-6E8A-4147-A177-3AD203B41FA5}">
                      <a16:colId xmlns:a16="http://schemas.microsoft.com/office/drawing/2014/main" val="1789239263"/>
                    </a:ext>
                  </a:extLst>
                </a:gridCol>
                <a:gridCol w="462113">
                  <a:extLst>
                    <a:ext uri="{9D8B030D-6E8A-4147-A177-3AD203B41FA5}">
                      <a16:colId xmlns:a16="http://schemas.microsoft.com/office/drawing/2014/main" val="2157504163"/>
                    </a:ext>
                  </a:extLst>
                </a:gridCol>
                <a:gridCol w="462113">
                  <a:extLst>
                    <a:ext uri="{9D8B030D-6E8A-4147-A177-3AD203B41FA5}">
                      <a16:colId xmlns:a16="http://schemas.microsoft.com/office/drawing/2014/main" val="847265420"/>
                    </a:ext>
                  </a:extLst>
                </a:gridCol>
                <a:gridCol w="462113">
                  <a:extLst>
                    <a:ext uri="{9D8B030D-6E8A-4147-A177-3AD203B41FA5}">
                      <a16:colId xmlns:a16="http://schemas.microsoft.com/office/drawing/2014/main" val="2547771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/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3748050"/>
                  </a:ext>
                </a:extLst>
              </a:tr>
            </a:tbl>
          </a:graphicData>
        </a:graphic>
      </p:graphicFrame>
      <p:sp>
        <p:nvSpPr>
          <p:cNvPr id="10" name="Arrow: Down 9">
            <a:extLst>
              <a:ext uri="{FF2B5EF4-FFF2-40B4-BE49-F238E27FC236}">
                <a16:creationId xmlns:a16="http://schemas.microsoft.com/office/drawing/2014/main" id="{D7E1F7C8-9ADC-7AD0-E5EA-DEFE2F15DDB5}"/>
              </a:ext>
            </a:extLst>
          </p:cNvPr>
          <p:cNvSpPr/>
          <p:nvPr/>
        </p:nvSpPr>
        <p:spPr>
          <a:xfrm>
            <a:off x="4685772" y="4544392"/>
            <a:ext cx="486507" cy="4630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30E7580E-83E8-6272-C651-B34ABA9E81BB}"/>
              </a:ext>
            </a:extLst>
          </p:cNvPr>
          <p:cNvSpPr/>
          <p:nvPr/>
        </p:nvSpPr>
        <p:spPr>
          <a:xfrm>
            <a:off x="5779477" y="1717431"/>
            <a:ext cx="914400" cy="9495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378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8C385-6128-3541-0F82-715B8AE8D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Right longest gap</a:t>
            </a:r>
          </a:p>
          <a:p>
            <a:endParaRPr lang="en-GB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A791467-0C4C-75EE-BB92-56C8571C80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0265510"/>
              </p:ext>
            </p:extLst>
          </p:nvPr>
        </p:nvGraphicFramePr>
        <p:xfrm>
          <a:off x="4632555" y="3245856"/>
          <a:ext cx="2302875" cy="457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75">
                  <a:extLst>
                    <a:ext uri="{9D8B030D-6E8A-4147-A177-3AD203B41FA5}">
                      <a16:colId xmlns:a16="http://schemas.microsoft.com/office/drawing/2014/main" val="2320516614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938631162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639584279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2271996878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3441507918"/>
                    </a:ext>
                  </a:extLst>
                </a:gridCol>
              </a:tblGrid>
              <a:tr h="45716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419613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85E82E0-C816-4312-931D-1019B0B16855}"/>
              </a:ext>
            </a:extLst>
          </p:cNvPr>
          <p:cNvSpPr txBox="1"/>
          <p:nvPr/>
        </p:nvSpPr>
        <p:spPr>
          <a:xfrm>
            <a:off x="1043009" y="3247292"/>
            <a:ext cx="7033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/>
              <a:t>Rec: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FEFE04C4-010D-BA68-13AD-FF86C389A663}"/>
              </a:ext>
            </a:extLst>
          </p:cNvPr>
          <p:cNvGraphicFramePr>
            <a:graphicFrameLocks/>
          </p:cNvGraphicFramePr>
          <p:nvPr/>
        </p:nvGraphicFramePr>
        <p:xfrm>
          <a:off x="2850991" y="5172923"/>
          <a:ext cx="2302875" cy="45716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0575">
                  <a:extLst>
                    <a:ext uri="{9D8B030D-6E8A-4147-A177-3AD203B41FA5}">
                      <a16:colId xmlns:a16="http://schemas.microsoft.com/office/drawing/2014/main" val="2914308566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938631162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639584279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2271996878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3441507918"/>
                    </a:ext>
                  </a:extLst>
                </a:gridCol>
              </a:tblGrid>
              <a:tr h="45716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41961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81686EE-D330-9BFC-202C-CCAB733192ED}"/>
              </a:ext>
            </a:extLst>
          </p:cNvPr>
          <p:cNvSpPr txBox="1"/>
          <p:nvPr/>
        </p:nvSpPr>
        <p:spPr>
          <a:xfrm>
            <a:off x="1042448" y="528103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err="1"/>
              <a:t>Pomocni</a:t>
            </a:r>
            <a:r>
              <a:rPr lang="en-GB"/>
              <a:t> </a:t>
            </a:r>
            <a:r>
              <a:rPr lang="en-GB" err="1"/>
              <a:t>niz</a:t>
            </a:r>
            <a:r>
              <a:rPr lang="en-GB"/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0F0485-399E-17D4-E603-5E12623270BD}"/>
              </a:ext>
            </a:extLst>
          </p:cNvPr>
          <p:cNvSpPr txBox="1"/>
          <p:nvPr/>
        </p:nvSpPr>
        <p:spPr>
          <a:xfrm>
            <a:off x="1043354" y="2754923"/>
            <a:ext cx="8264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err="1"/>
              <a:t>Tekst</a:t>
            </a:r>
            <a:r>
              <a:rPr lang="en-GB"/>
              <a:t>: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E2AF0DE-5990-4C78-CF54-26B7FBBC1107}"/>
              </a:ext>
            </a:extLst>
          </p:cNvPr>
          <p:cNvGraphicFramePr>
            <a:graphicFrameLocks noGrp="1"/>
          </p:cNvGraphicFramePr>
          <p:nvPr/>
        </p:nvGraphicFramePr>
        <p:xfrm>
          <a:off x="2761957" y="2691853"/>
          <a:ext cx="4159017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62113">
                  <a:extLst>
                    <a:ext uri="{9D8B030D-6E8A-4147-A177-3AD203B41FA5}">
                      <a16:colId xmlns:a16="http://schemas.microsoft.com/office/drawing/2014/main" val="3233142783"/>
                    </a:ext>
                  </a:extLst>
                </a:gridCol>
                <a:gridCol w="462113">
                  <a:extLst>
                    <a:ext uri="{9D8B030D-6E8A-4147-A177-3AD203B41FA5}">
                      <a16:colId xmlns:a16="http://schemas.microsoft.com/office/drawing/2014/main" val="2227470165"/>
                    </a:ext>
                  </a:extLst>
                </a:gridCol>
                <a:gridCol w="462113">
                  <a:extLst>
                    <a:ext uri="{9D8B030D-6E8A-4147-A177-3AD203B41FA5}">
                      <a16:colId xmlns:a16="http://schemas.microsoft.com/office/drawing/2014/main" val="2393105423"/>
                    </a:ext>
                  </a:extLst>
                </a:gridCol>
                <a:gridCol w="462113">
                  <a:extLst>
                    <a:ext uri="{9D8B030D-6E8A-4147-A177-3AD203B41FA5}">
                      <a16:colId xmlns:a16="http://schemas.microsoft.com/office/drawing/2014/main" val="1094745927"/>
                    </a:ext>
                  </a:extLst>
                </a:gridCol>
                <a:gridCol w="462113">
                  <a:extLst>
                    <a:ext uri="{9D8B030D-6E8A-4147-A177-3AD203B41FA5}">
                      <a16:colId xmlns:a16="http://schemas.microsoft.com/office/drawing/2014/main" val="3249471079"/>
                    </a:ext>
                  </a:extLst>
                </a:gridCol>
                <a:gridCol w="462113">
                  <a:extLst>
                    <a:ext uri="{9D8B030D-6E8A-4147-A177-3AD203B41FA5}">
                      <a16:colId xmlns:a16="http://schemas.microsoft.com/office/drawing/2014/main" val="1789239263"/>
                    </a:ext>
                  </a:extLst>
                </a:gridCol>
                <a:gridCol w="462113">
                  <a:extLst>
                    <a:ext uri="{9D8B030D-6E8A-4147-A177-3AD203B41FA5}">
                      <a16:colId xmlns:a16="http://schemas.microsoft.com/office/drawing/2014/main" val="2157504163"/>
                    </a:ext>
                  </a:extLst>
                </a:gridCol>
                <a:gridCol w="462113">
                  <a:extLst>
                    <a:ext uri="{9D8B030D-6E8A-4147-A177-3AD203B41FA5}">
                      <a16:colId xmlns:a16="http://schemas.microsoft.com/office/drawing/2014/main" val="847265420"/>
                    </a:ext>
                  </a:extLst>
                </a:gridCol>
                <a:gridCol w="462113">
                  <a:extLst>
                    <a:ext uri="{9D8B030D-6E8A-4147-A177-3AD203B41FA5}">
                      <a16:colId xmlns:a16="http://schemas.microsoft.com/office/drawing/2014/main" val="2547771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/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3748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1296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8C385-6128-3541-0F82-715B8AE8D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Right longest gap</a:t>
            </a:r>
          </a:p>
          <a:p>
            <a:endParaRPr lang="en-GB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A791467-0C4C-75EE-BB92-56C8571C802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32555" y="3245856"/>
          <a:ext cx="2302875" cy="457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75">
                  <a:extLst>
                    <a:ext uri="{9D8B030D-6E8A-4147-A177-3AD203B41FA5}">
                      <a16:colId xmlns:a16="http://schemas.microsoft.com/office/drawing/2014/main" val="2320516614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938631162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639584279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2271996878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3441507918"/>
                    </a:ext>
                  </a:extLst>
                </a:gridCol>
              </a:tblGrid>
              <a:tr h="45716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419613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85E82E0-C816-4312-931D-1019B0B16855}"/>
              </a:ext>
            </a:extLst>
          </p:cNvPr>
          <p:cNvSpPr txBox="1"/>
          <p:nvPr/>
        </p:nvSpPr>
        <p:spPr>
          <a:xfrm>
            <a:off x="1043009" y="3247292"/>
            <a:ext cx="7033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/>
              <a:t>Rec: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FEFE04C4-010D-BA68-13AD-FF86C389A663}"/>
              </a:ext>
            </a:extLst>
          </p:cNvPr>
          <p:cNvGraphicFramePr>
            <a:graphicFrameLocks/>
          </p:cNvGraphicFramePr>
          <p:nvPr/>
        </p:nvGraphicFramePr>
        <p:xfrm>
          <a:off x="2850991" y="5172923"/>
          <a:ext cx="2302875" cy="45716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0575">
                  <a:extLst>
                    <a:ext uri="{9D8B030D-6E8A-4147-A177-3AD203B41FA5}">
                      <a16:colId xmlns:a16="http://schemas.microsoft.com/office/drawing/2014/main" val="2914308566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938631162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639584279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2271996878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3441507918"/>
                    </a:ext>
                  </a:extLst>
                </a:gridCol>
              </a:tblGrid>
              <a:tr h="45716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41961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81686EE-D330-9BFC-202C-CCAB733192ED}"/>
              </a:ext>
            </a:extLst>
          </p:cNvPr>
          <p:cNvSpPr txBox="1"/>
          <p:nvPr/>
        </p:nvSpPr>
        <p:spPr>
          <a:xfrm>
            <a:off x="1042448" y="528103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err="1"/>
              <a:t>Pomocni</a:t>
            </a:r>
            <a:r>
              <a:rPr lang="en-GB"/>
              <a:t> </a:t>
            </a:r>
            <a:r>
              <a:rPr lang="en-GB" err="1"/>
              <a:t>niz</a:t>
            </a:r>
            <a:r>
              <a:rPr lang="en-GB"/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0F0485-399E-17D4-E603-5E12623270BD}"/>
              </a:ext>
            </a:extLst>
          </p:cNvPr>
          <p:cNvSpPr txBox="1"/>
          <p:nvPr/>
        </p:nvSpPr>
        <p:spPr>
          <a:xfrm>
            <a:off x="1043354" y="2754923"/>
            <a:ext cx="8264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err="1"/>
              <a:t>Tekst</a:t>
            </a:r>
            <a:r>
              <a:rPr lang="en-GB"/>
              <a:t>: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E2AF0DE-5990-4C78-CF54-26B7FBBC1107}"/>
              </a:ext>
            </a:extLst>
          </p:cNvPr>
          <p:cNvGraphicFramePr>
            <a:graphicFrameLocks noGrp="1"/>
          </p:cNvGraphicFramePr>
          <p:nvPr/>
        </p:nvGraphicFramePr>
        <p:xfrm>
          <a:off x="2761957" y="2691853"/>
          <a:ext cx="4159017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62113">
                  <a:extLst>
                    <a:ext uri="{9D8B030D-6E8A-4147-A177-3AD203B41FA5}">
                      <a16:colId xmlns:a16="http://schemas.microsoft.com/office/drawing/2014/main" val="3233142783"/>
                    </a:ext>
                  </a:extLst>
                </a:gridCol>
                <a:gridCol w="462113">
                  <a:extLst>
                    <a:ext uri="{9D8B030D-6E8A-4147-A177-3AD203B41FA5}">
                      <a16:colId xmlns:a16="http://schemas.microsoft.com/office/drawing/2014/main" val="2227470165"/>
                    </a:ext>
                  </a:extLst>
                </a:gridCol>
                <a:gridCol w="462113">
                  <a:extLst>
                    <a:ext uri="{9D8B030D-6E8A-4147-A177-3AD203B41FA5}">
                      <a16:colId xmlns:a16="http://schemas.microsoft.com/office/drawing/2014/main" val="2393105423"/>
                    </a:ext>
                  </a:extLst>
                </a:gridCol>
                <a:gridCol w="462113">
                  <a:extLst>
                    <a:ext uri="{9D8B030D-6E8A-4147-A177-3AD203B41FA5}">
                      <a16:colId xmlns:a16="http://schemas.microsoft.com/office/drawing/2014/main" val="1094745927"/>
                    </a:ext>
                  </a:extLst>
                </a:gridCol>
                <a:gridCol w="462113">
                  <a:extLst>
                    <a:ext uri="{9D8B030D-6E8A-4147-A177-3AD203B41FA5}">
                      <a16:colId xmlns:a16="http://schemas.microsoft.com/office/drawing/2014/main" val="3249471079"/>
                    </a:ext>
                  </a:extLst>
                </a:gridCol>
                <a:gridCol w="462113">
                  <a:extLst>
                    <a:ext uri="{9D8B030D-6E8A-4147-A177-3AD203B41FA5}">
                      <a16:colId xmlns:a16="http://schemas.microsoft.com/office/drawing/2014/main" val="1789239263"/>
                    </a:ext>
                  </a:extLst>
                </a:gridCol>
                <a:gridCol w="462113">
                  <a:extLst>
                    <a:ext uri="{9D8B030D-6E8A-4147-A177-3AD203B41FA5}">
                      <a16:colId xmlns:a16="http://schemas.microsoft.com/office/drawing/2014/main" val="2157504163"/>
                    </a:ext>
                  </a:extLst>
                </a:gridCol>
                <a:gridCol w="462113">
                  <a:extLst>
                    <a:ext uri="{9D8B030D-6E8A-4147-A177-3AD203B41FA5}">
                      <a16:colId xmlns:a16="http://schemas.microsoft.com/office/drawing/2014/main" val="847265420"/>
                    </a:ext>
                  </a:extLst>
                </a:gridCol>
                <a:gridCol w="462113">
                  <a:extLst>
                    <a:ext uri="{9D8B030D-6E8A-4147-A177-3AD203B41FA5}">
                      <a16:colId xmlns:a16="http://schemas.microsoft.com/office/drawing/2014/main" val="2547771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/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3748050"/>
                  </a:ext>
                </a:extLst>
              </a:tr>
            </a:tbl>
          </a:graphicData>
        </a:graphic>
      </p:graphicFrame>
      <p:sp>
        <p:nvSpPr>
          <p:cNvPr id="10" name="Smiley Face 9">
            <a:extLst>
              <a:ext uri="{FF2B5EF4-FFF2-40B4-BE49-F238E27FC236}">
                <a16:creationId xmlns:a16="http://schemas.microsoft.com/office/drawing/2014/main" id="{74875990-2182-6BE9-7216-60CEEFF0B429}"/>
              </a:ext>
            </a:extLst>
          </p:cNvPr>
          <p:cNvSpPr/>
          <p:nvPr/>
        </p:nvSpPr>
        <p:spPr>
          <a:xfrm>
            <a:off x="7725508" y="26670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070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D6F104-77F5-5504-3B7C-359DA4DD8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Koriscenje memorije u zavisnosti od duzine reci koja se pretrazuje</a:t>
            </a:r>
          </a:p>
        </p:txBody>
      </p:sp>
      <p:sp>
        <p:nvSpPr>
          <p:cNvPr id="82" name="Content Placeholder 81">
            <a:extLst>
              <a:ext uri="{FF2B5EF4-FFF2-40B4-BE49-F238E27FC236}">
                <a16:creationId xmlns:a16="http://schemas.microsoft.com/office/drawing/2014/main" id="{925653DA-FEBB-534F-F7CB-4455E6468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solidFill>
                  <a:schemeClr val="bg1"/>
                </a:solidFill>
              </a:rPr>
              <a:t>Vecina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memorijskih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resursa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odlazi</a:t>
            </a:r>
            <a:r>
              <a:rPr lang="en-US">
                <a:solidFill>
                  <a:schemeClr val="bg1"/>
                </a:solidFill>
              </a:rPr>
              <a:t> </a:t>
            </a:r>
            <a:r>
              <a:rPr lang="en-US" err="1">
                <a:solidFill>
                  <a:schemeClr val="bg1"/>
                </a:solidFill>
              </a:rPr>
              <a:t>na</a:t>
            </a:r>
            <a:r>
              <a:rPr lang="en-US">
                <a:solidFill>
                  <a:schemeClr val="bg1"/>
                </a:solidFill>
              </a:rPr>
              <a:t> rad </a:t>
            </a:r>
            <a:r>
              <a:rPr lang="en-US" err="1">
                <a:solidFill>
                  <a:schemeClr val="bg1"/>
                </a:solidFill>
              </a:rPr>
              <a:t>sa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fajlom</a:t>
            </a:r>
          </a:p>
          <a:p>
            <a:r>
              <a:rPr lang="en-US">
                <a:solidFill>
                  <a:schemeClr val="bg1"/>
                </a:solidFill>
              </a:rPr>
              <a:t>Boyer Moor </a:t>
            </a:r>
            <a:r>
              <a:rPr lang="en-US" err="1">
                <a:solidFill>
                  <a:schemeClr val="bg1"/>
                </a:solidFill>
              </a:rPr>
              <a:t>algoritam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koristi</a:t>
            </a:r>
            <a:r>
              <a:rPr lang="en-US">
                <a:solidFill>
                  <a:schemeClr val="bg1"/>
                </a:solidFill>
              </a:rPr>
              <a:t> vise </a:t>
            </a:r>
            <a:r>
              <a:rPr lang="en-US" err="1">
                <a:solidFill>
                  <a:schemeClr val="bg1"/>
                </a:solidFill>
              </a:rPr>
              <a:t>dodatnih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struktura</a:t>
            </a:r>
          </a:p>
        </p:txBody>
      </p:sp>
      <p:sp>
        <p:nvSpPr>
          <p:cNvPr id="91" name="Isosceles Triangle 90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786DF702-D6E8-668D-F7D2-D5DE49A42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129" y="183553"/>
            <a:ext cx="5500551" cy="593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456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93F9B45-AF6B-2E80-9D7A-0861DD222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GB"/>
              <a:t>Sadrzaj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975FF-9BF8-0A80-2ED1-12A88199B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Boyer Moore</a:t>
            </a:r>
          </a:p>
          <a:p>
            <a:r>
              <a:rPr lang="en-GB"/>
              <a:t>'Right longest gap'</a:t>
            </a:r>
          </a:p>
          <a:p>
            <a:r>
              <a:rPr lang="en-GB"/>
              <a:t>'Left longest gap'</a:t>
            </a:r>
          </a:p>
          <a:p>
            <a:r>
              <a:rPr lang="en-GB" err="1"/>
              <a:t>Rezultati</a:t>
            </a:r>
          </a:p>
          <a:p>
            <a:r>
              <a:rPr lang="en-GB" err="1"/>
              <a:t>Zakljucak</a:t>
            </a:r>
          </a:p>
        </p:txBody>
      </p:sp>
    </p:spTree>
    <p:extLst>
      <p:ext uri="{BB962C8B-B14F-4D97-AF65-F5344CB8AC3E}">
        <p14:creationId xmlns:p14="http://schemas.microsoft.com/office/powerpoint/2010/main" val="198921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D6F104-77F5-5504-3B7C-359DA4DD8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440" y="653905"/>
            <a:ext cx="4004716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200" err="1">
                <a:solidFill>
                  <a:schemeClr val="bg1"/>
                </a:solidFill>
              </a:rPr>
              <a:t>Utroseno</a:t>
            </a:r>
            <a:r>
              <a:rPr lang="en-GB" sz="3200">
                <a:solidFill>
                  <a:schemeClr val="bg1"/>
                </a:solidFill>
              </a:rPr>
              <a:t> </a:t>
            </a:r>
            <a:r>
              <a:rPr lang="en-GB" sz="3200" err="1">
                <a:solidFill>
                  <a:schemeClr val="bg1"/>
                </a:solidFill>
              </a:rPr>
              <a:t>vreme</a:t>
            </a:r>
            <a:r>
              <a:rPr lang="en-GB" sz="3200">
                <a:solidFill>
                  <a:schemeClr val="bg1"/>
                </a:solidFill>
              </a:rPr>
              <a:t> za  </a:t>
            </a:r>
            <a:r>
              <a:rPr lang="en-GB" sz="3200" err="1">
                <a:solidFill>
                  <a:schemeClr val="bg1"/>
                </a:solidFill>
              </a:rPr>
              <a:t>pretragu</a:t>
            </a:r>
            <a:r>
              <a:rPr lang="en-GB" sz="3200">
                <a:solidFill>
                  <a:schemeClr val="bg1"/>
                </a:solidFill>
              </a:rPr>
              <a:t> </a:t>
            </a:r>
            <a:r>
              <a:rPr lang="en-GB" sz="3200" err="1">
                <a:solidFill>
                  <a:schemeClr val="bg1"/>
                </a:solidFill>
              </a:rPr>
              <a:t>reci</a:t>
            </a:r>
            <a:endParaRPr lang="en-US" err="1">
              <a:solidFill>
                <a:schemeClr val="bg1"/>
              </a:solidFill>
            </a:endParaRPr>
          </a:p>
        </p:txBody>
      </p:sp>
      <p:sp>
        <p:nvSpPr>
          <p:cNvPr id="61" name="Content Placeholder 60">
            <a:extLst>
              <a:ext uri="{FF2B5EF4-FFF2-40B4-BE49-F238E27FC236}">
                <a16:creationId xmlns:a16="http://schemas.microsoft.com/office/drawing/2014/main" id="{9967183F-1CF6-644B-2E23-D35103DCA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solidFill>
                  <a:schemeClr val="bg1"/>
                </a:solidFill>
              </a:rPr>
              <a:t>Zavisi</a:t>
            </a:r>
            <a:r>
              <a:rPr lang="en-US">
                <a:solidFill>
                  <a:schemeClr val="bg1"/>
                </a:solidFill>
              </a:rPr>
              <a:t> od </a:t>
            </a:r>
            <a:r>
              <a:rPr lang="en-US" err="1">
                <a:solidFill>
                  <a:schemeClr val="bg1"/>
                </a:solidFill>
              </a:rPr>
              <a:t>reci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i</a:t>
            </a:r>
            <a:r>
              <a:rPr lang="en-US">
                <a:solidFill>
                  <a:schemeClr val="bg1"/>
                </a:solidFill>
              </a:rPr>
              <a:t> </a:t>
            </a:r>
            <a:r>
              <a:rPr lang="en-US" err="1">
                <a:solidFill>
                  <a:schemeClr val="bg1"/>
                </a:solidFill>
              </a:rPr>
              <a:t>teksta</a:t>
            </a:r>
          </a:p>
          <a:p>
            <a:r>
              <a:rPr lang="en-US" err="1">
                <a:solidFill>
                  <a:schemeClr val="bg1"/>
                </a:solidFill>
              </a:rPr>
              <a:t>Kod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dugackih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reci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 err="1">
                <a:solidFill>
                  <a:schemeClr val="bg1"/>
                </a:solidFill>
              </a:rPr>
              <a:t>promasaj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pri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pocetku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reci</a:t>
            </a:r>
            <a:r>
              <a:rPr lang="en-US">
                <a:solidFill>
                  <a:schemeClr val="bg1"/>
                </a:solidFill>
              </a:rPr>
              <a:t> je </a:t>
            </a:r>
            <a:r>
              <a:rPr lang="en-US" err="1">
                <a:solidFill>
                  <a:schemeClr val="bg1"/>
                </a:solidFill>
              </a:rPr>
              <a:t>skup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969DE36C-2A84-7E69-6C21-B1A54D324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058" y="268112"/>
            <a:ext cx="5596052" cy="559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465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805C94-3A59-1F0E-98B9-D6ED8E72E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endParaRPr lang="en-GB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A8076-68BF-EFB6-8913-E4831462A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1"/>
            <a:ext cx="5511296" cy="5175624"/>
          </a:xfrm>
        </p:spPr>
        <p:txBody>
          <a:bodyPr anchor="ctr">
            <a:normAutofit/>
          </a:bodyPr>
          <a:lstStyle/>
          <a:p>
            <a:r>
              <a:rPr lang="en-GB" sz="3600">
                <a:solidFill>
                  <a:srgbClr val="FFFFFF"/>
                </a:solidFill>
              </a:rPr>
              <a:t>Hvala </a:t>
            </a:r>
            <a:r>
              <a:rPr lang="en-GB" sz="3600" err="1">
                <a:solidFill>
                  <a:srgbClr val="FFFFFF"/>
                </a:solidFill>
              </a:rPr>
              <a:t>na</a:t>
            </a:r>
            <a:r>
              <a:rPr lang="en-GB" sz="3600">
                <a:solidFill>
                  <a:srgbClr val="FFFFFF"/>
                </a:solidFill>
              </a:rPr>
              <a:t> </a:t>
            </a:r>
            <a:r>
              <a:rPr lang="en-GB" sz="3600" err="1">
                <a:solidFill>
                  <a:srgbClr val="FFFFFF"/>
                </a:solidFill>
              </a:rPr>
              <a:t>paznji</a:t>
            </a:r>
            <a:r>
              <a:rPr lang="en-GB" sz="3600">
                <a:solidFill>
                  <a:srgbClr val="FFFFFF"/>
                </a:solidFill>
              </a:rPr>
              <a:t>!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3720832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12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5B4A1C-3074-AF7F-F269-4249F0665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GB"/>
              <a:t>Boyer-Moore </a:t>
            </a:r>
            <a:r>
              <a:rPr lang="en-GB" err="1"/>
              <a:t>algoritam</a:t>
            </a:r>
          </a:p>
        </p:txBody>
      </p:sp>
      <p:sp>
        <p:nvSpPr>
          <p:cNvPr id="59" name="Isosceles Triangle 14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Isosceles Triangle 16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61" name="Straight Connector 18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20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13F708-B937-CE87-FEAB-6507BD72D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90"/>
            <a:ext cx="8470898" cy="34292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err="1"/>
              <a:t>Algoritam</a:t>
            </a:r>
            <a:r>
              <a:rPr lang="en-GB"/>
              <a:t> za </a:t>
            </a:r>
            <a:r>
              <a:rPr lang="en-GB" err="1"/>
              <a:t>pretragu</a:t>
            </a:r>
            <a:r>
              <a:rPr lang="en-GB"/>
              <a:t> </a:t>
            </a:r>
            <a:r>
              <a:rPr lang="en-GB" err="1"/>
              <a:t>teksta</a:t>
            </a:r>
            <a:endParaRPr lang="en-US" err="1"/>
          </a:p>
          <a:p>
            <a:r>
              <a:rPr lang="en-GB" err="1"/>
              <a:t>Pronalazi</a:t>
            </a:r>
            <a:r>
              <a:rPr lang="en-GB"/>
              <a:t> </a:t>
            </a:r>
            <a:r>
              <a:rPr lang="en-GB" err="1"/>
              <a:t>sva</a:t>
            </a:r>
            <a:r>
              <a:rPr lang="en-GB"/>
              <a:t> </a:t>
            </a:r>
            <a:r>
              <a:rPr lang="en-GB" err="1"/>
              <a:t>pojavljivanja</a:t>
            </a:r>
            <a:r>
              <a:rPr lang="en-GB"/>
              <a:t> </a:t>
            </a:r>
            <a:r>
              <a:rPr lang="en-GB" err="1"/>
              <a:t>zadate</a:t>
            </a:r>
            <a:r>
              <a:rPr lang="en-GB"/>
              <a:t> </a:t>
            </a:r>
            <a:r>
              <a:rPr lang="en-GB" err="1"/>
              <a:t>reci</a:t>
            </a:r>
            <a:r>
              <a:rPr lang="en-GB"/>
              <a:t> u </a:t>
            </a:r>
            <a:r>
              <a:rPr lang="en-GB" err="1"/>
              <a:t>tekstu</a:t>
            </a:r>
          </a:p>
          <a:p>
            <a:r>
              <a:rPr lang="en-GB" err="1"/>
              <a:t>Koristi</a:t>
            </a:r>
            <a:r>
              <a:rPr lang="en-GB"/>
              <a:t> </a:t>
            </a:r>
            <a:r>
              <a:rPr lang="en-GB" err="1"/>
              <a:t>heuristike</a:t>
            </a:r>
            <a:r>
              <a:rPr lang="en-GB"/>
              <a:t>:</a:t>
            </a:r>
          </a:p>
          <a:p>
            <a:pPr lvl="1"/>
            <a:r>
              <a:rPr lang="en-GB" i="1">
                <a:ea typeface="+mn-lt"/>
                <a:cs typeface="+mn-lt"/>
              </a:rPr>
              <a:t>Bad Character Heuristic </a:t>
            </a:r>
          </a:p>
          <a:p>
            <a:pPr lvl="1"/>
            <a:r>
              <a:rPr lang="en-GB" i="1">
                <a:ea typeface="+mn-lt"/>
                <a:cs typeface="+mn-lt"/>
              </a:rPr>
              <a:t>Good Suffix Heuristic</a:t>
            </a:r>
          </a:p>
        </p:txBody>
      </p:sp>
      <p:sp>
        <p:nvSpPr>
          <p:cNvPr id="63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7497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65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36161B-7E64-0D91-7F3D-896F5A233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GB"/>
              <a:t>Right longest gap</a:t>
            </a:r>
          </a:p>
        </p:txBody>
      </p:sp>
      <p:sp>
        <p:nvSpPr>
          <p:cNvPr id="93" name="Isosceles Triangle 67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4" name="Isosceles Triangle 69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95" name="Straight Connector 71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73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D9ECCE78-0A7D-F803-CDFF-A9AF8DCCD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90"/>
            <a:ext cx="8470898" cy="34292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err="1"/>
              <a:t>Motivacija</a:t>
            </a:r>
            <a:r>
              <a:rPr lang="en-GB"/>
              <a:t> - </a:t>
            </a:r>
            <a:r>
              <a:rPr lang="en-GB" err="1"/>
              <a:t>neka</a:t>
            </a:r>
            <a:r>
              <a:rPr lang="en-GB"/>
              <a:t> </a:t>
            </a:r>
            <a:r>
              <a:rPr lang="en-GB" err="1"/>
              <a:t>slova</a:t>
            </a:r>
            <a:r>
              <a:rPr lang="en-GB"/>
              <a:t> </a:t>
            </a:r>
            <a:r>
              <a:rPr lang="en-GB" err="1"/>
              <a:t>unutar</a:t>
            </a:r>
            <a:r>
              <a:rPr lang="en-GB"/>
              <a:t> </a:t>
            </a:r>
            <a:r>
              <a:rPr lang="en-GB" err="1"/>
              <a:t>reci</a:t>
            </a:r>
            <a:r>
              <a:rPr lang="en-GB"/>
              <a:t> </a:t>
            </a:r>
            <a:r>
              <a:rPr lang="en-GB" err="1"/>
              <a:t>imaju</a:t>
            </a:r>
            <a:r>
              <a:rPr lang="en-GB"/>
              <a:t> </a:t>
            </a:r>
            <a:r>
              <a:rPr lang="en-GB" err="1"/>
              <a:t>veci</a:t>
            </a:r>
            <a:r>
              <a:rPr lang="en-GB"/>
              <a:t> </a:t>
            </a:r>
            <a:r>
              <a:rPr lang="en-GB" err="1"/>
              <a:t>razmak</a:t>
            </a:r>
            <a:r>
              <a:rPr lang="en-GB"/>
              <a:t> </a:t>
            </a:r>
            <a:r>
              <a:rPr lang="en-GB" err="1"/>
              <a:t>izmedju</a:t>
            </a:r>
            <a:r>
              <a:rPr lang="en-GB"/>
              <a:t> </a:t>
            </a:r>
            <a:r>
              <a:rPr lang="en-GB" err="1"/>
              <a:t>sebe</a:t>
            </a:r>
            <a:r>
              <a:rPr lang="en-GB"/>
              <a:t>.</a:t>
            </a:r>
          </a:p>
          <a:p>
            <a:r>
              <a:rPr lang="en-GB"/>
              <a:t>Pre </a:t>
            </a:r>
            <a:r>
              <a:rPr lang="en-GB" err="1"/>
              <a:t>pocetka</a:t>
            </a:r>
            <a:r>
              <a:rPr lang="en-GB"/>
              <a:t> </a:t>
            </a:r>
            <a:r>
              <a:rPr lang="en-GB" err="1"/>
              <a:t>pretrage</a:t>
            </a:r>
            <a:r>
              <a:rPr lang="en-GB"/>
              <a:t>, </a:t>
            </a:r>
            <a:r>
              <a:rPr lang="en-GB" err="1"/>
              <a:t>izracunava</a:t>
            </a:r>
            <a:r>
              <a:rPr lang="en-GB"/>
              <a:t> </a:t>
            </a:r>
            <a:r>
              <a:rPr lang="en-GB" err="1"/>
              <a:t>pomocni</a:t>
            </a:r>
            <a:r>
              <a:rPr lang="en-GB"/>
              <a:t> </a:t>
            </a:r>
            <a:r>
              <a:rPr lang="en-GB" err="1"/>
              <a:t>niz</a:t>
            </a:r>
            <a:r>
              <a:rPr lang="en-GB"/>
              <a:t> </a:t>
            </a:r>
            <a:r>
              <a:rPr lang="en-GB" err="1"/>
              <a:t>pomeraja</a:t>
            </a:r>
            <a:r>
              <a:rPr lang="en-GB"/>
              <a:t>:</a:t>
            </a:r>
          </a:p>
          <a:p>
            <a:pPr lvl="1"/>
            <a:r>
              <a:rPr lang="en-GB" err="1"/>
              <a:t>Prolazi</a:t>
            </a:r>
            <a:r>
              <a:rPr lang="en-GB"/>
              <a:t> </a:t>
            </a:r>
            <a:r>
              <a:rPr lang="en-GB" err="1"/>
              <a:t>kroz</a:t>
            </a:r>
            <a:r>
              <a:rPr lang="en-GB"/>
              <a:t> rec </a:t>
            </a:r>
            <a:r>
              <a:rPr lang="en-GB" err="1"/>
              <a:t>unatrag</a:t>
            </a:r>
            <a:endParaRPr lang="en-GB"/>
          </a:p>
          <a:p>
            <a:pPr lvl="1"/>
            <a:r>
              <a:rPr lang="en-GB" err="1"/>
              <a:t>Belezi</a:t>
            </a:r>
            <a:r>
              <a:rPr lang="en-GB"/>
              <a:t> </a:t>
            </a:r>
            <a:r>
              <a:rPr lang="en-GB" err="1"/>
              <a:t>razmak</a:t>
            </a:r>
            <a:r>
              <a:rPr lang="en-GB"/>
              <a:t> </a:t>
            </a:r>
            <a:r>
              <a:rPr lang="en-GB" err="1"/>
              <a:t>izmedju</a:t>
            </a:r>
            <a:r>
              <a:rPr lang="en-GB"/>
              <a:t> </a:t>
            </a:r>
            <a:r>
              <a:rPr lang="en-GB" err="1"/>
              <a:t>slova</a:t>
            </a:r>
            <a:r>
              <a:rPr lang="en-GB"/>
              <a:t> I </a:t>
            </a:r>
            <a:r>
              <a:rPr lang="en-GB" err="1"/>
              <a:t>njegovog</a:t>
            </a:r>
            <a:r>
              <a:rPr lang="en-GB"/>
              <a:t> </a:t>
            </a:r>
            <a:r>
              <a:rPr lang="en-GB" err="1"/>
              <a:t>prvog</a:t>
            </a:r>
            <a:r>
              <a:rPr lang="en-GB"/>
              <a:t> </a:t>
            </a:r>
            <a:r>
              <a:rPr lang="en-GB" err="1"/>
              <a:t>desnog</a:t>
            </a:r>
            <a:r>
              <a:rPr lang="en-GB"/>
              <a:t> </a:t>
            </a:r>
            <a:r>
              <a:rPr lang="en-GB" err="1"/>
              <a:t>duplikata</a:t>
            </a:r>
            <a:endParaRPr lang="en-GB"/>
          </a:p>
          <a:p>
            <a:pPr lvl="1"/>
            <a:r>
              <a:rPr lang="en-GB"/>
              <a:t>Ili </a:t>
            </a:r>
            <a:r>
              <a:rPr lang="en-GB" err="1"/>
              <a:t>belezi</a:t>
            </a:r>
            <a:r>
              <a:rPr lang="en-GB"/>
              <a:t> </a:t>
            </a:r>
            <a:r>
              <a:rPr lang="en-GB" err="1"/>
              <a:t>duzinu</a:t>
            </a:r>
            <a:r>
              <a:rPr lang="en-GB"/>
              <a:t> do </a:t>
            </a:r>
            <a:r>
              <a:rPr lang="en-GB" err="1"/>
              <a:t>kraja</a:t>
            </a:r>
            <a:r>
              <a:rPr lang="en-GB"/>
              <a:t> </a:t>
            </a:r>
            <a:r>
              <a:rPr lang="en-GB" err="1"/>
              <a:t>reci</a:t>
            </a:r>
            <a:r>
              <a:rPr lang="en-GB"/>
              <a:t> </a:t>
            </a:r>
            <a:r>
              <a:rPr lang="en-GB" err="1"/>
              <a:t>ukoliko</a:t>
            </a:r>
            <a:r>
              <a:rPr lang="en-GB"/>
              <a:t> </a:t>
            </a:r>
            <a:r>
              <a:rPr lang="en-GB" err="1"/>
              <a:t>slovo</a:t>
            </a:r>
            <a:r>
              <a:rPr lang="en-GB"/>
              <a:t> </a:t>
            </a:r>
            <a:r>
              <a:rPr lang="en-GB" err="1"/>
              <a:t>nema</a:t>
            </a:r>
            <a:r>
              <a:rPr lang="en-GB"/>
              <a:t> </a:t>
            </a:r>
            <a:r>
              <a:rPr lang="en-GB" err="1"/>
              <a:t>desnog</a:t>
            </a:r>
            <a:r>
              <a:rPr lang="en-GB"/>
              <a:t> </a:t>
            </a:r>
            <a:r>
              <a:rPr lang="en-GB" err="1"/>
              <a:t>duplikata</a:t>
            </a:r>
            <a:endParaRPr lang="en-GB"/>
          </a:p>
          <a:p>
            <a:pPr lvl="1"/>
            <a:r>
              <a:rPr lang="en-GB"/>
              <a:t>U </a:t>
            </a:r>
            <a:r>
              <a:rPr lang="en-GB" err="1"/>
              <a:t>niz</a:t>
            </a:r>
            <a:r>
              <a:rPr lang="en-GB"/>
              <a:t> </a:t>
            </a:r>
            <a:r>
              <a:rPr lang="en-GB" err="1"/>
              <a:t>upisuje</a:t>
            </a:r>
            <a:r>
              <a:rPr lang="en-GB"/>
              <a:t> do </a:t>
            </a:r>
            <a:r>
              <a:rPr lang="en-GB" err="1"/>
              <a:t>tada</a:t>
            </a:r>
            <a:r>
              <a:rPr lang="en-GB"/>
              <a:t> </a:t>
            </a:r>
            <a:r>
              <a:rPr lang="en-GB" err="1"/>
              <a:t>pronadjenu</a:t>
            </a:r>
            <a:r>
              <a:rPr lang="en-GB"/>
              <a:t> </a:t>
            </a:r>
            <a:r>
              <a:rPr lang="en-GB" err="1"/>
              <a:t>najvecu</a:t>
            </a:r>
            <a:r>
              <a:rPr lang="en-GB"/>
              <a:t> </a:t>
            </a:r>
            <a:r>
              <a:rPr lang="en-GB" err="1"/>
              <a:t>vrednost</a:t>
            </a:r>
          </a:p>
          <a:p>
            <a:pPr lvl="1"/>
            <a:endParaRPr lang="en-GB"/>
          </a:p>
          <a:p>
            <a:endParaRPr lang="en-GB"/>
          </a:p>
          <a:p>
            <a:pPr marL="0" indent="0">
              <a:buNone/>
            </a:pPr>
            <a:endParaRPr lang="en-GB"/>
          </a:p>
        </p:txBody>
      </p:sp>
      <p:sp>
        <p:nvSpPr>
          <p:cNvPr id="97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2C02EB-6AD3-7548-4CA2-C5F66C896281}"/>
              </a:ext>
            </a:extLst>
          </p:cNvPr>
          <p:cNvSpPr txBox="1"/>
          <p:nvPr/>
        </p:nvSpPr>
        <p:spPr>
          <a:xfrm rot="4260000">
            <a:off x="6958208" y="98746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465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7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36161B-7E64-0D91-7F3D-896F5A233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GB"/>
              <a:t>Left longest gap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D9ECCE78-0A7D-F803-CDFF-A9AF8DCCD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90"/>
            <a:ext cx="8470898" cy="34292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Analogno</a:t>
            </a:r>
            <a:r>
              <a:rPr lang="en-US"/>
              <a:t> 'Right longest gap' </a:t>
            </a:r>
            <a:r>
              <a:rPr lang="en-US" err="1"/>
              <a:t>algoritmu</a:t>
            </a:r>
            <a:endParaRPr lang="en-US"/>
          </a:p>
          <a:p>
            <a:r>
              <a:rPr lang="en-GB"/>
              <a:t>Pre </a:t>
            </a:r>
            <a:r>
              <a:rPr lang="en-GB" err="1"/>
              <a:t>pocetka</a:t>
            </a:r>
            <a:r>
              <a:rPr lang="en-GB"/>
              <a:t> </a:t>
            </a:r>
            <a:r>
              <a:rPr lang="en-GB" err="1"/>
              <a:t>pretrage</a:t>
            </a:r>
            <a:r>
              <a:rPr lang="en-GB"/>
              <a:t>, </a:t>
            </a:r>
            <a:r>
              <a:rPr lang="en-GB" err="1"/>
              <a:t>izracunava</a:t>
            </a:r>
            <a:r>
              <a:rPr lang="en-GB"/>
              <a:t> </a:t>
            </a:r>
            <a:r>
              <a:rPr lang="en-GB" err="1"/>
              <a:t>pomocni</a:t>
            </a:r>
            <a:r>
              <a:rPr lang="en-GB"/>
              <a:t> </a:t>
            </a:r>
            <a:r>
              <a:rPr lang="en-GB" err="1"/>
              <a:t>niz</a:t>
            </a:r>
            <a:r>
              <a:rPr lang="en-GB"/>
              <a:t> </a:t>
            </a:r>
            <a:r>
              <a:rPr lang="en-GB" err="1"/>
              <a:t>pomeraja</a:t>
            </a:r>
            <a:r>
              <a:rPr lang="en-GB"/>
              <a:t>:</a:t>
            </a:r>
            <a:endParaRPr lang="en-US"/>
          </a:p>
          <a:p>
            <a:pPr lvl="1"/>
            <a:r>
              <a:rPr lang="en-GB" err="1"/>
              <a:t>Prolazi</a:t>
            </a:r>
            <a:r>
              <a:rPr lang="en-GB"/>
              <a:t> </a:t>
            </a:r>
            <a:r>
              <a:rPr lang="en-GB" err="1"/>
              <a:t>kroz</a:t>
            </a:r>
            <a:r>
              <a:rPr lang="en-GB"/>
              <a:t> rec </a:t>
            </a:r>
            <a:r>
              <a:rPr lang="en-GB" err="1"/>
              <a:t>unatrag</a:t>
            </a:r>
            <a:endParaRPr lang="en-GB"/>
          </a:p>
          <a:p>
            <a:pPr lvl="1"/>
            <a:r>
              <a:rPr lang="en-GB" err="1"/>
              <a:t>Belezi</a:t>
            </a:r>
            <a:r>
              <a:rPr lang="en-GB"/>
              <a:t> </a:t>
            </a:r>
            <a:r>
              <a:rPr lang="en-GB" err="1"/>
              <a:t>razmak</a:t>
            </a:r>
            <a:r>
              <a:rPr lang="en-GB"/>
              <a:t> </a:t>
            </a:r>
            <a:r>
              <a:rPr lang="en-GB" err="1"/>
              <a:t>izmedju</a:t>
            </a:r>
            <a:r>
              <a:rPr lang="en-GB"/>
              <a:t> </a:t>
            </a:r>
            <a:r>
              <a:rPr lang="en-GB" err="1"/>
              <a:t>slova</a:t>
            </a:r>
            <a:r>
              <a:rPr lang="en-GB"/>
              <a:t> I </a:t>
            </a:r>
            <a:r>
              <a:rPr lang="en-GB" err="1"/>
              <a:t>njegovog</a:t>
            </a:r>
            <a:r>
              <a:rPr lang="en-GB"/>
              <a:t> </a:t>
            </a:r>
            <a:r>
              <a:rPr lang="en-GB" err="1"/>
              <a:t>prvog</a:t>
            </a:r>
            <a:r>
              <a:rPr lang="en-GB"/>
              <a:t> </a:t>
            </a:r>
            <a:r>
              <a:rPr lang="en-GB" err="1"/>
              <a:t>levog</a:t>
            </a:r>
            <a:r>
              <a:rPr lang="en-GB"/>
              <a:t> </a:t>
            </a:r>
            <a:r>
              <a:rPr lang="en-GB" err="1"/>
              <a:t>duplikata</a:t>
            </a:r>
            <a:endParaRPr lang="en-GB"/>
          </a:p>
          <a:p>
            <a:pPr lvl="1"/>
            <a:r>
              <a:rPr lang="en-GB"/>
              <a:t>Ili </a:t>
            </a:r>
            <a:r>
              <a:rPr lang="en-GB" err="1"/>
              <a:t>belezi</a:t>
            </a:r>
            <a:r>
              <a:rPr lang="en-GB"/>
              <a:t> </a:t>
            </a:r>
            <a:r>
              <a:rPr lang="en-GB" err="1"/>
              <a:t>duzinu</a:t>
            </a:r>
            <a:r>
              <a:rPr lang="en-GB"/>
              <a:t> od pocetka reci ukoliko slovo nema levog duplikata</a:t>
            </a:r>
          </a:p>
          <a:p>
            <a:pPr lvl="1"/>
            <a:r>
              <a:rPr lang="en-GB"/>
              <a:t>U </a:t>
            </a:r>
            <a:r>
              <a:rPr lang="en-GB" err="1"/>
              <a:t>niz</a:t>
            </a:r>
            <a:r>
              <a:rPr lang="en-GB"/>
              <a:t> </a:t>
            </a:r>
            <a:r>
              <a:rPr lang="en-GB" err="1"/>
              <a:t>upisuje</a:t>
            </a:r>
            <a:r>
              <a:rPr lang="en-GB"/>
              <a:t> do </a:t>
            </a:r>
            <a:r>
              <a:rPr lang="en-GB" err="1"/>
              <a:t>tada</a:t>
            </a:r>
            <a:r>
              <a:rPr lang="en-GB"/>
              <a:t> </a:t>
            </a:r>
            <a:r>
              <a:rPr lang="en-GB" err="1"/>
              <a:t>pronadjenu</a:t>
            </a:r>
            <a:r>
              <a:rPr lang="en-GB"/>
              <a:t> </a:t>
            </a:r>
            <a:r>
              <a:rPr lang="en-GB" err="1"/>
              <a:t>najvecu</a:t>
            </a:r>
            <a:r>
              <a:rPr lang="en-GB"/>
              <a:t> </a:t>
            </a:r>
            <a:r>
              <a:rPr lang="en-GB" err="1"/>
              <a:t>vrednost</a:t>
            </a:r>
            <a:endParaRPr lang="en-GB"/>
          </a:p>
          <a:p>
            <a:endParaRPr lang="en-GB"/>
          </a:p>
          <a:p>
            <a:pPr marL="0" indent="0">
              <a:buNone/>
            </a:pPr>
            <a:endParaRPr lang="en-GB"/>
          </a:p>
        </p:txBody>
      </p:sp>
      <p:sp>
        <p:nvSpPr>
          <p:cNvPr id="18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2C02EB-6AD3-7548-4CA2-C5F66C896281}"/>
              </a:ext>
            </a:extLst>
          </p:cNvPr>
          <p:cNvSpPr txBox="1"/>
          <p:nvPr/>
        </p:nvSpPr>
        <p:spPr>
          <a:xfrm rot="4260000">
            <a:off x="6958208" y="98746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79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8C385-6128-3541-0F82-715B8AE8D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Right longest gap</a:t>
            </a:r>
          </a:p>
          <a:p>
            <a:endParaRPr lang="en-GB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A791467-0C4C-75EE-BB92-56C8571C80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8248298"/>
              </p:ext>
            </p:extLst>
          </p:nvPr>
        </p:nvGraphicFramePr>
        <p:xfrm>
          <a:off x="3788493" y="2296287"/>
          <a:ext cx="2302875" cy="457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75">
                  <a:extLst>
                    <a:ext uri="{9D8B030D-6E8A-4147-A177-3AD203B41FA5}">
                      <a16:colId xmlns:a16="http://schemas.microsoft.com/office/drawing/2014/main" val="942782486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938631162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639584279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2271996878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3441507918"/>
                    </a:ext>
                  </a:extLst>
                </a:gridCol>
              </a:tblGrid>
              <a:tr h="45716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419613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85E82E0-C816-4312-931D-1019B0B16855}"/>
              </a:ext>
            </a:extLst>
          </p:cNvPr>
          <p:cNvSpPr txBox="1"/>
          <p:nvPr/>
        </p:nvSpPr>
        <p:spPr>
          <a:xfrm>
            <a:off x="1048871" y="2438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/>
              <a:t>Rec: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FEFE04C4-010D-BA68-13AD-FF86C389A6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5963139"/>
              </p:ext>
            </p:extLst>
          </p:nvPr>
        </p:nvGraphicFramePr>
        <p:xfrm>
          <a:off x="3806422" y="3443769"/>
          <a:ext cx="2302875" cy="45716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0575">
                  <a:extLst>
                    <a:ext uri="{9D8B030D-6E8A-4147-A177-3AD203B41FA5}">
                      <a16:colId xmlns:a16="http://schemas.microsoft.com/office/drawing/2014/main" val="3811993200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938631162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639584279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2271996878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3441507918"/>
                    </a:ext>
                  </a:extLst>
                </a:gridCol>
              </a:tblGrid>
              <a:tr h="45716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41961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81686EE-D330-9BFC-202C-CCAB733192ED}"/>
              </a:ext>
            </a:extLst>
          </p:cNvPr>
          <p:cNvSpPr txBox="1"/>
          <p:nvPr/>
        </p:nvSpPr>
        <p:spPr>
          <a:xfrm>
            <a:off x="1048310" y="3522568"/>
            <a:ext cx="16529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err="1"/>
              <a:t>Pomocni</a:t>
            </a:r>
            <a:r>
              <a:rPr lang="en-GB"/>
              <a:t> </a:t>
            </a:r>
            <a:r>
              <a:rPr lang="en-GB" err="1"/>
              <a:t>niz</a:t>
            </a:r>
            <a:r>
              <a:rPr lang="en-GB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888793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8C385-6128-3541-0F82-715B8AE8D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Right longest gap</a:t>
            </a:r>
          </a:p>
          <a:p>
            <a:endParaRPr lang="en-GB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A791467-0C4C-75EE-BB92-56C8571C80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9830523"/>
              </p:ext>
            </p:extLst>
          </p:nvPr>
        </p:nvGraphicFramePr>
        <p:xfrm>
          <a:off x="3788493" y="2296287"/>
          <a:ext cx="2302875" cy="457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75">
                  <a:extLst>
                    <a:ext uri="{9D8B030D-6E8A-4147-A177-3AD203B41FA5}">
                      <a16:colId xmlns:a16="http://schemas.microsoft.com/office/drawing/2014/main" val="2105190588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938631162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639584279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2271996878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3441507918"/>
                    </a:ext>
                  </a:extLst>
                </a:gridCol>
              </a:tblGrid>
              <a:tr h="45716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A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419613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85E82E0-C816-4312-931D-1019B0B16855}"/>
              </a:ext>
            </a:extLst>
          </p:cNvPr>
          <p:cNvSpPr txBox="1"/>
          <p:nvPr/>
        </p:nvSpPr>
        <p:spPr>
          <a:xfrm>
            <a:off x="1048871" y="2438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/>
              <a:t>Rec: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FEFE04C4-010D-BA68-13AD-FF86C389A6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2059635"/>
              </p:ext>
            </p:extLst>
          </p:nvPr>
        </p:nvGraphicFramePr>
        <p:xfrm>
          <a:off x="3806422" y="3443769"/>
          <a:ext cx="2302875" cy="45716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0575">
                  <a:extLst>
                    <a:ext uri="{9D8B030D-6E8A-4147-A177-3AD203B41FA5}">
                      <a16:colId xmlns:a16="http://schemas.microsoft.com/office/drawing/2014/main" val="3650256554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938631162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639584279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2271996878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3441507918"/>
                    </a:ext>
                  </a:extLst>
                </a:gridCol>
              </a:tblGrid>
              <a:tr h="45716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41961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81686EE-D330-9BFC-202C-CCAB733192ED}"/>
              </a:ext>
            </a:extLst>
          </p:cNvPr>
          <p:cNvSpPr txBox="1"/>
          <p:nvPr/>
        </p:nvSpPr>
        <p:spPr>
          <a:xfrm>
            <a:off x="1048310" y="352256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err="1"/>
              <a:t>Pomocni</a:t>
            </a:r>
            <a:r>
              <a:rPr lang="en-GB"/>
              <a:t> </a:t>
            </a:r>
            <a:r>
              <a:rPr lang="en-GB" err="1"/>
              <a:t>niz</a:t>
            </a:r>
            <a:r>
              <a:rPr lang="en-GB"/>
              <a:t>: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B135FB7-D69A-7A75-B865-5AA77F577049}"/>
              </a:ext>
            </a:extLst>
          </p:cNvPr>
          <p:cNvCxnSpPr/>
          <p:nvPr/>
        </p:nvCxnSpPr>
        <p:spPr>
          <a:xfrm>
            <a:off x="5805814" y="2136731"/>
            <a:ext cx="294244" cy="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137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8C385-6128-3541-0F82-715B8AE8D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Right longest gap</a:t>
            </a:r>
          </a:p>
          <a:p>
            <a:endParaRPr lang="en-GB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A791467-0C4C-75EE-BB92-56C8571C80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9750003"/>
              </p:ext>
            </p:extLst>
          </p:nvPr>
        </p:nvGraphicFramePr>
        <p:xfrm>
          <a:off x="3788493" y="2296287"/>
          <a:ext cx="2302875" cy="457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75">
                  <a:extLst>
                    <a:ext uri="{9D8B030D-6E8A-4147-A177-3AD203B41FA5}">
                      <a16:colId xmlns:a16="http://schemas.microsoft.com/office/drawing/2014/main" val="345976141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938631162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639584279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2271996878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3441507918"/>
                    </a:ext>
                  </a:extLst>
                </a:gridCol>
              </a:tblGrid>
              <a:tr h="45716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419613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85E82E0-C816-4312-931D-1019B0B16855}"/>
              </a:ext>
            </a:extLst>
          </p:cNvPr>
          <p:cNvSpPr txBox="1"/>
          <p:nvPr/>
        </p:nvSpPr>
        <p:spPr>
          <a:xfrm>
            <a:off x="1048871" y="2438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/>
              <a:t>Rec: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FEFE04C4-010D-BA68-13AD-FF86C389A6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3431436"/>
              </p:ext>
            </p:extLst>
          </p:nvPr>
        </p:nvGraphicFramePr>
        <p:xfrm>
          <a:off x="3806422" y="3443769"/>
          <a:ext cx="2302875" cy="45716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0575">
                  <a:extLst>
                    <a:ext uri="{9D8B030D-6E8A-4147-A177-3AD203B41FA5}">
                      <a16:colId xmlns:a16="http://schemas.microsoft.com/office/drawing/2014/main" val="941097910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938631162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639584279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2271996878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3441507918"/>
                    </a:ext>
                  </a:extLst>
                </a:gridCol>
              </a:tblGrid>
              <a:tr h="45716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41961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81686EE-D330-9BFC-202C-CCAB733192ED}"/>
              </a:ext>
            </a:extLst>
          </p:cNvPr>
          <p:cNvSpPr txBox="1"/>
          <p:nvPr/>
        </p:nvSpPr>
        <p:spPr>
          <a:xfrm>
            <a:off x="1048310" y="352256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err="1"/>
              <a:t>Pomocni</a:t>
            </a:r>
            <a:r>
              <a:rPr lang="en-GB"/>
              <a:t> </a:t>
            </a:r>
            <a:r>
              <a:rPr lang="en-GB" err="1"/>
              <a:t>niz</a:t>
            </a:r>
            <a:r>
              <a:rPr lang="en-GB"/>
              <a:t>: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6313D7B-C0DB-C82B-04BD-F0D1E10AF220}"/>
              </a:ext>
            </a:extLst>
          </p:cNvPr>
          <p:cNvCxnSpPr/>
          <p:nvPr/>
        </p:nvCxnSpPr>
        <p:spPr>
          <a:xfrm>
            <a:off x="5389741" y="2149987"/>
            <a:ext cx="704172" cy="13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401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8C385-6128-3541-0F82-715B8AE8D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Right longest gap</a:t>
            </a:r>
          </a:p>
          <a:p>
            <a:endParaRPr lang="en-GB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A791467-0C4C-75EE-BB92-56C8571C80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8413306"/>
              </p:ext>
            </p:extLst>
          </p:nvPr>
        </p:nvGraphicFramePr>
        <p:xfrm>
          <a:off x="3788493" y="2296287"/>
          <a:ext cx="2302875" cy="457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75">
                  <a:extLst>
                    <a:ext uri="{9D8B030D-6E8A-4147-A177-3AD203B41FA5}">
                      <a16:colId xmlns:a16="http://schemas.microsoft.com/office/drawing/2014/main" val="738925904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938631162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639584279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2271996878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3441507918"/>
                    </a:ext>
                  </a:extLst>
                </a:gridCol>
              </a:tblGrid>
              <a:tr h="45716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419613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85E82E0-C816-4312-931D-1019B0B16855}"/>
              </a:ext>
            </a:extLst>
          </p:cNvPr>
          <p:cNvSpPr txBox="1"/>
          <p:nvPr/>
        </p:nvSpPr>
        <p:spPr>
          <a:xfrm>
            <a:off x="1048871" y="2438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/>
              <a:t>Rec: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FEFE04C4-010D-BA68-13AD-FF86C389A6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9049566"/>
              </p:ext>
            </p:extLst>
          </p:nvPr>
        </p:nvGraphicFramePr>
        <p:xfrm>
          <a:off x="3806422" y="3443769"/>
          <a:ext cx="2302875" cy="45716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0575">
                  <a:extLst>
                    <a:ext uri="{9D8B030D-6E8A-4147-A177-3AD203B41FA5}">
                      <a16:colId xmlns:a16="http://schemas.microsoft.com/office/drawing/2014/main" val="157137493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938631162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639584279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2271996878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3441507918"/>
                    </a:ext>
                  </a:extLst>
                </a:gridCol>
              </a:tblGrid>
              <a:tr h="45716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41961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81686EE-D330-9BFC-202C-CCAB733192ED}"/>
              </a:ext>
            </a:extLst>
          </p:cNvPr>
          <p:cNvSpPr txBox="1"/>
          <p:nvPr/>
        </p:nvSpPr>
        <p:spPr>
          <a:xfrm>
            <a:off x="1048310" y="352256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err="1"/>
              <a:t>Pomocni</a:t>
            </a:r>
            <a:r>
              <a:rPr lang="en-GB"/>
              <a:t> </a:t>
            </a:r>
            <a:r>
              <a:rPr lang="en-GB" err="1"/>
              <a:t>niz</a:t>
            </a:r>
            <a:r>
              <a:rPr lang="en-GB"/>
              <a:t>: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6313D7B-C0DB-C82B-04BD-F0D1E10AF220}"/>
              </a:ext>
            </a:extLst>
          </p:cNvPr>
          <p:cNvCxnSpPr/>
          <p:nvPr/>
        </p:nvCxnSpPr>
        <p:spPr>
          <a:xfrm flipV="1">
            <a:off x="4937551" y="2177257"/>
            <a:ext cx="1155017" cy="1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4136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Application>Microsoft Office PowerPoint</Application>
  <PresentationFormat>Widescreen</PresentationFormat>
  <Slides>21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Facet</vt:lpstr>
      <vt:lpstr> Algoritam za preskakanje nepotrebnih poredjenja karaktera pri pretrazivanju reci</vt:lpstr>
      <vt:lpstr>Sadrzaj</vt:lpstr>
      <vt:lpstr>Boyer-Moore algoritam</vt:lpstr>
      <vt:lpstr>Right longest gap</vt:lpstr>
      <vt:lpstr>Left longest gap</vt:lpstr>
      <vt:lpstr>Right longest gap </vt:lpstr>
      <vt:lpstr>Right longest gap </vt:lpstr>
      <vt:lpstr>Right longest gap </vt:lpstr>
      <vt:lpstr>Right longest gap </vt:lpstr>
      <vt:lpstr>Right longest gap </vt:lpstr>
      <vt:lpstr>Right longest gap </vt:lpstr>
      <vt:lpstr>Right longest gap </vt:lpstr>
      <vt:lpstr>Right longest gap </vt:lpstr>
      <vt:lpstr>Right longest gap </vt:lpstr>
      <vt:lpstr>Right longest gap </vt:lpstr>
      <vt:lpstr>Right longest gap </vt:lpstr>
      <vt:lpstr>Right longest gap </vt:lpstr>
      <vt:lpstr>Right longest gap </vt:lpstr>
      <vt:lpstr>Koriscenje memorije u zavisnosti od duzine reci koja se pretrazuje</vt:lpstr>
      <vt:lpstr>Utroseno vreme za  pretragu reci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25</cp:revision>
  <dcterms:created xsi:type="dcterms:W3CDTF">2022-06-12T19:08:51Z</dcterms:created>
  <dcterms:modified xsi:type="dcterms:W3CDTF">2022-06-13T11:57:03Z</dcterms:modified>
</cp:coreProperties>
</file>