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7" r:id="rId1"/>
  </p:sldMasterIdLst>
  <p:notesMasterIdLst>
    <p:notesMasterId r:id="rId32"/>
  </p:notesMasterIdLst>
  <p:sldIdLst>
    <p:sldId id="286" r:id="rId2"/>
    <p:sldId id="287" r:id="rId3"/>
    <p:sldId id="288" r:id="rId4"/>
    <p:sldId id="289" r:id="rId5"/>
    <p:sldId id="290" r:id="rId6"/>
    <p:sldId id="291" r:id="rId7"/>
    <p:sldId id="292" r:id="rId8"/>
    <p:sldId id="295" r:id="rId9"/>
    <p:sldId id="293" r:id="rId10"/>
    <p:sldId id="294" r:id="rId11"/>
    <p:sldId id="260" r:id="rId12"/>
    <p:sldId id="261" r:id="rId13"/>
    <p:sldId id="262" r:id="rId14"/>
    <p:sldId id="264" r:id="rId15"/>
    <p:sldId id="267" r:id="rId16"/>
    <p:sldId id="266" r:id="rId17"/>
    <p:sldId id="265" r:id="rId18"/>
    <p:sldId id="268" r:id="rId19"/>
    <p:sldId id="269" r:id="rId20"/>
    <p:sldId id="270" r:id="rId21"/>
    <p:sldId id="271" r:id="rId22"/>
    <p:sldId id="272" r:id="rId23"/>
    <p:sldId id="273" r:id="rId24"/>
    <p:sldId id="274" r:id="rId25"/>
    <p:sldId id="296" r:id="rId26"/>
    <p:sldId id="275" r:id="rId27"/>
    <p:sldId id="282" r:id="rId28"/>
    <p:sldId id="283" r:id="rId29"/>
    <p:sldId id="284" r:id="rId30"/>
    <p:sldId id="285" r:id="rId3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3"/>
    <p:restoredTop sz="94694"/>
  </p:normalViewPr>
  <p:slideViewPr>
    <p:cSldViewPr snapToGrid="0">
      <p:cViewPr varScale="1">
        <p:scale>
          <a:sx n="121" d="100"/>
          <a:sy n="121" d="100"/>
        </p:scale>
        <p:origin x="7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_________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גיליון1!$B$1</c:f>
              <c:strCache>
                <c:ptCount val="1"/>
                <c:pt idx="0">
                  <c:v> אחוז דיוק</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גיליון1!$A$2:$A$4</c:f>
              <c:strCache>
                <c:ptCount val="3"/>
                <c:pt idx="0">
                  <c:v>Multi layer Perceptron</c:v>
                </c:pt>
                <c:pt idx="1">
                  <c:v>Random forest</c:v>
                </c:pt>
                <c:pt idx="2">
                  <c:v>Logistic regression</c:v>
                </c:pt>
              </c:strCache>
            </c:strRef>
          </c:cat>
          <c:val>
            <c:numRef>
              <c:f>גיליון1!$B$2:$B$4</c:f>
              <c:numCache>
                <c:formatCode>General</c:formatCode>
                <c:ptCount val="3"/>
                <c:pt idx="0">
                  <c:v>85.584000000000003</c:v>
                </c:pt>
                <c:pt idx="1">
                  <c:v>87.4</c:v>
                </c:pt>
                <c:pt idx="2">
                  <c:v>87.370999999999995</c:v>
                </c:pt>
              </c:numCache>
            </c:numRef>
          </c:val>
          <c:extLst>
            <c:ext xmlns:c16="http://schemas.microsoft.com/office/drawing/2014/chart" uri="{C3380CC4-5D6E-409C-BE32-E72D297353CC}">
              <c16:uniqueId val="{00000000-B68D-E047-8BFB-557159BFA279}"/>
            </c:ext>
          </c:extLst>
        </c:ser>
        <c:ser>
          <c:idx val="1"/>
          <c:order val="1"/>
          <c:tx>
            <c:strRef>
              <c:f>גיליון1!$C$1</c:f>
              <c:strCache>
                <c:ptCount val="1"/>
                <c:pt idx="0">
                  <c:v>זמן ריצה (שניות)</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גיליון1!$A$2:$A$4</c:f>
              <c:strCache>
                <c:ptCount val="3"/>
                <c:pt idx="0">
                  <c:v>Multi layer Perceptron</c:v>
                </c:pt>
                <c:pt idx="1">
                  <c:v>Random forest</c:v>
                </c:pt>
                <c:pt idx="2">
                  <c:v>Logistic regression</c:v>
                </c:pt>
              </c:strCache>
            </c:strRef>
          </c:cat>
          <c:val>
            <c:numRef>
              <c:f>גיליון1!$C$2:$C$4</c:f>
              <c:numCache>
                <c:formatCode>General</c:formatCode>
                <c:ptCount val="3"/>
                <c:pt idx="0">
                  <c:v>96</c:v>
                </c:pt>
                <c:pt idx="1">
                  <c:v>44.36</c:v>
                </c:pt>
                <c:pt idx="2">
                  <c:v>38.799999999999997</c:v>
                </c:pt>
              </c:numCache>
            </c:numRef>
          </c:val>
          <c:extLst>
            <c:ext xmlns:c16="http://schemas.microsoft.com/office/drawing/2014/chart" uri="{C3380CC4-5D6E-409C-BE32-E72D297353CC}">
              <c16:uniqueId val="{00000001-B68D-E047-8BFB-557159BFA279}"/>
            </c:ext>
          </c:extLst>
        </c:ser>
        <c:dLbls>
          <c:showLegendKey val="0"/>
          <c:showVal val="0"/>
          <c:showCatName val="0"/>
          <c:showSerName val="0"/>
          <c:showPercent val="0"/>
          <c:showBubbleSize val="0"/>
        </c:dLbls>
        <c:gapWidth val="219"/>
        <c:overlap val="-27"/>
        <c:axId val="-646798416"/>
        <c:axId val="-646802224"/>
      </c:barChart>
      <c:catAx>
        <c:axId val="-646798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646802224"/>
        <c:crosses val="autoZero"/>
        <c:auto val="1"/>
        <c:lblAlgn val="ctr"/>
        <c:lblOffset val="100"/>
        <c:noMultiLvlLbl val="0"/>
      </c:catAx>
      <c:valAx>
        <c:axId val="-64680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64679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D4DF7D0-86D0-4C1A-8EB3-B685E2BBF7C9}" type="datetimeFigureOut">
              <a:rPr lang="he-IL" smtClean="0"/>
              <a:t>ב'.סיון.תש"ף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05D4FF8-DC49-4431-ACFD-2F3F477A281F}" type="slidenum">
              <a:rPr lang="he-IL" smtClean="0"/>
              <a:t>‹#›</a:t>
            </a:fld>
            <a:endParaRPr lang="he-IL"/>
          </a:p>
        </p:txBody>
      </p:sp>
    </p:spTree>
    <p:extLst>
      <p:ext uri="{BB962C8B-B14F-4D97-AF65-F5344CB8AC3E}">
        <p14:creationId xmlns:p14="http://schemas.microsoft.com/office/powerpoint/2010/main" val="400393542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05D4FF8-DC49-4431-ACFD-2F3F477A281F}" type="slidenum">
              <a:rPr lang="he-IL" smtClean="0"/>
              <a:t>20</a:t>
            </a:fld>
            <a:endParaRPr lang="he-IL"/>
          </a:p>
        </p:txBody>
      </p:sp>
    </p:spTree>
    <p:extLst>
      <p:ext uri="{BB962C8B-B14F-4D97-AF65-F5344CB8AC3E}">
        <p14:creationId xmlns:p14="http://schemas.microsoft.com/office/powerpoint/2010/main" val="361314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295592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303662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BBA5E4-8B76-4CC0-BEAF-02B3D20919D7}"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910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1333718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BA5E4-8B76-4CC0-BEAF-02B3D20919D7}"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166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38860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2038063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379584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197295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247511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82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390016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395631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372664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359347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37BBF3-CF91-4534-97D1-70FF27262ABB}" type="datetimeFigureOut">
              <a:rPr lang="he-IL" smtClean="0"/>
              <a:t>ב'.סיון.תש"ף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BBA5E4-8B76-4CC0-BEAF-02B3D20919D7}" type="slidenum">
              <a:rPr lang="he-IL" smtClean="0"/>
              <a:t>‹#›</a:t>
            </a:fld>
            <a:endParaRPr lang="he-IL"/>
          </a:p>
        </p:txBody>
      </p:sp>
    </p:spTree>
    <p:extLst>
      <p:ext uri="{BB962C8B-B14F-4D97-AF65-F5344CB8AC3E}">
        <p14:creationId xmlns:p14="http://schemas.microsoft.com/office/powerpoint/2010/main" val="2431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37BBF3-CF91-4534-97D1-70FF27262ABB}" type="datetimeFigureOut">
              <a:rPr lang="he-IL" smtClean="0"/>
              <a:t>ב'.סיון.תש"ף</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BBA5E4-8B76-4CC0-BEAF-02B3D20919D7}" type="slidenum">
              <a:rPr lang="he-IL" smtClean="0"/>
              <a:t>‹#›</a:t>
            </a:fld>
            <a:endParaRPr lang="he-IL"/>
          </a:p>
        </p:txBody>
      </p:sp>
    </p:spTree>
    <p:extLst>
      <p:ext uri="{BB962C8B-B14F-4D97-AF65-F5344CB8AC3E}">
        <p14:creationId xmlns:p14="http://schemas.microsoft.com/office/powerpoint/2010/main" val="1443143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bs.gov.il/he/publications/DocLib/2019/19.ShnatonTransportandRoadSafety/st19_21.pdf" TargetMode="External"/><Relationship Id="rId2" Type="http://schemas.openxmlformats.org/officeDocument/2006/relationships/hyperlink" Target="https://www.gov.il/BlobFolder/reports/injury_to_pedestrians_in_israel/he/injury_to_pedestrians_in_israel.pdf" TargetMode="External"/><Relationship Id="rId1" Type="http://schemas.openxmlformats.org/officeDocument/2006/relationships/slideLayout" Target="../slideLayouts/slideLayout2.xml"/><Relationship Id="rId5" Type="http://schemas.openxmlformats.org/officeDocument/2006/relationships/hyperlink" Target="https://www.kaggle.com/" TargetMode="External"/><Relationship Id="rId4" Type="http://schemas.openxmlformats.org/officeDocument/2006/relationships/hyperlink" Target="https://he.wikipedia.org/wiki/%D7%AA%D7%90%D7%95%D7%A0%D7%AA_%D7%93%D7%A8%D7%9B%D7%99%D7%9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r"/>
            <a:r>
              <a:rPr lang="he-IL" dirty="0"/>
              <a:t>סיווג קטלניות תאונת דרכים כתלות במאפייני האירוע</a:t>
            </a:r>
          </a:p>
        </p:txBody>
      </p:sp>
      <p:sp>
        <p:nvSpPr>
          <p:cNvPr id="3" name="כותרת משנה 2"/>
          <p:cNvSpPr>
            <a:spLocks noGrp="1"/>
          </p:cNvSpPr>
          <p:nvPr>
            <p:ph type="subTitle" idx="1"/>
          </p:nvPr>
        </p:nvSpPr>
        <p:spPr/>
        <p:txBody>
          <a:bodyPr>
            <a:normAutofit/>
          </a:bodyPr>
          <a:lstStyle/>
          <a:p>
            <a:pPr algn="r"/>
            <a:r>
              <a:rPr lang="he-IL" dirty="0" err="1"/>
              <a:t>מזלר</a:t>
            </a:r>
            <a:r>
              <a:rPr lang="he-IL" dirty="0"/>
              <a:t> אפי- 312719602</a:t>
            </a:r>
          </a:p>
          <a:p>
            <a:pPr algn="r"/>
            <a:r>
              <a:rPr lang="he-IL" dirty="0" err="1"/>
              <a:t>לזרוף</a:t>
            </a:r>
            <a:r>
              <a:rPr lang="he-IL" dirty="0"/>
              <a:t> שלו- 300209202</a:t>
            </a:r>
          </a:p>
        </p:txBody>
      </p:sp>
    </p:spTree>
    <p:extLst>
      <p:ext uri="{BB962C8B-B14F-4D97-AF65-F5344CB8AC3E}">
        <p14:creationId xmlns:p14="http://schemas.microsoft.com/office/powerpoint/2010/main" val="182382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בסיס נתונים</a:t>
            </a:r>
          </a:p>
        </p:txBody>
      </p:sp>
      <p:sp>
        <p:nvSpPr>
          <p:cNvPr id="4" name="Rectangle 6">
            <a:extLst>
              <a:ext uri="{FF2B5EF4-FFF2-40B4-BE49-F238E27FC236}">
                <a16:creationId xmlns:a16="http://schemas.microsoft.com/office/drawing/2014/main" id="{56C7955E-8695-4509-928D-7B5357F13719}"/>
              </a:ext>
            </a:extLst>
          </p:cNvPr>
          <p:cNvSpPr>
            <a:spLocks noGrp="1"/>
          </p:cNvSpPr>
          <p:nvPr>
            <p:ph idx="1"/>
          </p:nvPr>
        </p:nvSpPr>
        <p:spPr>
          <a:xfrm>
            <a:off x="2448232" y="1447800"/>
            <a:ext cx="9056380" cy="212468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Special condition at sight  :</a:t>
            </a:r>
            <a:r>
              <a:rPr lang="en-US" sz="1200" dirty="0">
                <a:solidFill>
                  <a:schemeClr val="tx1">
                    <a:lumMod val="75000"/>
                    <a:lumOff val="25000"/>
                  </a:schemeClr>
                </a:solidFill>
                <a:latin typeface="Arial" panose="020B0604020202020204" pitchFamily="34" charset="0"/>
                <a:ea typeface="Times New Roman" panose="02020603050405020304" pitchFamily="18" charset="0"/>
              </a:rPr>
              <a:t> categorical coding  (0-none , 1= Auto traffic signal – out , 2= Auto signal part defective,        	    	         3= Road sign or marking defective or obscured, 4= Roadworks , 5=</a:t>
            </a:r>
            <a:r>
              <a:rPr lang="en-US" sz="1200" dirty="0"/>
              <a:t> Road surface defective, 		         6= Oil or  diesel ,7=mud ,-1= data missing </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endParaRPr lang="en-US" sz="1200" u="none" strike="noStrike" dirty="0">
              <a:solidFill>
                <a:schemeClr val="tx1">
                  <a:lumMod val="75000"/>
                  <a:lumOff val="25000"/>
                </a:schemeClr>
              </a:solidFill>
              <a:effectLst/>
            </a:endParaRPr>
          </a:p>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Light condition </a:t>
            </a:r>
            <a:r>
              <a:rPr lang="en-US" sz="1200" dirty="0">
                <a:solidFill>
                  <a:schemeClr val="tx1">
                    <a:lumMod val="75000"/>
                    <a:lumOff val="25000"/>
                  </a:schemeClr>
                </a:solidFill>
                <a:latin typeface="Arial" panose="020B0604020202020204" pitchFamily="34" charset="0"/>
                <a:ea typeface="Times New Roman" panose="02020603050405020304" pitchFamily="18" charset="0"/>
              </a:rPr>
              <a:t>: (1=</a:t>
            </a:r>
            <a:r>
              <a:rPr lang="en-US" sz="1200" dirty="0"/>
              <a:t> Daylight , 4=Darkness - lights lit , 5=Darkness - lights lit  ,6=Darkness - no lighting  ,		                 7=Darkness - lighting unknown , -1=Data missing or out of range</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p>
          <a:p>
            <a:pPr marR="30480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Junction detail : </a:t>
            </a:r>
            <a:r>
              <a:rPr lang="en-US" sz="1200" dirty="0">
                <a:solidFill>
                  <a:schemeClr val="tx1">
                    <a:lumMod val="75000"/>
                    <a:lumOff val="25000"/>
                  </a:schemeClr>
                </a:solidFill>
                <a:latin typeface="Arial" panose="020B0604020202020204" pitchFamily="34" charset="0"/>
                <a:ea typeface="Times New Roman" panose="02020603050405020304" pitchFamily="18" charset="0"/>
              </a:rPr>
              <a:t>(0= Not at junction or within 20 </a:t>
            </a:r>
            <a:r>
              <a:rPr lang="en-US" sz="1200" dirty="0" err="1">
                <a:solidFill>
                  <a:schemeClr val="tx1">
                    <a:lumMod val="75000"/>
                    <a:lumOff val="25000"/>
                  </a:schemeClr>
                </a:solidFill>
                <a:latin typeface="Arial" panose="020B0604020202020204" pitchFamily="34" charset="0"/>
                <a:ea typeface="Times New Roman" panose="02020603050405020304" pitchFamily="18" charset="0"/>
              </a:rPr>
              <a:t>metres</a:t>
            </a:r>
            <a:r>
              <a:rPr lang="en-US" sz="1200" dirty="0">
                <a:solidFill>
                  <a:schemeClr val="tx1">
                    <a:lumMod val="75000"/>
                    <a:lumOff val="25000"/>
                  </a:schemeClr>
                </a:solidFill>
                <a:latin typeface="Arial" panose="020B0604020202020204" pitchFamily="34" charset="0"/>
                <a:ea typeface="Times New Roman" panose="02020603050405020304" pitchFamily="18" charset="0"/>
              </a:rPr>
              <a:t> ,1=</a:t>
            </a:r>
            <a:r>
              <a:rPr lang="en-US" sz="1200" dirty="0"/>
              <a:t> Roundabout, 2=Mini-roundabout 		                	               traffic signal,  3=T or staggered junction ,5=Slip road ,6=Crossroads , 7=More than 4 arms (not 	               roundabout)  ,8=Private drive or entrance , 9=Other junction, -1=Data missing or out of range</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2312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האלגוריתמים שנבחרו</a:t>
            </a:r>
          </a:p>
        </p:txBody>
      </p:sp>
      <p:sp>
        <p:nvSpPr>
          <p:cNvPr id="3" name="מציין מיקום תוכן 2"/>
          <p:cNvSpPr>
            <a:spLocks noGrp="1"/>
          </p:cNvSpPr>
          <p:nvPr>
            <p:ph idx="1"/>
          </p:nvPr>
        </p:nvSpPr>
        <p:spPr/>
        <p:txBody>
          <a:bodyPr>
            <a:normAutofit/>
          </a:bodyPr>
          <a:lstStyle/>
          <a:p>
            <a:r>
              <a:rPr lang="en-US" sz="2400" dirty="0"/>
              <a:t>Logistic regression</a:t>
            </a:r>
            <a:endParaRPr lang="he-IL" sz="2400" dirty="0"/>
          </a:p>
          <a:p>
            <a:r>
              <a:rPr lang="en-US" sz="2400" dirty="0"/>
              <a:t>Multi layer Perceptron</a:t>
            </a:r>
            <a:endParaRPr lang="he-IL" sz="2400" dirty="0"/>
          </a:p>
          <a:p>
            <a:r>
              <a:rPr lang="en-US" sz="2400" dirty="0"/>
              <a:t>Random forest</a:t>
            </a:r>
          </a:p>
        </p:txBody>
      </p:sp>
    </p:spTree>
    <p:extLst>
      <p:ext uri="{BB962C8B-B14F-4D97-AF65-F5344CB8AC3E}">
        <p14:creationId xmlns:p14="http://schemas.microsoft.com/office/powerpoint/2010/main" val="355081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עיבוד בסיס הנתונים</a:t>
            </a:r>
          </a:p>
        </p:txBody>
      </p:sp>
      <p:sp>
        <p:nvSpPr>
          <p:cNvPr id="3" name="מציין מיקום תוכן 2"/>
          <p:cNvSpPr>
            <a:spLocks noGrp="1"/>
          </p:cNvSpPr>
          <p:nvPr>
            <p:ph idx="1"/>
          </p:nvPr>
        </p:nvSpPr>
        <p:spPr/>
        <p:txBody>
          <a:bodyPr/>
          <a:lstStyle/>
          <a:p>
            <a:r>
              <a:rPr lang="he-IL" dirty="0"/>
              <a:t>מחיקת שורות שיש בהם מאפיינים ריקים (</a:t>
            </a:r>
            <a:r>
              <a:rPr lang="en-US" dirty="0"/>
              <a:t>/NULL</a:t>
            </a:r>
            <a:r>
              <a:rPr lang="he-IL" dirty="0"/>
              <a:t>מחרוזת ריקה)</a:t>
            </a:r>
          </a:p>
          <a:p>
            <a:r>
              <a:rPr lang="he-IL" dirty="0"/>
              <a:t>מחיקת שורות שבהם מופיע קידוד </a:t>
            </a:r>
            <a:r>
              <a:rPr lang="en-US" dirty="0"/>
              <a:t>-1</a:t>
            </a:r>
            <a:r>
              <a:rPr lang="he-IL" dirty="0"/>
              <a:t> מאחר וזה קידוד לנתון ריק</a:t>
            </a:r>
          </a:p>
          <a:p>
            <a:r>
              <a:rPr lang="he-IL" dirty="0"/>
              <a:t>הפיכת המשתנה התלוי (חומרת התאונה ) לבינארי כלומר תאונה חמורה או קלה</a:t>
            </a:r>
          </a:p>
          <a:p>
            <a:r>
              <a:rPr lang="he-IL" dirty="0"/>
              <a:t>חלוקת הנתונים לאימון</a:t>
            </a:r>
            <a:r>
              <a:rPr lang="en-US" dirty="0"/>
              <a:t>Training) </a:t>
            </a:r>
            <a:r>
              <a:rPr lang="he-IL" dirty="0"/>
              <a:t>) ולבדיקה </a:t>
            </a:r>
            <a:r>
              <a:rPr lang="en-US" dirty="0"/>
              <a:t>(Test)</a:t>
            </a:r>
            <a:r>
              <a:rPr lang="he-IL" dirty="0"/>
              <a:t> ביחס של 0.8 0.2</a:t>
            </a:r>
          </a:p>
        </p:txBody>
      </p:sp>
      <p:pic>
        <p:nvPicPr>
          <p:cNvPr id="5" name="תמונה 4" descr="תמונה שמכילה צילום מסך&#10;&#10;התיאור נוצר באופן אוטומטי">
            <a:extLst>
              <a:ext uri="{FF2B5EF4-FFF2-40B4-BE49-F238E27FC236}">
                <a16:creationId xmlns:a16="http://schemas.microsoft.com/office/drawing/2014/main" id="{71F40B7B-0B1E-A44A-91FE-BDBE264C3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50" y="4286991"/>
            <a:ext cx="9131238" cy="2313247"/>
          </a:xfrm>
          <a:prstGeom prst="rect">
            <a:avLst/>
          </a:prstGeom>
        </p:spPr>
      </p:pic>
    </p:spTree>
    <p:extLst>
      <p:ext uri="{BB962C8B-B14F-4D97-AF65-F5344CB8AC3E}">
        <p14:creationId xmlns:p14="http://schemas.microsoft.com/office/powerpoint/2010/main" val="311950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dirty="0"/>
              <a:t>עיבוד בסיס הנתונים</a:t>
            </a:r>
            <a:br>
              <a:rPr lang="en-US" dirty="0"/>
            </a:br>
            <a:r>
              <a:rPr lang="he-IL" dirty="0"/>
              <a:t>	</a:t>
            </a:r>
            <a:r>
              <a:rPr lang="he-IL" sz="2000" dirty="0"/>
              <a:t>מחיקת שורות שיש בהם מאפיינים ריקים</a:t>
            </a:r>
          </a:p>
        </p:txBody>
      </p:sp>
      <p:sp>
        <p:nvSpPr>
          <p:cNvPr id="3" name="מציין מיקום תוכן 2"/>
          <p:cNvSpPr>
            <a:spLocks noGrp="1"/>
          </p:cNvSpPr>
          <p:nvPr>
            <p:ph idx="1"/>
          </p:nvPr>
        </p:nvSpPr>
        <p:spPr/>
        <p:txBody>
          <a:bodyPr/>
          <a:lstStyle/>
          <a:p>
            <a:r>
              <a:rPr lang="he-IL" dirty="0"/>
              <a:t>ב</a:t>
            </a:r>
            <a:r>
              <a:rPr lang="en-US" dirty="0"/>
              <a:t>data set</a:t>
            </a:r>
            <a:r>
              <a:rPr lang="he-IL" dirty="0"/>
              <a:t> שלנו התגלו תאים שבהם לא היה מידע או שהמידע היה </a:t>
            </a:r>
            <a:r>
              <a:rPr lang="en-US" dirty="0"/>
              <a:t>NULL</a:t>
            </a:r>
            <a:r>
              <a:rPr lang="he-IL" dirty="0"/>
              <a:t> מאחר ומצב כזה יכניס רעש למודל בחרנו להתייחס לשורה כזו כלא רלוונטית לאימון / מבחן </a:t>
            </a: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7" y="3362878"/>
            <a:ext cx="10407445" cy="899160"/>
          </a:xfrm>
          <a:prstGeom prst="rect">
            <a:avLst/>
          </a:prstGeom>
        </p:spPr>
      </p:pic>
      <p:pic>
        <p:nvPicPr>
          <p:cNvPr id="6" name="תמונה 5">
            <a:extLst>
              <a:ext uri="{FF2B5EF4-FFF2-40B4-BE49-F238E27FC236}">
                <a16:creationId xmlns:a16="http://schemas.microsoft.com/office/drawing/2014/main" id="{9B9E2522-0751-7C41-AEA8-0980D8D8C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366" y="4550580"/>
            <a:ext cx="10407445" cy="536049"/>
          </a:xfrm>
          <a:prstGeom prst="rect">
            <a:avLst/>
          </a:prstGeom>
        </p:spPr>
      </p:pic>
    </p:spTree>
    <p:extLst>
      <p:ext uri="{BB962C8B-B14F-4D97-AF65-F5344CB8AC3E}">
        <p14:creationId xmlns:p14="http://schemas.microsoft.com/office/powerpoint/2010/main" val="42936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r"/>
            <a:r>
              <a:rPr lang="he-IL" dirty="0"/>
              <a:t>עיבוד בסיס הנתונים</a:t>
            </a:r>
            <a:br>
              <a:rPr lang="en-US" dirty="0"/>
            </a:br>
            <a:r>
              <a:rPr lang="he-IL" dirty="0"/>
              <a:t>	</a:t>
            </a:r>
            <a:r>
              <a:rPr lang="he-IL" sz="2000" dirty="0"/>
              <a:t>מחיקת שורות שבהם מופיע קידוד </a:t>
            </a:r>
            <a:r>
              <a:rPr lang="en-US" sz="2000" dirty="0"/>
              <a:t>-1</a:t>
            </a:r>
            <a:r>
              <a:rPr lang="he-IL" sz="2000" dirty="0"/>
              <a:t> מאחר וזה קידוד לנתון ריק</a:t>
            </a:r>
            <a:br>
              <a:rPr lang="he-IL" sz="2000" dirty="0"/>
            </a:br>
            <a:endParaRPr lang="he-IL" sz="2000" dirty="0"/>
          </a:p>
        </p:txBody>
      </p:sp>
      <p:sp>
        <p:nvSpPr>
          <p:cNvPr id="3" name="מציין מיקום תוכן 2"/>
          <p:cNvSpPr>
            <a:spLocks noGrp="1"/>
          </p:cNvSpPr>
          <p:nvPr>
            <p:ph idx="1"/>
          </p:nvPr>
        </p:nvSpPr>
        <p:spPr/>
        <p:txBody>
          <a:bodyPr/>
          <a:lstStyle/>
          <a:p>
            <a:r>
              <a:rPr lang="he-IL" dirty="0"/>
              <a:t>ישנן משתנים בלתי תלויים אשר הקידוד בהם למידע ריק או לא תקין הינו </a:t>
            </a:r>
            <a:r>
              <a:rPr lang="en-US" dirty="0"/>
              <a:t>-1</a:t>
            </a:r>
            <a:r>
              <a:rPr lang="he-IL" dirty="0"/>
              <a:t> , שורות בהם ישנו מידע חסר כלומר </a:t>
            </a:r>
            <a:r>
              <a:rPr lang="en-US" dirty="0"/>
              <a:t>-1</a:t>
            </a:r>
            <a:r>
              <a:rPr lang="he-IL" dirty="0"/>
              <a:t> בחרנו להוריד מהבסיס נתונים עבור בניית ובחינת המודל.</a:t>
            </a:r>
          </a:p>
        </p:txBody>
      </p:sp>
      <p:pic>
        <p:nvPicPr>
          <p:cNvPr id="5" name="תמונה 4"/>
          <p:cNvPicPr>
            <a:picLocks noChangeAspect="1"/>
          </p:cNvPicPr>
          <p:nvPr/>
        </p:nvPicPr>
        <p:blipFill>
          <a:blip r:embed="rId2"/>
          <a:stretch>
            <a:fillRect/>
          </a:stretch>
        </p:blipFill>
        <p:spPr>
          <a:xfrm>
            <a:off x="414078" y="2898390"/>
            <a:ext cx="4121304" cy="3756986"/>
          </a:xfrm>
          <a:prstGeom prst="rect">
            <a:avLst/>
          </a:prstGeom>
        </p:spPr>
      </p:pic>
      <p:pic>
        <p:nvPicPr>
          <p:cNvPr id="6" name="תמונה 5" descr="תמונה שמכילה עיתון, צילום מסך&#10;&#10;התיאור נוצר באופן אוטומטי">
            <a:extLst>
              <a:ext uri="{FF2B5EF4-FFF2-40B4-BE49-F238E27FC236}">
                <a16:creationId xmlns:a16="http://schemas.microsoft.com/office/drawing/2014/main" id="{A0315609-94DC-0141-802B-304220B0D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874" y="4985300"/>
            <a:ext cx="7608125" cy="1670076"/>
          </a:xfrm>
          <a:prstGeom prst="rect">
            <a:avLst/>
          </a:prstGeom>
        </p:spPr>
      </p:pic>
      <p:pic>
        <p:nvPicPr>
          <p:cNvPr id="8" name="תמונה 7">
            <a:extLst>
              <a:ext uri="{FF2B5EF4-FFF2-40B4-BE49-F238E27FC236}">
                <a16:creationId xmlns:a16="http://schemas.microsoft.com/office/drawing/2014/main" id="{2A917895-0AD3-4C42-A2E9-E3D7D3208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5541" y="4241146"/>
            <a:ext cx="7544790" cy="488010"/>
          </a:xfrm>
          <a:prstGeom prst="rect">
            <a:avLst/>
          </a:prstGeom>
        </p:spPr>
      </p:pic>
    </p:spTree>
    <p:extLst>
      <p:ext uri="{BB962C8B-B14F-4D97-AF65-F5344CB8AC3E}">
        <p14:creationId xmlns:p14="http://schemas.microsoft.com/office/powerpoint/2010/main" val="79191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r"/>
            <a:r>
              <a:rPr lang="he-IL" dirty="0"/>
              <a:t>עיבוד בסיס הנתונים</a:t>
            </a:r>
            <a:br>
              <a:rPr lang="en-US" dirty="0">
                <a:solidFill>
                  <a:srgbClr val="0070C0"/>
                </a:solidFill>
              </a:rPr>
            </a:br>
            <a:r>
              <a:rPr lang="he-IL" dirty="0">
                <a:solidFill>
                  <a:srgbClr val="0070C0"/>
                </a:solidFill>
              </a:rPr>
              <a:t>	</a:t>
            </a:r>
            <a:r>
              <a:rPr lang="he-IL" sz="2000" dirty="0">
                <a:solidFill>
                  <a:srgbClr val="0070C0"/>
                </a:solidFill>
              </a:rPr>
              <a:t>הפרדת המשתנה התלוי משאר משתני הטבלה</a:t>
            </a:r>
            <a:br>
              <a:rPr lang="he-IL" sz="2000" dirty="0">
                <a:solidFill>
                  <a:srgbClr val="0070C0"/>
                </a:solidFill>
              </a:rPr>
            </a:br>
            <a:br>
              <a:rPr lang="he-IL" sz="2000" dirty="0">
                <a:solidFill>
                  <a:srgbClr val="0070C0"/>
                </a:solidFill>
              </a:rPr>
            </a:br>
            <a:endParaRPr lang="he-IL" sz="2000" dirty="0">
              <a:solidFill>
                <a:srgbClr val="0070C0"/>
              </a:solidFill>
            </a:endParaRPr>
          </a:p>
        </p:txBody>
      </p:sp>
      <p:sp>
        <p:nvSpPr>
          <p:cNvPr id="3" name="מציין מיקום תוכן 2"/>
          <p:cNvSpPr>
            <a:spLocks noGrp="1"/>
          </p:cNvSpPr>
          <p:nvPr>
            <p:ph idx="1"/>
          </p:nvPr>
        </p:nvSpPr>
        <p:spPr/>
        <p:txBody>
          <a:bodyPr/>
          <a:lstStyle/>
          <a:p>
            <a:r>
              <a:rPr lang="he-IL" u="sng" dirty="0"/>
              <a:t>בשלב הלמידה</a:t>
            </a:r>
            <a:r>
              <a:rPr lang="he-IL" dirty="0"/>
              <a:t> של האלגוריתם, מתבצעת הפרדה של המשתנה התלוי על מנת להשוות את תוצאת האלגוריתם עם התוצאה </a:t>
            </a:r>
            <a:r>
              <a:rPr lang="he-IL" dirty="0" err="1"/>
              <a:t>האמיתית</a:t>
            </a:r>
            <a:r>
              <a:rPr lang="he-IL" dirty="0"/>
              <a:t>, ובכך לשפר את יכולת הסקת המסקנות שלו. </a:t>
            </a:r>
          </a:p>
          <a:p>
            <a:endParaRPr lang="he-IL" u="sng" dirty="0"/>
          </a:p>
          <a:p>
            <a:r>
              <a:rPr lang="he-IL" u="sng" dirty="0"/>
              <a:t>בשלב הבדיקות</a:t>
            </a:r>
            <a:r>
              <a:rPr lang="he-IL" dirty="0"/>
              <a:t> האלגוריתם משתמש בהפרדה זו על מנת לחשב את אחוזי הדיוק שהגיע </a:t>
            </a:r>
            <a:r>
              <a:rPr lang="he-IL"/>
              <a:t>אליהם </a:t>
            </a:r>
            <a:endParaRPr lang="he-IL" dirty="0"/>
          </a:p>
        </p:txBody>
      </p:sp>
      <p:pic>
        <p:nvPicPr>
          <p:cNvPr id="5" name="תמונה 4">
            <a:extLst>
              <a:ext uri="{FF2B5EF4-FFF2-40B4-BE49-F238E27FC236}">
                <a16:creationId xmlns:a16="http://schemas.microsoft.com/office/drawing/2014/main" id="{AB9E9884-B57F-F944-9EC8-266E5CC42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486" y="5368576"/>
            <a:ext cx="10569028" cy="431163"/>
          </a:xfrm>
          <a:prstGeom prst="rect">
            <a:avLst/>
          </a:prstGeom>
        </p:spPr>
      </p:pic>
      <p:pic>
        <p:nvPicPr>
          <p:cNvPr id="7" name="תמונה 6">
            <a:extLst>
              <a:ext uri="{FF2B5EF4-FFF2-40B4-BE49-F238E27FC236}">
                <a16:creationId xmlns:a16="http://schemas.microsoft.com/office/drawing/2014/main" id="{76E7C7AB-F966-F649-8581-1C7A51F63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87" y="4214923"/>
            <a:ext cx="10569028" cy="682353"/>
          </a:xfrm>
          <a:prstGeom prst="rect">
            <a:avLst/>
          </a:prstGeom>
        </p:spPr>
      </p:pic>
    </p:spTree>
    <p:extLst>
      <p:ext uri="{BB962C8B-B14F-4D97-AF65-F5344CB8AC3E}">
        <p14:creationId xmlns:p14="http://schemas.microsoft.com/office/powerpoint/2010/main" val="358838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r"/>
            <a:r>
              <a:rPr lang="he-IL" dirty="0"/>
              <a:t>עיבוד בסיס הנתונים</a:t>
            </a:r>
            <a:br>
              <a:rPr lang="en-US" dirty="0"/>
            </a:br>
            <a:r>
              <a:rPr lang="he-IL" dirty="0"/>
              <a:t>	</a:t>
            </a:r>
            <a:r>
              <a:rPr lang="he-IL" sz="2000" dirty="0">
                <a:solidFill>
                  <a:srgbClr val="0070C0"/>
                </a:solidFill>
              </a:rPr>
              <a:t>חלוקת הנתונים לאימון</a:t>
            </a:r>
            <a:r>
              <a:rPr lang="en-US" sz="2000" dirty="0">
                <a:solidFill>
                  <a:srgbClr val="0070C0"/>
                </a:solidFill>
              </a:rPr>
              <a:t>Training) </a:t>
            </a:r>
            <a:r>
              <a:rPr lang="he-IL" sz="2000" dirty="0">
                <a:solidFill>
                  <a:srgbClr val="0070C0"/>
                </a:solidFill>
              </a:rPr>
              <a:t>) ולבדיקה </a:t>
            </a:r>
            <a:r>
              <a:rPr lang="en-US" sz="2000" dirty="0">
                <a:solidFill>
                  <a:srgbClr val="0070C0"/>
                </a:solidFill>
              </a:rPr>
              <a:t>Test)</a:t>
            </a:r>
            <a:r>
              <a:rPr lang="he-IL" sz="2000" dirty="0">
                <a:solidFill>
                  <a:srgbClr val="0070C0"/>
                </a:solidFill>
              </a:rPr>
              <a:t>)</a:t>
            </a:r>
            <a:br>
              <a:rPr lang="he-IL" sz="2000" dirty="0">
                <a:solidFill>
                  <a:srgbClr val="C00000"/>
                </a:solidFill>
              </a:rPr>
            </a:br>
            <a:br>
              <a:rPr lang="he-IL" sz="2000" dirty="0"/>
            </a:br>
            <a:endParaRPr lang="he-IL" sz="2000" dirty="0"/>
          </a:p>
        </p:txBody>
      </p:sp>
      <p:sp>
        <p:nvSpPr>
          <p:cNvPr id="3" name="מציין מיקום תוכן 2"/>
          <p:cNvSpPr>
            <a:spLocks noGrp="1"/>
          </p:cNvSpPr>
          <p:nvPr>
            <p:ph idx="1"/>
          </p:nvPr>
        </p:nvSpPr>
        <p:spPr/>
        <p:txBody>
          <a:bodyPr/>
          <a:lstStyle/>
          <a:p>
            <a:r>
              <a:rPr lang="he-IL" dirty="0">
                <a:ea typeface="Calibri" panose="020F0502020204030204" pitchFamily="34" charset="0"/>
              </a:rPr>
              <a:t>כל אלגוריתם של</a:t>
            </a:r>
            <a:r>
              <a:rPr lang="en-US" dirty="0">
                <a:ea typeface="Calibri" panose="020F0502020204030204" pitchFamily="34" charset="0"/>
              </a:rPr>
              <a:t>Machine Learning </a:t>
            </a:r>
            <a:r>
              <a:rPr lang="he-IL" dirty="0">
                <a:ea typeface="Calibri" panose="020F0502020204030204" pitchFamily="34" charset="0"/>
              </a:rPr>
              <a:t> מחולק לשני שלבים: (1) שלב הלמידה (2) ושלב הבדיקה. </a:t>
            </a:r>
          </a:p>
          <a:p>
            <a:r>
              <a:rPr lang="he-IL" dirty="0">
                <a:ea typeface="Calibri" panose="020F0502020204030204" pitchFamily="34" charset="0"/>
              </a:rPr>
              <a:t>לכל חלק באלגוריתם מוקצה חלק אחר מבסיס הנתונים.</a:t>
            </a:r>
          </a:p>
          <a:p>
            <a:pPr marL="0" indent="0">
              <a:buNone/>
            </a:pPr>
            <a:endParaRPr lang="he-IL" dirty="0">
              <a:ea typeface="Calibri" panose="020F0502020204030204" pitchFamily="34" charset="0"/>
            </a:endParaRPr>
          </a:p>
          <a:p>
            <a:pPr marL="0" indent="0">
              <a:buNone/>
            </a:pPr>
            <a:endParaRPr lang="he-IL" dirty="0">
              <a:ea typeface="Calibri" panose="020F0502020204030204" pitchFamily="34" charset="0"/>
            </a:endParaRPr>
          </a:p>
          <a:p>
            <a:r>
              <a:rPr lang="he-IL" dirty="0">
                <a:ea typeface="Calibri" panose="020F0502020204030204" pitchFamily="34" charset="0"/>
              </a:rPr>
              <a:t>80% מהנתונים שימשו לשלב הלמידה של האלגוריתם וה-20% הנותרים לשלב הבדיקה</a:t>
            </a:r>
            <a:endParaRPr lang="he-IL" dirty="0"/>
          </a:p>
        </p:txBody>
      </p:sp>
      <p:pic>
        <p:nvPicPr>
          <p:cNvPr id="4" name="תמונה 3"/>
          <p:cNvPicPr>
            <a:picLocks noChangeAspect="1"/>
          </p:cNvPicPr>
          <p:nvPr/>
        </p:nvPicPr>
        <p:blipFill>
          <a:blip r:embed="rId2"/>
          <a:stretch>
            <a:fillRect/>
          </a:stretch>
        </p:blipFill>
        <p:spPr>
          <a:xfrm>
            <a:off x="7854387" y="4651121"/>
            <a:ext cx="3109229" cy="1999541"/>
          </a:xfrm>
          <a:prstGeom prst="rect">
            <a:avLst/>
          </a:prstGeom>
        </p:spPr>
      </p:pic>
      <p:pic>
        <p:nvPicPr>
          <p:cNvPr id="6" name="תמונה 5"/>
          <p:cNvPicPr>
            <a:picLocks noChangeAspect="1"/>
          </p:cNvPicPr>
          <p:nvPr/>
        </p:nvPicPr>
        <p:blipFill>
          <a:blip r:embed="rId3"/>
          <a:stretch>
            <a:fillRect/>
          </a:stretch>
        </p:blipFill>
        <p:spPr>
          <a:xfrm>
            <a:off x="3968342" y="4651120"/>
            <a:ext cx="2027748" cy="1999541"/>
          </a:xfrm>
          <a:prstGeom prst="rect">
            <a:avLst/>
          </a:prstGeom>
        </p:spPr>
      </p:pic>
      <p:sp>
        <p:nvSpPr>
          <p:cNvPr id="7" name="TextBox 6"/>
          <p:cNvSpPr txBox="1"/>
          <p:nvPr/>
        </p:nvSpPr>
        <p:spPr>
          <a:xfrm>
            <a:off x="7854387" y="4251011"/>
            <a:ext cx="2011680" cy="400110"/>
          </a:xfrm>
          <a:prstGeom prst="rect">
            <a:avLst/>
          </a:prstGeom>
          <a:noFill/>
        </p:spPr>
        <p:txBody>
          <a:bodyPr wrap="square" rtlCol="1">
            <a:spAutoFit/>
          </a:bodyPr>
          <a:lstStyle/>
          <a:p>
            <a:r>
              <a:rPr lang="he-IL" sz="2000" b="1" dirty="0"/>
              <a:t>80% </a:t>
            </a:r>
          </a:p>
        </p:txBody>
      </p:sp>
      <p:sp>
        <p:nvSpPr>
          <p:cNvPr id="8" name="TextBox 7"/>
          <p:cNvSpPr txBox="1"/>
          <p:nvPr/>
        </p:nvSpPr>
        <p:spPr>
          <a:xfrm>
            <a:off x="3385617" y="4251010"/>
            <a:ext cx="2011680" cy="400110"/>
          </a:xfrm>
          <a:prstGeom prst="rect">
            <a:avLst/>
          </a:prstGeom>
          <a:noFill/>
        </p:spPr>
        <p:txBody>
          <a:bodyPr wrap="square" rtlCol="1">
            <a:spAutoFit/>
          </a:bodyPr>
          <a:lstStyle/>
          <a:p>
            <a:r>
              <a:rPr lang="he-IL" sz="2000" b="1" dirty="0"/>
              <a:t>20% </a:t>
            </a:r>
          </a:p>
        </p:txBody>
      </p:sp>
      <p:pic>
        <p:nvPicPr>
          <p:cNvPr id="9" name="תמונה 8">
            <a:extLst>
              <a:ext uri="{FF2B5EF4-FFF2-40B4-BE49-F238E27FC236}">
                <a16:creationId xmlns:a16="http://schemas.microsoft.com/office/drawing/2014/main" id="{AAA0E065-821A-E74C-A0C4-90F52087D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794" y="3202375"/>
            <a:ext cx="10053818" cy="821150"/>
          </a:xfrm>
          <a:prstGeom prst="rect">
            <a:avLst/>
          </a:prstGeom>
        </p:spPr>
      </p:pic>
    </p:spTree>
    <p:extLst>
      <p:ext uri="{BB962C8B-B14F-4D97-AF65-F5344CB8AC3E}">
        <p14:creationId xmlns:p14="http://schemas.microsoft.com/office/powerpoint/2010/main" val="97201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92925" y="624110"/>
            <a:ext cx="8911687" cy="753428"/>
          </a:xfrm>
        </p:spPr>
        <p:txBody>
          <a:bodyPr/>
          <a:lstStyle/>
          <a:p>
            <a:r>
              <a:rPr lang="en-US" dirty="0"/>
              <a:t>Logistic regression </a:t>
            </a:r>
            <a:endParaRPr lang="he-IL" dirty="0"/>
          </a:p>
        </p:txBody>
      </p:sp>
      <p:sp>
        <p:nvSpPr>
          <p:cNvPr id="3" name="מציין מיקום תוכן 2"/>
          <p:cNvSpPr>
            <a:spLocks noGrp="1"/>
          </p:cNvSpPr>
          <p:nvPr>
            <p:ph idx="1"/>
          </p:nvPr>
        </p:nvSpPr>
        <p:spPr>
          <a:xfrm>
            <a:off x="2589212" y="1364910"/>
            <a:ext cx="8915400" cy="3777622"/>
          </a:xfrm>
        </p:spPr>
        <p:txBody>
          <a:bodyPr/>
          <a:lstStyle/>
          <a:p>
            <a:r>
              <a:rPr lang="he-IL" b="1" dirty="0"/>
              <a:t>פונקציית </a:t>
            </a:r>
            <a:r>
              <a:rPr lang="he-IL" b="1" dirty="0" err="1"/>
              <a:t>הסיגמואיד</a:t>
            </a:r>
            <a:endParaRPr lang="he-IL" b="1" dirty="0"/>
          </a:p>
          <a:p>
            <a:r>
              <a:rPr lang="he-IL" dirty="0"/>
              <a:t>פונקציה לוגיסטית (פונקציה בעלת עקומה בצורת </a:t>
            </a:r>
            <a:r>
              <a:rPr lang="en-US" dirty="0"/>
              <a:t>S</a:t>
            </a:r>
            <a:r>
              <a:rPr lang="he-IL" dirty="0"/>
              <a:t>), אשר באמצעותה מחושב ערך החיזוי. הפונקציה מניבה פלט בין 0 ל-1 עבור משתנה תלוי שהוא בינארי. </a:t>
            </a:r>
          </a:p>
          <a:p>
            <a:r>
              <a:rPr lang="he-IL" dirty="0"/>
              <a:t>אם נקבל תוצאה גדולה או שווה ל-0.5 נקבע 1 עבור המשתנה, אחרת 0.</a:t>
            </a:r>
          </a:p>
          <a:p>
            <a:r>
              <a:rPr lang="he-IL" dirty="0"/>
              <a:t>פונקציית </a:t>
            </a:r>
            <a:r>
              <a:rPr lang="he-IL" dirty="0" err="1"/>
              <a:t>הסיגמואיד</a:t>
            </a:r>
            <a:r>
              <a:rPr lang="he-IL" dirty="0"/>
              <a:t> מקבלת כקלט וקטור משקלים</a:t>
            </a:r>
            <a:r>
              <a:rPr lang="en-US" dirty="0"/>
              <a:t> w (Weight) </a:t>
            </a:r>
            <a:r>
              <a:rPr lang="he-IL" dirty="0"/>
              <a:t>מוכפל במשתנים הבלתי תלויים </a:t>
            </a:r>
            <a:r>
              <a:rPr lang="en-US" dirty="0"/>
              <a:t>x</a:t>
            </a:r>
            <a:r>
              <a:rPr lang="he-IL" dirty="0"/>
              <a:t>,</a:t>
            </a:r>
            <a:r>
              <a:rPr lang="en-US" dirty="0"/>
              <a:t> </a:t>
            </a:r>
            <a:r>
              <a:rPr lang="he-IL" dirty="0"/>
              <a:t>ואל תוצאת הכפל מחברים את הסטייה </a:t>
            </a:r>
            <a:r>
              <a:rPr lang="en-US" dirty="0"/>
              <a:t>b</a:t>
            </a:r>
            <a:r>
              <a:rPr lang="he-IL" dirty="0"/>
              <a:t>.</a:t>
            </a:r>
            <a:endParaRPr lang="en-US" dirty="0"/>
          </a:p>
          <a:p>
            <a:endParaRPr lang="he-IL" dirty="0"/>
          </a:p>
        </p:txBody>
      </p:sp>
      <p:pic>
        <p:nvPicPr>
          <p:cNvPr id="4" name="תמונה 20">
            <a:extLst>
              <a:ext uri="{FF2B5EF4-FFF2-40B4-BE49-F238E27FC236}">
                <a16:creationId xmlns:a16="http://schemas.microsoft.com/office/drawing/2014/main" id="{1520C15A-3A80-4ED0-932B-E7D5E4804689}"/>
              </a:ext>
            </a:extLst>
          </p:cNvPr>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877601" y="3532746"/>
            <a:ext cx="2910840" cy="2199005"/>
          </a:xfrm>
          <a:prstGeom prst="rect">
            <a:avLst/>
          </a:prstGeom>
          <a:noFill/>
          <a:ln>
            <a:noFill/>
          </a:ln>
        </p:spPr>
      </p:pic>
      <p:pic>
        <p:nvPicPr>
          <p:cNvPr id="5" name="תמונה 11">
            <a:extLst>
              <a:ext uri="{FF2B5EF4-FFF2-40B4-BE49-F238E27FC236}">
                <a16:creationId xmlns:a16="http://schemas.microsoft.com/office/drawing/2014/main" id="{B9E27E23-39D0-4CC7-B557-400D3A5B16C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1851" y="4297347"/>
            <a:ext cx="3689350" cy="845185"/>
          </a:xfrm>
          <a:prstGeom prst="rect">
            <a:avLst/>
          </a:prstGeom>
          <a:noFill/>
          <a:ln>
            <a:noFill/>
          </a:ln>
        </p:spPr>
      </p:pic>
      <p:pic>
        <p:nvPicPr>
          <p:cNvPr id="7" name="תמונה 6">
            <a:extLst>
              <a:ext uri="{FF2B5EF4-FFF2-40B4-BE49-F238E27FC236}">
                <a16:creationId xmlns:a16="http://schemas.microsoft.com/office/drawing/2014/main" id="{C4AB544C-38B5-BD41-AFD4-35ABA7A2F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912" y="5992590"/>
            <a:ext cx="10680700" cy="482600"/>
          </a:xfrm>
          <a:prstGeom prst="rect">
            <a:avLst/>
          </a:prstGeom>
        </p:spPr>
      </p:pic>
    </p:spTree>
    <p:extLst>
      <p:ext uri="{BB962C8B-B14F-4D97-AF65-F5344CB8AC3E}">
        <p14:creationId xmlns:p14="http://schemas.microsoft.com/office/powerpoint/2010/main" val="2762307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Logistic regression </a:t>
            </a:r>
            <a:endParaRPr lang="he-IL" dirty="0"/>
          </a:p>
        </p:txBody>
      </p:sp>
      <p:sp>
        <p:nvSpPr>
          <p:cNvPr id="3" name="מציין מיקום תוכן 2"/>
          <p:cNvSpPr>
            <a:spLocks noGrp="1"/>
          </p:cNvSpPr>
          <p:nvPr>
            <p:ph idx="1"/>
          </p:nvPr>
        </p:nvSpPr>
        <p:spPr/>
        <p:txBody>
          <a:bodyPr/>
          <a:lstStyle/>
          <a:p>
            <a:r>
              <a:rPr lang="he-IL" b="1" dirty="0"/>
              <a:t>פונקציית ההפסד</a:t>
            </a:r>
          </a:p>
          <a:p>
            <a:r>
              <a:rPr lang="he-IL" dirty="0"/>
              <a:t>נרצה למצוא את הערך הטוב ביותר עבור המשקלים באמצעות מזעור פונקציית ההפסד למינימום. </a:t>
            </a:r>
          </a:p>
          <a:p>
            <a:r>
              <a:rPr lang="he-IL" dirty="0"/>
              <a:t>תחילה, נבחר ערך רנדומלי עבור המשקלים וכדי למדוד את טיב האלגוריתם נחשב את פונקציית ההפסד המוגדרת כך:</a:t>
            </a:r>
            <a:endParaRPr lang="en-US" dirty="0"/>
          </a:p>
          <a:p>
            <a:endParaRPr lang="he-IL" dirty="0"/>
          </a:p>
        </p:txBody>
      </p:sp>
      <p:pic>
        <p:nvPicPr>
          <p:cNvPr id="6" name="תמונה 21">
            <a:extLst>
              <a:ext uri="{FF2B5EF4-FFF2-40B4-BE49-F238E27FC236}">
                <a16:creationId xmlns:a16="http://schemas.microsoft.com/office/drawing/2014/main" id="{F54E07DE-B5C4-45CB-A9B8-7C0E825034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89212" y="4164929"/>
            <a:ext cx="6068415" cy="509905"/>
          </a:xfrm>
          <a:prstGeom prst="rect">
            <a:avLst/>
          </a:prstGeom>
          <a:noFill/>
          <a:ln>
            <a:noFill/>
          </a:ln>
        </p:spPr>
      </p:pic>
      <p:sp>
        <p:nvSpPr>
          <p:cNvPr id="7" name="מלבן 6"/>
          <p:cNvSpPr/>
          <p:nvPr/>
        </p:nvSpPr>
        <p:spPr>
          <a:xfrm>
            <a:off x="5127523" y="4969862"/>
            <a:ext cx="6096000" cy="646331"/>
          </a:xfrm>
          <a:prstGeom prst="rect">
            <a:avLst/>
          </a:prstGeom>
        </p:spPr>
        <p:txBody>
          <a:bodyPr>
            <a:spAutoFit/>
          </a:bodyPr>
          <a:lstStyle/>
          <a:p>
            <a:r>
              <a:rPr lang="he-IL" dirty="0"/>
              <a:t>כאשר</a:t>
            </a:r>
            <a:r>
              <a:rPr lang="en-US" dirty="0"/>
              <a:t>y ̂ </a:t>
            </a:r>
            <a:r>
              <a:rPr lang="he-IL" dirty="0"/>
              <a:t> הוא וקטור תוצאת פונקציית </a:t>
            </a:r>
            <a:r>
              <a:rPr lang="he-IL" dirty="0" err="1"/>
              <a:t>הסיגמואיד</a:t>
            </a:r>
            <a:r>
              <a:rPr lang="he-IL" dirty="0"/>
              <a:t> (החיזוי), </a:t>
            </a:r>
            <a:r>
              <a:rPr lang="en-US" dirty="0"/>
              <a:t>y</a:t>
            </a:r>
            <a:r>
              <a:rPr lang="he-IL" dirty="0"/>
              <a:t> הוא וקטור המשתנים התלויים של סט האימון.</a:t>
            </a:r>
          </a:p>
        </p:txBody>
      </p:sp>
    </p:spTree>
    <p:extLst>
      <p:ext uri="{BB962C8B-B14F-4D97-AF65-F5344CB8AC3E}">
        <p14:creationId xmlns:p14="http://schemas.microsoft.com/office/powerpoint/2010/main" val="2930226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Logistic regression </a:t>
            </a:r>
            <a:endParaRPr lang="he-IL" dirty="0"/>
          </a:p>
        </p:txBody>
      </p:sp>
      <p:sp>
        <p:nvSpPr>
          <p:cNvPr id="3" name="מציין מיקום תוכן 2"/>
          <p:cNvSpPr>
            <a:spLocks noGrp="1"/>
          </p:cNvSpPr>
          <p:nvPr>
            <p:ph idx="1"/>
          </p:nvPr>
        </p:nvSpPr>
        <p:spPr/>
        <p:txBody>
          <a:bodyPr/>
          <a:lstStyle/>
          <a:p>
            <a:r>
              <a:rPr lang="he-IL" b="1" dirty="0"/>
              <a:t>פונקציית העלות</a:t>
            </a:r>
          </a:p>
          <a:p>
            <a:r>
              <a:rPr lang="he-IL" dirty="0">
                <a:latin typeface="Calibri" panose="020F0502020204030204" pitchFamily="34" charset="0"/>
                <a:ea typeface="Calibri" panose="020F0502020204030204" pitchFamily="34" charset="0"/>
              </a:rPr>
              <a:t>מטרת פונקציית ההפסד היא למזער את השגיאה בין ערך החיזוי לבין הערך </a:t>
            </a:r>
            <a:r>
              <a:rPr lang="he-IL" dirty="0" err="1">
                <a:latin typeface="Calibri" panose="020F0502020204030204" pitchFamily="34" charset="0"/>
                <a:ea typeface="Calibri" panose="020F0502020204030204" pitchFamily="34" charset="0"/>
              </a:rPr>
              <a:t>האמיתי</a:t>
            </a:r>
            <a:r>
              <a:rPr lang="he-IL" dirty="0">
                <a:latin typeface="Calibri" panose="020F0502020204030204" pitchFamily="34" charset="0"/>
                <a:ea typeface="Calibri" panose="020F0502020204030204" pitchFamily="34" charset="0"/>
              </a:rPr>
              <a:t> וכך להגיע לפתרון אופטימלי. </a:t>
            </a:r>
          </a:p>
          <a:p>
            <a:r>
              <a:rPr lang="he-IL" dirty="0">
                <a:latin typeface="Calibri" panose="020F0502020204030204" pitchFamily="34" charset="0"/>
                <a:ea typeface="Calibri" panose="020F0502020204030204" pitchFamily="34" charset="0"/>
              </a:rPr>
              <a:t>כדי לקבל תוצאה שימושית יש לחשב את הממוצע של פונקציית ההפסד עבור כל סט האימון. </a:t>
            </a:r>
          </a:p>
          <a:p>
            <a:r>
              <a:rPr lang="he-IL" dirty="0">
                <a:latin typeface="Calibri" panose="020F0502020204030204" pitchFamily="34" charset="0"/>
                <a:ea typeface="Calibri" panose="020F0502020204030204" pitchFamily="34" charset="0"/>
              </a:rPr>
              <a:t>פונקציה זו נקראת פונקציית עלות</a:t>
            </a:r>
            <a:endParaRPr lang="he-IL" dirty="0"/>
          </a:p>
        </p:txBody>
      </p:sp>
      <p:sp>
        <p:nvSpPr>
          <p:cNvPr id="7" name="מלבן 6"/>
          <p:cNvSpPr/>
          <p:nvPr/>
        </p:nvSpPr>
        <p:spPr>
          <a:xfrm>
            <a:off x="5127523" y="4969862"/>
            <a:ext cx="6096000" cy="646331"/>
          </a:xfrm>
          <a:prstGeom prst="rect">
            <a:avLst/>
          </a:prstGeom>
        </p:spPr>
        <p:txBody>
          <a:bodyPr>
            <a:spAutoFit/>
          </a:bodyPr>
          <a:lstStyle/>
          <a:p>
            <a:r>
              <a:rPr lang="he-IL" dirty="0"/>
              <a:t>כאשר</a:t>
            </a:r>
            <a:r>
              <a:rPr lang="en-US" dirty="0"/>
              <a:t>y ̂ </a:t>
            </a:r>
            <a:r>
              <a:rPr lang="he-IL" dirty="0"/>
              <a:t> הוא וקטור תוצאת פונקציית </a:t>
            </a:r>
            <a:r>
              <a:rPr lang="he-IL" dirty="0" err="1"/>
              <a:t>הסיגמואיד</a:t>
            </a:r>
            <a:r>
              <a:rPr lang="he-IL" dirty="0"/>
              <a:t> (החיזוי), </a:t>
            </a:r>
            <a:r>
              <a:rPr lang="en-US" dirty="0"/>
              <a:t>y</a:t>
            </a:r>
            <a:r>
              <a:rPr lang="he-IL" dirty="0"/>
              <a:t> הוא וקטור המשתנים התלויים של סט האימון. </a:t>
            </a:r>
            <a:r>
              <a:rPr lang="en-US" dirty="0"/>
              <a:t>m</a:t>
            </a:r>
            <a:r>
              <a:rPr lang="he-IL" dirty="0"/>
              <a:t> היא כמות הנתונים.</a:t>
            </a:r>
          </a:p>
        </p:txBody>
      </p:sp>
      <p:pic>
        <p:nvPicPr>
          <p:cNvPr id="8" name="תמונה 22">
            <a:extLst>
              <a:ext uri="{FF2B5EF4-FFF2-40B4-BE49-F238E27FC236}">
                <a16:creationId xmlns:a16="http://schemas.microsoft.com/office/drawing/2014/main" id="{E8A9D868-85DF-4DEA-A553-F5705730AF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5385" y="3970638"/>
            <a:ext cx="7098354" cy="704195"/>
          </a:xfrm>
          <a:prstGeom prst="rect">
            <a:avLst/>
          </a:prstGeom>
          <a:noFill/>
          <a:ln>
            <a:noFill/>
          </a:ln>
        </p:spPr>
      </p:pic>
      <p:sp>
        <p:nvSpPr>
          <p:cNvPr id="4" name="מלבן 3"/>
          <p:cNvSpPr/>
          <p:nvPr/>
        </p:nvSpPr>
        <p:spPr>
          <a:xfrm>
            <a:off x="5127523" y="5776935"/>
            <a:ext cx="6096000" cy="646331"/>
          </a:xfrm>
          <a:prstGeom prst="rect">
            <a:avLst/>
          </a:prstGeom>
        </p:spPr>
        <p:txBody>
          <a:bodyPr>
            <a:spAutoFit/>
          </a:bodyPr>
          <a:lstStyle/>
          <a:p>
            <a:r>
              <a:rPr lang="he-IL" dirty="0"/>
              <a:t>נמצא את הערכים של הפרמטרים </a:t>
            </a:r>
            <a:r>
              <a:rPr lang="en-US" dirty="0"/>
              <a:t>w</a:t>
            </a:r>
            <a:r>
              <a:rPr lang="he-IL" dirty="0"/>
              <a:t> ו-</a:t>
            </a:r>
            <a:r>
              <a:rPr lang="en-US" dirty="0"/>
              <a:t>b</a:t>
            </a:r>
            <a:r>
              <a:rPr lang="he-IL" dirty="0"/>
              <a:t> כדי למזער את פונקציית העלות.</a:t>
            </a:r>
          </a:p>
        </p:txBody>
      </p:sp>
    </p:spTree>
    <p:extLst>
      <p:ext uri="{BB962C8B-B14F-4D97-AF65-F5344CB8AC3E}">
        <p14:creationId xmlns:p14="http://schemas.microsoft.com/office/powerpoint/2010/main" val="210010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t>תאונות דרכים - ההיבט האנושי.</a:t>
            </a:r>
            <a:endParaRPr lang="he-IL" dirty="0"/>
          </a:p>
        </p:txBody>
      </p:sp>
      <p:sp>
        <p:nvSpPr>
          <p:cNvPr id="3" name="מציין מיקום תוכן 2"/>
          <p:cNvSpPr>
            <a:spLocks noGrp="1"/>
          </p:cNvSpPr>
          <p:nvPr>
            <p:ph idx="1"/>
          </p:nvPr>
        </p:nvSpPr>
        <p:spPr/>
        <p:txBody>
          <a:bodyPr/>
          <a:lstStyle/>
          <a:p>
            <a:pPr marL="0" indent="0">
              <a:buNone/>
            </a:pPr>
            <a:endParaRPr lang="en-US" dirty="0"/>
          </a:p>
          <a:p>
            <a:r>
              <a:rPr lang="he-IL" dirty="0"/>
              <a:t>תאונת דרכים היא תאונה</a:t>
            </a:r>
            <a:r>
              <a:rPr lang="en-US" dirty="0"/>
              <a:t> </a:t>
            </a:r>
            <a:r>
              <a:rPr lang="he-IL" dirty="0"/>
              <a:t>שבה מעורב כלי רכב</a:t>
            </a:r>
            <a:r>
              <a:rPr lang="en-US" dirty="0"/>
              <a:t> </a:t>
            </a:r>
            <a:r>
              <a:rPr lang="he-IL" dirty="0"/>
              <a:t>אחד או יותר שנועד לנסיעה על דרך סלולה או על דרך עפר</a:t>
            </a:r>
            <a:r>
              <a:rPr lang="en-US" dirty="0"/>
              <a:t>.</a:t>
            </a:r>
          </a:p>
          <a:p>
            <a:r>
              <a:rPr lang="he-IL" dirty="0"/>
              <a:t>על פי נתוני ארגון הבריאות העולמי</a:t>
            </a:r>
            <a:r>
              <a:rPr lang="en-US" dirty="0"/>
              <a:t>, </a:t>
            </a:r>
            <a:r>
              <a:rPr lang="he-IL" dirty="0"/>
              <a:t>בכל שנה 1.2 מיליון אנשים נהרגים</a:t>
            </a:r>
            <a:r>
              <a:rPr lang="en-US" dirty="0"/>
              <a:t> </a:t>
            </a:r>
            <a:r>
              <a:rPr lang="he-IL" dirty="0"/>
              <a:t>וכ-20 עד 30 מיליון נפצעים בתאונות דרכים ברחבי העולם. העלות הכלכלית העולמית השנתית של תאונות הדרכים הוערכה בשנת 2003 ב-518 מיליארד דולר בשנה</a:t>
            </a:r>
            <a:r>
              <a:rPr lang="en-US" dirty="0"/>
              <a:t>, </a:t>
            </a:r>
            <a:r>
              <a:rPr lang="he-IL" dirty="0"/>
              <a:t>ועלותן למשק הישראלי הוערכה בשנת 2019 בכ-17 מיליארד שקל בשנה.</a:t>
            </a:r>
            <a:endParaRPr lang="en-US" dirty="0"/>
          </a:p>
          <a:p>
            <a:endParaRPr lang="he-IL" dirty="0"/>
          </a:p>
        </p:txBody>
      </p:sp>
    </p:spTree>
    <p:extLst>
      <p:ext uri="{BB962C8B-B14F-4D97-AF65-F5344CB8AC3E}">
        <p14:creationId xmlns:p14="http://schemas.microsoft.com/office/powerpoint/2010/main" val="130132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Logistic regression </a:t>
            </a:r>
            <a:endParaRPr lang="he-IL" dirty="0"/>
          </a:p>
        </p:txBody>
      </p:sp>
      <p:sp>
        <p:nvSpPr>
          <p:cNvPr id="3" name="מציין מיקום תוכן 2"/>
          <p:cNvSpPr>
            <a:spLocks noGrp="1"/>
          </p:cNvSpPr>
          <p:nvPr>
            <p:ph idx="1"/>
          </p:nvPr>
        </p:nvSpPr>
        <p:spPr/>
        <p:txBody>
          <a:bodyPr/>
          <a:lstStyle/>
          <a:p>
            <a:r>
              <a:rPr lang="en-US" b="1" dirty="0"/>
              <a:t>Gradient Descent </a:t>
            </a:r>
            <a:endParaRPr lang="he-IL" b="1" dirty="0"/>
          </a:p>
          <a:p>
            <a:r>
              <a:rPr lang="he-IL" dirty="0"/>
              <a:t>אלגוריתם אופטימיזציה למציאת מינימום של פונקציה. </a:t>
            </a:r>
            <a:endParaRPr lang="en-US" dirty="0"/>
          </a:p>
          <a:p>
            <a:r>
              <a:rPr lang="he-IL" dirty="0"/>
              <a:t>משתמשים בו על מנת למזער את פונקציית העלות.</a:t>
            </a:r>
          </a:p>
          <a:p>
            <a:r>
              <a:rPr lang="he-IL" dirty="0"/>
              <a:t>במקרה של פונקציית העלות נצטרך להגדיל או להקטין את המשקלים </a:t>
            </a:r>
            <a:r>
              <a:rPr lang="en-US" dirty="0"/>
              <a:t>w</a:t>
            </a:r>
            <a:r>
              <a:rPr lang="he-IL" dirty="0"/>
              <a:t> ואת הסטייה </a:t>
            </a:r>
            <a:r>
              <a:rPr lang="en-US" dirty="0"/>
              <a:t>b</a:t>
            </a:r>
            <a:r>
              <a:rPr lang="he-IL" dirty="0"/>
              <a:t>.</a:t>
            </a:r>
            <a:endParaRPr lang="en-US" dirty="0"/>
          </a:p>
        </p:txBody>
      </p:sp>
      <mc:AlternateContent xmlns:mc="http://schemas.openxmlformats.org/markup-compatibility/2006" xmlns:a14="http://schemas.microsoft.com/office/drawing/2010/main">
        <mc:Choice Requires="a14">
          <p:sp>
            <p:nvSpPr>
              <p:cNvPr id="5" name="מלבן 4"/>
              <p:cNvSpPr/>
              <p:nvPr/>
            </p:nvSpPr>
            <p:spPr>
              <a:xfrm>
                <a:off x="3215148" y="4138865"/>
                <a:ext cx="8008375" cy="2031325"/>
              </a:xfrm>
              <a:prstGeom prst="rect">
                <a:avLst/>
              </a:prstGeom>
            </p:spPr>
            <p:txBody>
              <a:bodyPr wrap="square">
                <a:spAutoFit/>
              </a:bodyPr>
              <a:lstStyle/>
              <a:p>
                <a:r>
                  <a:rPr lang="he-IL" dirty="0">
                    <a:solidFill>
                      <a:schemeClr val="tx1">
                        <a:lumMod val="75000"/>
                        <a:lumOff val="25000"/>
                      </a:schemeClr>
                    </a:solidFill>
                  </a:rPr>
                  <a:t>הנגזרות החלקיות לפי </a:t>
                </a:r>
                <a:r>
                  <a:rPr lang="en-US" dirty="0">
                    <a:solidFill>
                      <a:schemeClr val="tx1">
                        <a:lumMod val="75000"/>
                        <a:lumOff val="25000"/>
                      </a:schemeClr>
                    </a:solidFill>
                  </a:rPr>
                  <a:t>w</a:t>
                </a:r>
                <a:r>
                  <a:rPr lang="he-IL" dirty="0">
                    <a:solidFill>
                      <a:schemeClr val="tx1">
                        <a:lumMod val="75000"/>
                        <a:lumOff val="25000"/>
                      </a:schemeClr>
                    </a:solidFill>
                  </a:rPr>
                  <a:t> ו-</a:t>
                </a:r>
                <a:r>
                  <a:rPr lang="en-US" dirty="0">
                    <a:solidFill>
                      <a:schemeClr val="tx1">
                        <a:lumMod val="75000"/>
                        <a:lumOff val="25000"/>
                      </a:schemeClr>
                    </a:solidFill>
                  </a:rPr>
                  <a:t>b</a:t>
                </a:r>
                <a:r>
                  <a:rPr lang="he-IL" dirty="0">
                    <a:solidFill>
                      <a:schemeClr val="tx1">
                        <a:lumMod val="75000"/>
                        <a:lumOff val="25000"/>
                      </a:schemeClr>
                    </a:solidFill>
                  </a:rPr>
                  <a:t> מייצגות את ההשפעה של שינוי ב</a:t>
                </a:r>
                <a:r>
                  <a:rPr lang="en-US" dirty="0">
                    <a:solidFill>
                      <a:schemeClr val="tx1">
                        <a:lumMod val="75000"/>
                        <a:lumOff val="25000"/>
                      </a:schemeClr>
                    </a:solidFill>
                  </a:rPr>
                  <a:t>w</a:t>
                </a:r>
                <a:r>
                  <a:rPr lang="he-IL" dirty="0">
                    <a:solidFill>
                      <a:schemeClr val="tx1">
                        <a:lumMod val="75000"/>
                        <a:lumOff val="25000"/>
                      </a:schemeClr>
                    </a:solidFill>
                  </a:rPr>
                  <a:t> וב-</a:t>
                </a:r>
                <a:r>
                  <a:rPr lang="en-US" dirty="0">
                    <a:solidFill>
                      <a:schemeClr val="tx1">
                        <a:lumMod val="75000"/>
                        <a:lumOff val="25000"/>
                      </a:schemeClr>
                    </a:solidFill>
                  </a:rPr>
                  <a:t>b</a:t>
                </a:r>
                <a:r>
                  <a:rPr lang="he-IL" dirty="0">
                    <a:solidFill>
                      <a:schemeClr val="tx1">
                        <a:lumMod val="75000"/>
                        <a:lumOff val="25000"/>
                      </a:schemeClr>
                    </a:solidFill>
                  </a:rPr>
                  <a:t> על פונקציית העלות. </a:t>
                </a:r>
              </a:p>
              <a:p>
                <a:r>
                  <a:rPr lang="he-IL" dirty="0">
                    <a:solidFill>
                      <a:schemeClr val="tx1">
                        <a:lumMod val="75000"/>
                        <a:lumOff val="25000"/>
                      </a:schemeClr>
                    </a:solidFill>
                  </a:rPr>
                  <a:t>ע"י מציאת השיפוע והפיכתו לשלילי כיוון ההתקדמות בכל איטרציה יהיה שלילי לכיוון המינימום.</a:t>
                </a:r>
                <a:endParaRPr lang="en-US" dirty="0">
                  <a:solidFill>
                    <a:schemeClr val="tx1">
                      <a:lumMod val="75000"/>
                      <a:lumOff val="25000"/>
                    </a:schemeClr>
                  </a:solidFill>
                </a:endParaRPr>
              </a:p>
              <a:p>
                <a14:m>
                  <m:oMath xmlns:m="http://schemas.openxmlformats.org/officeDocument/2006/math">
                    <m:r>
                      <m:rPr>
                        <m:sty m:val="p"/>
                      </m:rPr>
                      <a:rPr lang="he-IL">
                        <a:solidFill>
                          <a:schemeClr val="tx1">
                            <a:lumMod val="75000"/>
                            <a:lumOff val="25000"/>
                          </a:schemeClr>
                        </a:solidFill>
                        <a:latin typeface="Cambria Math" panose="02040503050406030204" pitchFamily="18" charset="0"/>
                      </a:rPr>
                      <m:t>α</m:t>
                    </m:r>
                  </m:oMath>
                </a14:m>
                <a:r>
                  <a:rPr lang="he-IL" dirty="0">
                    <a:solidFill>
                      <a:schemeClr val="tx1">
                        <a:lumMod val="75000"/>
                        <a:lumOff val="25000"/>
                      </a:schemeClr>
                    </a:solidFill>
                  </a:rPr>
                  <a:t> = </a:t>
                </a:r>
                <a:r>
                  <a:rPr lang="en-US" dirty="0">
                    <a:solidFill>
                      <a:schemeClr val="tx1">
                        <a:lumMod val="75000"/>
                        <a:lumOff val="25000"/>
                      </a:schemeClr>
                    </a:solidFill>
                  </a:rPr>
                  <a:t>learning rate</a:t>
                </a:r>
                <a:r>
                  <a:rPr lang="he-IL" dirty="0">
                    <a:solidFill>
                      <a:schemeClr val="tx1">
                        <a:lumMod val="75000"/>
                        <a:lumOff val="25000"/>
                      </a:schemeClr>
                    </a:solidFill>
                  </a:rPr>
                  <a:t>: כמה גדול הצעד בכל איטרציה. </a:t>
                </a:r>
              </a:p>
              <a:p>
                <a:r>
                  <a:rPr lang="he-IL" dirty="0">
                    <a:solidFill>
                      <a:schemeClr val="tx1">
                        <a:lumMod val="75000"/>
                        <a:lumOff val="25000"/>
                      </a:schemeClr>
                    </a:solidFill>
                  </a:rPr>
                  <a:t>ככל שהצעד קטן יותר, זמן מציאת המינימום מתארך, וככל שהוא גדול יותר, גדל הסיכוי לפספס את המינימום.</a:t>
                </a:r>
                <a:endParaRPr lang="en-US" dirty="0">
                  <a:solidFill>
                    <a:schemeClr val="tx1">
                      <a:lumMod val="75000"/>
                      <a:lumOff val="25000"/>
                    </a:schemeClr>
                  </a:solidFill>
                </a:endParaRPr>
              </a:p>
            </p:txBody>
          </p:sp>
        </mc:Choice>
        <mc:Fallback xmlns="">
          <p:sp>
            <p:nvSpPr>
              <p:cNvPr id="5" name="מלבן 4"/>
              <p:cNvSpPr>
                <a:spLocks noRot="1" noChangeAspect="1" noMove="1" noResize="1" noEditPoints="1" noAdjustHandles="1" noChangeArrowheads="1" noChangeShapeType="1" noTextEdit="1"/>
              </p:cNvSpPr>
              <p:nvPr/>
            </p:nvSpPr>
            <p:spPr>
              <a:xfrm>
                <a:off x="3215148" y="4138865"/>
                <a:ext cx="8008375" cy="2031325"/>
              </a:xfrm>
              <a:prstGeom prst="rect">
                <a:avLst/>
              </a:prstGeom>
              <a:blipFill rotWithShape="0">
                <a:blip r:embed="rId3"/>
                <a:stretch>
                  <a:fillRect t="-2102" r="-685" b="-3904"/>
                </a:stretch>
              </a:blipFill>
            </p:spPr>
            <p:txBody>
              <a:bodyPr/>
              <a:lstStyle/>
              <a:p>
                <a:r>
                  <a:rPr lang="he-IL">
                    <a:noFill/>
                  </a:rPr>
                  <a:t> </a:t>
                </a:r>
              </a:p>
            </p:txBody>
          </p:sp>
        </mc:Fallback>
      </mc:AlternateContent>
      <p:pic>
        <p:nvPicPr>
          <p:cNvPr id="9" name="תמונה 23">
            <a:extLst>
              <a:ext uri="{FF2B5EF4-FFF2-40B4-BE49-F238E27FC236}">
                <a16:creationId xmlns:a16="http://schemas.microsoft.com/office/drawing/2014/main" id="{DA7ECC5E-488F-4494-93FB-471E1ABF139E}"/>
              </a:ext>
            </a:extLst>
          </p:cNvPr>
          <p:cNvPicPr/>
          <p:nvPr/>
        </p:nvPicPr>
        <p:blipFill rotWithShape="1">
          <a:blip r:embed="rId4">
            <a:extLst>
              <a:ext uri="{28A0092B-C50C-407E-A947-70E740481C1C}">
                <a14:useLocalDpi xmlns:a14="http://schemas.microsoft.com/office/drawing/2010/main" val="0"/>
              </a:ext>
            </a:extLst>
          </a:blip>
          <a:srcRect l="29353" r="26324"/>
          <a:stretch/>
        </p:blipFill>
        <p:spPr bwMode="auto">
          <a:xfrm>
            <a:off x="2589212" y="1808573"/>
            <a:ext cx="2621280" cy="1477328"/>
          </a:xfrm>
          <a:prstGeom prst="rect">
            <a:avLst/>
          </a:prstGeom>
          <a:noFill/>
          <a:ln>
            <a:noFill/>
          </a:ln>
        </p:spPr>
      </p:pic>
    </p:spTree>
    <p:extLst>
      <p:ext uri="{BB962C8B-B14F-4D97-AF65-F5344CB8AC3E}">
        <p14:creationId xmlns:p14="http://schemas.microsoft.com/office/powerpoint/2010/main" val="1759945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Multi Layer Perceptron</a:t>
            </a:r>
            <a:br>
              <a:rPr lang="en-US" dirty="0"/>
            </a:br>
            <a:endParaRPr lang="he-IL" dirty="0"/>
          </a:p>
        </p:txBody>
      </p:sp>
      <p:sp>
        <p:nvSpPr>
          <p:cNvPr id="3" name="מציין מיקום תוכן 2"/>
          <p:cNvSpPr>
            <a:spLocks noGrp="1"/>
          </p:cNvSpPr>
          <p:nvPr>
            <p:ph idx="1"/>
          </p:nvPr>
        </p:nvSpPr>
        <p:spPr>
          <a:xfrm>
            <a:off x="2589212" y="1574025"/>
            <a:ext cx="8915400" cy="4353809"/>
          </a:xfrm>
        </p:spPr>
        <p:txBody>
          <a:bodyPr>
            <a:normAutofit/>
          </a:bodyPr>
          <a:lstStyle/>
          <a:p>
            <a:pPr marL="0" indent="0">
              <a:buNone/>
            </a:pPr>
            <a:endParaRPr lang="en-US" dirty="0">
              <a:solidFill>
                <a:schemeClr val="tx1"/>
              </a:solidFill>
            </a:endParaRPr>
          </a:p>
          <a:p>
            <a:r>
              <a:rPr lang="he-IL" dirty="0">
                <a:solidFill>
                  <a:schemeClr val="tx1"/>
                </a:solidFill>
              </a:rPr>
              <a:t>אלגוריתם </a:t>
            </a:r>
            <a:r>
              <a:rPr lang="en-US" dirty="0">
                <a:solidFill>
                  <a:schemeClr val="tx1"/>
                </a:solidFill>
              </a:rPr>
              <a:t>multi layer perceptron</a:t>
            </a:r>
            <a:r>
              <a:rPr lang="he-IL" dirty="0">
                <a:solidFill>
                  <a:schemeClr val="tx1"/>
                </a:solidFill>
              </a:rPr>
              <a:t> הוא סוג של רשת עצבים מלאכותית, רשת צמתים (נוירונים), המשמש לסיווג בינארי</a:t>
            </a:r>
          </a:p>
          <a:p>
            <a:r>
              <a:rPr lang="he-IL" dirty="0">
                <a:solidFill>
                  <a:schemeClr val="tx1"/>
                </a:solidFill>
              </a:rPr>
              <a:t>האלגוריתם מורכב לפחות משלושה שכבות של צמתים, שכבת הקלט, שכבה נסתרת (שלא ניתנת לצפייה) ושכבת פלט, כל צומת בשכבה אחת מחוברת לצומת בשכבה הבאה עם משקולת</a:t>
            </a:r>
          </a:p>
          <a:p>
            <a:endParaRPr lang="he-IL" dirty="0">
              <a:solidFill>
                <a:schemeClr val="tx1"/>
              </a:solidFill>
            </a:endParaRPr>
          </a:p>
          <a:p>
            <a:endParaRPr lang="he-IL" dirty="0">
              <a:solidFill>
                <a:schemeClr val="tx1"/>
              </a:solidFill>
            </a:endParaRPr>
          </a:p>
          <a:p>
            <a:endParaRPr lang="he-IL" dirty="0">
              <a:solidFill>
                <a:schemeClr val="tx1"/>
              </a:solidFill>
            </a:endParaRPr>
          </a:p>
          <a:p>
            <a:endParaRPr lang="he-IL" dirty="0">
              <a:solidFill>
                <a:schemeClr val="tx1"/>
              </a:solidFill>
            </a:endParaRPr>
          </a:p>
          <a:p>
            <a:endParaRPr lang="he-IL" dirty="0">
              <a:solidFill>
                <a:schemeClr val="tx1"/>
              </a:solidFill>
            </a:endParaRPr>
          </a:p>
        </p:txBody>
      </p:sp>
      <p:pic>
        <p:nvPicPr>
          <p:cNvPr id="5" name="תמונה 4">
            <a:extLst>
              <a:ext uri="{FF2B5EF4-FFF2-40B4-BE49-F238E27FC236}">
                <a16:creationId xmlns:a16="http://schemas.microsoft.com/office/drawing/2014/main" id="{21A7159A-0B14-7A42-ABA6-7014B23E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56" y="3750929"/>
            <a:ext cx="3797573" cy="2500841"/>
          </a:xfrm>
          <a:prstGeom prst="rect">
            <a:avLst/>
          </a:prstGeom>
        </p:spPr>
      </p:pic>
    </p:spTree>
    <p:extLst>
      <p:ext uri="{BB962C8B-B14F-4D97-AF65-F5344CB8AC3E}">
        <p14:creationId xmlns:p14="http://schemas.microsoft.com/office/powerpoint/2010/main" val="87857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dirty="0"/>
              <a:t>Multi Layer Perceptron</a:t>
            </a:r>
            <a:endParaRPr lang="he-IL" dirty="0"/>
          </a:p>
        </p:txBody>
      </p:sp>
      <p:sp>
        <p:nvSpPr>
          <p:cNvPr id="3" name="מציין מיקום תוכן 2"/>
          <p:cNvSpPr>
            <a:spLocks noGrp="1"/>
          </p:cNvSpPr>
          <p:nvPr>
            <p:ph idx="1"/>
          </p:nvPr>
        </p:nvSpPr>
        <p:spPr>
          <a:xfrm>
            <a:off x="2589212" y="2074606"/>
            <a:ext cx="8915400" cy="4340941"/>
          </a:xfrm>
        </p:spPr>
        <p:txBody>
          <a:bodyPr>
            <a:normAutofit fontScale="92500" lnSpcReduction="10000"/>
          </a:bodyPr>
          <a:lstStyle/>
          <a:p>
            <a:r>
              <a:rPr lang="he-IL" dirty="0">
                <a:solidFill>
                  <a:schemeClr val="tx1"/>
                </a:solidFill>
              </a:rPr>
              <a:t>רשת עצבים מלאכותית מקבלת קלט כווקטור</a:t>
            </a:r>
          </a:p>
          <a:p>
            <a:r>
              <a:rPr lang="he-IL" dirty="0">
                <a:solidFill>
                  <a:schemeClr val="tx1"/>
                </a:solidFill>
                <a:cs typeface="+mj-cs"/>
              </a:rPr>
              <a:t>פרט לצמתי הקלט, כל הצמתים האחרים (המייצגים פונקציה) ממפים כניסות לפלטים על ידי שילוב לינארי של הכניסות עם משקולות הצומת </a:t>
            </a:r>
            <a:r>
              <a:rPr lang="he-IL" dirty="0" err="1">
                <a:solidFill>
                  <a:schemeClr val="tx1"/>
                </a:solidFill>
                <a:cs typeface="+mj-cs"/>
              </a:rPr>
              <a:t>וה</a:t>
            </a:r>
            <a:r>
              <a:rPr lang="en-US" dirty="0">
                <a:solidFill>
                  <a:schemeClr val="tx1"/>
                </a:solidFill>
                <a:cs typeface="+mj-cs"/>
              </a:rPr>
              <a:t>bias</a:t>
            </a:r>
            <a:r>
              <a:rPr lang="he-IL" dirty="0">
                <a:solidFill>
                  <a:schemeClr val="tx1"/>
                </a:solidFill>
                <a:cs typeface="+mj-cs"/>
              </a:rPr>
              <a:t>, ויישום פונקציית הפעלה לא לינארית (</a:t>
            </a:r>
            <a:r>
              <a:rPr lang="he-IL" dirty="0" err="1">
                <a:solidFill>
                  <a:schemeClr val="tx1"/>
                </a:solidFill>
                <a:cs typeface="+mj-cs"/>
              </a:rPr>
              <a:t>סיגמואיד</a:t>
            </a:r>
            <a:r>
              <a:rPr lang="he-IL" dirty="0">
                <a:solidFill>
                  <a:schemeClr val="tx1"/>
                </a:solidFill>
                <a:cs typeface="+mj-cs"/>
              </a:rPr>
              <a:t> </a:t>
            </a:r>
            <a:r>
              <a:rPr lang="he-IL" dirty="0" err="1">
                <a:solidFill>
                  <a:schemeClr val="tx1"/>
                </a:solidFill>
                <a:cs typeface="+mj-cs"/>
              </a:rPr>
              <a:t>בspark</a:t>
            </a:r>
            <a:r>
              <a:rPr lang="he-IL" dirty="0">
                <a:solidFill>
                  <a:schemeClr val="tx1"/>
                </a:solidFill>
                <a:cs typeface="+mj-cs"/>
              </a:rPr>
              <a:t>) המגדירה את הפלט בהינתן קלט.</a:t>
            </a:r>
          </a:p>
          <a:p>
            <a:r>
              <a:rPr lang="he-IL" dirty="0">
                <a:solidFill>
                  <a:schemeClr val="tx1"/>
                </a:solidFill>
                <a:cs typeface="+mj-cs"/>
              </a:rPr>
              <a:t>לצורך אימון, האלגוריתם עושה שימוש בטכניקת למידה הנקראת </a:t>
            </a:r>
            <a:r>
              <a:rPr lang="en-US" dirty="0">
                <a:solidFill>
                  <a:schemeClr val="tx1"/>
                </a:solidFill>
                <a:cs typeface="+mj-cs"/>
              </a:rPr>
              <a:t>backpropagation</a:t>
            </a:r>
            <a:r>
              <a:rPr lang="he-IL" dirty="0">
                <a:solidFill>
                  <a:schemeClr val="tx1"/>
                </a:solidFill>
                <a:cs typeface="+mj-cs"/>
              </a:rPr>
              <a:t>, מודל מתמטי חישובי שפותח בהשראת תהליכים מוחיים או קוגניטיביים.</a:t>
            </a:r>
          </a:p>
          <a:p>
            <a:r>
              <a:rPr lang="he-IL" dirty="0">
                <a:solidFill>
                  <a:schemeClr val="tx1"/>
                </a:solidFill>
              </a:rPr>
              <a:t>הלמידה מתרחשת בנוירון על ידי שינוי המשקולות (בדרך כלל מייצגות את הקישוריות בין נוירונים בתוך הרשת) זאת על סמך כמות השגיאה בפלט לעומת התוצאה הצפויה.</a:t>
            </a:r>
            <a:endParaRPr lang="he-IL" dirty="0">
              <a:solidFill>
                <a:schemeClr val="tx1"/>
              </a:solidFill>
              <a:cs typeface="+mj-cs"/>
            </a:endParaRPr>
          </a:p>
          <a:p>
            <a:r>
              <a:rPr lang="he-IL" dirty="0">
                <a:solidFill>
                  <a:schemeClr val="tx1"/>
                </a:solidFill>
                <a:cs typeface="+mj-cs"/>
              </a:rPr>
              <a:t>הטעויות מחלחלות בחזרה ברשת ומתבצעים כוונוני משקלות בעזרת האלגוריתם</a:t>
            </a:r>
            <a:r>
              <a:rPr lang="en-US" dirty="0">
                <a:solidFill>
                  <a:schemeClr val="tx1"/>
                </a:solidFill>
                <a:cs typeface="+mj-cs"/>
              </a:rPr>
              <a:t>Gradient descent</a:t>
            </a:r>
            <a:r>
              <a:rPr lang="he-IL" dirty="0">
                <a:solidFill>
                  <a:schemeClr val="tx1"/>
                </a:solidFill>
                <a:cs typeface="+mj-cs"/>
              </a:rPr>
              <a:t>, המנסה להקטינן.</a:t>
            </a:r>
          </a:p>
          <a:p>
            <a:r>
              <a:rPr lang="he-IL" dirty="0">
                <a:solidFill>
                  <a:schemeClr val="tx1"/>
                </a:solidFill>
              </a:rPr>
              <a:t>במידה ותיקוני המשקולות נעשים בשיעור קטן, גדל הסיכוי להתכנסות של רשת העצבים לטעות מינימלית, יתכן שתהיה התכנסות למינימום מקומי, אבל בפועל השיטה נותנת תוצאות טובות וזאת משום שניתן להפעילה מספר פעמים עם משקולות התחלתיות שונות. </a:t>
            </a:r>
            <a:br>
              <a:rPr lang="en-US" dirty="0">
                <a:solidFill>
                  <a:schemeClr val="tx1"/>
                </a:solidFill>
              </a:rPr>
            </a:br>
            <a:br>
              <a:rPr lang="en-US" dirty="0">
                <a:solidFill>
                  <a:schemeClr val="tx1"/>
                </a:solidFill>
                <a:cs typeface="+mj-cs"/>
              </a:rPr>
            </a:br>
            <a:endParaRPr lang="he-IL" dirty="0">
              <a:solidFill>
                <a:schemeClr val="tx1"/>
              </a:solidFill>
              <a:cs typeface="+mj-cs"/>
            </a:endParaRPr>
          </a:p>
          <a:p>
            <a:endParaRPr lang="he-IL" dirty="0">
              <a:solidFill>
                <a:schemeClr val="tx1"/>
              </a:solidFill>
              <a:cs typeface="+mj-cs"/>
            </a:endParaRPr>
          </a:p>
          <a:p>
            <a:endParaRPr lang="he-IL" dirty="0">
              <a:solidFill>
                <a:schemeClr val="tx1"/>
              </a:solidFill>
              <a:cs typeface="+mj-cs"/>
            </a:endParaRPr>
          </a:p>
          <a:p>
            <a:endParaRPr lang="en-US" dirty="0">
              <a:solidFill>
                <a:schemeClr val="tx1"/>
              </a:solidFill>
              <a:cs typeface="+mj-cs"/>
            </a:endParaRPr>
          </a:p>
          <a:p>
            <a:endParaRPr lang="he-IL" dirty="0">
              <a:solidFill>
                <a:schemeClr val="tx1"/>
              </a:solidFill>
              <a:cs typeface="+mj-cs"/>
            </a:endParaRPr>
          </a:p>
        </p:txBody>
      </p:sp>
    </p:spTree>
    <p:extLst>
      <p:ext uri="{BB962C8B-B14F-4D97-AF65-F5344CB8AC3E}">
        <p14:creationId xmlns:p14="http://schemas.microsoft.com/office/powerpoint/2010/main" val="362771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Random forest</a:t>
            </a:r>
            <a:endParaRPr lang="he-IL" dirty="0"/>
          </a:p>
        </p:txBody>
      </p:sp>
      <p:sp>
        <p:nvSpPr>
          <p:cNvPr id="3" name="מציין מיקום תוכן 2"/>
          <p:cNvSpPr>
            <a:spLocks noGrp="1"/>
          </p:cNvSpPr>
          <p:nvPr>
            <p:ph idx="1"/>
          </p:nvPr>
        </p:nvSpPr>
        <p:spPr>
          <a:xfrm>
            <a:off x="2589212" y="1355834"/>
            <a:ext cx="8915400" cy="3777622"/>
          </a:xfrm>
        </p:spPr>
        <p:txBody>
          <a:bodyPr/>
          <a:lstStyle/>
          <a:p>
            <a:pPr marL="0" indent="0" rtl="0">
              <a:buNone/>
            </a:pPr>
            <a:endParaRPr lang="en-US" dirty="0"/>
          </a:p>
          <a:p>
            <a:r>
              <a:rPr lang="he-IL" dirty="0"/>
              <a:t>האלגוריתם של יערות אקראיים בונה מקבץ של עצים רבים</a:t>
            </a:r>
          </a:p>
          <a:p>
            <a:r>
              <a:rPr lang="he-IL" dirty="0"/>
              <a:t>כמו כן, האלגוריתם מגריל תצפיות (במקום להשתמש בכל התצפיות הוא משתמש במדגם שלהן), לצורך בנייתו של עץ.</a:t>
            </a:r>
            <a:endParaRPr lang="en-US" dirty="0"/>
          </a:p>
          <a:p>
            <a:r>
              <a:rPr lang="he-IL" dirty="0"/>
              <a:t>אלגוריתם זה יכול לצמצם את ההשפעות של קורלציה בין משתנים, וכמו כן, הוא נותן הזדמנות למשתנים מסבירים שונים לבוא לידי ביטוי, אפילו אם הם לא בעלי העוצמה החזקה ביותר.</a:t>
            </a:r>
            <a:endParaRPr lang="en-US" dirty="0"/>
          </a:p>
          <a:p>
            <a:endParaRPr lang="he-IL" dirty="0"/>
          </a:p>
        </p:txBody>
      </p:sp>
    </p:spTree>
    <p:extLst>
      <p:ext uri="{BB962C8B-B14F-4D97-AF65-F5344CB8AC3E}">
        <p14:creationId xmlns:p14="http://schemas.microsoft.com/office/powerpoint/2010/main" val="535842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Random forest</a:t>
            </a:r>
            <a:endParaRPr lang="he-IL" dirty="0"/>
          </a:p>
        </p:txBody>
      </p:sp>
      <p:sp>
        <p:nvSpPr>
          <p:cNvPr id="3" name="מציין מיקום תוכן 2"/>
          <p:cNvSpPr>
            <a:spLocks noGrp="1"/>
          </p:cNvSpPr>
          <p:nvPr>
            <p:ph idx="1"/>
          </p:nvPr>
        </p:nvSpPr>
        <p:spPr>
          <a:xfrm>
            <a:off x="2589212" y="1540189"/>
            <a:ext cx="8915400" cy="3777622"/>
          </a:xfrm>
        </p:spPr>
        <p:txBody>
          <a:bodyPr>
            <a:normAutofit/>
          </a:bodyPr>
          <a:lstStyle/>
          <a:p>
            <a:r>
              <a:rPr lang="he-IL" dirty="0"/>
              <a:t>ראשית האלגוריתם ייצור </a:t>
            </a:r>
            <a:r>
              <a:rPr lang="en-US" dirty="0"/>
              <a:t> bootstrap dataset</a:t>
            </a:r>
            <a:r>
              <a:rPr lang="he-IL" dirty="0"/>
              <a:t>, מתוך הטבלה המרכזית שלנו יבחר שורות אקראיות (ניתן לבחור שורות יותר מפעם אחת)</a:t>
            </a:r>
          </a:p>
          <a:p>
            <a:r>
              <a:rPr lang="he-IL" dirty="0"/>
              <a:t>על טבלת זאת האלגוריתם יבנה עץ החלטה, בשלב הראשוני בחירת עמודות אקראית, חישוב מדד ה</a:t>
            </a:r>
            <a:r>
              <a:rPr lang="en-US" dirty="0" err="1"/>
              <a:t>gini</a:t>
            </a:r>
            <a:r>
              <a:rPr lang="he-IL"/>
              <a:t> והחלטה </a:t>
            </a:r>
            <a:r>
              <a:rPr lang="he-IL" dirty="0"/>
              <a:t>מי יהיה </a:t>
            </a:r>
            <a:r>
              <a:rPr lang="en-US" dirty="0"/>
              <a:t>,root</a:t>
            </a:r>
            <a:r>
              <a:rPr lang="he-IL" dirty="0"/>
              <a:t>לאחר מכן בכל שלב יבחרו באופן אקראי עמודות שונות יחושב שוב מדד </a:t>
            </a:r>
            <a:r>
              <a:rPr lang="en-US" dirty="0" err="1"/>
              <a:t>gini</a:t>
            </a:r>
            <a:r>
              <a:rPr lang="he-IL" dirty="0"/>
              <a:t> עד בניית עץ ההחלטה .</a:t>
            </a:r>
          </a:p>
          <a:p>
            <a:endParaRPr lang="he-IL" dirty="0"/>
          </a:p>
        </p:txBody>
      </p:sp>
      <p:pic>
        <p:nvPicPr>
          <p:cNvPr id="5" name="תמונה 4">
            <a:extLst>
              <a:ext uri="{FF2B5EF4-FFF2-40B4-BE49-F238E27FC236}">
                <a16:creationId xmlns:a16="http://schemas.microsoft.com/office/drawing/2014/main" id="{94C5D15B-77DA-ED4A-B842-D8FECF8D6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54" y="6233890"/>
            <a:ext cx="9828674" cy="430403"/>
          </a:xfrm>
          <a:prstGeom prst="rect">
            <a:avLst/>
          </a:prstGeom>
        </p:spPr>
      </p:pic>
      <p:pic>
        <p:nvPicPr>
          <p:cNvPr id="7" name="תמונה 6">
            <a:extLst>
              <a:ext uri="{FF2B5EF4-FFF2-40B4-BE49-F238E27FC236}">
                <a16:creationId xmlns:a16="http://schemas.microsoft.com/office/drawing/2014/main" id="{16052965-9EFE-9B4C-916F-20F5FDAF0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82" y="3571286"/>
            <a:ext cx="5684321" cy="2465489"/>
          </a:xfrm>
          <a:prstGeom prst="rect">
            <a:avLst/>
          </a:prstGeom>
        </p:spPr>
      </p:pic>
      <p:pic>
        <p:nvPicPr>
          <p:cNvPr id="9" name="תמונה 8">
            <a:extLst>
              <a:ext uri="{FF2B5EF4-FFF2-40B4-BE49-F238E27FC236}">
                <a16:creationId xmlns:a16="http://schemas.microsoft.com/office/drawing/2014/main" id="{09F2E997-E8C5-1144-853D-4E2515E49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762" y="3571286"/>
            <a:ext cx="4996850" cy="2465489"/>
          </a:xfrm>
          <a:prstGeom prst="rect">
            <a:avLst/>
          </a:prstGeom>
        </p:spPr>
      </p:pic>
    </p:spTree>
    <p:extLst>
      <p:ext uri="{BB962C8B-B14F-4D97-AF65-F5344CB8AC3E}">
        <p14:creationId xmlns:p14="http://schemas.microsoft.com/office/powerpoint/2010/main" val="248462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D25B1-E2BA-9443-AD34-9406FB3EFC9A}"/>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56FDF808-A745-6B4E-B945-880B14FA5ACE}"/>
              </a:ext>
            </a:extLst>
          </p:cNvPr>
          <p:cNvSpPr>
            <a:spLocks noGrp="1"/>
          </p:cNvSpPr>
          <p:nvPr>
            <p:ph idx="1"/>
          </p:nvPr>
        </p:nvSpPr>
        <p:spPr/>
        <p:txBody>
          <a:bodyPr/>
          <a:lstStyle/>
          <a:p>
            <a:r>
              <a:rPr lang="he-IL" dirty="0"/>
              <a:t>כעת חוזרים שוב ושוב על התהליך ובונים עצים שונים, בצורה כזאת מקבלים מגוון עצים שונים</a:t>
            </a:r>
          </a:p>
          <a:p>
            <a:r>
              <a:rPr lang="he-IL" dirty="0"/>
              <a:t>לבסוף נריץ את הנתונים על כל העצים ונקבל תוצאה של כן/לא עבור כל עץ</a:t>
            </a:r>
          </a:p>
          <a:p>
            <a:r>
              <a:rPr lang="he-IL" dirty="0"/>
              <a:t>לבסוף התוצר המתקבל הוא ממוצע החיזויים על פני כלל העצים</a:t>
            </a:r>
          </a:p>
          <a:p>
            <a:endParaRPr lang="he-IL" dirty="0"/>
          </a:p>
        </p:txBody>
      </p:sp>
      <p:pic>
        <p:nvPicPr>
          <p:cNvPr id="4" name="תמונה 3" descr="תמונה שמכילה צבעוני, מעופף, שעון&#10;&#10;התיאור נוצר באופן אוטומטי">
            <a:extLst>
              <a:ext uri="{FF2B5EF4-FFF2-40B4-BE49-F238E27FC236}">
                <a16:creationId xmlns:a16="http://schemas.microsoft.com/office/drawing/2014/main" id="{AF20B90C-D7E9-1C43-901C-64454A63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586" y="3894799"/>
            <a:ext cx="5482442" cy="2245023"/>
          </a:xfrm>
          <a:prstGeom prst="rect">
            <a:avLst/>
          </a:prstGeom>
        </p:spPr>
      </p:pic>
    </p:spTree>
    <p:extLst>
      <p:ext uri="{BB962C8B-B14F-4D97-AF65-F5344CB8AC3E}">
        <p14:creationId xmlns:p14="http://schemas.microsoft.com/office/powerpoint/2010/main" val="331000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t>מסקנות </a:t>
            </a:r>
            <a:endParaRPr lang="he-IL" dirty="0"/>
          </a:p>
        </p:txBody>
      </p:sp>
      <p:graphicFrame>
        <p:nvGraphicFramePr>
          <p:cNvPr id="6" name="מציין מיקום תוכן 5"/>
          <p:cNvGraphicFramePr>
            <a:graphicFrameLocks noGrp="1"/>
          </p:cNvGraphicFramePr>
          <p:nvPr>
            <p:ph idx="1"/>
            <p:extLst>
              <p:ext uri="{D42A27DB-BD31-4B8C-83A1-F6EECF244321}">
                <p14:modId xmlns:p14="http://schemas.microsoft.com/office/powerpoint/2010/main" val="3963702519"/>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688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קצת פילוסופיה לקראת סיום..</a:t>
            </a:r>
          </a:p>
        </p:txBody>
      </p:sp>
      <p:sp>
        <p:nvSpPr>
          <p:cNvPr id="3" name="מציין מיקום תוכן 2"/>
          <p:cNvSpPr>
            <a:spLocks noGrp="1"/>
          </p:cNvSpPr>
          <p:nvPr>
            <p:ph idx="1"/>
          </p:nvPr>
        </p:nvSpPr>
        <p:spPr/>
        <p:txBody>
          <a:bodyPr/>
          <a:lstStyle/>
          <a:p>
            <a:r>
              <a:rPr lang="he-IL" dirty="0"/>
              <a:t>אין ספק שאם נדע לחזות במדויק כתלות במאפיינים מסוימים את חומרת תאונות הדרכים , המדינה והאזרחים יוכלו לתת דגש על המאפיינים הללו ובכך להוריד בצורה ניכרת את כמות הנפגעים מתאונות אלו.</a:t>
            </a:r>
          </a:p>
          <a:p>
            <a:r>
              <a:rPr lang="he-IL" dirty="0"/>
              <a:t>אחד היתרונות הגדולים בשימוש באלגוריתמי סיווג כפי שעשינו במחקר שלנו הוא שלאחר תהליך לימוד ובחינה של המכונה ניתן להגיד מה דיוק החיזוי שמתקבל על סמך המאפיינים שנבחרו ובכך לזהות האם למאפיינים הללו ישנה השפעה על חומרת התאונה (במידה ולא הייתה המודל על בסיסם לא היה מצליח לחזות את חומרת התאונות ).</a:t>
            </a:r>
            <a:endParaRPr lang="en-US" dirty="0"/>
          </a:p>
          <a:p>
            <a:r>
              <a:rPr lang="he-IL" dirty="0"/>
              <a:t>יתרון נוסף הוא יתרון האוטומטיות והיעילות , בעזרת האלגוריתמים והתשתית שבחרנו הצלחנו בעשרות שניות בודדות לבנות מודל שיאפשר חיזוי של חומרת התאונה כתלות במאפיינים קבועים וזאת עבור מיליון ומאתיים אלף תאונות שונות!</a:t>
            </a:r>
            <a:endParaRPr lang="en-US" dirty="0"/>
          </a:p>
          <a:p>
            <a:endParaRPr lang="en-US" dirty="0"/>
          </a:p>
        </p:txBody>
      </p:sp>
    </p:spTree>
    <p:extLst>
      <p:ext uri="{BB962C8B-B14F-4D97-AF65-F5344CB8AC3E}">
        <p14:creationId xmlns:p14="http://schemas.microsoft.com/office/powerpoint/2010/main" val="3462446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תרומת המחקר למאבק בתאונות דרכים</a:t>
            </a:r>
          </a:p>
        </p:txBody>
      </p:sp>
      <p:sp>
        <p:nvSpPr>
          <p:cNvPr id="3" name="מציין מיקום תוכן 2"/>
          <p:cNvSpPr>
            <a:spLocks noGrp="1"/>
          </p:cNvSpPr>
          <p:nvPr>
            <p:ph idx="1"/>
          </p:nvPr>
        </p:nvSpPr>
        <p:spPr/>
        <p:txBody>
          <a:bodyPr/>
          <a:lstStyle/>
          <a:p>
            <a:r>
              <a:rPr lang="he-IL" dirty="0"/>
              <a:t>המסקנות שלנו מהעבודה הן שניתוח נתוני עתק בשילוב אלגוריתמי סיווג הינם כלים שיכולים לעזור מאד ללמוד על גורמי סכנה בתאונות דרכים ולהציף הזדמנויות חדשות וכיווני הסתכלות חדשניים במאבק זה.</a:t>
            </a:r>
            <a:endParaRPr lang="en-US" dirty="0"/>
          </a:p>
          <a:p>
            <a:r>
              <a:rPr lang="he-IL" dirty="0"/>
              <a:t>לדעתנו בעתיד ניתן יהיה לשלב טכנולוגיות מידע (טלפון , </a:t>
            </a:r>
            <a:r>
              <a:rPr lang="en-US" dirty="0"/>
              <a:t>WAZE</a:t>
            </a:r>
            <a:r>
              <a:rPr lang="he-IL" dirty="0"/>
              <a:t>, מחשבי הרכב </a:t>
            </a:r>
            <a:r>
              <a:rPr lang="he-IL" dirty="0" err="1"/>
              <a:t>וכו</a:t>
            </a:r>
            <a:r>
              <a:rPr lang="he-IL" dirty="0"/>
              <a:t>) עם אלגוריתמים מהסוג שעבדנו איתם על מנת לחשב בזמן אמת את מידת הסכנה של הנהג במידה ותתרחש תאונת דרכים  (טכנולוגיות המידע יוכלו לספק את הנתונים הנדרשים בגזרת המאפיינים ועל בסיסים האלגוריתמים המדוברים יוכלו לחזות את מידת הנזק של התאונה עוד לפני התרחשותה).</a:t>
            </a:r>
            <a:endParaRPr lang="en-US" dirty="0"/>
          </a:p>
        </p:txBody>
      </p:sp>
    </p:spTree>
    <p:extLst>
      <p:ext uri="{BB962C8B-B14F-4D97-AF65-F5344CB8AC3E}">
        <p14:creationId xmlns:p14="http://schemas.microsoft.com/office/powerpoint/2010/main" val="1270674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b="1" dirty="0"/>
              <a:t>ביבליוגרפיה </a:t>
            </a:r>
            <a:endParaRPr lang="he-IL" dirty="0"/>
          </a:p>
        </p:txBody>
      </p:sp>
      <p:sp>
        <p:nvSpPr>
          <p:cNvPr id="3" name="מציין מיקום תוכן 2"/>
          <p:cNvSpPr>
            <a:spLocks noGrp="1"/>
          </p:cNvSpPr>
          <p:nvPr>
            <p:ph idx="1"/>
          </p:nvPr>
        </p:nvSpPr>
        <p:spPr/>
        <p:txBody>
          <a:bodyPr/>
          <a:lstStyle/>
          <a:p>
            <a:pPr lvl="0" algn="l" rtl="0"/>
            <a:r>
              <a:rPr lang="en-US" u="sng" dirty="0">
                <a:hlinkClick r:id="rId2"/>
              </a:rPr>
              <a:t>https://www.gov.il/BlobFolder/reports/injury_to_pedestrians_in_israel/he/injury_to_pedestrians_in_israel.pdf</a:t>
            </a:r>
            <a:endParaRPr lang="en-US" dirty="0"/>
          </a:p>
          <a:p>
            <a:pPr lvl="0" algn="l" rtl="0"/>
            <a:r>
              <a:rPr lang="en-US" u="sng" dirty="0">
                <a:hlinkClick r:id="rId3"/>
              </a:rPr>
              <a:t>https://www.cbs.gov.il/he/publications/DocLib/2019/19.ShnatonTransportandRoadSafety/st19_21.pdf</a:t>
            </a:r>
            <a:endParaRPr lang="en-US" dirty="0"/>
          </a:p>
          <a:p>
            <a:pPr lvl="0" algn="l" rtl="0"/>
            <a:r>
              <a:rPr lang="en-US" u="sng" dirty="0">
                <a:hlinkClick r:id="rId4"/>
              </a:rPr>
              <a:t>https://he.wikipedia.org/wiki/%D7%AA%D7%90%D7%95%D7%A0%D7%AA_%D7%93%D7%A8%D7%9B%D7%99%D7%9D</a:t>
            </a:r>
            <a:endParaRPr lang="en-US" dirty="0"/>
          </a:p>
          <a:p>
            <a:pPr lvl="0" algn="l" rtl="0"/>
            <a:r>
              <a:rPr lang="en-US" u="sng" dirty="0">
                <a:hlinkClick r:id="rId5"/>
              </a:rPr>
              <a:t>https://www.kaggle.com/</a:t>
            </a:r>
            <a:endParaRPr lang="en-US" dirty="0"/>
          </a:p>
          <a:p>
            <a:pPr algn="l" rtl="0"/>
            <a:r>
              <a:rPr lang="en-US" dirty="0"/>
              <a:t>Risk and protection factors in fatal accidents ; Emmanuelle </a:t>
            </a:r>
            <a:r>
              <a:rPr lang="en-US" dirty="0" err="1"/>
              <a:t>Dupont</a:t>
            </a:r>
            <a:r>
              <a:rPr lang="en-US" dirty="0"/>
              <a:t> 1a , Heike </a:t>
            </a:r>
            <a:r>
              <a:rPr lang="en-US" dirty="0" err="1"/>
              <a:t>Martensena</a:t>
            </a:r>
            <a:r>
              <a:rPr lang="en-US" dirty="0"/>
              <a:t> , Eleonora </a:t>
            </a:r>
            <a:r>
              <a:rPr lang="en-US" dirty="0" err="1"/>
              <a:t>Papadimitrioub</a:t>
            </a:r>
            <a:r>
              <a:rPr lang="en-US" dirty="0"/>
              <a:t> , and George </a:t>
            </a:r>
            <a:r>
              <a:rPr lang="en-US" dirty="0" err="1"/>
              <a:t>Yannisb</a:t>
            </a:r>
            <a:endParaRPr lang="en-US" dirty="0"/>
          </a:p>
          <a:p>
            <a:endParaRPr lang="he-IL" dirty="0"/>
          </a:p>
        </p:txBody>
      </p:sp>
    </p:spTree>
    <p:extLst>
      <p:ext uri="{BB962C8B-B14F-4D97-AF65-F5344CB8AC3E}">
        <p14:creationId xmlns:p14="http://schemas.microsoft.com/office/powerpoint/2010/main" val="131569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תאונות דרכים בישראל </a:t>
            </a:r>
            <a:br>
              <a:rPr lang="en-US" dirty="0"/>
            </a:br>
            <a:endParaRPr lang="he-IL" dirty="0"/>
          </a:p>
        </p:txBody>
      </p:sp>
      <p:sp>
        <p:nvSpPr>
          <p:cNvPr id="3" name="מציין מיקום תוכן 2"/>
          <p:cNvSpPr>
            <a:spLocks noGrp="1"/>
          </p:cNvSpPr>
          <p:nvPr>
            <p:ph idx="1"/>
          </p:nvPr>
        </p:nvSpPr>
        <p:spPr/>
        <p:txBody>
          <a:bodyPr/>
          <a:lstStyle/>
          <a:p>
            <a:r>
              <a:rPr lang="he-IL" dirty="0"/>
              <a:t>שיעור ההרוגים בתאונות דרכים בישראל</a:t>
            </a:r>
            <a:r>
              <a:rPr lang="en-US" dirty="0"/>
              <a:t> </a:t>
            </a:r>
            <a:r>
              <a:rPr lang="he-IL" dirty="0"/>
              <a:t>נמצא בירידה מתמדת מאז אמצע שנות ה-70 אז עמד שיעור ההרוגים על כעשרים הרוגים ל-100,000. </a:t>
            </a:r>
          </a:p>
          <a:p>
            <a:r>
              <a:rPr lang="he-IL" dirty="0"/>
              <a:t>בשנת 2016 עמד הנתון על 4.3 הרוגים ל-100,000 תושבים. (בשנת 2009 עמד על כ-5.2 הרוגים בשנה ל-100,000 תושבים). </a:t>
            </a:r>
          </a:p>
          <a:p>
            <a:r>
              <a:rPr lang="he-IL" dirty="0"/>
              <a:t>בהשוואה בינלאומית, ישראל היא אחת המדינות בעלות שיעור ההרוגים בתאונות דרכים לנפש הנמוך ביותר בעולם</a:t>
            </a:r>
            <a:r>
              <a:rPr lang="en-US" dirty="0"/>
              <a:t>. </a:t>
            </a:r>
            <a:endParaRPr lang="he-IL" dirty="0"/>
          </a:p>
          <a:p>
            <a:r>
              <a:rPr lang="he-IL" dirty="0"/>
              <a:t>אם משווים את מספר ההרוגים למספר כלי הרכב, המצב בישראל פחות מזהיר - ישראל היא בעלת שיעור דומה של הרוגים למספר כלי רכב לזה של ארצות הברית</a:t>
            </a:r>
            <a:r>
              <a:rPr lang="en-US" dirty="0"/>
              <a:t>, </a:t>
            </a:r>
            <a:r>
              <a:rPr lang="he-IL" dirty="0"/>
              <a:t>כ-15 הרוגים ל-100,000 כלי רכב, שיעור הגבוה מרוב מדינות מערב אירופה</a:t>
            </a:r>
            <a:r>
              <a:rPr lang="en-US" dirty="0"/>
              <a:t>. </a:t>
            </a:r>
            <a:r>
              <a:rPr lang="he-IL" dirty="0"/>
              <a:t>שיעור ההרוגים לנסועה הוא כ-8.8 הרוגים למיליארד ק"מ</a:t>
            </a:r>
            <a:r>
              <a:rPr lang="en-US" dirty="0"/>
              <a:t>.</a:t>
            </a:r>
          </a:p>
          <a:p>
            <a:endParaRPr lang="he-IL" dirty="0"/>
          </a:p>
        </p:txBody>
      </p:sp>
    </p:spTree>
    <p:extLst>
      <p:ext uri="{BB962C8B-B14F-4D97-AF65-F5344CB8AC3E}">
        <p14:creationId xmlns:p14="http://schemas.microsoft.com/office/powerpoint/2010/main" val="3961644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הסוף..</a:t>
            </a:r>
          </a:p>
        </p:txBody>
      </p:sp>
      <p:sp>
        <p:nvSpPr>
          <p:cNvPr id="3" name="מציין מיקום תוכן 2"/>
          <p:cNvSpPr>
            <a:spLocks noGrp="1"/>
          </p:cNvSpPr>
          <p:nvPr>
            <p:ph idx="1"/>
          </p:nvPr>
        </p:nvSpPr>
        <p:spPr/>
        <p:txBody>
          <a:bodyPr/>
          <a:lstStyle/>
          <a:p>
            <a:pPr marL="0" indent="0">
              <a:buNone/>
            </a:pPr>
            <a:r>
              <a:rPr lang="he-IL" dirty="0"/>
              <a:t>								</a:t>
            </a:r>
          </a:p>
          <a:p>
            <a:pPr marL="0" indent="0">
              <a:buNone/>
            </a:pPr>
            <a:endParaRPr lang="he-IL" dirty="0"/>
          </a:p>
          <a:p>
            <a:pPr marL="0" indent="0">
              <a:buNone/>
            </a:pPr>
            <a:r>
              <a:rPr lang="he-IL" sz="6000" b="1" dirty="0">
                <a:solidFill>
                  <a:schemeClr val="accent2"/>
                </a:solidFill>
              </a:rPr>
              <a:t>								תודה רבה !!!!</a:t>
            </a:r>
          </a:p>
        </p:txBody>
      </p:sp>
    </p:spTree>
    <p:extLst>
      <p:ext uri="{BB962C8B-B14F-4D97-AF65-F5344CB8AC3E}">
        <p14:creationId xmlns:p14="http://schemas.microsoft.com/office/powerpoint/2010/main" val="13363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סוג כלי הרכב המעורבים בתאונות</a:t>
            </a:r>
            <a:br>
              <a:rPr lang="en-US" dirty="0"/>
            </a:br>
            <a:endParaRPr lang="he-IL" dirty="0"/>
          </a:p>
        </p:txBody>
      </p:sp>
      <p:sp>
        <p:nvSpPr>
          <p:cNvPr id="3" name="מציין מיקום תוכן 2"/>
          <p:cNvSpPr>
            <a:spLocks noGrp="1"/>
          </p:cNvSpPr>
          <p:nvPr>
            <p:ph idx="1"/>
          </p:nvPr>
        </p:nvSpPr>
        <p:spPr/>
        <p:txBody>
          <a:bodyPr/>
          <a:lstStyle/>
          <a:p>
            <a:r>
              <a:rPr lang="he-IL" dirty="0"/>
              <a:t>משאיות</a:t>
            </a:r>
            <a:r>
              <a:rPr lang="en-US" dirty="0"/>
              <a:t> </a:t>
            </a:r>
            <a:r>
              <a:rPr lang="he-IL" dirty="0"/>
              <a:t>מעורבות בכ-17% מהתאונות הקטלניות בעוד הן מהוות רק 2.3% מכלי הרכב בישראל</a:t>
            </a:r>
            <a:endParaRPr lang="en-US" dirty="0"/>
          </a:p>
          <a:p>
            <a:r>
              <a:rPr lang="en-US" dirty="0"/>
              <a:t> </a:t>
            </a:r>
            <a:r>
              <a:rPr lang="he-IL" dirty="0"/>
              <a:t>אוטובוסים</a:t>
            </a:r>
            <a:r>
              <a:rPr lang="en-US" dirty="0"/>
              <a:t> </a:t>
            </a:r>
            <a:r>
              <a:rPr lang="he-IL" dirty="0"/>
              <a:t>מעורבים בתאונות קטלניות פי 9.6 יותר מאשר כלי רכב פרטיים. </a:t>
            </a:r>
          </a:p>
          <a:p>
            <a:r>
              <a:rPr lang="he-IL" dirty="0"/>
              <a:t>הסיבות העיקריות לכך הן כמות הנסיעות המרובה (לעומת כלי רכב פרטיים) והתנע</a:t>
            </a:r>
            <a:r>
              <a:rPr lang="en-US" dirty="0"/>
              <a:t> </a:t>
            </a:r>
            <a:r>
              <a:rPr lang="he-IL" dirty="0"/>
              <a:t>הגדול של כלי הרכב הכבדים. כ-40% מתאונות הדרכים מתרחשות בערים</a:t>
            </a:r>
            <a:r>
              <a:rPr lang="en-US" dirty="0"/>
              <a:t>.</a:t>
            </a:r>
          </a:p>
          <a:p>
            <a:r>
              <a:rPr lang="he-IL" dirty="0"/>
              <a:t>מספרם של רוכבי האופנוע</a:t>
            </a:r>
            <a:r>
              <a:rPr lang="en-US" dirty="0"/>
              <a:t> </a:t>
            </a:r>
            <a:r>
              <a:rPr lang="he-IL" dirty="0"/>
              <a:t>שנהרגים בתאונות דרכים גבוה יחסית לאחוז האופנועים בכלל אוכלוסיית כלי הרכב ויחסית לנסועה שלהם. כ-10% מכלל ההרוגים בתאונות הם רוכבי אופנוע, כאשר האופנועים מהווים רק ארבעה אחוזים מכלל כלי הרכב, ואחוז הנסועה שלהם הוא רק אחוז אחד מכלל כלי הרכב. מספר התאונות בישראל ללא יהודה ושומרון בהן היו מעורבים אופנועים בשנים 1990–2008 נע בין 2,300 ל-4,500 בשנה (בקירוב)</a:t>
            </a:r>
            <a:r>
              <a:rPr lang="en-US" dirty="0"/>
              <a:t>. </a:t>
            </a:r>
          </a:p>
          <a:p>
            <a:endParaRPr lang="he-IL" dirty="0"/>
          </a:p>
        </p:txBody>
      </p:sp>
    </p:spTree>
    <p:extLst>
      <p:ext uri="{BB962C8B-B14F-4D97-AF65-F5344CB8AC3E}">
        <p14:creationId xmlns:p14="http://schemas.microsoft.com/office/powerpoint/2010/main" val="265956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סיבות עיקריות לתאונות בישראל</a:t>
            </a:r>
            <a:br>
              <a:rPr lang="en-US" dirty="0"/>
            </a:br>
            <a:endParaRPr lang="he-IL" dirty="0"/>
          </a:p>
        </p:txBody>
      </p:sp>
      <p:sp>
        <p:nvSpPr>
          <p:cNvPr id="3" name="מציין מיקום תוכן 2"/>
          <p:cNvSpPr>
            <a:spLocks noGrp="1"/>
          </p:cNvSpPr>
          <p:nvPr>
            <p:ph idx="1"/>
          </p:nvPr>
        </p:nvSpPr>
        <p:spPr/>
        <p:txBody>
          <a:bodyPr/>
          <a:lstStyle/>
          <a:p>
            <a:r>
              <a:rPr lang="he-IL" dirty="0"/>
              <a:t>אי-ציות לרמזור</a:t>
            </a:r>
            <a:endParaRPr lang="en-US" dirty="0"/>
          </a:p>
          <a:p>
            <a:r>
              <a:rPr lang="en-US" dirty="0"/>
              <a:t> </a:t>
            </a:r>
            <a:r>
              <a:rPr lang="he-IL" dirty="0"/>
              <a:t>סטייה מנתיב (בעיקר ניסיונות עקיפה</a:t>
            </a:r>
            <a:r>
              <a:rPr lang="en-US" dirty="0"/>
              <a:t> </a:t>
            </a:r>
            <a:r>
              <a:rPr lang="he-IL" dirty="0"/>
              <a:t>על קו לבן רצוף)</a:t>
            </a:r>
          </a:p>
          <a:p>
            <a:r>
              <a:rPr lang="he-IL" dirty="0"/>
              <a:t>אי-מתן זכות קדימה</a:t>
            </a:r>
            <a:endParaRPr lang="en-US" dirty="0"/>
          </a:p>
          <a:p>
            <a:r>
              <a:rPr lang="en-US" dirty="0"/>
              <a:t> </a:t>
            </a:r>
            <a:r>
              <a:rPr lang="he-IL" dirty="0"/>
              <a:t>אי</a:t>
            </a:r>
            <a:r>
              <a:rPr lang="en-US" dirty="0"/>
              <a:t>-</a:t>
            </a:r>
            <a:r>
              <a:rPr lang="he-IL" dirty="0"/>
              <a:t>שמירת מרחק</a:t>
            </a:r>
            <a:endParaRPr lang="en-US" dirty="0"/>
          </a:p>
          <a:p>
            <a:r>
              <a:rPr lang="en-US" dirty="0"/>
              <a:t> </a:t>
            </a:r>
            <a:r>
              <a:rPr lang="he-IL" dirty="0"/>
              <a:t>מהירות מופרזת ביחס לתנאי הדרך (להבדיל ממהירות שאינה חוקית</a:t>
            </a:r>
            <a:r>
              <a:rPr lang="en-US" dirty="0"/>
              <a:t>(</a:t>
            </a:r>
            <a:endParaRPr lang="he-IL" dirty="0"/>
          </a:p>
          <a:p>
            <a:r>
              <a:rPr lang="he-IL" dirty="0"/>
              <a:t>אי-מתן זכות קדימה להולכי רגל</a:t>
            </a:r>
          </a:p>
          <a:p>
            <a:r>
              <a:rPr lang="he-IL" dirty="0"/>
              <a:t> כשליש מההרוגים בתאונות הם הולכי רגל. חלק ניכר מהולכי הרגל שנהרגו, נפגעו בעת שחצו מעבר חצייה</a:t>
            </a:r>
            <a:r>
              <a:rPr lang="en-US" dirty="0"/>
              <a:t> </a:t>
            </a:r>
            <a:r>
              <a:rPr lang="he-IL" dirty="0"/>
              <a:t>מסומן</a:t>
            </a:r>
            <a:r>
              <a:rPr lang="en-US" dirty="0"/>
              <a:t>.</a:t>
            </a:r>
          </a:p>
          <a:p>
            <a:r>
              <a:rPr lang="he-IL" dirty="0"/>
              <a:t>על פי מחקרי הרשות לבטיחות בדרכים</a:t>
            </a:r>
            <a:r>
              <a:rPr lang="en-US" dirty="0"/>
              <a:t>, </a:t>
            </a:r>
            <a:r>
              <a:rPr lang="he-IL" dirty="0"/>
              <a:t>תקופות של מתח ולחץ, לדוגמה פיגועים</a:t>
            </a:r>
            <a:r>
              <a:rPr lang="en-US" dirty="0"/>
              <a:t>, </a:t>
            </a:r>
            <a:r>
              <a:rPr lang="he-IL" dirty="0"/>
              <a:t>מעלות את מספר תאונות הדרכים</a:t>
            </a:r>
            <a:r>
              <a:rPr lang="en-US" dirty="0"/>
              <a:t>.</a:t>
            </a:r>
          </a:p>
          <a:p>
            <a:endParaRPr lang="he-IL" dirty="0"/>
          </a:p>
        </p:txBody>
      </p:sp>
    </p:spTree>
    <p:extLst>
      <p:ext uri="{BB962C8B-B14F-4D97-AF65-F5344CB8AC3E}">
        <p14:creationId xmlns:p14="http://schemas.microsoft.com/office/powerpoint/2010/main" val="405855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הולכי רגל ותאונות דרכים</a:t>
            </a:r>
            <a:br>
              <a:rPr lang="en-US" dirty="0"/>
            </a:br>
            <a:endParaRPr lang="he-IL" dirty="0"/>
          </a:p>
        </p:txBody>
      </p:sp>
      <p:sp>
        <p:nvSpPr>
          <p:cNvPr id="3" name="מציין מיקום תוכן 2"/>
          <p:cNvSpPr>
            <a:spLocks noGrp="1"/>
          </p:cNvSpPr>
          <p:nvPr>
            <p:ph idx="1"/>
          </p:nvPr>
        </p:nvSpPr>
        <p:spPr/>
        <p:txBody>
          <a:bodyPr/>
          <a:lstStyle/>
          <a:p>
            <a:r>
              <a:rPr lang="he-IL" dirty="0"/>
              <a:t>בעשור האחרון הולכי רגל מהווים באופן עקבי כשליש מההרוגים בתאונות דרכים בישראל. </a:t>
            </a:r>
          </a:p>
          <a:p>
            <a:r>
              <a:rPr lang="he-IL" dirty="0"/>
              <a:t>בשנת 2016 נהרגו 377 איש בתאונות דרכים, מהם 104 הולכי רגל (28%). בשנה זו נפצעו קשה 1,723 איש, 31% מהם הולכי רגל.</a:t>
            </a:r>
          </a:p>
          <a:p>
            <a:r>
              <a:rPr lang="he-IL" dirty="0"/>
              <a:t> בשנת 2015 נהרגו 356 בני אדם, כשליש מתוכם (32%, שהם 114 איש) היו הולכי רגל. </a:t>
            </a:r>
            <a:endParaRPr lang="en-US" dirty="0"/>
          </a:p>
          <a:p>
            <a:pPr marL="0" indent="0">
              <a:buNone/>
            </a:pPr>
            <a:r>
              <a:rPr lang="he-IL" u="sng" dirty="0"/>
              <a:t>   מקרב הולכי הרגל שנהרגו או נפצעו קשה בדרכים עירוניות (3,398 איש המהווים 87%):</a:t>
            </a:r>
            <a:endParaRPr lang="en-US" u="sng" dirty="0"/>
          </a:p>
          <a:p>
            <a:pPr lvl="0"/>
            <a:r>
              <a:rPr lang="en-US" dirty="0"/>
              <a:t>30%</a:t>
            </a:r>
            <a:r>
              <a:rPr lang="he-IL" dirty="0"/>
              <a:t> נפגעו במעברי חצייה (23% במעבר לא מרומזר ו-7% במעבר מרומזר) שאמורים לשמש, כביכול, מקומות בטיחותיים לחציית הולכי הרגל.</a:t>
            </a:r>
            <a:endParaRPr lang="en-US" dirty="0"/>
          </a:p>
          <a:p>
            <a:pPr lvl="0"/>
            <a:r>
              <a:rPr lang="en-US" dirty="0"/>
              <a:t>34%</a:t>
            </a:r>
            <a:r>
              <a:rPr lang="he-IL" dirty="0"/>
              <a:t> נפגעו בעת חצייה שלא במעבר חצייה</a:t>
            </a:r>
            <a:endParaRPr lang="en-US" dirty="0"/>
          </a:p>
          <a:p>
            <a:r>
              <a:rPr lang="he-IL" dirty="0"/>
              <a:t>% </a:t>
            </a:r>
            <a:r>
              <a:rPr lang="en-US" dirty="0"/>
              <a:t>33</a:t>
            </a:r>
            <a:r>
              <a:rPr lang="he-IL" dirty="0"/>
              <a:t> נפגעו לא בשעת חצייה (לדוגמא, נפגעו על הכביש או על המדרכה; אם כי ברוב המקרים מיקום הפגיעה איננו ידוע). </a:t>
            </a:r>
          </a:p>
        </p:txBody>
      </p:sp>
    </p:spTree>
    <p:extLst>
      <p:ext uri="{BB962C8B-B14F-4D97-AF65-F5344CB8AC3E}">
        <p14:creationId xmlns:p14="http://schemas.microsoft.com/office/powerpoint/2010/main" val="318197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descr="C:\Users\User\Desktop\WhatsApp Image 2020-05-15 at 17.10.30.jpeg"/>
          <p:cNvPicPr/>
          <p:nvPr/>
        </p:nvPicPr>
        <p:blipFill>
          <a:blip r:embed="rId2">
            <a:extLst>
              <a:ext uri="{28A0092B-C50C-407E-A947-70E740481C1C}">
                <a14:useLocalDpi xmlns:a14="http://schemas.microsoft.com/office/drawing/2010/main" val="0"/>
              </a:ext>
            </a:extLst>
          </a:blip>
          <a:srcRect/>
          <a:stretch>
            <a:fillRect/>
          </a:stretch>
        </p:blipFill>
        <p:spPr bwMode="auto">
          <a:xfrm>
            <a:off x="4552545" y="466927"/>
            <a:ext cx="4747098" cy="6184561"/>
          </a:xfrm>
          <a:prstGeom prst="rect">
            <a:avLst/>
          </a:prstGeom>
          <a:noFill/>
          <a:ln>
            <a:noFill/>
          </a:ln>
        </p:spPr>
      </p:pic>
    </p:spTree>
    <p:extLst>
      <p:ext uri="{BB962C8B-B14F-4D97-AF65-F5344CB8AC3E}">
        <p14:creationId xmlns:p14="http://schemas.microsoft.com/office/powerpoint/2010/main" val="22047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היפותזה</a:t>
            </a:r>
          </a:p>
        </p:txBody>
      </p:sp>
      <p:sp>
        <p:nvSpPr>
          <p:cNvPr id="3" name="מציין מיקום תוכן 2"/>
          <p:cNvSpPr>
            <a:spLocks noGrp="1"/>
          </p:cNvSpPr>
          <p:nvPr>
            <p:ph idx="1"/>
          </p:nvPr>
        </p:nvSpPr>
        <p:spPr/>
        <p:txBody>
          <a:bodyPr>
            <a:normAutofit/>
          </a:bodyPr>
          <a:lstStyle/>
          <a:p>
            <a:r>
              <a:rPr lang="he-IL" sz="2400" dirty="0"/>
              <a:t>בהינתן מאפיינים של תאונת דרכים האם ניתן לחזות תאונת דרכים קשה ?</a:t>
            </a:r>
          </a:p>
        </p:txBody>
      </p:sp>
    </p:spTree>
    <p:extLst>
      <p:ext uri="{BB962C8B-B14F-4D97-AF65-F5344CB8AC3E}">
        <p14:creationId xmlns:p14="http://schemas.microsoft.com/office/powerpoint/2010/main" val="423470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בסיס נתונים</a:t>
            </a:r>
          </a:p>
        </p:txBody>
      </p:sp>
      <p:sp>
        <p:nvSpPr>
          <p:cNvPr id="4" name="Rectangle 6">
            <a:extLst>
              <a:ext uri="{FF2B5EF4-FFF2-40B4-BE49-F238E27FC236}">
                <a16:creationId xmlns:a16="http://schemas.microsoft.com/office/drawing/2014/main" id="{56C7955E-8695-4509-928D-7B5357F13719}"/>
              </a:ext>
            </a:extLst>
          </p:cNvPr>
          <p:cNvSpPr>
            <a:spLocks noGrp="1"/>
          </p:cNvSpPr>
          <p:nvPr>
            <p:ph idx="1"/>
          </p:nvPr>
        </p:nvSpPr>
        <p:spPr>
          <a:xfrm>
            <a:off x="2589212" y="1447800"/>
            <a:ext cx="8915400" cy="4278094"/>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Road type</a:t>
            </a:r>
            <a:r>
              <a:rPr lang="en-US" sz="1200" dirty="0">
                <a:solidFill>
                  <a:schemeClr val="tx1">
                    <a:lumMod val="75000"/>
                    <a:lumOff val="25000"/>
                  </a:schemeClr>
                </a:solidFill>
                <a:latin typeface="Arial" panose="020B0604020202020204" pitchFamily="34" charset="0"/>
                <a:ea typeface="Times New Roman" panose="02020603050405020304" pitchFamily="18" charset="0"/>
              </a:rPr>
              <a:t>: type of the road in which the accident happened , categorical coding  (1=Roundabout, 2=One way street,        	      3=Dual carriageway , 6= Single carriageway, 7=</a:t>
            </a:r>
            <a:r>
              <a:rPr lang="en-US" sz="1200" dirty="0"/>
              <a:t>Slip road  , 12= One way street/Slip road</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endParaRPr lang="en-US" sz="1200" u="none" strike="noStrike" dirty="0">
              <a:solidFill>
                <a:schemeClr val="tx1">
                  <a:lumMod val="75000"/>
                  <a:lumOff val="25000"/>
                </a:schemeClr>
              </a:solidFill>
              <a:effectLst/>
            </a:endParaRPr>
          </a:p>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Speed limit </a:t>
            </a:r>
            <a:r>
              <a:rPr lang="en-US" sz="1200" dirty="0">
                <a:solidFill>
                  <a:schemeClr val="tx1">
                    <a:lumMod val="75000"/>
                    <a:lumOff val="25000"/>
                  </a:schemeClr>
                </a:solidFill>
                <a:latin typeface="Arial" panose="020B0604020202020204" pitchFamily="34" charset="0"/>
                <a:ea typeface="Times New Roman" panose="02020603050405020304" pitchFamily="18" charset="0"/>
              </a:rPr>
              <a:t>: the max speed limit on road ,  continual decimal variable </a:t>
            </a:r>
            <a:endParaRPr lang="en-US" sz="1200" u="none" strike="noStrike" dirty="0">
              <a:solidFill>
                <a:schemeClr val="tx1">
                  <a:lumMod val="75000"/>
                  <a:lumOff val="25000"/>
                </a:schemeClr>
              </a:solidFill>
              <a:effectLst/>
            </a:endParaRPr>
          </a:p>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First road class:</a:t>
            </a:r>
            <a:r>
              <a:rPr lang="en-US" sz="1200" dirty="0">
                <a:solidFill>
                  <a:schemeClr val="tx1">
                    <a:lumMod val="75000"/>
                    <a:lumOff val="25000"/>
                  </a:schemeClr>
                </a:solidFill>
                <a:latin typeface="Arial" panose="020B0604020202020204" pitchFamily="34" charset="0"/>
                <a:ea typeface="Times New Roman" panose="02020603050405020304" pitchFamily="18" charset="0"/>
              </a:rPr>
              <a:t> class of the road (1=</a:t>
            </a:r>
            <a:r>
              <a:rPr lang="en-US" sz="1200" dirty="0"/>
              <a:t> Motorway  , 2=A(M) , 3=A ,4=A ,4=B , 5=C , 6= Unclassified</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p>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Second road class: </a:t>
            </a:r>
            <a:r>
              <a:rPr lang="en-US" sz="1200" dirty="0">
                <a:solidFill>
                  <a:schemeClr val="tx1">
                    <a:lumMod val="75000"/>
                    <a:lumOff val="25000"/>
                  </a:schemeClr>
                </a:solidFill>
                <a:latin typeface="Arial" panose="020B0604020202020204" pitchFamily="34" charset="0"/>
                <a:ea typeface="Times New Roman" panose="02020603050405020304" pitchFamily="18" charset="0"/>
              </a:rPr>
              <a:t>class of </a:t>
            </a:r>
            <a:r>
              <a:rPr lang="en-US" sz="1200" dirty="0" err="1">
                <a:solidFill>
                  <a:schemeClr val="tx1">
                    <a:lumMod val="75000"/>
                    <a:lumOff val="25000"/>
                  </a:schemeClr>
                </a:solidFill>
                <a:latin typeface="Arial" panose="020B0604020202020204" pitchFamily="34" charset="0"/>
                <a:ea typeface="Times New Roman" panose="02020603050405020304" pitchFamily="18" charset="0"/>
              </a:rPr>
              <a:t>seconed</a:t>
            </a:r>
            <a:r>
              <a:rPr lang="en-US" sz="1200" dirty="0">
                <a:solidFill>
                  <a:schemeClr val="tx1">
                    <a:lumMod val="75000"/>
                    <a:lumOff val="25000"/>
                  </a:schemeClr>
                </a:solidFill>
                <a:latin typeface="Arial" panose="020B0604020202020204" pitchFamily="34" charset="0"/>
                <a:ea typeface="Times New Roman" panose="02020603050405020304" pitchFamily="18" charset="0"/>
              </a:rPr>
              <a:t> road (0= Not at junction or within 20 </a:t>
            </a:r>
            <a:r>
              <a:rPr lang="en-US" sz="1200" dirty="0" err="1">
                <a:solidFill>
                  <a:schemeClr val="tx1">
                    <a:lumMod val="75000"/>
                    <a:lumOff val="25000"/>
                  </a:schemeClr>
                </a:solidFill>
                <a:latin typeface="Arial" panose="020B0604020202020204" pitchFamily="34" charset="0"/>
                <a:ea typeface="Times New Roman" panose="02020603050405020304" pitchFamily="18" charset="0"/>
              </a:rPr>
              <a:t>metres</a:t>
            </a:r>
            <a:r>
              <a:rPr lang="en-US" sz="1200" dirty="0">
                <a:solidFill>
                  <a:schemeClr val="tx1">
                    <a:lumMod val="75000"/>
                    <a:lumOff val="25000"/>
                  </a:schemeClr>
                </a:solidFill>
                <a:latin typeface="Arial" panose="020B0604020202020204" pitchFamily="34" charset="0"/>
                <a:ea typeface="Times New Roman" panose="02020603050405020304" pitchFamily="18" charset="0"/>
              </a:rPr>
              <a:t> ,1=</a:t>
            </a:r>
            <a:r>
              <a:rPr lang="en-US" sz="1200" dirty="0"/>
              <a:t> Motorway  , 2=A(M) ,   	                       	                     3=A ,4=A ,4=B , 5=C , 6= Unclassified</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p>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Junction control : </a:t>
            </a:r>
            <a:r>
              <a:rPr lang="en-US" sz="1200" dirty="0">
                <a:solidFill>
                  <a:schemeClr val="tx1">
                    <a:lumMod val="75000"/>
                    <a:lumOff val="25000"/>
                  </a:schemeClr>
                </a:solidFill>
                <a:latin typeface="Arial" panose="020B0604020202020204" pitchFamily="34" charset="0"/>
                <a:ea typeface="Times New Roman" panose="02020603050405020304" pitchFamily="18" charset="0"/>
              </a:rPr>
              <a:t>sign post at the accident location   (0= Not at junction or within 20 </a:t>
            </a:r>
            <a:r>
              <a:rPr lang="en-US" sz="1200" dirty="0" err="1">
                <a:solidFill>
                  <a:schemeClr val="tx1">
                    <a:lumMod val="75000"/>
                    <a:lumOff val="25000"/>
                  </a:schemeClr>
                </a:solidFill>
                <a:latin typeface="Arial" panose="020B0604020202020204" pitchFamily="34" charset="0"/>
                <a:ea typeface="Times New Roman" panose="02020603050405020304" pitchFamily="18" charset="0"/>
              </a:rPr>
              <a:t>metres</a:t>
            </a:r>
            <a:r>
              <a:rPr lang="en-US" sz="1200" dirty="0">
                <a:solidFill>
                  <a:schemeClr val="tx1">
                    <a:lumMod val="75000"/>
                    <a:lumOff val="25000"/>
                  </a:schemeClr>
                </a:solidFill>
                <a:latin typeface="Arial" panose="020B0604020202020204" pitchFamily="34" charset="0"/>
                <a:ea typeface="Times New Roman" panose="02020603050405020304" pitchFamily="18" charset="0"/>
              </a:rPr>
              <a:t> ,1=</a:t>
            </a:r>
            <a:r>
              <a:rPr lang="en-US" sz="1200" dirty="0"/>
              <a:t> </a:t>
            </a:r>
            <a:r>
              <a:rPr lang="en-US" sz="1200" dirty="0" err="1"/>
              <a:t>Authorised</a:t>
            </a:r>
            <a:r>
              <a:rPr lang="en-US" sz="1200" dirty="0"/>
              <a:t> person ,                                      	                  2=Auto traffic signal,  3=Stop sign ,4=Give way or uncontrolled ,-1=Data 			                   missing or out of range</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p>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Weather condition:</a:t>
            </a:r>
            <a:r>
              <a:rPr lang="en-US" sz="1200" dirty="0">
                <a:solidFill>
                  <a:schemeClr val="tx1">
                    <a:lumMod val="75000"/>
                    <a:lumOff val="25000"/>
                  </a:schemeClr>
                </a:solidFill>
                <a:latin typeface="Arial" panose="020B0604020202020204" pitchFamily="34" charset="0"/>
                <a:ea typeface="Times New Roman" panose="02020603050405020304" pitchFamily="18" charset="0"/>
              </a:rPr>
              <a:t> weather condition at accident location (1= Fine no high winds,2=</a:t>
            </a:r>
            <a:r>
              <a:rPr lang="en-US" sz="1200" dirty="0"/>
              <a:t> Raining no high winds, 			3=Snowing no high winds ,4=Fine + high winds ,5=Raining + high winds ,6=Snowing + high 		winds , 7=Fog or mist , 8= Other , -1 = Data missing or out of range</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p>
          <a:p>
            <a:pPr marR="304800" lvl="0">
              <a:lnSpc>
                <a:spcPct val="115000"/>
              </a:lnSpc>
              <a:spcAft>
                <a:spcPts val="300"/>
              </a:spcAft>
              <a:buSzPts val="1400"/>
            </a:pPr>
            <a:r>
              <a:rPr lang="en-US" sz="1200" b="1" dirty="0">
                <a:solidFill>
                  <a:schemeClr val="tx1">
                    <a:lumMod val="75000"/>
                    <a:lumOff val="25000"/>
                  </a:schemeClr>
                </a:solidFill>
                <a:latin typeface="Arial" panose="020B0604020202020204" pitchFamily="34" charset="0"/>
                <a:ea typeface="Times New Roman" panose="02020603050405020304" pitchFamily="18" charset="0"/>
              </a:rPr>
              <a:t>Road surface condition: </a:t>
            </a:r>
            <a:r>
              <a:rPr lang="en-US" sz="1200" dirty="0">
                <a:solidFill>
                  <a:schemeClr val="tx1">
                    <a:lumMod val="75000"/>
                    <a:lumOff val="25000"/>
                  </a:schemeClr>
                </a:solidFill>
                <a:latin typeface="Arial" panose="020B0604020202020204" pitchFamily="34" charset="0"/>
                <a:ea typeface="Times New Roman" panose="02020603050405020304" pitchFamily="18" charset="0"/>
              </a:rPr>
              <a:t>Road surface condition at accident location (1= Dry 2=</a:t>
            </a:r>
            <a:r>
              <a:rPr lang="en-US" sz="1200" dirty="0"/>
              <a:t> Wet or damp 		                           , 		       3=</a:t>
            </a:r>
            <a:r>
              <a:rPr lang="en-US" sz="1200" dirty="0" err="1"/>
              <a:t>Snowi</a:t>
            </a:r>
            <a:r>
              <a:rPr lang="en-US" sz="1200" dirty="0"/>
              <a:t> ,4= Frost or ice ,5= Flood over 3cm. deep 			       		      ,6= Oil or diesel, 7= Mud , -1 = Data missing or out of range</a:t>
            </a:r>
            <a:r>
              <a:rPr lang="en-US" sz="1200" dirty="0">
                <a:solidFill>
                  <a:schemeClr val="tx1">
                    <a:lumMod val="75000"/>
                    <a:lumOff val="25000"/>
                  </a:schemeClr>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1802342600"/>
      </p:ext>
    </p:extLst>
  </p:cSld>
  <p:clrMapOvr>
    <a:masterClrMapping/>
  </p:clrMapOvr>
</p:sld>
</file>

<file path=ppt/theme/theme1.xml><?xml version="1.0" encoding="utf-8"?>
<a:theme xmlns:a="http://schemas.openxmlformats.org/drawingml/2006/main" name="עשן מתפתל">
  <a:themeElements>
    <a:clrScheme name="עשן מתפתל">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526</TotalTime>
  <Words>2466</Words>
  <Application>Microsoft Macintosh PowerPoint</Application>
  <PresentationFormat>מסך רחב</PresentationFormat>
  <Paragraphs>145</Paragraphs>
  <Slides>30</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30</vt:i4>
      </vt:variant>
    </vt:vector>
  </HeadingPairs>
  <TitlesOfParts>
    <vt:vector size="36" baseType="lpstr">
      <vt:lpstr>Arial</vt:lpstr>
      <vt:lpstr>Calibri</vt:lpstr>
      <vt:lpstr>Cambria Math</vt:lpstr>
      <vt:lpstr>Century Gothic</vt:lpstr>
      <vt:lpstr>Wingdings 3</vt:lpstr>
      <vt:lpstr>עשן מתפתל</vt:lpstr>
      <vt:lpstr>סיווג קטלניות תאונת דרכים כתלות במאפייני האירוע</vt:lpstr>
      <vt:lpstr>תאונות דרכים - ההיבט האנושי.</vt:lpstr>
      <vt:lpstr>תאונות דרכים בישראל  </vt:lpstr>
      <vt:lpstr>סוג כלי הרכב המעורבים בתאונות </vt:lpstr>
      <vt:lpstr>סיבות עיקריות לתאונות בישראל </vt:lpstr>
      <vt:lpstr>הולכי רגל ותאונות דרכים </vt:lpstr>
      <vt:lpstr>מצגת של PowerPoint‏</vt:lpstr>
      <vt:lpstr>היפותזה</vt:lpstr>
      <vt:lpstr>בסיס נתונים</vt:lpstr>
      <vt:lpstr>בסיס נתונים</vt:lpstr>
      <vt:lpstr>האלגוריתמים שנבחרו</vt:lpstr>
      <vt:lpstr>עיבוד בסיס הנתונים</vt:lpstr>
      <vt:lpstr>עיבוד בסיס הנתונים  מחיקת שורות שיש בהם מאפיינים ריקים</vt:lpstr>
      <vt:lpstr>עיבוד בסיס הנתונים  מחיקת שורות שבהם מופיע קידוד -1 מאחר וזה קידוד לנתון ריק </vt:lpstr>
      <vt:lpstr>עיבוד בסיס הנתונים  הפרדת המשתנה התלוי משאר משתני הטבלה  </vt:lpstr>
      <vt:lpstr>עיבוד בסיס הנתונים  חלוקת הנתונים לאימוןTraining) ) ולבדיקה Test))  </vt:lpstr>
      <vt:lpstr>Logistic regression </vt:lpstr>
      <vt:lpstr>Logistic regression </vt:lpstr>
      <vt:lpstr>Logistic regression </vt:lpstr>
      <vt:lpstr>Logistic regression </vt:lpstr>
      <vt:lpstr>Multi Layer Perceptron </vt:lpstr>
      <vt:lpstr>Multi Layer Perceptron</vt:lpstr>
      <vt:lpstr>Random forest</vt:lpstr>
      <vt:lpstr>Random forest</vt:lpstr>
      <vt:lpstr>מצגת של PowerPoint‏</vt:lpstr>
      <vt:lpstr>מסקנות </vt:lpstr>
      <vt:lpstr>קצת פילוסופיה לקראת סיום..</vt:lpstr>
      <vt:lpstr>תרומת המחקר למאבק בתאונות דרכים</vt:lpstr>
      <vt:lpstr>ביבליוגרפיה </vt:lpstr>
      <vt:lpstr>הסוף..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סיווג קטלניות תאונת דרכים כתלות במאפייני האירוע</dc:title>
  <dc:creator>User</dc:creator>
  <cp:lastModifiedBy>Shalev Lazarof</cp:lastModifiedBy>
  <cp:revision>64</cp:revision>
  <dcterms:created xsi:type="dcterms:W3CDTF">2020-04-18T15:12:23Z</dcterms:created>
  <dcterms:modified xsi:type="dcterms:W3CDTF">2020-05-25T12:41:20Z</dcterms:modified>
</cp:coreProperties>
</file>