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325" r:id="rId3"/>
    <p:sldId id="446" r:id="rId4"/>
    <p:sldId id="447" r:id="rId5"/>
    <p:sldId id="289" r:id="rId6"/>
    <p:sldId id="445" r:id="rId7"/>
    <p:sldId id="449" r:id="rId8"/>
    <p:sldId id="381" r:id="rId9"/>
    <p:sldId id="44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1" clrIdx="0">
    <p:extLst>
      <p:ext uri="{19B8F6BF-5375-455C-9EA6-DF929625EA0E}">
        <p15:presenceInfo xmlns:p15="http://schemas.microsoft.com/office/powerpoint/2012/main" userId="Ale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8" autoAdjust="0"/>
    <p:restoredTop sz="94660"/>
  </p:normalViewPr>
  <p:slideViewPr>
    <p:cSldViewPr snapToGrid="0">
      <p:cViewPr varScale="1">
        <p:scale>
          <a:sx n="64" d="100"/>
          <a:sy n="64" d="100"/>
        </p:scale>
        <p:origin x="844" y="44"/>
      </p:cViewPr>
      <p:guideLst/>
    </p:cSldViewPr>
  </p:slideViewPr>
  <p:notesTextViewPr>
    <p:cViewPr>
      <p:scale>
        <a:sx n="1" d="1"/>
        <a:sy n="1" d="1"/>
      </p:scale>
      <p:origin x="0" y="0"/>
    </p:cViewPr>
  </p:notesTextViewPr>
  <p:sorterViewPr>
    <p:cViewPr>
      <p:scale>
        <a:sx n="100" d="100"/>
        <a:sy n="100" d="100"/>
      </p:scale>
      <p:origin x="0" y="-183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Олексій Володимирович Єгорченков" userId="b301604c-577d-4b48-99ec-61ead0998d2c" providerId="ADAL" clId="{16C4FF20-8670-484C-BC33-7BC1BB71064B}"/>
    <pc:docChg chg="undo custSel addSld modSld">
      <pc:chgData name="Олексій Володимирович Єгорченков" userId="b301604c-577d-4b48-99ec-61ead0998d2c" providerId="ADAL" clId="{16C4FF20-8670-484C-BC33-7BC1BB71064B}" dt="2021-03-18T16:15:17.820" v="28" actId="20577"/>
      <pc:docMkLst>
        <pc:docMk/>
      </pc:docMkLst>
      <pc:sldChg chg="addSp delSp modSp mod">
        <pc:chgData name="Олексій Володимирович Єгорченков" userId="b301604c-577d-4b48-99ec-61ead0998d2c" providerId="ADAL" clId="{16C4FF20-8670-484C-BC33-7BC1BB71064B}" dt="2021-03-18T16:07:30.999" v="2"/>
        <pc:sldMkLst>
          <pc:docMk/>
          <pc:sldMk cId="558324691" sldId="289"/>
        </pc:sldMkLst>
        <pc:spChg chg="mod">
          <ac:chgData name="Олексій Володимирович Єгорченков" userId="b301604c-577d-4b48-99ec-61ead0998d2c" providerId="ADAL" clId="{16C4FF20-8670-484C-BC33-7BC1BB71064B}" dt="2021-03-18T16:07:30.999" v="2"/>
          <ac:spMkLst>
            <pc:docMk/>
            <pc:sldMk cId="558324691" sldId="289"/>
            <ac:spMk id="7" creationId="{00000000-0000-0000-0000-000000000000}"/>
          </ac:spMkLst>
        </pc:spChg>
        <pc:picChg chg="add">
          <ac:chgData name="Олексій Володимирович Єгорченков" userId="b301604c-577d-4b48-99ec-61ead0998d2c" providerId="ADAL" clId="{16C4FF20-8670-484C-BC33-7BC1BB71064B}" dt="2021-03-18T16:07:10.403" v="1" actId="22"/>
          <ac:picMkLst>
            <pc:docMk/>
            <pc:sldMk cId="558324691" sldId="289"/>
            <ac:picMk id="3" creationId="{B83FB248-80F0-4672-84BA-D5C91305EFD5}"/>
          </ac:picMkLst>
        </pc:picChg>
        <pc:picChg chg="del">
          <ac:chgData name="Олексій Володимирович Єгорченков" userId="b301604c-577d-4b48-99ec-61ead0998d2c" providerId="ADAL" clId="{16C4FF20-8670-484C-BC33-7BC1BB71064B}" dt="2021-03-18T16:07:08.935" v="0" actId="478"/>
          <ac:picMkLst>
            <pc:docMk/>
            <pc:sldMk cId="558324691" sldId="289"/>
            <ac:picMk id="6" creationId="{00000000-0000-0000-0000-000000000000}"/>
          </ac:picMkLst>
        </pc:picChg>
      </pc:sldChg>
      <pc:sldChg chg="modSp mod">
        <pc:chgData name="Олексій Володимирович Єгорченков" userId="b301604c-577d-4b48-99ec-61ead0998d2c" providerId="ADAL" clId="{16C4FF20-8670-484C-BC33-7BC1BB71064B}" dt="2021-03-18T16:15:17.820" v="28" actId="20577"/>
        <pc:sldMkLst>
          <pc:docMk/>
          <pc:sldMk cId="127379519" sldId="381"/>
        </pc:sldMkLst>
        <pc:spChg chg="mod">
          <ac:chgData name="Олексій Володимирович Єгорченков" userId="b301604c-577d-4b48-99ec-61ead0998d2c" providerId="ADAL" clId="{16C4FF20-8670-484C-BC33-7BC1BB71064B}" dt="2021-03-18T16:15:17.820" v="28" actId="20577"/>
          <ac:spMkLst>
            <pc:docMk/>
            <pc:sldMk cId="127379519" sldId="381"/>
            <ac:spMk id="3" creationId="{00000000-0000-0000-0000-000000000000}"/>
          </ac:spMkLst>
        </pc:spChg>
      </pc:sldChg>
      <pc:sldChg chg="addSp delSp modSp mod">
        <pc:chgData name="Олексій Володимирович Єгорченков" userId="b301604c-577d-4b48-99ec-61ead0998d2c" providerId="ADAL" clId="{16C4FF20-8670-484C-BC33-7BC1BB71064B}" dt="2021-03-18T16:10:33.119" v="19"/>
        <pc:sldMkLst>
          <pc:docMk/>
          <pc:sldMk cId="801078706" sldId="445"/>
        </pc:sldMkLst>
        <pc:spChg chg="mod">
          <ac:chgData name="Олексій Володимирович Єгорченков" userId="b301604c-577d-4b48-99ec-61ead0998d2c" providerId="ADAL" clId="{16C4FF20-8670-484C-BC33-7BC1BB71064B}" dt="2021-03-18T16:09:38.644" v="12" actId="20577"/>
          <ac:spMkLst>
            <pc:docMk/>
            <pc:sldMk cId="801078706" sldId="445"/>
            <ac:spMk id="4" creationId="{00000000-0000-0000-0000-000000000000}"/>
          </ac:spMkLst>
        </pc:spChg>
        <pc:spChg chg="mod">
          <ac:chgData name="Олексій Володимирович Єгорченков" userId="b301604c-577d-4b48-99ec-61ead0998d2c" providerId="ADAL" clId="{16C4FF20-8670-484C-BC33-7BC1BB71064B}" dt="2021-03-18T16:10:33.119" v="19"/>
          <ac:spMkLst>
            <pc:docMk/>
            <pc:sldMk cId="801078706" sldId="445"/>
            <ac:spMk id="7" creationId="{00000000-0000-0000-0000-000000000000}"/>
          </ac:spMkLst>
        </pc:spChg>
        <pc:picChg chg="del">
          <ac:chgData name="Олексій Володимирович Єгорченков" userId="b301604c-577d-4b48-99ec-61ead0998d2c" providerId="ADAL" clId="{16C4FF20-8670-484C-BC33-7BC1BB71064B}" dt="2021-03-18T16:09:41.414" v="13" actId="478"/>
          <ac:picMkLst>
            <pc:docMk/>
            <pc:sldMk cId="801078706" sldId="445"/>
            <ac:picMk id="3" creationId="{00000000-0000-0000-0000-000000000000}"/>
          </ac:picMkLst>
        </pc:picChg>
        <pc:picChg chg="add mod">
          <ac:chgData name="Олексій Володимирович Єгорченков" userId="b301604c-577d-4b48-99ec-61ead0998d2c" providerId="ADAL" clId="{16C4FF20-8670-484C-BC33-7BC1BB71064B}" dt="2021-03-18T16:10:17.492" v="16" actId="1076"/>
          <ac:picMkLst>
            <pc:docMk/>
            <pc:sldMk cId="801078706" sldId="445"/>
            <ac:picMk id="5" creationId="{09FDD149-7696-4041-9A69-E25601BBE550}"/>
          </ac:picMkLst>
        </pc:picChg>
      </pc:sldChg>
      <pc:sldChg chg="addSp delSp modSp add mod">
        <pc:chgData name="Олексій Володимирович Єгорченков" userId="b301604c-577d-4b48-99ec-61ead0998d2c" providerId="ADAL" clId="{16C4FF20-8670-484C-BC33-7BC1BB71064B}" dt="2021-03-18T16:15:05.844" v="22"/>
        <pc:sldMkLst>
          <pc:docMk/>
          <pc:sldMk cId="2663552579" sldId="449"/>
        </pc:sldMkLst>
        <pc:spChg chg="mod">
          <ac:chgData name="Олексій Володимирович Єгорченков" userId="b301604c-577d-4b48-99ec-61ead0998d2c" providerId="ADAL" clId="{16C4FF20-8670-484C-BC33-7BC1BB71064B}" dt="2021-03-18T16:15:05.844" v="22"/>
          <ac:spMkLst>
            <pc:docMk/>
            <pc:sldMk cId="2663552579" sldId="449"/>
            <ac:spMk id="7" creationId="{00000000-0000-0000-0000-000000000000}"/>
          </ac:spMkLst>
        </pc:spChg>
        <pc:picChg chg="del">
          <ac:chgData name="Олексій Володимирович Єгорченков" userId="b301604c-577d-4b48-99ec-61ead0998d2c" providerId="ADAL" clId="{16C4FF20-8670-484C-BC33-7BC1BB71064B}" dt="2021-03-18T16:14:47.318" v="20" actId="478"/>
          <ac:picMkLst>
            <pc:docMk/>
            <pc:sldMk cId="2663552579" sldId="449"/>
            <ac:picMk id="3" creationId="{00000000-0000-0000-0000-000000000000}"/>
          </ac:picMkLst>
        </pc:picChg>
        <pc:picChg chg="add mod">
          <ac:chgData name="Олексій Володимирович Єгорченков" userId="b301604c-577d-4b48-99ec-61ead0998d2c" providerId="ADAL" clId="{16C4FF20-8670-484C-BC33-7BC1BB71064B}" dt="2021-03-18T16:14:49.243" v="21"/>
          <ac:picMkLst>
            <pc:docMk/>
            <pc:sldMk cId="2663552579" sldId="449"/>
            <ac:picMk id="5" creationId="{910BCCFB-DB20-4B4E-B23B-2A80F0613F2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46FA-8C6F-4207-AE3A-1B71165D953A}" type="datetimeFigureOut">
              <a:rPr lang="ru-RU" smtClean="0"/>
              <a:t>18.03.2021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E1400-6CDF-4E16-99BD-39A6D5BCFD99}" type="slidenum">
              <a:rPr lang="ru-RU" smtClean="0"/>
              <a:t>‹#›</a:t>
            </a:fld>
            <a:endParaRPr lang="ru-RU"/>
          </a:p>
        </p:txBody>
      </p:sp>
    </p:spTree>
    <p:extLst>
      <p:ext uri="{BB962C8B-B14F-4D97-AF65-F5344CB8AC3E}">
        <p14:creationId xmlns:p14="http://schemas.microsoft.com/office/powerpoint/2010/main" val="292230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5B56CE98-5C3B-4A44-9D1A-3EA03B8B2C73}" type="datetimeFigureOut">
              <a:rPr lang="en-US" smtClean="0"/>
              <a:t>3/18/2021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40426D6-B2C1-401D-B079-F08AEF3390C4}" type="slidenum">
              <a:rPr lang="en-US" smtClean="0"/>
              <a:t>‹#›</a:t>
            </a:fld>
            <a:endParaRPr lang="en-US"/>
          </a:p>
        </p:txBody>
      </p:sp>
    </p:spTree>
    <p:extLst>
      <p:ext uri="{BB962C8B-B14F-4D97-AF65-F5344CB8AC3E}">
        <p14:creationId xmlns:p14="http://schemas.microsoft.com/office/powerpoint/2010/main" val="83160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5B56CE98-5C3B-4A44-9D1A-3EA03B8B2C73}" type="datetimeFigureOut">
              <a:rPr lang="en-US" smtClean="0"/>
              <a:t>3/18/2021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40426D6-B2C1-401D-B079-F08AEF3390C4}" type="slidenum">
              <a:rPr lang="en-US" smtClean="0"/>
              <a:t>‹#›</a:t>
            </a:fld>
            <a:endParaRPr lang="en-US"/>
          </a:p>
        </p:txBody>
      </p:sp>
    </p:spTree>
    <p:extLst>
      <p:ext uri="{BB962C8B-B14F-4D97-AF65-F5344CB8AC3E}">
        <p14:creationId xmlns:p14="http://schemas.microsoft.com/office/powerpoint/2010/main" val="17574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5B56CE98-5C3B-4A44-9D1A-3EA03B8B2C73}" type="datetimeFigureOut">
              <a:rPr lang="en-US" smtClean="0"/>
              <a:t>3/18/2021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40426D6-B2C1-401D-B079-F08AEF3390C4}" type="slidenum">
              <a:rPr lang="en-US" smtClean="0"/>
              <a:t>‹#›</a:t>
            </a:fld>
            <a:endParaRPr lang="en-US"/>
          </a:p>
        </p:txBody>
      </p:sp>
    </p:spTree>
    <p:extLst>
      <p:ext uri="{BB962C8B-B14F-4D97-AF65-F5344CB8AC3E}">
        <p14:creationId xmlns:p14="http://schemas.microsoft.com/office/powerpoint/2010/main" val="157985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5B56CE98-5C3B-4A44-9D1A-3EA03B8B2C73}" type="datetimeFigureOut">
              <a:rPr lang="en-US" smtClean="0"/>
              <a:t>3/18/2021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40426D6-B2C1-401D-B079-F08AEF3390C4}" type="slidenum">
              <a:rPr lang="en-US" smtClean="0"/>
              <a:t>‹#›</a:t>
            </a:fld>
            <a:endParaRPr lang="en-US"/>
          </a:p>
        </p:txBody>
      </p:sp>
    </p:spTree>
    <p:extLst>
      <p:ext uri="{BB962C8B-B14F-4D97-AF65-F5344CB8AC3E}">
        <p14:creationId xmlns:p14="http://schemas.microsoft.com/office/powerpoint/2010/main" val="109946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5B56CE98-5C3B-4A44-9D1A-3EA03B8B2C73}" type="datetimeFigureOut">
              <a:rPr lang="en-US" smtClean="0"/>
              <a:t>3/18/2021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40426D6-B2C1-401D-B079-F08AEF3390C4}" type="slidenum">
              <a:rPr lang="en-US" smtClean="0"/>
              <a:t>‹#›</a:t>
            </a:fld>
            <a:endParaRPr lang="en-US"/>
          </a:p>
        </p:txBody>
      </p:sp>
    </p:spTree>
    <p:extLst>
      <p:ext uri="{BB962C8B-B14F-4D97-AF65-F5344CB8AC3E}">
        <p14:creationId xmlns:p14="http://schemas.microsoft.com/office/powerpoint/2010/main" val="269559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5B56CE98-5C3B-4A44-9D1A-3EA03B8B2C73}" type="datetimeFigureOut">
              <a:rPr lang="en-US" smtClean="0"/>
              <a:t>3/18/2021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C40426D6-B2C1-401D-B079-F08AEF3390C4}" type="slidenum">
              <a:rPr lang="en-US" smtClean="0"/>
              <a:t>‹#›</a:t>
            </a:fld>
            <a:endParaRPr lang="en-US"/>
          </a:p>
        </p:txBody>
      </p:sp>
    </p:spTree>
    <p:extLst>
      <p:ext uri="{BB962C8B-B14F-4D97-AF65-F5344CB8AC3E}">
        <p14:creationId xmlns:p14="http://schemas.microsoft.com/office/powerpoint/2010/main" val="59340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5B56CE98-5C3B-4A44-9D1A-3EA03B8B2C73}" type="datetimeFigureOut">
              <a:rPr lang="en-US" smtClean="0"/>
              <a:t>3/18/2021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C40426D6-B2C1-401D-B079-F08AEF3390C4}" type="slidenum">
              <a:rPr lang="en-US" smtClean="0"/>
              <a:t>‹#›</a:t>
            </a:fld>
            <a:endParaRPr lang="en-US"/>
          </a:p>
        </p:txBody>
      </p:sp>
    </p:spTree>
    <p:extLst>
      <p:ext uri="{BB962C8B-B14F-4D97-AF65-F5344CB8AC3E}">
        <p14:creationId xmlns:p14="http://schemas.microsoft.com/office/powerpoint/2010/main" val="327155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5B56CE98-5C3B-4A44-9D1A-3EA03B8B2C73}" type="datetimeFigureOut">
              <a:rPr lang="en-US" smtClean="0"/>
              <a:t>3/18/2021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C40426D6-B2C1-401D-B079-F08AEF3390C4}" type="slidenum">
              <a:rPr lang="en-US" smtClean="0"/>
              <a:t>‹#›</a:t>
            </a:fld>
            <a:endParaRPr lang="en-US"/>
          </a:p>
        </p:txBody>
      </p:sp>
    </p:spTree>
    <p:extLst>
      <p:ext uri="{BB962C8B-B14F-4D97-AF65-F5344CB8AC3E}">
        <p14:creationId xmlns:p14="http://schemas.microsoft.com/office/powerpoint/2010/main" val="335618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56CE98-5C3B-4A44-9D1A-3EA03B8B2C73}" type="datetimeFigureOut">
              <a:rPr lang="en-US" smtClean="0"/>
              <a:t>3/18/2021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C40426D6-B2C1-401D-B079-F08AEF3390C4}" type="slidenum">
              <a:rPr lang="en-US" smtClean="0"/>
              <a:t>‹#›</a:t>
            </a:fld>
            <a:endParaRPr lang="en-US"/>
          </a:p>
        </p:txBody>
      </p:sp>
    </p:spTree>
    <p:extLst>
      <p:ext uri="{BB962C8B-B14F-4D97-AF65-F5344CB8AC3E}">
        <p14:creationId xmlns:p14="http://schemas.microsoft.com/office/powerpoint/2010/main" val="102097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5B56CE98-5C3B-4A44-9D1A-3EA03B8B2C73}" type="datetimeFigureOut">
              <a:rPr lang="en-US" smtClean="0"/>
              <a:t>3/18/2021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C40426D6-B2C1-401D-B079-F08AEF3390C4}" type="slidenum">
              <a:rPr lang="en-US" smtClean="0"/>
              <a:t>‹#›</a:t>
            </a:fld>
            <a:endParaRPr lang="en-US"/>
          </a:p>
        </p:txBody>
      </p:sp>
    </p:spTree>
    <p:extLst>
      <p:ext uri="{BB962C8B-B14F-4D97-AF65-F5344CB8AC3E}">
        <p14:creationId xmlns:p14="http://schemas.microsoft.com/office/powerpoint/2010/main" val="185692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5B56CE98-5C3B-4A44-9D1A-3EA03B8B2C73}" type="datetimeFigureOut">
              <a:rPr lang="en-US" smtClean="0"/>
              <a:t>3/18/2021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C40426D6-B2C1-401D-B079-F08AEF3390C4}" type="slidenum">
              <a:rPr lang="en-US" smtClean="0"/>
              <a:t>‹#›</a:t>
            </a:fld>
            <a:endParaRPr lang="en-US"/>
          </a:p>
        </p:txBody>
      </p:sp>
    </p:spTree>
    <p:extLst>
      <p:ext uri="{BB962C8B-B14F-4D97-AF65-F5344CB8AC3E}">
        <p14:creationId xmlns:p14="http://schemas.microsoft.com/office/powerpoint/2010/main" val="240689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6CE98-5C3B-4A44-9D1A-3EA03B8B2C73}" type="datetimeFigureOut">
              <a:rPr lang="en-US" smtClean="0"/>
              <a:t>3/18/2021</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426D6-B2C1-401D-B079-F08AEF3390C4}" type="slidenum">
              <a:rPr lang="en-US" smtClean="0"/>
              <a:t>‹#›</a:t>
            </a:fld>
            <a:endParaRPr lang="en-US"/>
          </a:p>
        </p:txBody>
      </p:sp>
    </p:spTree>
    <p:extLst>
      <p:ext uri="{BB962C8B-B14F-4D97-AF65-F5344CB8AC3E}">
        <p14:creationId xmlns:p14="http://schemas.microsoft.com/office/powerpoint/2010/main" val="15950033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Cluster_analysis" TargetMode="External"/><Relationship Id="rId3" Type="http://schemas.openxmlformats.org/officeDocument/2006/relationships/hyperlink" Target="https://en.wikipedia.org/wiki/Statistics" TargetMode="External"/><Relationship Id="rId7" Type="http://schemas.openxmlformats.org/officeDocument/2006/relationships/hyperlink" Target="https://en.wikipedia.org/wiki/Classification"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2.xml"/><Relationship Id="rId6" Type="http://schemas.openxmlformats.org/officeDocument/2006/relationships/hyperlink" Target="https://en.wikipedia.org/wiki/Machine_learning" TargetMode="External"/><Relationship Id="rId11" Type="http://schemas.openxmlformats.org/officeDocument/2006/relationships/hyperlink" Target="https://en.wikipedia.org/wiki/Data_visualization" TargetMode="External"/><Relationship Id="rId5" Type="http://schemas.openxmlformats.org/officeDocument/2006/relationships/hyperlink" Target="https://en.wikipedia.org/wiki/Computer_science" TargetMode="External"/><Relationship Id="rId10" Type="http://schemas.openxmlformats.org/officeDocument/2006/relationships/hyperlink" Target="https://en.wikipedia.org/wiki/Database" TargetMode="External"/><Relationship Id="rId4" Type="http://schemas.openxmlformats.org/officeDocument/2006/relationships/hyperlink" Target="https://en.wikipedia.org/wiki/Information_science" TargetMode="External"/><Relationship Id="rId9" Type="http://schemas.openxmlformats.org/officeDocument/2006/relationships/hyperlink" Target="https://en.wikipedia.org/wiki/Data_min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768790" y="1858343"/>
            <a:ext cx="4835912" cy="2922318"/>
          </a:xfrm>
        </p:spPr>
        <p:txBody>
          <a:bodyPr anchor="t">
            <a:normAutofit/>
          </a:bodyPr>
          <a:lstStyle/>
          <a:p>
            <a:pPr algn="l"/>
            <a:r>
              <a:rPr lang="en-US" b="1" dirty="0"/>
              <a:t>What is Data Science</a:t>
            </a:r>
          </a:p>
        </p:txBody>
      </p:sp>
      <p:sp>
        <p:nvSpPr>
          <p:cNvPr id="5" name="Прямоугольник 4"/>
          <p:cNvSpPr/>
          <p:nvPr/>
        </p:nvSpPr>
        <p:spPr>
          <a:xfrm>
            <a:off x="295492" y="5679972"/>
            <a:ext cx="11136352" cy="923330"/>
          </a:xfrm>
          <a:prstGeom prst="rect">
            <a:avLst/>
          </a:prstGeom>
        </p:spPr>
        <p:txBody>
          <a:bodyPr wrap="square">
            <a:spAutoFit/>
          </a:bodyPr>
          <a:lstStyle/>
          <a:p>
            <a:r>
              <a:rPr lang="en-US" b="1" dirty="0"/>
              <a:t>License</a:t>
            </a:r>
          </a:p>
          <a:p>
            <a:r>
              <a:rPr lang="en-US" dirty="0"/>
              <a:t>These materials are available under the Creative Commons Attribution </a:t>
            </a:r>
            <a:r>
              <a:rPr lang="en-US" dirty="0" err="1"/>
              <a:t>NonCommercial</a:t>
            </a:r>
            <a:r>
              <a:rPr lang="en-US" dirty="0"/>
              <a:t> </a:t>
            </a:r>
            <a:r>
              <a:rPr lang="en-US" dirty="0" err="1"/>
              <a:t>ShareAlike</a:t>
            </a:r>
            <a:r>
              <a:rPr lang="en-US" dirty="0"/>
              <a:t> (CC-NC-SA) license</a:t>
            </a:r>
            <a:endParaRPr lang="uk-UA" dirty="0"/>
          </a:p>
          <a:p>
            <a:r>
              <a:rPr lang="en-US" dirty="0"/>
              <a:t>https://creativecommons.org/licenses/by-nc-sa/3.0/</a:t>
            </a: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750" y="992458"/>
            <a:ext cx="6170866" cy="3926915"/>
          </a:xfrm>
          <a:prstGeom prst="rect">
            <a:avLst/>
          </a:prstGeom>
        </p:spPr>
      </p:pic>
      <p:sp>
        <p:nvSpPr>
          <p:cNvPr id="7" name="Прямоугольник 6"/>
          <p:cNvSpPr/>
          <p:nvPr/>
        </p:nvSpPr>
        <p:spPr>
          <a:xfrm>
            <a:off x="295492" y="4780661"/>
            <a:ext cx="4023153" cy="276999"/>
          </a:xfrm>
          <a:prstGeom prst="rect">
            <a:avLst/>
          </a:prstGeom>
        </p:spPr>
        <p:txBody>
          <a:bodyPr wrap="none">
            <a:spAutoFit/>
          </a:bodyPr>
          <a:lstStyle/>
          <a:p>
            <a:r>
              <a:rPr lang="ru-RU" sz="1200" dirty="0"/>
              <a:t>http://www.bigdatatraining.in/data-science-training-chennai/</a:t>
            </a:r>
          </a:p>
        </p:txBody>
      </p:sp>
      <p:sp>
        <p:nvSpPr>
          <p:cNvPr id="8" name="TextBox 7"/>
          <p:cNvSpPr txBox="1"/>
          <p:nvPr/>
        </p:nvSpPr>
        <p:spPr>
          <a:xfrm>
            <a:off x="7105201" y="4837656"/>
            <a:ext cx="4499501" cy="646331"/>
          </a:xfrm>
          <a:prstGeom prst="rect">
            <a:avLst/>
          </a:prstGeom>
          <a:noFill/>
        </p:spPr>
        <p:txBody>
          <a:bodyPr wrap="none" rtlCol="0">
            <a:spAutoFit/>
          </a:bodyPr>
          <a:lstStyle/>
          <a:p>
            <a:r>
              <a:rPr lang="en-US" b="1" dirty="0" err="1"/>
              <a:t>Oleksii</a:t>
            </a:r>
            <a:r>
              <a:rPr lang="en-US" b="1" dirty="0"/>
              <a:t> </a:t>
            </a:r>
            <a:r>
              <a:rPr lang="en-US" b="1" dirty="0" err="1"/>
              <a:t>Yehorchenkov</a:t>
            </a:r>
            <a:endParaRPr lang="en-US" b="1" dirty="0"/>
          </a:p>
          <a:p>
            <a:r>
              <a:rPr lang="en-US" b="1" dirty="0" err="1"/>
              <a:t>Taras</a:t>
            </a:r>
            <a:r>
              <a:rPr lang="en-US" b="1" dirty="0"/>
              <a:t> Shevchenko National University of Kyiv</a:t>
            </a:r>
          </a:p>
        </p:txBody>
      </p:sp>
    </p:spTree>
    <p:extLst>
      <p:ext uri="{BB962C8B-B14F-4D97-AF65-F5344CB8AC3E}">
        <p14:creationId xmlns:p14="http://schemas.microsoft.com/office/powerpoint/2010/main" val="23236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2165" y="1159727"/>
            <a:ext cx="11218127" cy="4270917"/>
          </a:xfrm>
        </p:spPr>
        <p:txBody>
          <a:bodyPr>
            <a:normAutofit/>
          </a:bodyPr>
          <a:lstStyle/>
          <a:p>
            <a:pPr marL="0" indent="0">
              <a:buNone/>
            </a:pPr>
            <a:r>
              <a:rPr lang="en-US" b="1" dirty="0"/>
              <a:t>Data science</a:t>
            </a:r>
            <a:r>
              <a:rPr lang="en-US" dirty="0"/>
              <a:t>, also known as </a:t>
            </a:r>
            <a:r>
              <a:rPr lang="en-US" b="1" dirty="0"/>
              <a:t>data-driven science</a:t>
            </a:r>
            <a:r>
              <a:rPr lang="en-US" dirty="0"/>
              <a:t>, is an interdisciplinary field about scientific methods, processes and systems to extract knowledge </a:t>
            </a:r>
            <a:r>
              <a:rPr lang="uk-UA" dirty="0"/>
              <a:t>(</a:t>
            </a:r>
            <a:r>
              <a:rPr lang="uk-UA" i="1" dirty="0"/>
              <a:t>знання</a:t>
            </a:r>
            <a:r>
              <a:rPr lang="uk-UA" dirty="0"/>
              <a:t>)</a:t>
            </a:r>
            <a:r>
              <a:rPr lang="en-US" dirty="0"/>
              <a:t> or insights</a:t>
            </a:r>
            <a:r>
              <a:rPr lang="uk-UA" dirty="0"/>
              <a:t> (</a:t>
            </a:r>
            <a:r>
              <a:rPr lang="uk-UA" i="1" dirty="0"/>
              <a:t>розуміння</a:t>
            </a:r>
            <a:r>
              <a:rPr lang="uk-UA" dirty="0"/>
              <a:t>)</a:t>
            </a:r>
            <a:r>
              <a:rPr lang="en-US" dirty="0"/>
              <a:t> from data in various forms, either structured or unstructured</a:t>
            </a:r>
          </a:p>
          <a:p>
            <a:pPr marL="0" indent="0">
              <a:buNone/>
            </a:pPr>
            <a:endParaRPr lang="en-US" dirty="0"/>
          </a:p>
          <a:p>
            <a:pPr marL="0" indent="0">
              <a:buNone/>
            </a:pPr>
            <a:r>
              <a:rPr lang="en-US" dirty="0"/>
              <a:t>https://en.wikipedia.org/wiki/Data_science</a:t>
            </a:r>
          </a:p>
        </p:txBody>
      </p:sp>
      <p:sp>
        <p:nvSpPr>
          <p:cNvPr id="4" name="Заголовок 1"/>
          <p:cNvSpPr txBox="1">
            <a:spLocks/>
          </p:cNvSpPr>
          <p:nvPr/>
        </p:nvSpPr>
        <p:spPr>
          <a:xfrm>
            <a:off x="498088" y="230267"/>
            <a:ext cx="11322204" cy="68413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What is Data Science?</a:t>
            </a:r>
          </a:p>
        </p:txBody>
      </p:sp>
    </p:spTree>
    <p:extLst>
      <p:ext uri="{BB962C8B-B14F-4D97-AF65-F5344CB8AC3E}">
        <p14:creationId xmlns:p14="http://schemas.microsoft.com/office/powerpoint/2010/main" val="25233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2165" y="1159727"/>
            <a:ext cx="11218127" cy="4270917"/>
          </a:xfrm>
        </p:spPr>
        <p:txBody>
          <a:bodyPr>
            <a:normAutofit lnSpcReduction="10000"/>
          </a:bodyPr>
          <a:lstStyle/>
          <a:p>
            <a:pPr marL="0" indent="0">
              <a:buNone/>
            </a:pPr>
            <a:r>
              <a:rPr lang="en-US" dirty="0"/>
              <a:t>Data science is a "concept to unify statistics, data analysis and their related methods" in order to "understand and analyze actual phenomena" with data. It employs techniques and theories drawn from many fields within the broad areas of </a:t>
            </a:r>
            <a:r>
              <a:rPr lang="en-US" dirty="0">
                <a:hlinkClick r:id="rId2" tooltip="Mathematics"/>
              </a:rPr>
              <a:t>mathematics</a:t>
            </a:r>
            <a:r>
              <a:rPr lang="en-US" dirty="0"/>
              <a:t>, </a:t>
            </a:r>
            <a:r>
              <a:rPr lang="en-US" dirty="0">
                <a:hlinkClick r:id="rId3" tooltip="Statistics"/>
              </a:rPr>
              <a:t>statistics</a:t>
            </a:r>
            <a:r>
              <a:rPr lang="en-US" dirty="0"/>
              <a:t>, </a:t>
            </a:r>
            <a:r>
              <a:rPr lang="en-US" dirty="0">
                <a:hlinkClick r:id="rId4" tooltip="Information science"/>
              </a:rPr>
              <a:t>information science</a:t>
            </a:r>
            <a:r>
              <a:rPr lang="en-US" dirty="0"/>
              <a:t>, and </a:t>
            </a:r>
            <a:r>
              <a:rPr lang="en-US" dirty="0">
                <a:hlinkClick r:id="rId5" tooltip="Computer science"/>
              </a:rPr>
              <a:t>computer science</a:t>
            </a:r>
            <a:r>
              <a:rPr lang="en-US" dirty="0"/>
              <a:t>, in particular from the subdomains of </a:t>
            </a:r>
            <a:r>
              <a:rPr lang="en-US" dirty="0">
                <a:hlinkClick r:id="rId6" tooltip="Machine learning"/>
              </a:rPr>
              <a:t>machine learning</a:t>
            </a:r>
            <a:r>
              <a:rPr lang="en-US" dirty="0"/>
              <a:t>, </a:t>
            </a:r>
            <a:r>
              <a:rPr lang="en-US" dirty="0">
                <a:hlinkClick r:id="rId7" tooltip="Classification"/>
              </a:rPr>
              <a:t>classification</a:t>
            </a:r>
            <a:r>
              <a:rPr lang="en-US" dirty="0"/>
              <a:t>, </a:t>
            </a:r>
            <a:r>
              <a:rPr lang="en-US" dirty="0">
                <a:hlinkClick r:id="rId8" tooltip="Cluster analysis"/>
              </a:rPr>
              <a:t>cluster analysis</a:t>
            </a:r>
            <a:r>
              <a:rPr lang="en-US" dirty="0"/>
              <a:t>, </a:t>
            </a:r>
            <a:r>
              <a:rPr lang="en-US" dirty="0">
                <a:hlinkClick r:id="rId9" tooltip="Data mining"/>
              </a:rPr>
              <a:t>data mining</a:t>
            </a:r>
            <a:r>
              <a:rPr lang="en-US" dirty="0"/>
              <a:t>, </a:t>
            </a:r>
            <a:r>
              <a:rPr lang="en-US" dirty="0">
                <a:hlinkClick r:id="rId10" tooltip="Database"/>
              </a:rPr>
              <a:t>databases</a:t>
            </a:r>
            <a:r>
              <a:rPr lang="en-US" dirty="0"/>
              <a:t>, and </a:t>
            </a:r>
            <a:r>
              <a:rPr lang="en-US" dirty="0">
                <a:hlinkClick r:id="rId11" tooltip="Data visualization"/>
              </a:rPr>
              <a:t>visualization</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dirty="0"/>
              <a:t>https://en.wikipedia.org/wiki/Data_science</a:t>
            </a:r>
          </a:p>
        </p:txBody>
      </p:sp>
      <p:sp>
        <p:nvSpPr>
          <p:cNvPr id="4" name="Заголовок 1"/>
          <p:cNvSpPr txBox="1">
            <a:spLocks/>
          </p:cNvSpPr>
          <p:nvPr/>
        </p:nvSpPr>
        <p:spPr>
          <a:xfrm>
            <a:off x="498088" y="230267"/>
            <a:ext cx="11322204" cy="68413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What is Data Science?</a:t>
            </a:r>
          </a:p>
        </p:txBody>
      </p:sp>
    </p:spTree>
    <p:extLst>
      <p:ext uri="{BB962C8B-B14F-4D97-AF65-F5344CB8AC3E}">
        <p14:creationId xmlns:p14="http://schemas.microsoft.com/office/powerpoint/2010/main" val="345122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2165" y="1159727"/>
            <a:ext cx="11218127" cy="5497551"/>
          </a:xfrm>
        </p:spPr>
        <p:txBody>
          <a:bodyPr>
            <a:normAutofit/>
          </a:bodyPr>
          <a:lstStyle/>
          <a:p>
            <a:pPr marL="0" indent="0">
              <a:buNone/>
            </a:pPr>
            <a:r>
              <a:rPr lang="en-US" dirty="0"/>
              <a:t>Data scientists use their data and analytical ability to find and interpret rich data sources; manage large amounts of data despite (</a:t>
            </a:r>
            <a:r>
              <a:rPr lang="uk-UA" i="1" dirty="0"/>
              <a:t>в умовах</a:t>
            </a:r>
            <a:r>
              <a:rPr lang="uk-UA" dirty="0"/>
              <a:t>)</a:t>
            </a:r>
            <a:r>
              <a:rPr lang="en-US" dirty="0"/>
              <a:t> hardware, software, and bandwidth</a:t>
            </a:r>
            <a:r>
              <a:rPr lang="uk-UA" dirty="0"/>
              <a:t> (</a:t>
            </a:r>
            <a:r>
              <a:rPr lang="uk-UA" i="1" dirty="0"/>
              <a:t>полоса пропускання</a:t>
            </a:r>
            <a:r>
              <a:rPr lang="uk-UA" dirty="0"/>
              <a:t>)</a:t>
            </a:r>
            <a:r>
              <a:rPr lang="en-US" dirty="0"/>
              <a:t> constraints</a:t>
            </a:r>
            <a:r>
              <a:rPr lang="uk-UA" dirty="0"/>
              <a:t> (</a:t>
            </a:r>
            <a:r>
              <a:rPr lang="uk-UA" i="1" dirty="0"/>
              <a:t>обмеження</a:t>
            </a:r>
            <a:r>
              <a:rPr lang="uk-UA" dirty="0"/>
              <a:t>)</a:t>
            </a:r>
            <a:r>
              <a:rPr lang="en-US" dirty="0"/>
              <a:t>; merge data sources; ensure consistency of datasets</a:t>
            </a:r>
            <a:r>
              <a:rPr lang="uk-UA" dirty="0"/>
              <a:t> (</a:t>
            </a:r>
            <a:r>
              <a:rPr lang="uk-UA" i="1" dirty="0"/>
              <a:t>забезпечувати узгодженість наборів даних</a:t>
            </a:r>
            <a:r>
              <a:rPr lang="uk-UA" dirty="0"/>
              <a:t>)</a:t>
            </a:r>
            <a:r>
              <a:rPr lang="en-US" dirty="0"/>
              <a:t>; create visualizations to aid in understanding data; build mathematical models using the data; and present and communicate the data insights/findings. They are often expected to produce answers in days rather than months, work by exploratory analysis and rapid iteration, and to produce and present results with dashboards (displays of current values) rather than papers/reports, as statisticians normally do.</a:t>
            </a:r>
          </a:p>
          <a:p>
            <a:pPr marL="0" indent="0">
              <a:buNone/>
            </a:pPr>
            <a:endParaRPr lang="en-US" dirty="0"/>
          </a:p>
          <a:p>
            <a:pPr marL="0" indent="0">
              <a:buNone/>
            </a:pPr>
            <a:endParaRPr lang="en-US" dirty="0"/>
          </a:p>
          <a:p>
            <a:pPr marL="0" indent="0">
              <a:buNone/>
            </a:pPr>
            <a:r>
              <a:rPr lang="en-US" dirty="0"/>
              <a:t>https://en.wikipedia.org/wiki/Data_science</a:t>
            </a:r>
          </a:p>
        </p:txBody>
      </p:sp>
      <p:sp>
        <p:nvSpPr>
          <p:cNvPr id="4" name="Заголовок 1"/>
          <p:cNvSpPr txBox="1">
            <a:spLocks/>
          </p:cNvSpPr>
          <p:nvPr/>
        </p:nvSpPr>
        <p:spPr>
          <a:xfrm>
            <a:off x="498088" y="230267"/>
            <a:ext cx="11322204" cy="68413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Who is a Data Scientist?</a:t>
            </a:r>
          </a:p>
        </p:txBody>
      </p:sp>
    </p:spTree>
    <p:extLst>
      <p:ext uri="{BB962C8B-B14F-4D97-AF65-F5344CB8AC3E}">
        <p14:creationId xmlns:p14="http://schemas.microsoft.com/office/powerpoint/2010/main" val="401424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498088" y="230267"/>
            <a:ext cx="11322204" cy="68413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Motivation</a:t>
            </a:r>
          </a:p>
        </p:txBody>
      </p:sp>
      <p:sp>
        <p:nvSpPr>
          <p:cNvPr id="7" name="Прямоугольник 6"/>
          <p:cNvSpPr/>
          <p:nvPr/>
        </p:nvSpPr>
        <p:spPr>
          <a:xfrm>
            <a:off x="858642" y="6435718"/>
            <a:ext cx="5798635" cy="276999"/>
          </a:xfrm>
          <a:prstGeom prst="rect">
            <a:avLst/>
          </a:prstGeom>
        </p:spPr>
        <p:txBody>
          <a:bodyPr wrap="square">
            <a:spAutoFit/>
          </a:bodyPr>
          <a:lstStyle/>
          <a:p>
            <a:r>
              <a:rPr lang="en-US" sz="1200" dirty="0"/>
              <a:t>https://www.payscale.com/research/US/Job=Data_Scientist/Salary</a:t>
            </a:r>
            <a:endParaRPr lang="ru-RU" sz="1200" dirty="0"/>
          </a:p>
        </p:txBody>
      </p:sp>
      <p:pic>
        <p:nvPicPr>
          <p:cNvPr id="3" name="Picture 2">
            <a:extLst>
              <a:ext uri="{FF2B5EF4-FFF2-40B4-BE49-F238E27FC236}">
                <a16:creationId xmlns:a16="http://schemas.microsoft.com/office/drawing/2014/main" id="{B83FB248-80F0-4672-84BA-D5C91305EFD5}"/>
              </a:ext>
            </a:extLst>
          </p:cNvPr>
          <p:cNvPicPr>
            <a:picLocks noChangeAspect="1"/>
          </p:cNvPicPr>
          <p:nvPr/>
        </p:nvPicPr>
        <p:blipFill>
          <a:blip r:embed="rId2"/>
          <a:stretch>
            <a:fillRect/>
          </a:stretch>
        </p:blipFill>
        <p:spPr>
          <a:xfrm>
            <a:off x="0" y="1566217"/>
            <a:ext cx="12192000" cy="3725566"/>
          </a:xfrm>
          <a:prstGeom prst="rect">
            <a:avLst/>
          </a:prstGeom>
        </p:spPr>
      </p:pic>
    </p:spTree>
    <p:extLst>
      <p:ext uri="{BB962C8B-B14F-4D97-AF65-F5344CB8AC3E}">
        <p14:creationId xmlns:p14="http://schemas.microsoft.com/office/powerpoint/2010/main" val="55832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498088" y="230267"/>
            <a:ext cx="11322204" cy="68413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Best jobs</a:t>
            </a:r>
          </a:p>
        </p:txBody>
      </p:sp>
      <p:sp>
        <p:nvSpPr>
          <p:cNvPr id="7" name="Прямоугольник 6"/>
          <p:cNvSpPr/>
          <p:nvPr/>
        </p:nvSpPr>
        <p:spPr>
          <a:xfrm>
            <a:off x="858642" y="6435718"/>
            <a:ext cx="5798635" cy="276999"/>
          </a:xfrm>
          <a:prstGeom prst="rect">
            <a:avLst/>
          </a:prstGeom>
        </p:spPr>
        <p:txBody>
          <a:bodyPr wrap="square">
            <a:spAutoFit/>
          </a:bodyPr>
          <a:lstStyle/>
          <a:p>
            <a:r>
              <a:rPr lang="en-US" sz="1200" dirty="0"/>
              <a:t>https://www.glassdoor.com/List/Best-Jobs-in-America-LST_KQ0,20.htm</a:t>
            </a:r>
            <a:endParaRPr lang="ru-RU" sz="1200" dirty="0"/>
          </a:p>
        </p:txBody>
      </p:sp>
      <p:pic>
        <p:nvPicPr>
          <p:cNvPr id="5" name="Picture 4">
            <a:extLst>
              <a:ext uri="{FF2B5EF4-FFF2-40B4-BE49-F238E27FC236}">
                <a16:creationId xmlns:a16="http://schemas.microsoft.com/office/drawing/2014/main" id="{09FDD149-7696-4041-9A69-E25601BBE550}"/>
              </a:ext>
            </a:extLst>
          </p:cNvPr>
          <p:cNvPicPr>
            <a:picLocks noChangeAspect="1"/>
          </p:cNvPicPr>
          <p:nvPr/>
        </p:nvPicPr>
        <p:blipFill>
          <a:blip r:embed="rId2"/>
          <a:stretch>
            <a:fillRect/>
          </a:stretch>
        </p:blipFill>
        <p:spPr>
          <a:xfrm>
            <a:off x="2574234" y="830297"/>
            <a:ext cx="8656327" cy="5197406"/>
          </a:xfrm>
          <a:prstGeom prst="rect">
            <a:avLst/>
          </a:prstGeom>
        </p:spPr>
      </p:pic>
    </p:spTree>
    <p:extLst>
      <p:ext uri="{BB962C8B-B14F-4D97-AF65-F5344CB8AC3E}">
        <p14:creationId xmlns:p14="http://schemas.microsoft.com/office/powerpoint/2010/main" val="80107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498088" y="230267"/>
            <a:ext cx="11322204" cy="68413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Job growth</a:t>
            </a:r>
          </a:p>
        </p:txBody>
      </p:sp>
      <p:sp>
        <p:nvSpPr>
          <p:cNvPr id="7" name="Прямоугольник 6"/>
          <p:cNvSpPr/>
          <p:nvPr/>
        </p:nvSpPr>
        <p:spPr>
          <a:xfrm>
            <a:off x="858642" y="6435718"/>
            <a:ext cx="5798635" cy="276999"/>
          </a:xfrm>
          <a:prstGeom prst="rect">
            <a:avLst/>
          </a:prstGeom>
        </p:spPr>
        <p:txBody>
          <a:bodyPr wrap="square">
            <a:spAutoFit/>
          </a:bodyPr>
          <a:lstStyle/>
          <a:p>
            <a:r>
              <a:rPr lang="en-US" sz="1200" dirty="0"/>
              <a:t>https://www.tecla.io/blog/the-high-demand-for-data-scientists-and-how-to-hire-for-them/</a:t>
            </a:r>
            <a:endParaRPr lang="ru-RU" sz="1200" dirty="0"/>
          </a:p>
        </p:txBody>
      </p:sp>
      <p:pic>
        <p:nvPicPr>
          <p:cNvPr id="5" name="Picture 4">
            <a:extLst>
              <a:ext uri="{FF2B5EF4-FFF2-40B4-BE49-F238E27FC236}">
                <a16:creationId xmlns:a16="http://schemas.microsoft.com/office/drawing/2014/main" id="{910BCCFB-DB20-4B4E-B23B-2A80F0613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625" y="1243012"/>
            <a:ext cx="9810750" cy="4371975"/>
          </a:xfrm>
          <a:prstGeom prst="rect">
            <a:avLst/>
          </a:prstGeom>
        </p:spPr>
      </p:pic>
    </p:spTree>
    <p:extLst>
      <p:ext uri="{BB962C8B-B14F-4D97-AF65-F5344CB8AC3E}">
        <p14:creationId xmlns:p14="http://schemas.microsoft.com/office/powerpoint/2010/main" val="266355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2165" y="1159727"/>
            <a:ext cx="11218127" cy="5474436"/>
          </a:xfrm>
        </p:spPr>
        <p:txBody>
          <a:bodyPr>
            <a:normAutofit/>
          </a:bodyPr>
          <a:lstStyle/>
          <a:p>
            <a:r>
              <a:rPr lang="en-US" dirty="0"/>
              <a:t>Introducing you to the track</a:t>
            </a:r>
          </a:p>
          <a:p>
            <a:r>
              <a:rPr lang="en-US" dirty="0"/>
              <a:t>Getting tools set up</a:t>
            </a:r>
          </a:p>
          <a:p>
            <a:r>
              <a:rPr lang="en-US" dirty="0"/>
              <a:t>Giving you basic background</a:t>
            </a:r>
            <a:endParaRPr lang="ru-RU" dirty="0"/>
          </a:p>
          <a:p>
            <a:r>
              <a:rPr lang="en-US" dirty="0"/>
              <a:t>Giving you basic skills in Python language</a:t>
            </a:r>
          </a:p>
        </p:txBody>
      </p:sp>
      <p:sp>
        <p:nvSpPr>
          <p:cNvPr id="4" name="Заголовок 1"/>
          <p:cNvSpPr txBox="1">
            <a:spLocks/>
          </p:cNvSpPr>
          <p:nvPr/>
        </p:nvSpPr>
        <p:spPr>
          <a:xfrm>
            <a:off x="498088" y="230267"/>
            <a:ext cx="11322204" cy="68413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This course</a:t>
            </a:r>
          </a:p>
        </p:txBody>
      </p:sp>
    </p:spTree>
    <p:extLst>
      <p:ext uri="{BB962C8B-B14F-4D97-AF65-F5344CB8AC3E}">
        <p14:creationId xmlns:p14="http://schemas.microsoft.com/office/powerpoint/2010/main" val="12737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29830"/>
          </a:xfrm>
        </p:spPr>
        <p:txBody>
          <a:bodyPr>
            <a:normAutofit/>
          </a:bodyPr>
          <a:lstStyle/>
          <a:p>
            <a:r>
              <a:rPr lang="en-US" b="1" dirty="0">
                <a:latin typeface="+mn-lt"/>
              </a:rPr>
              <a:t>References</a:t>
            </a:r>
          </a:p>
        </p:txBody>
      </p:sp>
      <p:sp>
        <p:nvSpPr>
          <p:cNvPr id="3" name="Объект 2"/>
          <p:cNvSpPr>
            <a:spLocks noGrp="1"/>
          </p:cNvSpPr>
          <p:nvPr>
            <p:ph idx="1"/>
          </p:nvPr>
        </p:nvSpPr>
        <p:spPr>
          <a:xfrm>
            <a:off x="838200" y="1361209"/>
            <a:ext cx="10515600" cy="4815754"/>
          </a:xfrm>
        </p:spPr>
        <p:txBody>
          <a:bodyPr>
            <a:normAutofit/>
          </a:bodyPr>
          <a:lstStyle/>
          <a:p>
            <a:pPr marL="514350" indent="-514350">
              <a:buAutoNum type="arabicPeriod"/>
            </a:pPr>
            <a:r>
              <a:rPr lang="en-US" dirty="0"/>
              <a:t>Course materials for the Data Science Specialization:</a:t>
            </a:r>
            <a:r>
              <a:rPr lang="uk-UA" dirty="0"/>
              <a:t> </a:t>
            </a:r>
            <a:r>
              <a:rPr lang="en-US" dirty="0"/>
              <a:t>https://www.coursera.org/specialization/jhudatascience</a:t>
            </a:r>
            <a:r>
              <a:rPr lang="uk-UA" dirty="0"/>
              <a:t>/1 </a:t>
            </a:r>
            <a:r>
              <a:rPr lang="en-US" dirty="0"/>
              <a:t>https://github.com/DataScienceSpecialization/courses</a:t>
            </a:r>
          </a:p>
          <a:p>
            <a:pPr marL="0" indent="0">
              <a:buNone/>
            </a:pPr>
            <a:endParaRPr lang="en-US" dirty="0"/>
          </a:p>
        </p:txBody>
      </p:sp>
    </p:spTree>
    <p:extLst>
      <p:ext uri="{BB962C8B-B14F-4D97-AF65-F5344CB8AC3E}">
        <p14:creationId xmlns:p14="http://schemas.microsoft.com/office/powerpoint/2010/main" val="182189439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17927</TotalTime>
  <Words>454</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Тема Office</vt:lpstr>
      <vt:lpstr>What is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dc:creator>
  <cp:lastModifiedBy>Oleksii Yehorchenkov</cp:lastModifiedBy>
  <cp:revision>461</cp:revision>
  <dcterms:created xsi:type="dcterms:W3CDTF">2015-10-03T17:19:26Z</dcterms:created>
  <dcterms:modified xsi:type="dcterms:W3CDTF">2021-03-18T16:15:38Z</dcterms:modified>
</cp:coreProperties>
</file>