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4"/>
  </p:notesMasterIdLst>
  <p:handoutMasterIdLst>
    <p:handoutMasterId r:id="rId45"/>
  </p:handoutMasterIdLst>
  <p:sldIdLst>
    <p:sldId id="257" r:id="rId5"/>
    <p:sldId id="272" r:id="rId6"/>
    <p:sldId id="268" r:id="rId7"/>
    <p:sldId id="267" r:id="rId8"/>
    <p:sldId id="274" r:id="rId9"/>
    <p:sldId id="275" r:id="rId10"/>
    <p:sldId id="269" r:id="rId11"/>
    <p:sldId id="273" r:id="rId12"/>
    <p:sldId id="270" r:id="rId13"/>
    <p:sldId id="276" r:id="rId14"/>
    <p:sldId id="259" r:id="rId15"/>
    <p:sldId id="277" r:id="rId16"/>
    <p:sldId id="278" r:id="rId17"/>
    <p:sldId id="280" r:id="rId18"/>
    <p:sldId id="281" r:id="rId19"/>
    <p:sldId id="261" r:id="rId20"/>
    <p:sldId id="262" r:id="rId21"/>
    <p:sldId id="263" r:id="rId22"/>
    <p:sldId id="271" r:id="rId23"/>
    <p:sldId id="282" r:id="rId24"/>
    <p:sldId id="283" r:id="rId25"/>
    <p:sldId id="288" r:id="rId26"/>
    <p:sldId id="284" r:id="rId27"/>
    <p:sldId id="289" r:id="rId28"/>
    <p:sldId id="287" r:id="rId29"/>
    <p:sldId id="286" r:id="rId30"/>
    <p:sldId id="285" r:id="rId31"/>
    <p:sldId id="290" r:id="rId32"/>
    <p:sldId id="291" r:id="rId33"/>
    <p:sldId id="292" r:id="rId34"/>
    <p:sldId id="293" r:id="rId35"/>
    <p:sldId id="294" r:id="rId36"/>
    <p:sldId id="295" r:id="rId37"/>
    <p:sldId id="296" r:id="rId38"/>
    <p:sldId id="297" r:id="rId39"/>
    <p:sldId id="302" r:id="rId40"/>
    <p:sldId id="301" r:id="rId41"/>
    <p:sldId id="303" r:id="rId42"/>
    <p:sldId id="265" r:id="rId43"/>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6395" autoAdjust="0"/>
  </p:normalViewPr>
  <p:slideViewPr>
    <p:cSldViewPr>
      <p:cViewPr varScale="1">
        <p:scale>
          <a:sx n="72" d="100"/>
          <a:sy n="72" d="100"/>
        </p:scale>
        <p:origin x="660" y="72"/>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2478"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156B31-7CCE-4096-AB96-298B942589A1}" type="doc">
      <dgm:prSet loTypeId="urn:microsoft.com/office/officeart/2008/layout/HexagonCluster" loCatId="picture" qsTypeId="urn:microsoft.com/office/officeart/2005/8/quickstyle/simple1" qsCatId="simple" csTypeId="urn:microsoft.com/office/officeart/2005/8/colors/accent1_2" csCatId="accent1" phldr="1"/>
      <dgm:spPr/>
      <dgm:t>
        <a:bodyPr/>
        <a:lstStyle/>
        <a:p>
          <a:endParaRPr lang="es-MX"/>
        </a:p>
      </dgm:t>
    </dgm:pt>
    <dgm:pt modelId="{B0362C82-F15A-4301-840B-BA9D4A7BFF33}">
      <dgm:prSet phldrT="[Texto]" phldr="1"/>
      <dgm:spPr>
        <a:solidFill>
          <a:srgbClr val="FFC000"/>
        </a:solidFill>
      </dgm:spPr>
      <dgm:t>
        <a:bodyPr/>
        <a:lstStyle/>
        <a:p>
          <a:endParaRPr lang="es-MX"/>
        </a:p>
      </dgm:t>
    </dgm:pt>
    <dgm:pt modelId="{38902654-1B33-4DB9-A20A-19D178A06026}" type="parTrans" cxnId="{1F7AFF88-D3D3-424C-9946-BAFC34FAC43F}">
      <dgm:prSet/>
      <dgm:spPr/>
      <dgm:t>
        <a:bodyPr/>
        <a:lstStyle/>
        <a:p>
          <a:endParaRPr lang="es-MX"/>
        </a:p>
      </dgm:t>
    </dgm:pt>
    <dgm:pt modelId="{6E5B5D76-CEC0-4E42-AA48-3C4A5BD1CB5B}" type="sibTrans" cxnId="{1F7AFF88-D3D3-424C-9946-BAFC34FAC43F}">
      <dgm:prSet/>
      <dgm:spPr>
        <a:solidFill>
          <a:srgbClr val="FFC000"/>
        </a:solidFill>
      </dgm:spPr>
      <dgm:t>
        <a:bodyPr/>
        <a:lstStyle/>
        <a:p>
          <a:endParaRPr lang="es-MX"/>
        </a:p>
      </dgm:t>
    </dgm:pt>
    <dgm:pt modelId="{9B78AF48-05CF-43ED-9C71-5188F3191D8C}">
      <dgm:prSet phldrT="[Texto]" phldr="1"/>
      <dgm:spPr>
        <a:solidFill>
          <a:srgbClr val="FFC000"/>
        </a:solidFill>
      </dgm:spPr>
      <dgm:t>
        <a:bodyPr/>
        <a:lstStyle/>
        <a:p>
          <a:endParaRPr lang="es-MX" dirty="0"/>
        </a:p>
      </dgm:t>
    </dgm:pt>
    <dgm:pt modelId="{197329EC-FB3D-466E-A5AA-82CBDE8CBCA4}" type="parTrans" cxnId="{54076F1E-15CC-45D2-9147-78F81832838B}">
      <dgm:prSet/>
      <dgm:spPr/>
      <dgm:t>
        <a:bodyPr/>
        <a:lstStyle/>
        <a:p>
          <a:endParaRPr lang="es-MX"/>
        </a:p>
      </dgm:t>
    </dgm:pt>
    <dgm:pt modelId="{AA4116D5-C35E-4D44-9E75-348CB2495F57}" type="sibTrans" cxnId="{54076F1E-15CC-45D2-9147-78F81832838B}">
      <dgm:prSet/>
      <dgm:spPr>
        <a:solidFill>
          <a:srgbClr val="FFC000"/>
        </a:solidFill>
      </dgm:spPr>
      <dgm:t>
        <a:bodyPr/>
        <a:lstStyle/>
        <a:p>
          <a:endParaRPr lang="es-MX"/>
        </a:p>
      </dgm:t>
    </dgm:pt>
    <dgm:pt modelId="{1B8BF601-D4C4-48D9-A7EA-4D793785A7B8}">
      <dgm:prSet phldrT="[Texto]" phldr="1"/>
      <dgm:spPr>
        <a:solidFill>
          <a:srgbClr val="FFC000"/>
        </a:solidFill>
      </dgm:spPr>
      <dgm:t>
        <a:bodyPr/>
        <a:lstStyle/>
        <a:p>
          <a:endParaRPr lang="es-MX"/>
        </a:p>
      </dgm:t>
    </dgm:pt>
    <dgm:pt modelId="{4797D975-2169-4404-9CBB-A994737C6F38}" type="parTrans" cxnId="{B326FB56-78A5-42E6-8DFB-7AEBE288E8BF}">
      <dgm:prSet/>
      <dgm:spPr/>
      <dgm:t>
        <a:bodyPr/>
        <a:lstStyle/>
        <a:p>
          <a:endParaRPr lang="es-MX"/>
        </a:p>
      </dgm:t>
    </dgm:pt>
    <dgm:pt modelId="{EB4341EF-B46F-4CD0-A21C-942D73F5DB66}" type="sibTrans" cxnId="{B326FB56-78A5-42E6-8DFB-7AEBE288E8BF}">
      <dgm:prSet/>
      <dgm:spPr>
        <a:solidFill>
          <a:srgbClr val="FFC000">
            <a:alpha val="90000"/>
          </a:srgbClr>
        </a:solidFill>
      </dgm:spPr>
      <dgm:t>
        <a:bodyPr/>
        <a:lstStyle/>
        <a:p>
          <a:endParaRPr lang="es-MX"/>
        </a:p>
      </dgm:t>
    </dgm:pt>
    <dgm:pt modelId="{409E2E0A-792D-4C89-8B41-BF128441C02A}" type="pres">
      <dgm:prSet presAssocID="{AB156B31-7CCE-4096-AB96-298B942589A1}" presName="Name0" presStyleCnt="0">
        <dgm:presLayoutVars>
          <dgm:chMax val="21"/>
          <dgm:chPref val="21"/>
        </dgm:presLayoutVars>
      </dgm:prSet>
      <dgm:spPr/>
    </dgm:pt>
    <dgm:pt modelId="{CE898026-145D-4262-8541-CFB0AA25F8A5}" type="pres">
      <dgm:prSet presAssocID="{B0362C82-F15A-4301-840B-BA9D4A7BFF33}" presName="text1" presStyleCnt="0"/>
      <dgm:spPr/>
    </dgm:pt>
    <dgm:pt modelId="{3982FFB3-4092-4B95-82D9-8E13D0F54CAD}" type="pres">
      <dgm:prSet presAssocID="{B0362C82-F15A-4301-840B-BA9D4A7BFF33}" presName="textRepeatNode" presStyleLbl="alignNode1" presStyleIdx="0" presStyleCnt="3">
        <dgm:presLayoutVars>
          <dgm:chMax val="0"/>
          <dgm:chPref val="0"/>
          <dgm:bulletEnabled val="1"/>
        </dgm:presLayoutVars>
      </dgm:prSet>
      <dgm:spPr/>
    </dgm:pt>
    <dgm:pt modelId="{1B0DA791-56B3-4E52-A4A9-029495D63CDA}" type="pres">
      <dgm:prSet presAssocID="{B0362C82-F15A-4301-840B-BA9D4A7BFF33}" presName="textaccent1" presStyleCnt="0"/>
      <dgm:spPr/>
    </dgm:pt>
    <dgm:pt modelId="{0CDC5A3B-C00A-4203-B013-A62B221D9F95}" type="pres">
      <dgm:prSet presAssocID="{B0362C82-F15A-4301-840B-BA9D4A7BFF33}" presName="accentRepeatNode" presStyleLbl="solidAlignAcc1" presStyleIdx="0" presStyleCnt="6"/>
      <dgm:spPr/>
    </dgm:pt>
    <dgm:pt modelId="{BBA97A6E-8162-46DC-9514-001A076CB5BB}" type="pres">
      <dgm:prSet presAssocID="{6E5B5D76-CEC0-4E42-AA48-3C4A5BD1CB5B}" presName="image1" presStyleCnt="0"/>
      <dgm:spPr/>
    </dgm:pt>
    <dgm:pt modelId="{2573C76D-EF1C-464E-9941-D0BE85537BC1}" type="pres">
      <dgm:prSet presAssocID="{6E5B5D76-CEC0-4E42-AA48-3C4A5BD1CB5B}" presName="imageRepeatNode" presStyleLbl="alignAcc1" presStyleIdx="0" presStyleCnt="3"/>
      <dgm:spPr/>
    </dgm:pt>
    <dgm:pt modelId="{4C77EFB4-D934-4271-9C40-F58D12530574}" type="pres">
      <dgm:prSet presAssocID="{6E5B5D76-CEC0-4E42-AA48-3C4A5BD1CB5B}" presName="imageaccent1" presStyleCnt="0"/>
      <dgm:spPr/>
    </dgm:pt>
    <dgm:pt modelId="{1EB7D099-C8D2-4ED6-BEB6-A10C8EF3BCE0}" type="pres">
      <dgm:prSet presAssocID="{6E5B5D76-CEC0-4E42-AA48-3C4A5BD1CB5B}" presName="accentRepeatNode" presStyleLbl="solidAlignAcc1" presStyleIdx="1" presStyleCnt="6"/>
      <dgm:spPr/>
    </dgm:pt>
    <dgm:pt modelId="{9E2DD09E-B6DC-4DF2-90E7-8B4AA3180B3E}" type="pres">
      <dgm:prSet presAssocID="{9B78AF48-05CF-43ED-9C71-5188F3191D8C}" presName="text2" presStyleCnt="0"/>
      <dgm:spPr/>
    </dgm:pt>
    <dgm:pt modelId="{9984A65B-E146-4FBC-BCD9-FA569DA9A61B}" type="pres">
      <dgm:prSet presAssocID="{9B78AF48-05CF-43ED-9C71-5188F3191D8C}" presName="textRepeatNode" presStyleLbl="alignNode1" presStyleIdx="1" presStyleCnt="3">
        <dgm:presLayoutVars>
          <dgm:chMax val="0"/>
          <dgm:chPref val="0"/>
          <dgm:bulletEnabled val="1"/>
        </dgm:presLayoutVars>
      </dgm:prSet>
      <dgm:spPr/>
    </dgm:pt>
    <dgm:pt modelId="{15A350BF-553B-4929-8393-EF725A757E3F}" type="pres">
      <dgm:prSet presAssocID="{9B78AF48-05CF-43ED-9C71-5188F3191D8C}" presName="textaccent2" presStyleCnt="0"/>
      <dgm:spPr/>
    </dgm:pt>
    <dgm:pt modelId="{DAF35529-B46C-496A-BAA5-B12607C7E361}" type="pres">
      <dgm:prSet presAssocID="{9B78AF48-05CF-43ED-9C71-5188F3191D8C}" presName="accentRepeatNode" presStyleLbl="solidAlignAcc1" presStyleIdx="2" presStyleCnt="6"/>
      <dgm:spPr/>
    </dgm:pt>
    <dgm:pt modelId="{BA723EFD-3299-48DA-AB7F-C4DD111FAAB0}" type="pres">
      <dgm:prSet presAssocID="{AA4116D5-C35E-4D44-9E75-348CB2495F57}" presName="image2" presStyleCnt="0"/>
      <dgm:spPr/>
    </dgm:pt>
    <dgm:pt modelId="{7BFD6B13-E43D-40BF-96E0-96AB0C5C4593}" type="pres">
      <dgm:prSet presAssocID="{AA4116D5-C35E-4D44-9E75-348CB2495F57}" presName="imageRepeatNode" presStyleLbl="alignAcc1" presStyleIdx="1" presStyleCnt="3"/>
      <dgm:spPr/>
    </dgm:pt>
    <dgm:pt modelId="{95A44686-0C90-4229-9602-4B06CB0F4ACC}" type="pres">
      <dgm:prSet presAssocID="{AA4116D5-C35E-4D44-9E75-348CB2495F57}" presName="imageaccent2" presStyleCnt="0"/>
      <dgm:spPr/>
    </dgm:pt>
    <dgm:pt modelId="{44AF8835-5D28-4C16-88C1-9A8F7F961BF3}" type="pres">
      <dgm:prSet presAssocID="{AA4116D5-C35E-4D44-9E75-348CB2495F57}" presName="accentRepeatNode" presStyleLbl="solidAlignAcc1" presStyleIdx="3" presStyleCnt="6"/>
      <dgm:spPr/>
    </dgm:pt>
    <dgm:pt modelId="{0087A33E-FCCE-4F00-9BF3-D0A7CE52AEAE}" type="pres">
      <dgm:prSet presAssocID="{1B8BF601-D4C4-48D9-A7EA-4D793785A7B8}" presName="text3" presStyleCnt="0"/>
      <dgm:spPr/>
    </dgm:pt>
    <dgm:pt modelId="{21AA9A43-83F6-4DD4-B79A-83A70575671F}" type="pres">
      <dgm:prSet presAssocID="{1B8BF601-D4C4-48D9-A7EA-4D793785A7B8}" presName="textRepeatNode" presStyleLbl="alignNode1" presStyleIdx="2" presStyleCnt="3">
        <dgm:presLayoutVars>
          <dgm:chMax val="0"/>
          <dgm:chPref val="0"/>
          <dgm:bulletEnabled val="1"/>
        </dgm:presLayoutVars>
      </dgm:prSet>
      <dgm:spPr/>
    </dgm:pt>
    <dgm:pt modelId="{558E0CB7-22D4-4343-A7B0-E39FDC638835}" type="pres">
      <dgm:prSet presAssocID="{1B8BF601-D4C4-48D9-A7EA-4D793785A7B8}" presName="textaccent3" presStyleCnt="0"/>
      <dgm:spPr/>
    </dgm:pt>
    <dgm:pt modelId="{0354B476-EE17-4738-9805-3A7C2C4653A9}" type="pres">
      <dgm:prSet presAssocID="{1B8BF601-D4C4-48D9-A7EA-4D793785A7B8}" presName="accentRepeatNode" presStyleLbl="solidAlignAcc1" presStyleIdx="4" presStyleCnt="6"/>
      <dgm:spPr/>
    </dgm:pt>
    <dgm:pt modelId="{D55BB80A-07DC-44D1-8890-0E8B4F0D4954}" type="pres">
      <dgm:prSet presAssocID="{EB4341EF-B46F-4CD0-A21C-942D73F5DB66}" presName="image3" presStyleCnt="0"/>
      <dgm:spPr/>
    </dgm:pt>
    <dgm:pt modelId="{08270D4D-D47A-4489-A1CB-EFDA41B4ECD3}" type="pres">
      <dgm:prSet presAssocID="{EB4341EF-B46F-4CD0-A21C-942D73F5DB66}" presName="imageRepeatNode" presStyleLbl="alignAcc1" presStyleIdx="2" presStyleCnt="3"/>
      <dgm:spPr/>
    </dgm:pt>
    <dgm:pt modelId="{90A8C6B0-F556-41E6-9F06-88A0CD8CC346}" type="pres">
      <dgm:prSet presAssocID="{EB4341EF-B46F-4CD0-A21C-942D73F5DB66}" presName="imageaccent3" presStyleCnt="0"/>
      <dgm:spPr/>
    </dgm:pt>
    <dgm:pt modelId="{FD4320AE-3406-4E94-9F72-0155DD167D81}" type="pres">
      <dgm:prSet presAssocID="{EB4341EF-B46F-4CD0-A21C-942D73F5DB66}" presName="accentRepeatNode" presStyleLbl="solidAlignAcc1" presStyleIdx="5" presStyleCnt="6"/>
      <dgm:spPr/>
    </dgm:pt>
  </dgm:ptLst>
  <dgm:cxnLst>
    <dgm:cxn modelId="{54076F1E-15CC-45D2-9147-78F81832838B}" srcId="{AB156B31-7CCE-4096-AB96-298B942589A1}" destId="{9B78AF48-05CF-43ED-9C71-5188F3191D8C}" srcOrd="1" destOrd="0" parTransId="{197329EC-FB3D-466E-A5AA-82CBDE8CBCA4}" sibTransId="{AA4116D5-C35E-4D44-9E75-348CB2495F57}"/>
    <dgm:cxn modelId="{AE39FB34-2AF4-41CA-8620-0EC550668EA6}" type="presOf" srcId="{6E5B5D76-CEC0-4E42-AA48-3C4A5BD1CB5B}" destId="{2573C76D-EF1C-464E-9941-D0BE85537BC1}" srcOrd="0" destOrd="0" presId="urn:microsoft.com/office/officeart/2008/layout/HexagonCluster"/>
    <dgm:cxn modelId="{F3E31F65-F55D-4FBE-97D9-5690A02E518F}" type="presOf" srcId="{9B78AF48-05CF-43ED-9C71-5188F3191D8C}" destId="{9984A65B-E146-4FBC-BCD9-FA569DA9A61B}" srcOrd="0" destOrd="0" presId="urn:microsoft.com/office/officeart/2008/layout/HexagonCluster"/>
    <dgm:cxn modelId="{B38AAD4B-B0BC-4436-9C72-E5FC894ECB67}" type="presOf" srcId="{AA4116D5-C35E-4D44-9E75-348CB2495F57}" destId="{7BFD6B13-E43D-40BF-96E0-96AB0C5C4593}" srcOrd="0" destOrd="0" presId="urn:microsoft.com/office/officeart/2008/layout/HexagonCluster"/>
    <dgm:cxn modelId="{DBAB276C-E02E-4E8E-9CF1-1F8A594151AE}" type="presOf" srcId="{B0362C82-F15A-4301-840B-BA9D4A7BFF33}" destId="{3982FFB3-4092-4B95-82D9-8E13D0F54CAD}" srcOrd="0" destOrd="0" presId="urn:microsoft.com/office/officeart/2008/layout/HexagonCluster"/>
    <dgm:cxn modelId="{0257AC72-1AD3-44A2-A250-4346F1DCC275}" type="presOf" srcId="{EB4341EF-B46F-4CD0-A21C-942D73F5DB66}" destId="{08270D4D-D47A-4489-A1CB-EFDA41B4ECD3}" srcOrd="0" destOrd="0" presId="urn:microsoft.com/office/officeart/2008/layout/HexagonCluster"/>
    <dgm:cxn modelId="{B326FB56-78A5-42E6-8DFB-7AEBE288E8BF}" srcId="{AB156B31-7CCE-4096-AB96-298B942589A1}" destId="{1B8BF601-D4C4-48D9-A7EA-4D793785A7B8}" srcOrd="2" destOrd="0" parTransId="{4797D975-2169-4404-9CBB-A994737C6F38}" sibTransId="{EB4341EF-B46F-4CD0-A21C-942D73F5DB66}"/>
    <dgm:cxn modelId="{1F7AFF88-D3D3-424C-9946-BAFC34FAC43F}" srcId="{AB156B31-7CCE-4096-AB96-298B942589A1}" destId="{B0362C82-F15A-4301-840B-BA9D4A7BFF33}" srcOrd="0" destOrd="0" parTransId="{38902654-1B33-4DB9-A20A-19D178A06026}" sibTransId="{6E5B5D76-CEC0-4E42-AA48-3C4A5BD1CB5B}"/>
    <dgm:cxn modelId="{5E1C7F8A-9D07-429D-9575-5B4E3D7E41E4}" type="presOf" srcId="{AB156B31-7CCE-4096-AB96-298B942589A1}" destId="{409E2E0A-792D-4C89-8B41-BF128441C02A}" srcOrd="0" destOrd="0" presId="urn:microsoft.com/office/officeart/2008/layout/HexagonCluster"/>
    <dgm:cxn modelId="{2AB63AD0-C8A3-47FE-893A-B28EACDC5FF6}" type="presOf" srcId="{1B8BF601-D4C4-48D9-A7EA-4D793785A7B8}" destId="{21AA9A43-83F6-4DD4-B79A-83A70575671F}" srcOrd="0" destOrd="0" presId="urn:microsoft.com/office/officeart/2008/layout/HexagonCluster"/>
    <dgm:cxn modelId="{1EA19284-FAF8-47CF-AECE-EB894FAE125C}" type="presParOf" srcId="{409E2E0A-792D-4C89-8B41-BF128441C02A}" destId="{CE898026-145D-4262-8541-CFB0AA25F8A5}" srcOrd="0" destOrd="0" presId="urn:microsoft.com/office/officeart/2008/layout/HexagonCluster"/>
    <dgm:cxn modelId="{C774A305-F30B-49F1-ADE9-F0E96490302A}" type="presParOf" srcId="{CE898026-145D-4262-8541-CFB0AA25F8A5}" destId="{3982FFB3-4092-4B95-82D9-8E13D0F54CAD}" srcOrd="0" destOrd="0" presId="urn:microsoft.com/office/officeart/2008/layout/HexagonCluster"/>
    <dgm:cxn modelId="{961A06E8-BC6B-425C-A1E8-913372DFE7E4}" type="presParOf" srcId="{409E2E0A-792D-4C89-8B41-BF128441C02A}" destId="{1B0DA791-56B3-4E52-A4A9-029495D63CDA}" srcOrd="1" destOrd="0" presId="urn:microsoft.com/office/officeart/2008/layout/HexagonCluster"/>
    <dgm:cxn modelId="{D97806B9-D416-417F-8279-AD6EF47EC2F0}" type="presParOf" srcId="{1B0DA791-56B3-4E52-A4A9-029495D63CDA}" destId="{0CDC5A3B-C00A-4203-B013-A62B221D9F95}" srcOrd="0" destOrd="0" presId="urn:microsoft.com/office/officeart/2008/layout/HexagonCluster"/>
    <dgm:cxn modelId="{FA5D0BC8-955F-4BC5-8762-B2DD1AD641CD}" type="presParOf" srcId="{409E2E0A-792D-4C89-8B41-BF128441C02A}" destId="{BBA97A6E-8162-46DC-9514-001A076CB5BB}" srcOrd="2" destOrd="0" presId="urn:microsoft.com/office/officeart/2008/layout/HexagonCluster"/>
    <dgm:cxn modelId="{F8B30312-CC14-431C-BBED-D0D0CCB61195}" type="presParOf" srcId="{BBA97A6E-8162-46DC-9514-001A076CB5BB}" destId="{2573C76D-EF1C-464E-9941-D0BE85537BC1}" srcOrd="0" destOrd="0" presId="urn:microsoft.com/office/officeart/2008/layout/HexagonCluster"/>
    <dgm:cxn modelId="{DE598ABB-C48D-4457-A0E8-6EAD778DE929}" type="presParOf" srcId="{409E2E0A-792D-4C89-8B41-BF128441C02A}" destId="{4C77EFB4-D934-4271-9C40-F58D12530574}" srcOrd="3" destOrd="0" presId="urn:microsoft.com/office/officeart/2008/layout/HexagonCluster"/>
    <dgm:cxn modelId="{8A4240F9-EFBE-4975-8FB6-7240862F151A}" type="presParOf" srcId="{4C77EFB4-D934-4271-9C40-F58D12530574}" destId="{1EB7D099-C8D2-4ED6-BEB6-A10C8EF3BCE0}" srcOrd="0" destOrd="0" presId="urn:microsoft.com/office/officeart/2008/layout/HexagonCluster"/>
    <dgm:cxn modelId="{4636AE21-47D5-4804-A383-67D342602754}" type="presParOf" srcId="{409E2E0A-792D-4C89-8B41-BF128441C02A}" destId="{9E2DD09E-B6DC-4DF2-90E7-8B4AA3180B3E}" srcOrd="4" destOrd="0" presId="urn:microsoft.com/office/officeart/2008/layout/HexagonCluster"/>
    <dgm:cxn modelId="{291C7892-7EDF-4167-B1A4-E4E1E136703E}" type="presParOf" srcId="{9E2DD09E-B6DC-4DF2-90E7-8B4AA3180B3E}" destId="{9984A65B-E146-4FBC-BCD9-FA569DA9A61B}" srcOrd="0" destOrd="0" presId="urn:microsoft.com/office/officeart/2008/layout/HexagonCluster"/>
    <dgm:cxn modelId="{FBB3517B-4411-47C0-948C-19EDBB214324}" type="presParOf" srcId="{409E2E0A-792D-4C89-8B41-BF128441C02A}" destId="{15A350BF-553B-4929-8393-EF725A757E3F}" srcOrd="5" destOrd="0" presId="urn:microsoft.com/office/officeart/2008/layout/HexagonCluster"/>
    <dgm:cxn modelId="{1947F36B-1E45-4029-9A26-BC3E3FD0E3D6}" type="presParOf" srcId="{15A350BF-553B-4929-8393-EF725A757E3F}" destId="{DAF35529-B46C-496A-BAA5-B12607C7E361}" srcOrd="0" destOrd="0" presId="urn:microsoft.com/office/officeart/2008/layout/HexagonCluster"/>
    <dgm:cxn modelId="{277E7DF1-07BB-4141-B1E1-B8DCA203B62D}" type="presParOf" srcId="{409E2E0A-792D-4C89-8B41-BF128441C02A}" destId="{BA723EFD-3299-48DA-AB7F-C4DD111FAAB0}" srcOrd="6" destOrd="0" presId="urn:microsoft.com/office/officeart/2008/layout/HexagonCluster"/>
    <dgm:cxn modelId="{3F20A771-7F00-457B-9757-E18615ED0D12}" type="presParOf" srcId="{BA723EFD-3299-48DA-AB7F-C4DD111FAAB0}" destId="{7BFD6B13-E43D-40BF-96E0-96AB0C5C4593}" srcOrd="0" destOrd="0" presId="urn:microsoft.com/office/officeart/2008/layout/HexagonCluster"/>
    <dgm:cxn modelId="{0C0B667F-8F56-4D5C-8348-F96EE21BA7A0}" type="presParOf" srcId="{409E2E0A-792D-4C89-8B41-BF128441C02A}" destId="{95A44686-0C90-4229-9602-4B06CB0F4ACC}" srcOrd="7" destOrd="0" presId="urn:microsoft.com/office/officeart/2008/layout/HexagonCluster"/>
    <dgm:cxn modelId="{C7DE4B24-C119-41F3-9F49-05B8CBF968F8}" type="presParOf" srcId="{95A44686-0C90-4229-9602-4B06CB0F4ACC}" destId="{44AF8835-5D28-4C16-88C1-9A8F7F961BF3}" srcOrd="0" destOrd="0" presId="urn:microsoft.com/office/officeart/2008/layout/HexagonCluster"/>
    <dgm:cxn modelId="{9AC55259-39CE-447D-B077-F19EBE3616F3}" type="presParOf" srcId="{409E2E0A-792D-4C89-8B41-BF128441C02A}" destId="{0087A33E-FCCE-4F00-9BF3-D0A7CE52AEAE}" srcOrd="8" destOrd="0" presId="urn:microsoft.com/office/officeart/2008/layout/HexagonCluster"/>
    <dgm:cxn modelId="{36F2A3CE-FECE-4FAF-8D79-F191D8F5D0A2}" type="presParOf" srcId="{0087A33E-FCCE-4F00-9BF3-D0A7CE52AEAE}" destId="{21AA9A43-83F6-4DD4-B79A-83A70575671F}" srcOrd="0" destOrd="0" presId="urn:microsoft.com/office/officeart/2008/layout/HexagonCluster"/>
    <dgm:cxn modelId="{0B9678DB-F84D-475C-804C-C4BE3D7AF0D2}" type="presParOf" srcId="{409E2E0A-792D-4C89-8B41-BF128441C02A}" destId="{558E0CB7-22D4-4343-A7B0-E39FDC638835}" srcOrd="9" destOrd="0" presId="urn:microsoft.com/office/officeart/2008/layout/HexagonCluster"/>
    <dgm:cxn modelId="{F74F4860-6C96-41D8-A35F-30BCE552B357}" type="presParOf" srcId="{558E0CB7-22D4-4343-A7B0-E39FDC638835}" destId="{0354B476-EE17-4738-9805-3A7C2C4653A9}" srcOrd="0" destOrd="0" presId="urn:microsoft.com/office/officeart/2008/layout/HexagonCluster"/>
    <dgm:cxn modelId="{FB80641B-0E72-4B84-9538-EA6FFA20F044}" type="presParOf" srcId="{409E2E0A-792D-4C89-8B41-BF128441C02A}" destId="{D55BB80A-07DC-44D1-8890-0E8B4F0D4954}" srcOrd="10" destOrd="0" presId="urn:microsoft.com/office/officeart/2008/layout/HexagonCluster"/>
    <dgm:cxn modelId="{BE55EB53-7DDD-4115-B137-01F0D8A36AE8}" type="presParOf" srcId="{D55BB80A-07DC-44D1-8890-0E8B4F0D4954}" destId="{08270D4D-D47A-4489-A1CB-EFDA41B4ECD3}" srcOrd="0" destOrd="0" presId="urn:microsoft.com/office/officeart/2008/layout/HexagonCluster"/>
    <dgm:cxn modelId="{6F5B6D8F-E6EF-49EE-907B-2348C7C98FFB}" type="presParOf" srcId="{409E2E0A-792D-4C89-8B41-BF128441C02A}" destId="{90A8C6B0-F556-41E6-9F06-88A0CD8CC346}" srcOrd="11" destOrd="0" presId="urn:microsoft.com/office/officeart/2008/layout/HexagonCluster"/>
    <dgm:cxn modelId="{58EDAAF7-218C-4B6A-84D5-5C2B2A20633E}" type="presParOf" srcId="{90A8C6B0-F556-41E6-9F06-88A0CD8CC346}" destId="{FD4320AE-3406-4E94-9F72-0155DD167D81}"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rtlCol="0"/>
        <a:lstStyle/>
        <a:p>
          <a:pPr rtl="0"/>
          <a:endParaRPr lang="en-US"/>
        </a:p>
      </dgm:t>
    </dgm:pt>
    <dgm:pt modelId="{095A5E99-E976-4550-8F80-53CC813F2F5A}">
      <dgm:prSet phldrT="[Text]"/>
      <dgm:spPr>
        <a:gradFill rotWithShape="0">
          <a:gsLst>
            <a:gs pos="0">
              <a:srgbClr val="703000"/>
            </a:gs>
            <a:gs pos="50000">
              <a:srgbClr val="A44A00"/>
            </a:gs>
            <a:gs pos="70000">
              <a:srgbClr val="BC5500"/>
            </a:gs>
            <a:gs pos="100000">
              <a:srgbClr val="F26D00"/>
            </a:gs>
          </a:gsLst>
        </a:gradFill>
      </dgm:spPr>
      <dgm:t>
        <a:bodyPr rtlCol="0"/>
        <a:lstStyle/>
        <a:p>
          <a:pPr rtl="0"/>
          <a:endParaRPr lang="es-ES" noProof="0" dirty="0"/>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rtlCol="0"/>
        <a:lstStyle/>
        <a:p>
          <a:pPr rtl="0"/>
          <a:endParaRPr lang="en-US"/>
        </a:p>
      </dgm:t>
    </dgm:pt>
    <dgm:pt modelId="{8877691F-1B60-4485-9174-DDEC7EE68B70}" type="sibTrans" cxnId="{D1A4D8E6-F04E-4AB1-8D0C-63DC7AB1E81F}">
      <dgm:prSet/>
      <dgm:spPr/>
      <dgm:t>
        <a:bodyPr rtlCol="0"/>
        <a:lstStyle/>
        <a:p>
          <a:pPr rtl="0"/>
          <a:endParaRPr lang="en-US"/>
        </a:p>
      </dgm:t>
    </dgm:pt>
    <dgm:pt modelId="{8EC937D8-BD76-4A12-A3E5-900D5C1E2E05}">
      <dgm:prSet phldrT="[Text]"/>
      <dgm:spPr/>
      <dgm:t>
        <a:bodyPr rtlCol="0"/>
        <a:lstStyle/>
        <a:p>
          <a:pPr rtl="0"/>
          <a:endParaRPr lang="es-ES" noProof="0" dirty="0"/>
        </a:p>
      </dgm:t>
    </dgm:pt>
    <dgm:pt modelId="{8265EE85-9851-494E-A6D3-1CDACE947DF3}" type="parTrans" cxnId="{43DC8383-AEE5-490C-A8E5-1F216F2B8FE6}">
      <dgm:prSet/>
      <dgm:spPr/>
      <dgm:t>
        <a:bodyPr rtlCol="0"/>
        <a:lstStyle/>
        <a:p>
          <a:pPr rtl="0"/>
          <a:endParaRPr lang="en-US"/>
        </a:p>
      </dgm:t>
    </dgm:pt>
    <dgm:pt modelId="{B3EFD4A5-9FA1-4ABE-B722-05162509509B}" type="sibTrans" cxnId="{43DC8383-AEE5-490C-A8E5-1F216F2B8FE6}">
      <dgm:prSet/>
      <dgm:spPr/>
      <dgm:t>
        <a:bodyPr rtlCol="0"/>
        <a:lstStyle/>
        <a:p>
          <a:pPr rtl="0"/>
          <a:endParaRPr lang="en-US"/>
        </a:p>
      </dgm:t>
    </dgm:pt>
    <dgm:pt modelId="{7133ECF5-4190-4604-AA2F-03C9A0A9210F}">
      <dgm:prSet phldrT="[Text]"/>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rtlCol="0"/>
        <a:lstStyle/>
        <a:p>
          <a:pPr rtl="0"/>
          <a:endParaRPr lang="es-ES" noProof="0" dirty="0"/>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46037378-034A-4662-877A-B53E1DA069A3}" type="sibTrans" cxnId="{011A9761-E983-4C7D-AB1D-2038261D8FF8}">
      <dgm:prSet/>
      <dgm:spPr/>
      <dgm:t>
        <a:bodyPr rtlCol="0"/>
        <a:lstStyle/>
        <a:p>
          <a:pPr rtl="0"/>
          <a:endParaRPr lang="en-US"/>
        </a:p>
      </dgm:t>
    </dgm:pt>
    <dgm:pt modelId="{7D1B29D7-21DD-436A-8F7C-E87DE53C1431}" type="parTrans" cxnId="{011A9761-E983-4C7D-AB1D-2038261D8FF8}">
      <dgm:prSet/>
      <dgm:spPr/>
      <dgm:t>
        <a:bodyPr rtlCol="0"/>
        <a:lstStyle/>
        <a:p>
          <a:pPr rtl="0"/>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pt>
    <dgm:pt modelId="{3E0E8213-E460-4EB7-9A92-C2B1CC553F0D}" type="pres">
      <dgm:prSet presAssocID="{CD7942A0-B7D2-4B14-8FEA-55FC702F5BE7}" presName="dummyMaxCanvas" presStyleCnt="0">
        <dgm:presLayoutVars/>
      </dgm:prSet>
      <dgm:spPr/>
    </dgm:pt>
    <dgm:pt modelId="{124EF20B-D98C-45B2-BB13-7B93B5373CEB}" type="pres">
      <dgm:prSet presAssocID="{CD7942A0-B7D2-4B14-8FEA-55FC702F5BE7}" presName="ThreeNodes_1" presStyleLbl="node1" presStyleIdx="0" presStyleCnt="3">
        <dgm:presLayoutVars>
          <dgm:bulletEnabled val="1"/>
        </dgm:presLayoutVars>
      </dgm:prSet>
      <dgm:spPr/>
    </dgm:pt>
    <dgm:pt modelId="{CA544AF7-F7B2-4CA5-9251-B4CDB8D06634}" type="pres">
      <dgm:prSet presAssocID="{CD7942A0-B7D2-4B14-8FEA-55FC702F5BE7}" presName="ThreeNodes_2" presStyleLbl="node1" presStyleIdx="1" presStyleCnt="3">
        <dgm:presLayoutVars>
          <dgm:bulletEnabled val="1"/>
        </dgm:presLayoutVars>
      </dgm:prSet>
      <dgm:spPr/>
    </dgm:pt>
    <dgm:pt modelId="{2AE92D3F-F0FA-45DD-BB60-4C6FBC6BC016}" type="pres">
      <dgm:prSet presAssocID="{CD7942A0-B7D2-4B14-8FEA-55FC702F5BE7}" presName="ThreeNodes_3" presStyleLbl="node1" presStyleIdx="2" presStyleCnt="3">
        <dgm:presLayoutVars>
          <dgm:bulletEnabled val="1"/>
        </dgm:presLayoutVars>
      </dgm:prSet>
      <dgm:spPr/>
    </dgm:pt>
    <dgm:pt modelId="{9CA877D8-99F8-40A0-89E9-59A61C9A70F4}" type="pres">
      <dgm:prSet presAssocID="{CD7942A0-B7D2-4B14-8FEA-55FC702F5BE7}" presName="ThreeConn_1-2" presStyleLbl="fgAccFollowNode1" presStyleIdx="0" presStyleCnt="2" custAng="16200000">
        <dgm:presLayoutVars>
          <dgm:bulletEnabled val="1"/>
        </dgm:presLayoutVars>
      </dgm:prSet>
      <dgm:spPr/>
    </dgm:pt>
    <dgm:pt modelId="{62643EF2-016C-41F1-8CBC-398422A85727}" type="pres">
      <dgm:prSet presAssocID="{CD7942A0-B7D2-4B14-8FEA-55FC702F5BE7}" presName="ThreeConn_2-3" presStyleLbl="fgAccFollowNode1" presStyleIdx="1" presStyleCnt="2" custAng="16200000">
        <dgm:presLayoutVars>
          <dgm:bulletEnabled val="1"/>
        </dgm:presLayoutVars>
      </dgm:prSet>
      <dgm:spPr/>
    </dgm:pt>
    <dgm:pt modelId="{7A2F6994-DA87-4497-BFC7-DD9D6EC5315F}" type="pres">
      <dgm:prSet presAssocID="{CD7942A0-B7D2-4B14-8FEA-55FC702F5BE7}" presName="ThreeNodes_1_text" presStyleLbl="node1" presStyleIdx="2" presStyleCnt="3">
        <dgm:presLayoutVars>
          <dgm:bulletEnabled val="1"/>
        </dgm:presLayoutVars>
      </dgm:prSet>
      <dgm:spPr/>
    </dgm:pt>
    <dgm:pt modelId="{916C48CB-E452-4B79-A9B9-4C9A90B47960}" type="pres">
      <dgm:prSet presAssocID="{CD7942A0-B7D2-4B14-8FEA-55FC702F5BE7}" presName="ThreeNodes_2_text" presStyleLbl="node1" presStyleIdx="2" presStyleCnt="3">
        <dgm:presLayoutVars>
          <dgm:bulletEnabled val="1"/>
        </dgm:presLayoutVars>
      </dgm:prSet>
      <dgm:spPr/>
    </dgm:pt>
    <dgm:pt modelId="{A31D264E-E285-4E5C-8EB7-762CD501BE72}" type="pres">
      <dgm:prSet presAssocID="{CD7942A0-B7D2-4B14-8FEA-55FC702F5BE7}" presName="ThreeNodes_3_text" presStyleLbl="node1" presStyleIdx="2" presStyleCnt="3">
        <dgm:presLayoutVars>
          <dgm:bulletEnabled val="1"/>
        </dgm:presLayoutVars>
      </dgm:prSet>
      <dgm:spPr/>
    </dgm:pt>
  </dgm:ptLst>
  <dgm:cxnLst>
    <dgm:cxn modelId="{5A89A138-BC1A-490F-935E-2EC3F74E8E18}" type="presOf" srcId="{7133ECF5-4190-4604-AA2F-03C9A0A9210F}" destId="{2AE92D3F-F0FA-45DD-BB60-4C6FBC6BC016}" srcOrd="0" destOrd="0" presId="urn:microsoft.com/office/officeart/2005/8/layout/vProcess5"/>
    <dgm:cxn modelId="{011A9761-E983-4C7D-AB1D-2038261D8FF8}" srcId="{CD7942A0-B7D2-4B14-8FEA-55FC702F5BE7}" destId="{7133ECF5-4190-4604-AA2F-03C9A0A9210F}" srcOrd="2" destOrd="0" parTransId="{7D1B29D7-21DD-436A-8F7C-E87DE53C1431}" sibTransId="{46037378-034A-4662-877A-B53E1DA069A3}"/>
    <dgm:cxn modelId="{8A063A46-8F8D-405A-B2D6-6495FA638F46}" type="presOf" srcId="{8EC937D8-BD76-4A12-A3E5-900D5C1E2E05}" destId="{CA544AF7-F7B2-4CA5-9251-B4CDB8D06634}" srcOrd="0" destOrd="0" presId="urn:microsoft.com/office/officeart/2005/8/layout/vProcess5"/>
    <dgm:cxn modelId="{A071614A-8A85-47B2-A113-0652CAB9B428}" type="presOf" srcId="{095A5E99-E976-4550-8F80-53CC813F2F5A}" destId="{124EF20B-D98C-45B2-BB13-7B93B5373CEB}" srcOrd="0" destOrd="0" presId="urn:microsoft.com/office/officeart/2005/8/layout/vProcess5"/>
    <dgm:cxn modelId="{43DC8383-AEE5-490C-A8E5-1F216F2B8FE6}" srcId="{CD7942A0-B7D2-4B14-8FEA-55FC702F5BE7}" destId="{8EC937D8-BD76-4A12-A3E5-900D5C1E2E05}" srcOrd="1" destOrd="0" parTransId="{8265EE85-9851-494E-A6D3-1CDACE947DF3}" sibTransId="{B3EFD4A5-9FA1-4ABE-B722-05162509509B}"/>
    <dgm:cxn modelId="{03E7038C-2CC0-496B-88A0-60396CDC31E4}" type="presOf" srcId="{7133ECF5-4190-4604-AA2F-03C9A0A9210F}" destId="{A31D264E-E285-4E5C-8EB7-762CD501BE72}" srcOrd="1" destOrd="0" presId="urn:microsoft.com/office/officeart/2005/8/layout/vProcess5"/>
    <dgm:cxn modelId="{C2D0E194-BD14-4AD2-9E3A-CE984C34B6CD}" type="presOf" srcId="{CD7942A0-B7D2-4B14-8FEA-55FC702F5BE7}" destId="{1D84D8B6-AB32-4491-B5D2-EFE3D7668B88}" srcOrd="0" destOrd="0" presId="urn:microsoft.com/office/officeart/2005/8/layout/vProcess5"/>
    <dgm:cxn modelId="{BB374C9D-646D-46E6-89B4-117F0E21BA34}" type="presOf" srcId="{8EC937D8-BD76-4A12-A3E5-900D5C1E2E05}" destId="{916C48CB-E452-4B79-A9B9-4C9A90B47960}" srcOrd="1" destOrd="0" presId="urn:microsoft.com/office/officeart/2005/8/layout/vProcess5"/>
    <dgm:cxn modelId="{12FC7FDE-4033-4970-A683-61DE6FA84E89}" type="presOf" srcId="{8877691F-1B60-4485-9174-DDEC7EE68B70}" destId="{9CA877D8-99F8-40A0-89E9-59A61C9A70F4}" srcOrd="0"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7C007CEB-6418-4EA7-9CB6-5B93D0C655E6}" type="presOf" srcId="{095A5E99-E976-4550-8F80-53CC813F2F5A}" destId="{7A2F6994-DA87-4497-BFC7-DD9D6EC5315F}" srcOrd="1" destOrd="0" presId="urn:microsoft.com/office/officeart/2005/8/layout/vProcess5"/>
    <dgm:cxn modelId="{6CF7D6F9-A5F2-48E3-AF5C-A2074559AE21}" type="presOf" srcId="{B3EFD4A5-9FA1-4ABE-B722-05162509509B}" destId="{62643EF2-016C-41F1-8CBC-398422A85727}" srcOrd="0" destOrd="0" presId="urn:microsoft.com/office/officeart/2005/8/layout/vProcess5"/>
    <dgm:cxn modelId="{768DB908-A4BF-48A6-A740-5DD0CBAFBB11}" type="presParOf" srcId="{1D84D8B6-AB32-4491-B5D2-EFE3D7668B88}" destId="{3E0E8213-E460-4EB7-9A92-C2B1CC553F0D}" srcOrd="0" destOrd="0" presId="urn:microsoft.com/office/officeart/2005/8/layout/vProcess5"/>
    <dgm:cxn modelId="{A8B17D3B-E670-4FE0-A845-244C702B8151}" type="presParOf" srcId="{1D84D8B6-AB32-4491-B5D2-EFE3D7668B88}" destId="{124EF20B-D98C-45B2-BB13-7B93B5373CEB}" srcOrd="1" destOrd="0" presId="urn:microsoft.com/office/officeart/2005/8/layout/vProcess5"/>
    <dgm:cxn modelId="{1E8E2D8B-A980-4080-A16E-1F74528DE4D0}" type="presParOf" srcId="{1D84D8B6-AB32-4491-B5D2-EFE3D7668B88}" destId="{CA544AF7-F7B2-4CA5-9251-B4CDB8D06634}" srcOrd="2" destOrd="0" presId="urn:microsoft.com/office/officeart/2005/8/layout/vProcess5"/>
    <dgm:cxn modelId="{7992440C-9F36-432D-90EE-E2A708CEB38B}" type="presParOf" srcId="{1D84D8B6-AB32-4491-B5D2-EFE3D7668B88}" destId="{2AE92D3F-F0FA-45DD-BB60-4C6FBC6BC016}" srcOrd="3" destOrd="0" presId="urn:microsoft.com/office/officeart/2005/8/layout/vProcess5"/>
    <dgm:cxn modelId="{DBE883B8-7D13-43BA-A456-8DBB93D30C93}" type="presParOf" srcId="{1D84D8B6-AB32-4491-B5D2-EFE3D7668B88}" destId="{9CA877D8-99F8-40A0-89E9-59A61C9A70F4}" srcOrd="4" destOrd="0" presId="urn:microsoft.com/office/officeart/2005/8/layout/vProcess5"/>
    <dgm:cxn modelId="{A3B9E6ED-FFD0-430E-B609-EBE8E75E7C44}" type="presParOf" srcId="{1D84D8B6-AB32-4491-B5D2-EFE3D7668B88}" destId="{62643EF2-016C-41F1-8CBC-398422A85727}" srcOrd="5" destOrd="0" presId="urn:microsoft.com/office/officeart/2005/8/layout/vProcess5"/>
    <dgm:cxn modelId="{278FE748-9C54-4E36-9203-E948DB63C99A}" type="presParOf" srcId="{1D84D8B6-AB32-4491-B5D2-EFE3D7668B88}" destId="{7A2F6994-DA87-4497-BFC7-DD9D6EC5315F}" srcOrd="6" destOrd="0" presId="urn:microsoft.com/office/officeart/2005/8/layout/vProcess5"/>
    <dgm:cxn modelId="{E81279B5-23BF-4F73-A353-8831FC04E9BC}" type="presParOf" srcId="{1D84D8B6-AB32-4491-B5D2-EFE3D7668B88}" destId="{916C48CB-E452-4B79-A9B9-4C9A90B47960}" srcOrd="7" destOrd="0" presId="urn:microsoft.com/office/officeart/2005/8/layout/vProcess5"/>
    <dgm:cxn modelId="{16289EC3-0C51-4B32-B6CC-FE8F7F6F6C76}" type="presParOf" srcId="{1D84D8B6-AB32-4491-B5D2-EFE3D7668B88}" destId="{A31D264E-E285-4E5C-8EB7-762CD501BE7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2FFB3-4092-4B95-82D9-8E13D0F54CAD}">
      <dsp:nvSpPr>
        <dsp:cNvPr id="0" name=""/>
        <dsp:cNvSpPr/>
      </dsp:nvSpPr>
      <dsp:spPr>
        <a:xfrm>
          <a:off x="700020" y="825638"/>
          <a:ext cx="583202" cy="502822"/>
        </a:xfrm>
        <a:prstGeom prst="hexagon">
          <a:avLst>
            <a:gd name="adj" fmla="val 25000"/>
            <a:gd name="vf" fmla="val 115470"/>
          </a:avLst>
        </a:prstGeom>
        <a:solidFill>
          <a:srgbClr val="FFC000"/>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700" rIns="0" bIns="12700" numCol="1" spcCol="1270" anchor="ctr" anchorCtr="0">
          <a:noAutofit/>
        </a:bodyPr>
        <a:lstStyle/>
        <a:p>
          <a:pPr marL="0" lvl="0" indent="0" algn="ctr" defTabSz="444500">
            <a:lnSpc>
              <a:spcPct val="90000"/>
            </a:lnSpc>
            <a:spcBef>
              <a:spcPct val="0"/>
            </a:spcBef>
            <a:spcAft>
              <a:spcPct val="35000"/>
            </a:spcAft>
            <a:buNone/>
          </a:pPr>
          <a:endParaRPr lang="es-MX" sz="1000" kern="1200"/>
        </a:p>
      </dsp:txBody>
      <dsp:txXfrm>
        <a:off x="790522" y="903667"/>
        <a:ext cx="402198" cy="346764"/>
      </dsp:txXfrm>
    </dsp:sp>
    <dsp:sp modelId="{0CDC5A3B-C00A-4203-B013-A62B221D9F95}">
      <dsp:nvSpPr>
        <dsp:cNvPr id="0" name=""/>
        <dsp:cNvSpPr/>
      </dsp:nvSpPr>
      <dsp:spPr>
        <a:xfrm>
          <a:off x="715171" y="1047624"/>
          <a:ext cx="68282" cy="58850"/>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2573C76D-EF1C-464E-9941-D0BE85537BC1}">
      <dsp:nvSpPr>
        <dsp:cNvPr id="0" name=""/>
        <dsp:cNvSpPr/>
      </dsp:nvSpPr>
      <dsp:spPr>
        <a:xfrm>
          <a:off x="201496" y="555562"/>
          <a:ext cx="583202" cy="502822"/>
        </a:xfrm>
        <a:prstGeom prst="hexagon">
          <a:avLst>
            <a:gd name="adj" fmla="val 25000"/>
            <a:gd name="vf" fmla="val 115470"/>
          </a:avLst>
        </a:prstGeom>
        <a:solidFill>
          <a:srgbClr val="FFC000"/>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1EB7D099-C8D2-4ED6-BEB6-A10C8EF3BCE0}">
      <dsp:nvSpPr>
        <dsp:cNvPr id="0" name=""/>
        <dsp:cNvSpPr/>
      </dsp:nvSpPr>
      <dsp:spPr>
        <a:xfrm>
          <a:off x="598531" y="991961"/>
          <a:ext cx="68282" cy="58850"/>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9984A65B-E146-4FBC-BCD9-FA569DA9A61B}">
      <dsp:nvSpPr>
        <dsp:cNvPr id="0" name=""/>
        <dsp:cNvSpPr/>
      </dsp:nvSpPr>
      <dsp:spPr>
        <a:xfrm>
          <a:off x="1196884" y="549584"/>
          <a:ext cx="583202" cy="502822"/>
        </a:xfrm>
        <a:prstGeom prst="hexagon">
          <a:avLst>
            <a:gd name="adj" fmla="val 25000"/>
            <a:gd name="vf" fmla="val 115470"/>
          </a:avLst>
        </a:prstGeom>
        <a:solidFill>
          <a:srgbClr val="FFC000"/>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700" rIns="0" bIns="12700" numCol="1" spcCol="1270" anchor="ctr" anchorCtr="0">
          <a:noAutofit/>
        </a:bodyPr>
        <a:lstStyle/>
        <a:p>
          <a:pPr marL="0" lvl="0" indent="0" algn="ctr" defTabSz="444500">
            <a:lnSpc>
              <a:spcPct val="90000"/>
            </a:lnSpc>
            <a:spcBef>
              <a:spcPct val="0"/>
            </a:spcBef>
            <a:spcAft>
              <a:spcPct val="35000"/>
            </a:spcAft>
            <a:buNone/>
          </a:pPr>
          <a:endParaRPr lang="es-MX" sz="1000" kern="1200" dirty="0"/>
        </a:p>
      </dsp:txBody>
      <dsp:txXfrm>
        <a:off x="1287386" y="627613"/>
        <a:ext cx="402198" cy="346764"/>
      </dsp:txXfrm>
    </dsp:sp>
    <dsp:sp modelId="{DAF35529-B46C-496A-BAA5-B12607C7E361}">
      <dsp:nvSpPr>
        <dsp:cNvPr id="0" name=""/>
        <dsp:cNvSpPr/>
      </dsp:nvSpPr>
      <dsp:spPr>
        <a:xfrm>
          <a:off x="1595579" y="985452"/>
          <a:ext cx="68282" cy="58850"/>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7BFD6B13-E43D-40BF-96E0-96AB0C5C4593}">
      <dsp:nvSpPr>
        <dsp:cNvPr id="0" name=""/>
        <dsp:cNvSpPr/>
      </dsp:nvSpPr>
      <dsp:spPr>
        <a:xfrm>
          <a:off x="1693748" y="825638"/>
          <a:ext cx="583202" cy="502822"/>
        </a:xfrm>
        <a:prstGeom prst="hexagon">
          <a:avLst>
            <a:gd name="adj" fmla="val 25000"/>
            <a:gd name="vf" fmla="val 115470"/>
          </a:avLst>
        </a:prstGeom>
        <a:solidFill>
          <a:srgbClr val="FFC000"/>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44AF8835-5D28-4C16-88C1-9A8F7F961BF3}">
      <dsp:nvSpPr>
        <dsp:cNvPr id="0" name=""/>
        <dsp:cNvSpPr/>
      </dsp:nvSpPr>
      <dsp:spPr>
        <a:xfrm>
          <a:off x="1708899" y="1047624"/>
          <a:ext cx="68282" cy="58850"/>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21AA9A43-83F6-4DD4-B79A-83A70575671F}">
      <dsp:nvSpPr>
        <dsp:cNvPr id="0" name=""/>
        <dsp:cNvSpPr/>
      </dsp:nvSpPr>
      <dsp:spPr>
        <a:xfrm>
          <a:off x="700020" y="274725"/>
          <a:ext cx="583202" cy="502822"/>
        </a:xfrm>
        <a:prstGeom prst="hexagon">
          <a:avLst>
            <a:gd name="adj" fmla="val 25000"/>
            <a:gd name="vf" fmla="val 115470"/>
          </a:avLst>
        </a:prstGeom>
        <a:solidFill>
          <a:srgbClr val="FFC000"/>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700" rIns="0" bIns="12700" numCol="1" spcCol="1270" anchor="ctr" anchorCtr="0">
          <a:noAutofit/>
        </a:bodyPr>
        <a:lstStyle/>
        <a:p>
          <a:pPr marL="0" lvl="0" indent="0" algn="ctr" defTabSz="444500">
            <a:lnSpc>
              <a:spcPct val="90000"/>
            </a:lnSpc>
            <a:spcBef>
              <a:spcPct val="0"/>
            </a:spcBef>
            <a:spcAft>
              <a:spcPct val="35000"/>
            </a:spcAft>
            <a:buNone/>
          </a:pPr>
          <a:endParaRPr lang="es-MX" sz="1000" kern="1200"/>
        </a:p>
      </dsp:txBody>
      <dsp:txXfrm>
        <a:off x="790522" y="352754"/>
        <a:ext cx="402198" cy="346764"/>
      </dsp:txXfrm>
    </dsp:sp>
    <dsp:sp modelId="{0354B476-EE17-4738-9805-3A7C2C4653A9}">
      <dsp:nvSpPr>
        <dsp:cNvPr id="0" name=""/>
        <dsp:cNvSpPr/>
      </dsp:nvSpPr>
      <dsp:spPr>
        <a:xfrm>
          <a:off x="1095394" y="285619"/>
          <a:ext cx="68282" cy="58850"/>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08270D4D-D47A-4489-A1CB-EFDA41B4ECD3}">
      <dsp:nvSpPr>
        <dsp:cNvPr id="0" name=""/>
        <dsp:cNvSpPr/>
      </dsp:nvSpPr>
      <dsp:spPr>
        <a:xfrm>
          <a:off x="1196884" y="0"/>
          <a:ext cx="583202" cy="502822"/>
        </a:xfrm>
        <a:prstGeom prst="hexagon">
          <a:avLst>
            <a:gd name="adj" fmla="val 25000"/>
            <a:gd name="vf" fmla="val 115470"/>
          </a:avLst>
        </a:prstGeom>
        <a:solidFill>
          <a:srgbClr val="FFC000">
            <a:alpha val="90000"/>
          </a:srgb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FD4320AE-3406-4E94-9F72-0155DD167D81}">
      <dsp:nvSpPr>
        <dsp:cNvPr id="0" name=""/>
        <dsp:cNvSpPr/>
      </dsp:nvSpPr>
      <dsp:spPr>
        <a:xfrm>
          <a:off x="1214110" y="220790"/>
          <a:ext cx="68282" cy="58850"/>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EF20B-D98C-45B2-BB13-7B93B5373CEB}">
      <dsp:nvSpPr>
        <dsp:cNvPr id="0" name=""/>
        <dsp:cNvSpPr/>
      </dsp:nvSpPr>
      <dsp:spPr>
        <a:xfrm>
          <a:off x="0" y="0"/>
          <a:ext cx="4316650" cy="1339691"/>
        </a:xfrm>
        <a:prstGeom prst="roundRect">
          <a:avLst>
            <a:gd name="adj" fmla="val 10000"/>
          </a:avLst>
        </a:prstGeom>
        <a:gradFill rotWithShape="0">
          <a:gsLst>
            <a:gs pos="0">
              <a:srgbClr val="703000"/>
            </a:gs>
            <a:gs pos="50000">
              <a:srgbClr val="A44A00"/>
            </a:gs>
            <a:gs pos="70000">
              <a:srgbClr val="BC5500"/>
            </a:gs>
            <a:gs pos="100000">
              <a:srgbClr val="F26D00"/>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rtlCol="0" anchor="ctr" anchorCtr="0">
          <a:noAutofit/>
        </a:bodyPr>
        <a:lstStyle/>
        <a:p>
          <a:pPr marL="0" lvl="0" indent="0" algn="l" defTabSz="2578100" rtl="0">
            <a:lnSpc>
              <a:spcPct val="90000"/>
            </a:lnSpc>
            <a:spcBef>
              <a:spcPct val="0"/>
            </a:spcBef>
            <a:spcAft>
              <a:spcPct val="35000"/>
            </a:spcAft>
            <a:buNone/>
          </a:pPr>
          <a:endParaRPr lang="es-ES" sz="5800" kern="1200" noProof="0" dirty="0"/>
        </a:p>
      </dsp:txBody>
      <dsp:txXfrm>
        <a:off x="39238" y="39238"/>
        <a:ext cx="2871019" cy="1261215"/>
      </dsp:txXfrm>
    </dsp:sp>
    <dsp:sp modelId="{CA544AF7-F7B2-4CA5-9251-B4CDB8D06634}">
      <dsp:nvSpPr>
        <dsp:cNvPr id="0" name=""/>
        <dsp:cNvSpPr/>
      </dsp:nvSpPr>
      <dsp:spPr>
        <a:xfrm>
          <a:off x="380880" y="1562972"/>
          <a:ext cx="4316650" cy="1339691"/>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rtlCol="0" anchor="ctr" anchorCtr="0">
          <a:noAutofit/>
        </a:bodyPr>
        <a:lstStyle/>
        <a:p>
          <a:pPr marL="0" lvl="0" indent="0" algn="l" defTabSz="2578100" rtl="0">
            <a:lnSpc>
              <a:spcPct val="90000"/>
            </a:lnSpc>
            <a:spcBef>
              <a:spcPct val="0"/>
            </a:spcBef>
            <a:spcAft>
              <a:spcPct val="35000"/>
            </a:spcAft>
            <a:buNone/>
          </a:pPr>
          <a:endParaRPr lang="es-ES" sz="5800" kern="1200" noProof="0" dirty="0"/>
        </a:p>
      </dsp:txBody>
      <dsp:txXfrm>
        <a:off x="420118" y="1602210"/>
        <a:ext cx="2986494" cy="1261215"/>
      </dsp:txXfrm>
    </dsp:sp>
    <dsp:sp modelId="{2AE92D3F-F0FA-45DD-BB60-4C6FBC6BC016}">
      <dsp:nvSpPr>
        <dsp:cNvPr id="0" name=""/>
        <dsp:cNvSpPr/>
      </dsp:nvSpPr>
      <dsp:spPr>
        <a:xfrm>
          <a:off x="761761" y="3125945"/>
          <a:ext cx="4316650" cy="1339691"/>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rtlCol="0" anchor="ctr" anchorCtr="0">
          <a:noAutofit/>
        </a:bodyPr>
        <a:lstStyle/>
        <a:p>
          <a:pPr marL="0" lvl="0" indent="0" algn="l" defTabSz="2578100" rtl="0">
            <a:lnSpc>
              <a:spcPct val="90000"/>
            </a:lnSpc>
            <a:spcBef>
              <a:spcPct val="0"/>
            </a:spcBef>
            <a:spcAft>
              <a:spcPct val="35000"/>
            </a:spcAft>
            <a:buNone/>
          </a:pPr>
          <a:endParaRPr lang="es-ES" sz="5800" kern="1200" noProof="0" dirty="0"/>
        </a:p>
      </dsp:txBody>
      <dsp:txXfrm>
        <a:off x="800999" y="3165183"/>
        <a:ext cx="2986494" cy="1261215"/>
      </dsp:txXfrm>
    </dsp:sp>
    <dsp:sp modelId="{9CA877D8-99F8-40A0-89E9-59A61C9A70F4}">
      <dsp:nvSpPr>
        <dsp:cNvPr id="0" name=""/>
        <dsp:cNvSpPr/>
      </dsp:nvSpPr>
      <dsp:spPr>
        <a:xfrm rot="16200000">
          <a:off x="3445850" y="1015932"/>
          <a:ext cx="870799" cy="870799"/>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rtlCol="0" anchor="ctr" anchorCtr="0">
          <a:noAutofit/>
        </a:bodyPr>
        <a:lstStyle/>
        <a:p>
          <a:pPr marL="0" lvl="0" indent="0" algn="ctr" defTabSz="1600200" rtl="0">
            <a:lnSpc>
              <a:spcPct val="90000"/>
            </a:lnSpc>
            <a:spcBef>
              <a:spcPct val="0"/>
            </a:spcBef>
            <a:spcAft>
              <a:spcPct val="35000"/>
            </a:spcAft>
            <a:buNone/>
          </a:pPr>
          <a:endParaRPr lang="en-US" sz="3600" kern="1200"/>
        </a:p>
      </dsp:txBody>
      <dsp:txXfrm>
        <a:off x="3534019" y="1123694"/>
        <a:ext cx="478939" cy="655276"/>
      </dsp:txXfrm>
    </dsp:sp>
    <dsp:sp modelId="{62643EF2-016C-41F1-8CBC-398422A85727}">
      <dsp:nvSpPr>
        <dsp:cNvPr id="0" name=""/>
        <dsp:cNvSpPr/>
      </dsp:nvSpPr>
      <dsp:spPr>
        <a:xfrm rot="16200000">
          <a:off x="3826731" y="2569974"/>
          <a:ext cx="870799" cy="870799"/>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rtlCol="0" anchor="ctr" anchorCtr="0">
          <a:noAutofit/>
        </a:bodyPr>
        <a:lstStyle/>
        <a:p>
          <a:pPr marL="0" lvl="0" indent="0" algn="ctr" defTabSz="1600200" rtl="0">
            <a:lnSpc>
              <a:spcPct val="90000"/>
            </a:lnSpc>
            <a:spcBef>
              <a:spcPct val="0"/>
            </a:spcBef>
            <a:spcAft>
              <a:spcPct val="35000"/>
            </a:spcAft>
            <a:buNone/>
          </a:pPr>
          <a:endParaRPr lang="en-US" sz="3600" kern="1200"/>
        </a:p>
      </dsp:txBody>
      <dsp:txXfrm>
        <a:off x="3914900" y="2677736"/>
        <a:ext cx="478939" cy="655276"/>
      </dsp:txXfrm>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8F1D84B-F747-4821-8617-FBD61E8F4308}" type="datetime1">
              <a:rPr lang="es-ES" smtClean="0"/>
              <a:t>30/09/2020</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s-ES" smtClean="0"/>
              <a:pPr algn="r" rtl="0"/>
              <a:t>‹Nº›</a:t>
            </a:fld>
            <a:endParaRPr lang="es-ES"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A87C823-BB9F-45DA-99AB-416A32E1B948}" type="datetime1">
              <a:rPr lang="es-ES" noProof="0" smtClean="0"/>
              <a:pPr/>
              <a:t>30/09/2020</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s-ES" noProof="0" smtClean="0"/>
              <a:pPr/>
              <a:t>‹Nº›</a:t>
            </a:fld>
            <a:endParaRPr lang="es-ES" noProof="0"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a:t>
            </a:fld>
            <a:endParaRPr lang="es-ES" dirty="0"/>
          </a:p>
        </p:txBody>
      </p:sp>
    </p:spTree>
    <p:extLst>
      <p:ext uri="{BB962C8B-B14F-4D97-AF65-F5344CB8AC3E}">
        <p14:creationId xmlns:p14="http://schemas.microsoft.com/office/powerpoint/2010/main" val="3688672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15</a:t>
            </a:fld>
            <a:endParaRPr lang="es-ES" noProof="0" dirty="0"/>
          </a:p>
        </p:txBody>
      </p:sp>
    </p:spTree>
    <p:extLst>
      <p:ext uri="{BB962C8B-B14F-4D97-AF65-F5344CB8AC3E}">
        <p14:creationId xmlns:p14="http://schemas.microsoft.com/office/powerpoint/2010/main" val="1272290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16</a:t>
            </a:fld>
            <a:endParaRPr lang="es-ES" noProof="0" dirty="0"/>
          </a:p>
        </p:txBody>
      </p:sp>
    </p:spTree>
    <p:extLst>
      <p:ext uri="{BB962C8B-B14F-4D97-AF65-F5344CB8AC3E}">
        <p14:creationId xmlns:p14="http://schemas.microsoft.com/office/powerpoint/2010/main" val="13358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17</a:t>
            </a:fld>
            <a:endParaRPr lang="es-ES" noProof="0" dirty="0"/>
          </a:p>
        </p:txBody>
      </p:sp>
    </p:spTree>
    <p:extLst>
      <p:ext uri="{BB962C8B-B14F-4D97-AF65-F5344CB8AC3E}">
        <p14:creationId xmlns:p14="http://schemas.microsoft.com/office/powerpoint/2010/main" val="2672739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18</a:t>
            </a:fld>
            <a:endParaRPr lang="es-ES" noProof="0" dirty="0"/>
          </a:p>
        </p:txBody>
      </p:sp>
    </p:spTree>
    <p:extLst>
      <p:ext uri="{BB962C8B-B14F-4D97-AF65-F5344CB8AC3E}">
        <p14:creationId xmlns:p14="http://schemas.microsoft.com/office/powerpoint/2010/main" val="837636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19</a:t>
            </a:fld>
            <a:endParaRPr lang="es-ES" noProof="0" dirty="0"/>
          </a:p>
        </p:txBody>
      </p:sp>
    </p:spTree>
    <p:extLst>
      <p:ext uri="{BB962C8B-B14F-4D97-AF65-F5344CB8AC3E}">
        <p14:creationId xmlns:p14="http://schemas.microsoft.com/office/powerpoint/2010/main" val="1183337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39</a:t>
            </a:fld>
            <a:endParaRPr lang="es-ES" dirty="0"/>
          </a:p>
        </p:txBody>
      </p:sp>
    </p:spTree>
    <p:extLst>
      <p:ext uri="{BB962C8B-B14F-4D97-AF65-F5344CB8AC3E}">
        <p14:creationId xmlns:p14="http://schemas.microsoft.com/office/powerpoint/2010/main" val="3413865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3</a:t>
            </a:fld>
            <a:endParaRPr lang="es-ES" dirty="0"/>
          </a:p>
        </p:txBody>
      </p:sp>
    </p:spTree>
    <p:extLst>
      <p:ext uri="{BB962C8B-B14F-4D97-AF65-F5344CB8AC3E}">
        <p14:creationId xmlns:p14="http://schemas.microsoft.com/office/powerpoint/2010/main" val="30745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4</a:t>
            </a:fld>
            <a:endParaRPr lang="es-ES" dirty="0"/>
          </a:p>
        </p:txBody>
      </p:sp>
    </p:spTree>
    <p:extLst>
      <p:ext uri="{BB962C8B-B14F-4D97-AF65-F5344CB8AC3E}">
        <p14:creationId xmlns:p14="http://schemas.microsoft.com/office/powerpoint/2010/main" val="2121317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7</a:t>
            </a:fld>
            <a:endParaRPr lang="es-ES" dirty="0"/>
          </a:p>
        </p:txBody>
      </p:sp>
    </p:spTree>
    <p:extLst>
      <p:ext uri="{BB962C8B-B14F-4D97-AF65-F5344CB8AC3E}">
        <p14:creationId xmlns:p14="http://schemas.microsoft.com/office/powerpoint/2010/main" val="1891764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10"/>
          </p:nvPr>
        </p:nvSpPr>
        <p:spPr/>
        <p:txBody>
          <a:bodyPr rtlCol="0"/>
          <a:lstStyle/>
          <a:p>
            <a:pPr rtl="0"/>
            <a:fld id="{3EBA5BD7-F043-4D1B-AA17-CD412FC534DE}" type="slidenum">
              <a:rPr lang="es-ES" smtClean="0"/>
              <a:t>9</a:t>
            </a:fld>
            <a:endParaRPr lang="es-ES" dirty="0"/>
          </a:p>
        </p:txBody>
      </p:sp>
    </p:spTree>
    <p:extLst>
      <p:ext uri="{BB962C8B-B14F-4D97-AF65-F5344CB8AC3E}">
        <p14:creationId xmlns:p14="http://schemas.microsoft.com/office/powerpoint/2010/main" val="4117229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11</a:t>
            </a:fld>
            <a:endParaRPr lang="es-ES" noProof="0" dirty="0"/>
          </a:p>
        </p:txBody>
      </p:sp>
    </p:spTree>
    <p:extLst>
      <p:ext uri="{BB962C8B-B14F-4D97-AF65-F5344CB8AC3E}">
        <p14:creationId xmlns:p14="http://schemas.microsoft.com/office/powerpoint/2010/main" val="4251806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12</a:t>
            </a:fld>
            <a:endParaRPr lang="es-ES" noProof="0" dirty="0"/>
          </a:p>
        </p:txBody>
      </p:sp>
    </p:spTree>
    <p:extLst>
      <p:ext uri="{BB962C8B-B14F-4D97-AF65-F5344CB8AC3E}">
        <p14:creationId xmlns:p14="http://schemas.microsoft.com/office/powerpoint/2010/main" val="171799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13</a:t>
            </a:fld>
            <a:endParaRPr lang="es-ES" noProof="0" dirty="0"/>
          </a:p>
        </p:txBody>
      </p:sp>
    </p:spTree>
    <p:extLst>
      <p:ext uri="{BB962C8B-B14F-4D97-AF65-F5344CB8AC3E}">
        <p14:creationId xmlns:p14="http://schemas.microsoft.com/office/powerpoint/2010/main" val="2373518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14</a:t>
            </a:fld>
            <a:endParaRPr lang="es-ES" noProof="0" dirty="0"/>
          </a:p>
        </p:txBody>
      </p:sp>
    </p:spTree>
    <p:extLst>
      <p:ext uri="{BB962C8B-B14F-4D97-AF65-F5344CB8AC3E}">
        <p14:creationId xmlns:p14="http://schemas.microsoft.com/office/powerpoint/2010/main" val="2087053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ector rec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íneas inferiores"/>
          <p:cNvGrpSpPr/>
          <p:nvPr/>
        </p:nvGrpSpPr>
        <p:grpSpPr>
          <a:xfrm>
            <a:off x="-8916" y="6057149"/>
            <a:ext cx="5498726" cy="820207"/>
            <a:chOff x="-6689" y="4553748"/>
            <a:chExt cx="4125119" cy="615155"/>
          </a:xfrm>
        </p:grpSpPr>
        <p:sp>
          <p:nvSpPr>
            <p:cNvPr id="9" name="Forma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0" name="Forma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1" name="Forma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22" name="Marcador de posición de fecha 21"/>
          <p:cNvSpPr>
            <a:spLocks noGrp="1"/>
          </p:cNvSpPr>
          <p:nvPr>
            <p:ph type="dt" sz="half" idx="10"/>
          </p:nvPr>
        </p:nvSpPr>
        <p:spPr/>
        <p:txBody>
          <a:bodyPr rtlCol="0"/>
          <a:lstStyle>
            <a:lvl1pPr>
              <a:defRPr/>
            </a:lvl1pPr>
          </a:lstStyle>
          <a:p>
            <a:fld id="{A042E67D-14C0-4ED9-A218-9C14494A6A84}" type="datetime1">
              <a:rPr lang="es-ES" noProof="0" smtClean="0"/>
              <a:pPr/>
              <a:t>30/09/2020</a:t>
            </a:fld>
            <a:endParaRPr lang="es-ES" noProof="0" dirty="0"/>
          </a:p>
        </p:txBody>
      </p:sp>
      <p:sp>
        <p:nvSpPr>
          <p:cNvPr id="23" name="Marcador de posición de pie de página 22"/>
          <p:cNvSpPr>
            <a:spLocks noGrp="1"/>
          </p:cNvSpPr>
          <p:nvPr>
            <p:ph type="ftr" sz="quarter" idx="11"/>
          </p:nvPr>
        </p:nvSpPr>
        <p:spPr/>
        <p:txBody>
          <a:bodyPr rtlCol="0"/>
          <a:lstStyle/>
          <a:p>
            <a:pPr rtl="0"/>
            <a:endParaRPr lang="es-ES" noProof="0" dirty="0"/>
          </a:p>
        </p:txBody>
      </p:sp>
      <p:sp>
        <p:nvSpPr>
          <p:cNvPr id="24" name="Marcador de posición de número de diapositiva 2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40A1DB83-C382-4684-8887-65A03EA4FFF0}" type="datetime1">
              <a:rPr lang="es-ES" noProof="0" smtClean="0"/>
              <a:pPr/>
              <a:t>30/09/2020</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C60E81D3-9B82-44CA-B1F9-FCEFDC87935B}" type="datetime1">
              <a:rPr lang="es-ES" noProof="0" smtClean="0"/>
              <a:pPr/>
              <a:t>30/09/2020</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2E48AAE-5AE8-418A-A225-B506C222F2F9}" type="datetime1">
              <a:rPr lang="es-ES" noProof="0" smtClean="0"/>
              <a:pPr/>
              <a:t>30/09/2020</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ector rec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c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a:t>Haga clic para modificar los estilos de texto del patrón</a:t>
            </a:r>
          </a:p>
        </p:txBody>
      </p:sp>
      <p:sp>
        <p:nvSpPr>
          <p:cNvPr id="4" name="Marcador de posición de fecha 3"/>
          <p:cNvSpPr>
            <a:spLocks noGrp="1"/>
          </p:cNvSpPr>
          <p:nvPr>
            <p:ph type="dt" sz="half" idx="10"/>
          </p:nvPr>
        </p:nvSpPr>
        <p:spPr/>
        <p:txBody>
          <a:bodyPr rtlCol="0"/>
          <a:lstStyle>
            <a:lvl1pPr>
              <a:defRPr/>
            </a:lvl1pPr>
          </a:lstStyle>
          <a:p>
            <a:fld id="{AA1D35CA-82F5-4AD4-B9EC-66E805B73542}" type="datetime1">
              <a:rPr lang="es-ES" noProof="0" smtClean="0"/>
              <a:pPr/>
              <a:t>30/09/2020</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834CCE92-710B-4678-B1B1-EFCAA5CDF075}" type="datetime1">
              <a:rPr lang="es-ES" noProof="0" smtClean="0"/>
              <a:pPr/>
              <a:t>30/09/2020</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83FB0F2C-25D9-4D7E-B43A-29A2E16C960D}" type="datetime1">
              <a:rPr lang="es-ES" noProof="0" smtClean="0"/>
              <a:pPr/>
              <a:t>30/09/2020</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FD34687D-B11B-47A5-95F6-B79DA932A6DF}" type="datetime1">
              <a:rPr lang="es-ES" noProof="0" smtClean="0"/>
              <a:pPr/>
              <a:t>30/09/2020</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93C656DE-1E46-4450-9484-A739B4FADFBC}" type="datetime1">
              <a:rPr lang="es-ES" noProof="0" smtClean="0"/>
              <a:pPr/>
              <a:t>30/09/2020</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Haga clic para modificar los estilos de texto del patrón</a:t>
            </a:r>
          </a:p>
        </p:txBody>
      </p:sp>
      <p:sp>
        <p:nvSpPr>
          <p:cNvPr id="3" name="Marcador de posición de conteni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EEA77F8B-D469-4ECD-B91E-3B01AD692331}" type="datetime1">
              <a:rPr lang="es-ES" noProof="0" smtClean="0"/>
              <a:pPr/>
              <a:t>30/09/2020</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Haga clic para modificar los estilos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a:t>Haga clic en el icono para agregar una imagen</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49BA7B1C-709E-4257-93A5-EC2F0807D42F}" type="datetime1">
              <a:rPr lang="es-ES" noProof="0" smtClean="0"/>
              <a:pPr/>
              <a:t>30/09/2020</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íneas a la izquierda"/>
          <p:cNvGrpSpPr/>
          <p:nvPr/>
        </p:nvGrpSpPr>
        <p:grpSpPr>
          <a:xfrm>
            <a:off x="-15870" y="-3174"/>
            <a:ext cx="819993" cy="5229225"/>
            <a:chOff x="-11906" y="-2381"/>
            <a:chExt cx="615155" cy="3921919"/>
          </a:xfrm>
        </p:grpSpPr>
        <p:sp>
          <p:nvSpPr>
            <p:cNvPr id="10" name="Forma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Forma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Forma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Marcador de posición de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35C83AD5-F5AF-4BDC-901E-85A05CCFFAAA}" type="datetime1">
              <a:rPr lang="es-ES" noProof="0" smtClean="0"/>
              <a:pPr/>
              <a:t>30/09/2020</a:t>
            </a:fld>
            <a:endParaRPr lang="es-ES" noProof="0" dirty="0"/>
          </a:p>
        </p:txBody>
      </p:sp>
      <p:sp>
        <p:nvSpPr>
          <p:cNvPr id="5" name="Marcador de posición de pie de pá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6.jpe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jpeg"/></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4.xml"/><Relationship Id="rId4" Type="http://schemas.openxmlformats.org/officeDocument/2006/relationships/image" Target="../media/image45.jpeg"/></Relationships>
</file>

<file path=ppt/slides/_rels/slide26.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9.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elibro.net/es/ereader/bibliotecauv/36580?page=103"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hyperlink" Target="https://elibro.net/es/ereader/bibliotecauv/39464?page=4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25176" y="836712"/>
            <a:ext cx="8861724" cy="2216275"/>
          </a:xfrm>
        </p:spPr>
        <p:txBody>
          <a:bodyPr rtlCol="0"/>
          <a:lstStyle/>
          <a:p>
            <a:pPr rtl="0"/>
            <a:r>
              <a:rPr lang="es-ES" dirty="0">
                <a:solidFill>
                  <a:srgbClr val="FFC000"/>
                </a:solidFill>
              </a:rPr>
              <a:t>Sensores y Actuadores</a:t>
            </a:r>
          </a:p>
        </p:txBody>
      </p:sp>
      <p:sp>
        <p:nvSpPr>
          <p:cNvPr id="5" name="Subtítulo 4"/>
          <p:cNvSpPr>
            <a:spLocks noGrp="1"/>
          </p:cNvSpPr>
          <p:nvPr>
            <p:ph type="subTitle" idx="1"/>
          </p:nvPr>
        </p:nvSpPr>
        <p:spPr>
          <a:xfrm>
            <a:off x="1625176" y="4091187"/>
            <a:ext cx="7349556" cy="1155824"/>
          </a:xfrm>
        </p:spPr>
        <p:txBody>
          <a:bodyPr rtlCol="0">
            <a:normAutofit fontScale="92500" lnSpcReduction="20000"/>
          </a:bodyPr>
          <a:lstStyle/>
          <a:p>
            <a:pPr rtl="0"/>
            <a:r>
              <a:rPr lang="es-ES" sz="2000" dirty="0"/>
              <a:t>Equipo 3:</a:t>
            </a:r>
            <a:br>
              <a:rPr lang="es-ES" sz="2000" dirty="0"/>
            </a:br>
            <a:r>
              <a:rPr lang="es-ES" sz="2000" dirty="0"/>
              <a:t>Abad Dolores Lázaro (Elaboración y búsqueda de información)</a:t>
            </a:r>
          </a:p>
          <a:p>
            <a:pPr rtl="0"/>
            <a:r>
              <a:rPr lang="es-ES" sz="2000" dirty="0"/>
              <a:t>Rodríguez Hernández Erick Abimael (Complementación y revisión)</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EC94BE1-A49B-443D-B50D-0BE1DA895ACD}"/>
              </a:ext>
            </a:extLst>
          </p:cNvPr>
          <p:cNvSpPr>
            <a:spLocks noGrp="1"/>
          </p:cNvSpPr>
          <p:nvPr>
            <p:ph sz="half" idx="1"/>
          </p:nvPr>
        </p:nvSpPr>
        <p:spPr>
          <a:xfrm>
            <a:off x="1053853" y="332656"/>
            <a:ext cx="5243708" cy="5839544"/>
          </a:xfrm>
        </p:spPr>
        <p:txBody>
          <a:bodyPr>
            <a:normAutofit lnSpcReduction="10000"/>
          </a:bodyPr>
          <a:lstStyle/>
          <a:p>
            <a:r>
              <a:rPr lang="es-MX" dirty="0">
                <a:solidFill>
                  <a:srgbClr val="FFC000"/>
                </a:solidFill>
              </a:rPr>
              <a:t>Sensor de Temperatura</a:t>
            </a:r>
          </a:p>
          <a:p>
            <a:pPr algn="just"/>
            <a:r>
              <a:rPr lang="es-MX" sz="1600" i="0" dirty="0">
                <a:effectLst/>
                <a:latin typeface="Source Sans Pro" panose="020B0503030403020204" pitchFamily="34" charset="0"/>
              </a:rPr>
              <a:t>El sensor de temperatura nos proporciona información de la temperatura del exterior (es decir, del medio), mediante impulsos eléctricos. Estos sensores permiten controlar la temperatura de ambiente.</a:t>
            </a:r>
          </a:p>
          <a:p>
            <a:pPr algn="just"/>
            <a:r>
              <a:rPr lang="es-MX" sz="1600" i="0" dirty="0">
                <a:effectLst/>
                <a:latin typeface="Source Sans Pro" panose="020B0503030403020204" pitchFamily="34" charset="0"/>
              </a:rPr>
              <a:t>Los sensores de temperatura son en realidad resistencias, cuyo valor asciende con la temperatura, o disminuye con ella. En el primer caso, lo denominamos termistor PTC, y en el segundo, termistor NTC.</a:t>
            </a:r>
          </a:p>
          <a:p>
            <a:endParaRPr lang="es-MX" dirty="0"/>
          </a:p>
        </p:txBody>
      </p:sp>
      <p:sp>
        <p:nvSpPr>
          <p:cNvPr id="4" name="Marcador de contenido 3">
            <a:extLst>
              <a:ext uri="{FF2B5EF4-FFF2-40B4-BE49-F238E27FC236}">
                <a16:creationId xmlns:a16="http://schemas.microsoft.com/office/drawing/2014/main" id="{F24E231D-85F4-46C2-B2B1-EE187A89E630}"/>
              </a:ext>
            </a:extLst>
          </p:cNvPr>
          <p:cNvSpPr>
            <a:spLocks noGrp="1"/>
          </p:cNvSpPr>
          <p:nvPr>
            <p:ph sz="half" idx="2"/>
          </p:nvPr>
        </p:nvSpPr>
        <p:spPr>
          <a:xfrm>
            <a:off x="6500707" y="332656"/>
            <a:ext cx="5243708" cy="5839544"/>
          </a:xfrm>
        </p:spPr>
        <p:txBody>
          <a:bodyPr>
            <a:normAutofit lnSpcReduction="10000"/>
          </a:bodyPr>
          <a:lstStyle/>
          <a:p>
            <a:endParaRPr lang="es-MX" dirty="0"/>
          </a:p>
          <a:p>
            <a:endParaRPr lang="es-MX" dirty="0"/>
          </a:p>
          <a:p>
            <a:endParaRPr lang="es-MX" dirty="0"/>
          </a:p>
          <a:p>
            <a:endParaRPr lang="es-MX" dirty="0"/>
          </a:p>
          <a:p>
            <a:endParaRPr lang="es-MX" dirty="0"/>
          </a:p>
          <a:p>
            <a:pPr algn="l"/>
            <a:r>
              <a:rPr lang="es-MX" sz="2400" i="0" dirty="0">
                <a:solidFill>
                  <a:srgbClr val="FFC000"/>
                </a:solidFill>
                <a:effectLst/>
                <a:latin typeface="Source Sans Pro" panose="020B0503030403020204" pitchFamily="34" charset="0"/>
              </a:rPr>
              <a:t>Sensores de luz</a:t>
            </a:r>
          </a:p>
          <a:p>
            <a:pPr algn="just"/>
            <a:r>
              <a:rPr lang="es-MX" sz="1900" i="0" dirty="0">
                <a:effectLst/>
                <a:latin typeface="Source Sans Pro" panose="020B0503030403020204" pitchFamily="34" charset="0"/>
              </a:rPr>
              <a:t>Otros tipos de sensores son los de la luz; en este caso, se trata de dispositivos electrónicos que responden al cambio en la intensidad de la luz.</a:t>
            </a:r>
          </a:p>
          <a:p>
            <a:pPr algn="just"/>
            <a:r>
              <a:rPr lang="es-MX" sz="1900" i="0" dirty="0">
                <a:effectLst/>
                <a:latin typeface="Source Sans Pro" panose="020B0503030403020204" pitchFamily="34" charset="0"/>
              </a:rPr>
              <a:t>Es decir, permiten determinar la presencia de luz. Así, este tipo de sensores detectan la luz visible (es decir, la que percibimos con el ojo), y además, responden en función de su intensidad.</a:t>
            </a:r>
          </a:p>
          <a:p>
            <a:endParaRPr lang="es-MX" dirty="0"/>
          </a:p>
        </p:txBody>
      </p:sp>
      <p:pic>
        <p:nvPicPr>
          <p:cNvPr id="6" name="Imagen 5">
            <a:extLst>
              <a:ext uri="{FF2B5EF4-FFF2-40B4-BE49-F238E27FC236}">
                <a16:creationId xmlns:a16="http://schemas.microsoft.com/office/drawing/2014/main" id="{E173B2A4-D265-437B-A534-68F1076F1189}"/>
              </a:ext>
            </a:extLst>
          </p:cNvPr>
          <p:cNvPicPr>
            <a:picLocks noChangeAspect="1"/>
          </p:cNvPicPr>
          <p:nvPr/>
        </p:nvPicPr>
        <p:blipFill>
          <a:blip r:embed="rId2"/>
          <a:stretch>
            <a:fillRect/>
          </a:stretch>
        </p:blipFill>
        <p:spPr>
          <a:xfrm>
            <a:off x="4114560" y="2980880"/>
            <a:ext cx="2105319" cy="1600423"/>
          </a:xfrm>
          <a:prstGeom prst="rect">
            <a:avLst/>
          </a:prstGeom>
        </p:spPr>
      </p:pic>
      <p:pic>
        <p:nvPicPr>
          <p:cNvPr id="7" name="Imagen 6">
            <a:extLst>
              <a:ext uri="{FF2B5EF4-FFF2-40B4-BE49-F238E27FC236}">
                <a16:creationId xmlns:a16="http://schemas.microsoft.com/office/drawing/2014/main" id="{74394B0E-3E98-4C72-819E-2AD997F9C079}"/>
              </a:ext>
            </a:extLst>
          </p:cNvPr>
          <p:cNvPicPr>
            <a:picLocks noChangeAspect="1"/>
          </p:cNvPicPr>
          <p:nvPr/>
        </p:nvPicPr>
        <p:blipFill>
          <a:blip r:embed="rId3"/>
          <a:stretch>
            <a:fillRect/>
          </a:stretch>
        </p:blipFill>
        <p:spPr>
          <a:xfrm>
            <a:off x="1197868" y="3933056"/>
            <a:ext cx="2029108" cy="1590897"/>
          </a:xfrm>
          <a:prstGeom prst="rect">
            <a:avLst/>
          </a:prstGeom>
        </p:spPr>
      </p:pic>
      <p:pic>
        <p:nvPicPr>
          <p:cNvPr id="8" name="Imagen 7">
            <a:extLst>
              <a:ext uri="{FF2B5EF4-FFF2-40B4-BE49-F238E27FC236}">
                <a16:creationId xmlns:a16="http://schemas.microsoft.com/office/drawing/2014/main" id="{10930E6A-F5C7-4802-A9AB-12AA73E698EA}"/>
              </a:ext>
            </a:extLst>
          </p:cNvPr>
          <p:cNvPicPr>
            <a:picLocks noChangeAspect="1"/>
          </p:cNvPicPr>
          <p:nvPr/>
        </p:nvPicPr>
        <p:blipFill>
          <a:blip r:embed="rId4"/>
          <a:stretch>
            <a:fillRect/>
          </a:stretch>
        </p:blipFill>
        <p:spPr>
          <a:xfrm>
            <a:off x="6814492" y="1052736"/>
            <a:ext cx="2105319" cy="1562318"/>
          </a:xfrm>
          <a:prstGeom prst="rect">
            <a:avLst/>
          </a:prstGeom>
        </p:spPr>
      </p:pic>
      <p:pic>
        <p:nvPicPr>
          <p:cNvPr id="9" name="Imagen 8">
            <a:extLst>
              <a:ext uri="{FF2B5EF4-FFF2-40B4-BE49-F238E27FC236}">
                <a16:creationId xmlns:a16="http://schemas.microsoft.com/office/drawing/2014/main" id="{01BDD094-D0D7-4C3B-96D9-42F3C9015013}"/>
              </a:ext>
            </a:extLst>
          </p:cNvPr>
          <p:cNvPicPr>
            <a:picLocks noChangeAspect="1"/>
          </p:cNvPicPr>
          <p:nvPr/>
        </p:nvPicPr>
        <p:blipFill>
          <a:blip r:embed="rId5"/>
          <a:stretch>
            <a:fillRect/>
          </a:stretch>
        </p:blipFill>
        <p:spPr>
          <a:xfrm>
            <a:off x="9308032" y="1053964"/>
            <a:ext cx="2048161" cy="1590897"/>
          </a:xfrm>
          <a:prstGeom prst="rect">
            <a:avLst/>
          </a:prstGeom>
        </p:spPr>
      </p:pic>
    </p:spTree>
    <p:extLst>
      <p:ext uri="{BB962C8B-B14F-4D97-AF65-F5344CB8AC3E}">
        <p14:creationId xmlns:p14="http://schemas.microsoft.com/office/powerpoint/2010/main" val="137671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C202D8B3-5A1B-45B2-B5D0-0F59813BD30E}"/>
              </a:ext>
            </a:extLst>
          </p:cNvPr>
          <p:cNvSpPr>
            <a:spLocks noGrp="1"/>
          </p:cNvSpPr>
          <p:nvPr>
            <p:ph sz="half" idx="1"/>
          </p:nvPr>
        </p:nvSpPr>
        <p:spPr>
          <a:xfrm>
            <a:off x="981845" y="332656"/>
            <a:ext cx="5315716" cy="3240360"/>
          </a:xfrm>
        </p:spPr>
        <p:txBody>
          <a:bodyPr>
            <a:normAutofit fontScale="62500" lnSpcReduction="20000"/>
          </a:bodyPr>
          <a:lstStyle/>
          <a:p>
            <a:pPr algn="l"/>
            <a:r>
              <a:rPr lang="es-MX" sz="3800" i="0" dirty="0">
                <a:solidFill>
                  <a:srgbClr val="FFC000"/>
                </a:solidFill>
                <a:effectLst/>
                <a:latin typeface="Source Sans Pro" panose="020B0503030403020204" pitchFamily="34" charset="0"/>
              </a:rPr>
              <a:t>Sensores de distancia</a:t>
            </a:r>
          </a:p>
          <a:p>
            <a:pPr algn="just"/>
            <a:r>
              <a:rPr lang="es-MX" i="0" dirty="0">
                <a:effectLst/>
                <a:latin typeface="Source Sans Pro" panose="020B0503030403020204" pitchFamily="34" charset="0"/>
              </a:rPr>
              <a:t>Los sensores de distancia son dispositivos que permiten medir distancias; además, dependiendo del tipo, también pueden utilizarse como sensores de presencia o movimiento.</a:t>
            </a:r>
          </a:p>
          <a:p>
            <a:pPr algn="just"/>
            <a:r>
              <a:rPr lang="es-MX" i="0" dirty="0">
                <a:effectLst/>
                <a:latin typeface="Source Sans Pro" panose="020B0503030403020204" pitchFamily="34" charset="0"/>
              </a:rPr>
              <a:t>Un ejemplo de sensor de distancia es el infrarrojo, basado en un sistema de emisión y recepción de radiación. También encontramos, como ejemplo de sensor de distancia, el sensor ultrasónico, que envía pulsos haciendo que las ondas reboten en la superficie.</a:t>
            </a:r>
          </a:p>
          <a:p>
            <a:endParaRPr lang="es-MX" dirty="0"/>
          </a:p>
        </p:txBody>
      </p:sp>
      <p:sp>
        <p:nvSpPr>
          <p:cNvPr id="3" name="Marcador de contenido 2">
            <a:extLst>
              <a:ext uri="{FF2B5EF4-FFF2-40B4-BE49-F238E27FC236}">
                <a16:creationId xmlns:a16="http://schemas.microsoft.com/office/drawing/2014/main" id="{1D06E068-9910-47CE-9C1C-12AC0256FE82}"/>
              </a:ext>
            </a:extLst>
          </p:cNvPr>
          <p:cNvSpPr>
            <a:spLocks noGrp="1"/>
          </p:cNvSpPr>
          <p:nvPr>
            <p:ph sz="half" idx="2"/>
          </p:nvPr>
        </p:nvSpPr>
        <p:spPr>
          <a:xfrm>
            <a:off x="6500707" y="3068960"/>
            <a:ext cx="5315716" cy="2808312"/>
          </a:xfrm>
        </p:spPr>
        <p:txBody>
          <a:bodyPr>
            <a:noAutofit/>
          </a:bodyPr>
          <a:lstStyle/>
          <a:p>
            <a:r>
              <a:rPr lang="es-MX" sz="2400" i="0" dirty="0">
                <a:solidFill>
                  <a:srgbClr val="FFC000"/>
                </a:solidFill>
                <a:effectLst/>
                <a:latin typeface="Source Sans Pro" panose="020B0503030403020204" pitchFamily="34" charset="0"/>
              </a:rPr>
              <a:t>Sensores de proximidad</a:t>
            </a:r>
          </a:p>
          <a:p>
            <a:pPr algn="just"/>
            <a:r>
              <a:rPr lang="es-MX" sz="1800" dirty="0"/>
              <a:t>Modelo: GP2Y0A21YK0F Proporciona a la </a:t>
            </a:r>
            <a:r>
              <a:rPr lang="es-MX" sz="1800" dirty="0" err="1"/>
              <a:t>salidad</a:t>
            </a:r>
            <a:r>
              <a:rPr lang="es-MX" sz="1800" dirty="0"/>
              <a:t> un voltaje variable en función de la distancia del objeto a detectar Los sensores de distancia de Sharp son una opción popular para muchos proyectos que requieren mediciones precisas de distancia. Este sensor IR es más económico que los telémetros de sonar, sin embargo, proporciona un rendimiento mucho mejor que otras alternativas de IR. </a:t>
            </a:r>
          </a:p>
        </p:txBody>
      </p:sp>
      <p:pic>
        <p:nvPicPr>
          <p:cNvPr id="10" name="Imagen 9">
            <a:extLst>
              <a:ext uri="{FF2B5EF4-FFF2-40B4-BE49-F238E27FC236}">
                <a16:creationId xmlns:a16="http://schemas.microsoft.com/office/drawing/2014/main" id="{6FA7E216-672F-46FD-9AD6-384800FC9A48}"/>
              </a:ext>
            </a:extLst>
          </p:cNvPr>
          <p:cNvPicPr>
            <a:picLocks noChangeAspect="1"/>
          </p:cNvPicPr>
          <p:nvPr/>
        </p:nvPicPr>
        <p:blipFill>
          <a:blip r:embed="rId3"/>
          <a:stretch>
            <a:fillRect/>
          </a:stretch>
        </p:blipFill>
        <p:spPr>
          <a:xfrm>
            <a:off x="6742484" y="836712"/>
            <a:ext cx="2258001" cy="1636232"/>
          </a:xfrm>
          <a:prstGeom prst="rect">
            <a:avLst/>
          </a:prstGeom>
        </p:spPr>
      </p:pic>
      <p:pic>
        <p:nvPicPr>
          <p:cNvPr id="11" name="Imagen 10">
            <a:extLst>
              <a:ext uri="{FF2B5EF4-FFF2-40B4-BE49-F238E27FC236}">
                <a16:creationId xmlns:a16="http://schemas.microsoft.com/office/drawing/2014/main" id="{678C76DA-268F-4D05-8FC6-F68DC349616F}"/>
              </a:ext>
            </a:extLst>
          </p:cNvPr>
          <p:cNvPicPr>
            <a:picLocks noChangeAspect="1"/>
          </p:cNvPicPr>
          <p:nvPr/>
        </p:nvPicPr>
        <p:blipFill>
          <a:blip r:embed="rId4"/>
          <a:stretch>
            <a:fillRect/>
          </a:stretch>
        </p:blipFill>
        <p:spPr>
          <a:xfrm>
            <a:off x="9445408" y="1013768"/>
            <a:ext cx="1911069" cy="1636232"/>
          </a:xfrm>
          <a:prstGeom prst="rect">
            <a:avLst/>
          </a:prstGeom>
        </p:spPr>
      </p:pic>
      <p:pic>
        <p:nvPicPr>
          <p:cNvPr id="12" name="Imagen 11">
            <a:extLst>
              <a:ext uri="{FF2B5EF4-FFF2-40B4-BE49-F238E27FC236}">
                <a16:creationId xmlns:a16="http://schemas.microsoft.com/office/drawing/2014/main" id="{618D5E70-08EC-40E9-B9CB-8056B52A2879}"/>
              </a:ext>
            </a:extLst>
          </p:cNvPr>
          <p:cNvPicPr>
            <a:picLocks noChangeAspect="1"/>
          </p:cNvPicPr>
          <p:nvPr/>
        </p:nvPicPr>
        <p:blipFill>
          <a:blip r:embed="rId5"/>
          <a:stretch>
            <a:fillRect/>
          </a:stretch>
        </p:blipFill>
        <p:spPr>
          <a:xfrm>
            <a:off x="2072622" y="3287088"/>
            <a:ext cx="3134162" cy="2372056"/>
          </a:xfrm>
          <a:prstGeom prst="rect">
            <a:avLst/>
          </a:prstGeom>
        </p:spPr>
      </p:pic>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C202D8B3-5A1B-45B2-B5D0-0F59813BD30E}"/>
              </a:ext>
            </a:extLst>
          </p:cNvPr>
          <p:cNvSpPr>
            <a:spLocks noGrp="1"/>
          </p:cNvSpPr>
          <p:nvPr>
            <p:ph sz="half" idx="1"/>
          </p:nvPr>
        </p:nvSpPr>
        <p:spPr>
          <a:xfrm>
            <a:off x="981845" y="332656"/>
            <a:ext cx="5315716" cy="5839544"/>
          </a:xfrm>
        </p:spPr>
        <p:txBody>
          <a:bodyPr>
            <a:normAutofit fontScale="85000" lnSpcReduction="20000"/>
          </a:bodyPr>
          <a:lstStyle/>
          <a:p>
            <a:r>
              <a:rPr lang="es-MX" b="1" i="0" dirty="0">
                <a:solidFill>
                  <a:srgbClr val="FFC000"/>
                </a:solidFill>
                <a:effectLst/>
                <a:latin typeface="Source Sans Pro" panose="020B0503030403020204" pitchFamily="34" charset="0"/>
              </a:rPr>
              <a:t>Sensores ópticos</a:t>
            </a:r>
          </a:p>
          <a:p>
            <a:r>
              <a:rPr lang="es-MX" dirty="0">
                <a:solidFill>
                  <a:srgbClr val="FFC000"/>
                </a:solidFill>
              </a:rPr>
              <a:t>PIR </a:t>
            </a:r>
          </a:p>
          <a:p>
            <a:pPr algn="just"/>
            <a:r>
              <a:rPr lang="es-MX" dirty="0"/>
              <a:t>Este es un sensor de movimiento fácil de usar. Requiere de 1 a 2 segundos después del encendido para estar operativo. El cable negro de alarma es de colector abierto. Por tanto necesita una resistencia de </a:t>
            </a:r>
            <a:r>
              <a:rPr lang="es-MX" dirty="0" err="1"/>
              <a:t>pull</a:t>
            </a:r>
            <a:r>
              <a:rPr lang="es-MX" dirty="0"/>
              <a:t>-up conectada al positivo El detector PIR integra una lente Fresnel en el mismo módulo </a:t>
            </a:r>
            <a:r>
              <a:rPr lang="es-MX" dirty="0">
                <a:solidFill>
                  <a:srgbClr val="FFC000"/>
                </a:solidFill>
              </a:rPr>
              <a:t>.</a:t>
            </a:r>
          </a:p>
        </p:txBody>
      </p:sp>
      <p:sp>
        <p:nvSpPr>
          <p:cNvPr id="3" name="Marcador de contenido 2">
            <a:extLst>
              <a:ext uri="{FF2B5EF4-FFF2-40B4-BE49-F238E27FC236}">
                <a16:creationId xmlns:a16="http://schemas.microsoft.com/office/drawing/2014/main" id="{1D06E068-9910-47CE-9C1C-12AC0256FE82}"/>
              </a:ext>
            </a:extLst>
          </p:cNvPr>
          <p:cNvSpPr>
            <a:spLocks noGrp="1"/>
          </p:cNvSpPr>
          <p:nvPr>
            <p:ph sz="half" idx="2"/>
          </p:nvPr>
        </p:nvSpPr>
        <p:spPr>
          <a:xfrm>
            <a:off x="6500707" y="332656"/>
            <a:ext cx="5315716" cy="3528392"/>
          </a:xfrm>
        </p:spPr>
        <p:txBody>
          <a:bodyPr>
            <a:normAutofit fontScale="85000" lnSpcReduction="20000"/>
          </a:bodyPr>
          <a:lstStyle/>
          <a:p>
            <a:pPr algn="l"/>
            <a:r>
              <a:rPr lang="es-MX" b="1" i="0" dirty="0">
                <a:solidFill>
                  <a:srgbClr val="FFC000"/>
                </a:solidFill>
                <a:effectLst/>
                <a:latin typeface="Source Sans Pro" panose="020B0503030403020204" pitchFamily="34" charset="0"/>
              </a:rPr>
              <a:t>Sensores de color</a:t>
            </a:r>
          </a:p>
          <a:p>
            <a:pPr algn="just"/>
            <a:r>
              <a:rPr lang="es-MX" dirty="0"/>
              <a:t>Este módulo se basa en un sensor de color TCS3414CS con salida I2C digital. Basado en una array de fotodiodos filtrados de 8 * 2 y convertidores analógicos-digitales de 16-bits, se puede obtener la cromaticidad del color de la luz ambiente o el color de los objetos. De los 16 fotodiodos, 4 tienen filtros rojos, 4 tienen filtros verdes, 4 azules tienen filtros y 4 no tienen filtro (claro). </a:t>
            </a:r>
          </a:p>
        </p:txBody>
      </p:sp>
      <p:pic>
        <p:nvPicPr>
          <p:cNvPr id="4" name="Imagen 3">
            <a:extLst>
              <a:ext uri="{FF2B5EF4-FFF2-40B4-BE49-F238E27FC236}">
                <a16:creationId xmlns:a16="http://schemas.microsoft.com/office/drawing/2014/main" id="{87B87E34-5E0D-4142-93EF-B27EAE603B6A}"/>
              </a:ext>
            </a:extLst>
          </p:cNvPr>
          <p:cNvPicPr>
            <a:picLocks noChangeAspect="1"/>
          </p:cNvPicPr>
          <p:nvPr/>
        </p:nvPicPr>
        <p:blipFill>
          <a:blip r:embed="rId3"/>
          <a:stretch>
            <a:fillRect/>
          </a:stretch>
        </p:blipFill>
        <p:spPr>
          <a:xfrm>
            <a:off x="7102524" y="3861048"/>
            <a:ext cx="3191320" cy="2305372"/>
          </a:xfrm>
          <a:prstGeom prst="rect">
            <a:avLst/>
          </a:prstGeom>
        </p:spPr>
      </p:pic>
      <p:pic>
        <p:nvPicPr>
          <p:cNvPr id="5" name="Imagen 4">
            <a:extLst>
              <a:ext uri="{FF2B5EF4-FFF2-40B4-BE49-F238E27FC236}">
                <a16:creationId xmlns:a16="http://schemas.microsoft.com/office/drawing/2014/main" id="{969019B0-B267-40BA-8F4D-8F73FE767527}"/>
              </a:ext>
            </a:extLst>
          </p:cNvPr>
          <p:cNvPicPr>
            <a:picLocks noChangeAspect="1"/>
          </p:cNvPicPr>
          <p:nvPr/>
        </p:nvPicPr>
        <p:blipFill>
          <a:blip r:embed="rId4"/>
          <a:stretch>
            <a:fillRect/>
          </a:stretch>
        </p:blipFill>
        <p:spPr>
          <a:xfrm>
            <a:off x="1197867" y="3559302"/>
            <a:ext cx="2735053" cy="1911429"/>
          </a:xfrm>
          <a:prstGeom prst="rect">
            <a:avLst/>
          </a:prstGeom>
        </p:spPr>
      </p:pic>
      <p:pic>
        <p:nvPicPr>
          <p:cNvPr id="4098" name="Picture 2">
            <a:extLst>
              <a:ext uri="{FF2B5EF4-FFF2-40B4-BE49-F238E27FC236}">
                <a16:creationId xmlns:a16="http://schemas.microsoft.com/office/drawing/2014/main" id="{55FC9CDB-26FD-42F5-AC4C-C43B44C052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3542" y="3882876"/>
            <a:ext cx="1623397" cy="1623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27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C202D8B3-5A1B-45B2-B5D0-0F59813BD30E}"/>
              </a:ext>
            </a:extLst>
          </p:cNvPr>
          <p:cNvSpPr>
            <a:spLocks noGrp="1"/>
          </p:cNvSpPr>
          <p:nvPr>
            <p:ph sz="half" idx="1"/>
          </p:nvPr>
        </p:nvSpPr>
        <p:spPr>
          <a:xfrm>
            <a:off x="981845" y="332656"/>
            <a:ext cx="5315716" cy="5839544"/>
          </a:xfrm>
        </p:spPr>
        <p:txBody>
          <a:bodyPr>
            <a:normAutofit fontScale="62500" lnSpcReduction="20000"/>
          </a:bodyPr>
          <a:lstStyle/>
          <a:p>
            <a:r>
              <a:rPr lang="es-MX" sz="3200" b="1" i="0" dirty="0">
                <a:solidFill>
                  <a:srgbClr val="FFC000"/>
                </a:solidFill>
                <a:effectLst/>
                <a:latin typeface="Source Sans Pro" panose="020B0503030403020204" pitchFamily="34" charset="0"/>
              </a:rPr>
              <a:t>Sensores de la humedad</a:t>
            </a:r>
          </a:p>
          <a:p>
            <a:pPr algn="just"/>
            <a:r>
              <a:rPr lang="es-MX" i="0" dirty="0">
                <a:effectLst/>
                <a:latin typeface="Source Sans Pro" panose="020B0503030403020204" pitchFamily="34" charset="0"/>
              </a:rPr>
              <a:t>Estos tipos de sensores lo que hacen es medir la humedad relativa, así como la temperatura del ambiente. Concretamente, actúan emitiendo una señal acondicionada, gracias a una serie de circuitos integrados de que disponen.</a:t>
            </a:r>
          </a:p>
          <a:p>
            <a:pPr algn="just"/>
            <a:r>
              <a:rPr lang="es-MX" i="0" dirty="0">
                <a:effectLst/>
                <a:latin typeface="Source Sans Pro" panose="020B0503030403020204" pitchFamily="34" charset="0"/>
              </a:rPr>
              <a:t>Los sensores de humedad captan las señales del ambiente para detectar estos parámetros (humedad y temperatura). Además, el margen de error que tienen suele ser muy pequeño.</a:t>
            </a:r>
          </a:p>
          <a:p>
            <a:endParaRPr lang="es-MX" dirty="0"/>
          </a:p>
        </p:txBody>
      </p:sp>
      <p:sp>
        <p:nvSpPr>
          <p:cNvPr id="3" name="Marcador de contenido 2">
            <a:extLst>
              <a:ext uri="{FF2B5EF4-FFF2-40B4-BE49-F238E27FC236}">
                <a16:creationId xmlns:a16="http://schemas.microsoft.com/office/drawing/2014/main" id="{1D06E068-9910-47CE-9C1C-12AC0256FE82}"/>
              </a:ext>
            </a:extLst>
          </p:cNvPr>
          <p:cNvSpPr>
            <a:spLocks noGrp="1"/>
          </p:cNvSpPr>
          <p:nvPr>
            <p:ph sz="half" idx="2"/>
          </p:nvPr>
        </p:nvSpPr>
        <p:spPr>
          <a:xfrm>
            <a:off x="6500707" y="332656"/>
            <a:ext cx="5315716" cy="3526807"/>
          </a:xfrm>
        </p:spPr>
        <p:txBody>
          <a:bodyPr>
            <a:normAutofit fontScale="62500" lnSpcReduction="20000"/>
          </a:bodyPr>
          <a:lstStyle/>
          <a:p>
            <a:pPr algn="l"/>
            <a:r>
              <a:rPr lang="es-MX" i="0" dirty="0">
                <a:solidFill>
                  <a:srgbClr val="FFC000"/>
                </a:solidFill>
                <a:effectLst/>
                <a:latin typeface="Source Sans Pro" panose="020B0503030403020204" pitchFamily="34" charset="0"/>
              </a:rPr>
              <a:t>Sensores de velocidad</a:t>
            </a:r>
          </a:p>
          <a:p>
            <a:pPr algn="just"/>
            <a:r>
              <a:rPr lang="es-MX" i="0" dirty="0">
                <a:effectLst/>
                <a:latin typeface="Source Sans Pro" panose="020B0503030403020204" pitchFamily="34" charset="0"/>
              </a:rPr>
              <a:t>También conocidos como “velocímetros”, los sensores de velocidad permiten detectar la velocidad de un objeto (generalmente un vehículo).</a:t>
            </a:r>
          </a:p>
          <a:p>
            <a:pPr algn="just"/>
            <a:r>
              <a:rPr lang="es-MX" dirty="0"/>
              <a:t>Esta placa tiene un acelerómetro ADXL335 de +/- 3G de alta calidad , junto con unos condensadores de desacoplo para un óptimo funcionamiento. Está listo para su uso en cualquier tipo de proyecto con microcontroladores o para su uso en robótica. Para cada eje devuelve una tensión proporcional a la aceleración, con lo que podemos fácilmente interpretar la señal para alinear nuestro robot o </a:t>
            </a:r>
            <a:endParaRPr lang="es-MX" i="0" dirty="0">
              <a:effectLst/>
              <a:latin typeface="Source Sans Pro" panose="020B0503030403020204" pitchFamily="34" charset="0"/>
            </a:endParaRPr>
          </a:p>
          <a:p>
            <a:endParaRPr lang="es-MX" dirty="0"/>
          </a:p>
        </p:txBody>
      </p:sp>
      <p:pic>
        <p:nvPicPr>
          <p:cNvPr id="5" name="Imagen 4">
            <a:extLst>
              <a:ext uri="{FF2B5EF4-FFF2-40B4-BE49-F238E27FC236}">
                <a16:creationId xmlns:a16="http://schemas.microsoft.com/office/drawing/2014/main" id="{7EB7DE43-B66E-407A-9943-03FB883DD2B1}"/>
              </a:ext>
            </a:extLst>
          </p:cNvPr>
          <p:cNvPicPr>
            <a:picLocks noChangeAspect="1"/>
          </p:cNvPicPr>
          <p:nvPr/>
        </p:nvPicPr>
        <p:blipFill>
          <a:blip r:embed="rId3"/>
          <a:stretch>
            <a:fillRect/>
          </a:stretch>
        </p:blipFill>
        <p:spPr>
          <a:xfrm>
            <a:off x="6958508" y="3429000"/>
            <a:ext cx="2125580" cy="1713260"/>
          </a:xfrm>
          <a:prstGeom prst="rect">
            <a:avLst/>
          </a:prstGeom>
        </p:spPr>
      </p:pic>
      <p:pic>
        <p:nvPicPr>
          <p:cNvPr id="7" name="Imagen 6">
            <a:extLst>
              <a:ext uri="{FF2B5EF4-FFF2-40B4-BE49-F238E27FC236}">
                <a16:creationId xmlns:a16="http://schemas.microsoft.com/office/drawing/2014/main" id="{5CB837F9-FB59-4049-8CDD-0A82160968EF}"/>
              </a:ext>
            </a:extLst>
          </p:cNvPr>
          <p:cNvPicPr>
            <a:picLocks noChangeAspect="1"/>
          </p:cNvPicPr>
          <p:nvPr/>
        </p:nvPicPr>
        <p:blipFill>
          <a:blip r:embed="rId4"/>
          <a:stretch>
            <a:fillRect/>
          </a:stretch>
        </p:blipFill>
        <p:spPr>
          <a:xfrm>
            <a:off x="9387465" y="4259982"/>
            <a:ext cx="2125580" cy="1717718"/>
          </a:xfrm>
          <a:prstGeom prst="rect">
            <a:avLst/>
          </a:prstGeom>
        </p:spPr>
      </p:pic>
      <p:pic>
        <p:nvPicPr>
          <p:cNvPr id="8" name="Imagen 7">
            <a:extLst>
              <a:ext uri="{FF2B5EF4-FFF2-40B4-BE49-F238E27FC236}">
                <a16:creationId xmlns:a16="http://schemas.microsoft.com/office/drawing/2014/main" id="{7C9E8F59-E6F7-4C4B-A00B-C83A440EFB46}"/>
              </a:ext>
            </a:extLst>
          </p:cNvPr>
          <p:cNvPicPr>
            <a:picLocks noChangeAspect="1"/>
          </p:cNvPicPr>
          <p:nvPr/>
        </p:nvPicPr>
        <p:blipFill>
          <a:blip r:embed="rId5"/>
          <a:stretch>
            <a:fillRect/>
          </a:stretch>
        </p:blipFill>
        <p:spPr>
          <a:xfrm>
            <a:off x="2141134" y="3252428"/>
            <a:ext cx="2991267" cy="2305372"/>
          </a:xfrm>
          <a:prstGeom prst="rect">
            <a:avLst/>
          </a:prstGeom>
        </p:spPr>
      </p:pic>
    </p:spTree>
    <p:extLst>
      <p:ext uri="{BB962C8B-B14F-4D97-AF65-F5344CB8AC3E}">
        <p14:creationId xmlns:p14="http://schemas.microsoft.com/office/powerpoint/2010/main" val="4208526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C202D8B3-5A1B-45B2-B5D0-0F59813BD30E}"/>
              </a:ext>
            </a:extLst>
          </p:cNvPr>
          <p:cNvSpPr>
            <a:spLocks noGrp="1"/>
          </p:cNvSpPr>
          <p:nvPr>
            <p:ph sz="half" idx="1"/>
          </p:nvPr>
        </p:nvSpPr>
        <p:spPr>
          <a:xfrm>
            <a:off x="899470" y="-101048"/>
            <a:ext cx="5315716" cy="4392488"/>
          </a:xfrm>
        </p:spPr>
        <p:txBody>
          <a:bodyPr>
            <a:normAutofit fontScale="77500" lnSpcReduction="20000"/>
          </a:bodyPr>
          <a:lstStyle/>
          <a:p>
            <a:pPr marL="0" indent="0" algn="l">
              <a:buNone/>
            </a:pPr>
            <a:endParaRPr lang="es-MX" b="1" i="0" dirty="0">
              <a:solidFill>
                <a:srgbClr val="524D66"/>
              </a:solidFill>
              <a:effectLst/>
              <a:latin typeface="Source Sans Pro" panose="020B0503030403020204" pitchFamily="34" charset="0"/>
            </a:endParaRPr>
          </a:p>
          <a:p>
            <a:r>
              <a:rPr lang="es-MX" dirty="0">
                <a:solidFill>
                  <a:srgbClr val="FFC000"/>
                </a:solidFill>
              </a:rPr>
              <a:t>DE INFRARROJOS</a:t>
            </a:r>
          </a:p>
          <a:p>
            <a:pPr algn="just"/>
            <a:r>
              <a:rPr lang="es-MX" dirty="0"/>
              <a:t>Este sensor se compone de un emisor de infrarrojos en una posición vertical y un detector de infrarrojos apantallado por el otro. Emite un haz de luz infrarroja de una posición a la otra, de tal manera que el sensor puede detectar cuando un objeto pasa entre las dos partes, rompiendo el haz Se utiliza para muchas aplicaciones, incluyendo interruptores ópticos, la dispensación de pellets, detección de objetos en general. </a:t>
            </a:r>
            <a:endParaRPr lang="es-MX" dirty="0">
              <a:solidFill>
                <a:srgbClr val="FFC000"/>
              </a:solidFill>
            </a:endParaRPr>
          </a:p>
        </p:txBody>
      </p:sp>
      <p:sp>
        <p:nvSpPr>
          <p:cNvPr id="3" name="Marcador de contenido 2">
            <a:extLst>
              <a:ext uri="{FF2B5EF4-FFF2-40B4-BE49-F238E27FC236}">
                <a16:creationId xmlns:a16="http://schemas.microsoft.com/office/drawing/2014/main" id="{1D06E068-9910-47CE-9C1C-12AC0256FE82}"/>
              </a:ext>
            </a:extLst>
          </p:cNvPr>
          <p:cNvSpPr>
            <a:spLocks noGrp="1"/>
          </p:cNvSpPr>
          <p:nvPr>
            <p:ph sz="half" idx="2"/>
          </p:nvPr>
        </p:nvSpPr>
        <p:spPr>
          <a:xfrm>
            <a:off x="6500707" y="332656"/>
            <a:ext cx="5315716" cy="3312368"/>
          </a:xfrm>
        </p:spPr>
        <p:txBody>
          <a:bodyPr>
            <a:normAutofit fontScale="77500" lnSpcReduction="20000"/>
          </a:bodyPr>
          <a:lstStyle/>
          <a:p>
            <a:pPr algn="l"/>
            <a:r>
              <a:rPr lang="es-MX" dirty="0">
                <a:solidFill>
                  <a:srgbClr val="FFC000"/>
                </a:solidFill>
              </a:rPr>
              <a:t>DE CAMPO MAGMETICO </a:t>
            </a:r>
            <a:endParaRPr lang="es-MX" i="0" dirty="0">
              <a:solidFill>
                <a:srgbClr val="FFC000"/>
              </a:solidFill>
              <a:effectLst/>
              <a:latin typeface="Source Sans Pro" panose="020B0503030403020204" pitchFamily="34" charset="0"/>
            </a:endParaRPr>
          </a:p>
          <a:p>
            <a:pPr algn="just"/>
            <a:r>
              <a:rPr lang="es-MX" dirty="0"/>
              <a:t>Este sensor de corriente no invasiva (también conocido como un "transformador de corriente de núcleo dividido") se pueden fijar en torno a la línea de alimentación de una carga eléctrica que le dirá la cantidad de corriente que pasa a través de él. Esto lo hace actuar como un inductor y responder al campo magnético alrededor de un conductor con corriente. </a:t>
            </a:r>
          </a:p>
        </p:txBody>
      </p:sp>
      <p:pic>
        <p:nvPicPr>
          <p:cNvPr id="4" name="Imagen 3">
            <a:extLst>
              <a:ext uri="{FF2B5EF4-FFF2-40B4-BE49-F238E27FC236}">
                <a16:creationId xmlns:a16="http://schemas.microsoft.com/office/drawing/2014/main" id="{6F39F1A3-5C68-4F7A-BE9F-49233CF2C0DB}"/>
              </a:ext>
            </a:extLst>
          </p:cNvPr>
          <p:cNvPicPr>
            <a:picLocks noChangeAspect="1"/>
          </p:cNvPicPr>
          <p:nvPr/>
        </p:nvPicPr>
        <p:blipFill>
          <a:blip r:embed="rId3"/>
          <a:stretch>
            <a:fillRect/>
          </a:stretch>
        </p:blipFill>
        <p:spPr>
          <a:xfrm>
            <a:off x="6958508" y="3429000"/>
            <a:ext cx="1944216" cy="1694570"/>
          </a:xfrm>
          <a:prstGeom prst="rect">
            <a:avLst/>
          </a:prstGeom>
        </p:spPr>
      </p:pic>
      <p:pic>
        <p:nvPicPr>
          <p:cNvPr id="5" name="Imagen 4">
            <a:extLst>
              <a:ext uri="{FF2B5EF4-FFF2-40B4-BE49-F238E27FC236}">
                <a16:creationId xmlns:a16="http://schemas.microsoft.com/office/drawing/2014/main" id="{5E1C858B-0785-43CC-A4A3-8CF9B423F674}"/>
              </a:ext>
            </a:extLst>
          </p:cNvPr>
          <p:cNvPicPr>
            <a:picLocks noChangeAspect="1"/>
          </p:cNvPicPr>
          <p:nvPr/>
        </p:nvPicPr>
        <p:blipFill>
          <a:blip r:embed="rId4"/>
          <a:stretch>
            <a:fillRect/>
          </a:stretch>
        </p:blipFill>
        <p:spPr>
          <a:xfrm>
            <a:off x="9558015" y="4276284"/>
            <a:ext cx="1806147" cy="1694571"/>
          </a:xfrm>
          <a:prstGeom prst="rect">
            <a:avLst/>
          </a:prstGeom>
        </p:spPr>
      </p:pic>
      <p:pic>
        <p:nvPicPr>
          <p:cNvPr id="7" name="Imagen 6">
            <a:extLst>
              <a:ext uri="{FF2B5EF4-FFF2-40B4-BE49-F238E27FC236}">
                <a16:creationId xmlns:a16="http://schemas.microsoft.com/office/drawing/2014/main" id="{131C128A-17E3-4D06-B7CF-038023DDF816}"/>
              </a:ext>
            </a:extLst>
          </p:cNvPr>
          <p:cNvPicPr>
            <a:picLocks noChangeAspect="1"/>
          </p:cNvPicPr>
          <p:nvPr/>
        </p:nvPicPr>
        <p:blipFill>
          <a:blip r:embed="rId5"/>
          <a:stretch>
            <a:fillRect/>
          </a:stretch>
        </p:blipFill>
        <p:spPr>
          <a:xfrm>
            <a:off x="499979" y="3789040"/>
            <a:ext cx="2431738" cy="1866398"/>
          </a:xfrm>
          <a:prstGeom prst="rect">
            <a:avLst/>
          </a:prstGeom>
        </p:spPr>
      </p:pic>
      <p:pic>
        <p:nvPicPr>
          <p:cNvPr id="9" name="Imagen 8">
            <a:extLst>
              <a:ext uri="{FF2B5EF4-FFF2-40B4-BE49-F238E27FC236}">
                <a16:creationId xmlns:a16="http://schemas.microsoft.com/office/drawing/2014/main" id="{E34E81CF-0CD0-42F9-BC74-22AFE6F6AE91}"/>
              </a:ext>
            </a:extLst>
          </p:cNvPr>
          <p:cNvPicPr>
            <a:picLocks noChangeAspect="1"/>
          </p:cNvPicPr>
          <p:nvPr/>
        </p:nvPicPr>
        <p:blipFill>
          <a:blip r:embed="rId6"/>
          <a:stretch>
            <a:fillRect/>
          </a:stretch>
        </p:blipFill>
        <p:spPr>
          <a:xfrm>
            <a:off x="3790156" y="4170106"/>
            <a:ext cx="2016224" cy="1800749"/>
          </a:xfrm>
          <a:prstGeom prst="rect">
            <a:avLst/>
          </a:prstGeom>
        </p:spPr>
      </p:pic>
    </p:spTree>
    <p:extLst>
      <p:ext uri="{BB962C8B-B14F-4D97-AF65-F5344CB8AC3E}">
        <p14:creationId xmlns:p14="http://schemas.microsoft.com/office/powerpoint/2010/main" val="405977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C202D8B3-5A1B-45B2-B5D0-0F59813BD30E}"/>
              </a:ext>
            </a:extLst>
          </p:cNvPr>
          <p:cNvSpPr>
            <a:spLocks noGrp="1"/>
          </p:cNvSpPr>
          <p:nvPr>
            <p:ph sz="half" idx="1"/>
          </p:nvPr>
        </p:nvSpPr>
        <p:spPr>
          <a:xfrm>
            <a:off x="981845" y="332656"/>
            <a:ext cx="5315716" cy="3024336"/>
          </a:xfrm>
        </p:spPr>
        <p:txBody>
          <a:bodyPr>
            <a:normAutofit fontScale="77500" lnSpcReduction="20000"/>
          </a:bodyPr>
          <a:lstStyle/>
          <a:p>
            <a:r>
              <a:rPr lang="es-MX" dirty="0">
                <a:solidFill>
                  <a:srgbClr val="FFC000"/>
                </a:solidFill>
              </a:rPr>
              <a:t>BAROMETRICOS</a:t>
            </a:r>
          </a:p>
          <a:p>
            <a:pPr algn="just"/>
            <a:r>
              <a:rPr lang="es-MX" dirty="0"/>
              <a:t>Este sensor cuenta con el sensor barométrico de ST </a:t>
            </a:r>
            <a:r>
              <a:rPr lang="es-MX" dirty="0" err="1"/>
              <a:t>Microelectronics</a:t>
            </a:r>
            <a:r>
              <a:rPr lang="es-MX" dirty="0"/>
              <a:t> LPS331AP. Es capaz de medir presiones barométricas de 260 mbar a 1260 mbar (26 kPa a 126 kPa) con una precisión absoluta hasta ± 2 mbar (0,2 kPa). El ruido RMS típico es de 0,02 mbar (0.002 kPa) en el modo de alta resolución.</a:t>
            </a:r>
          </a:p>
        </p:txBody>
      </p:sp>
      <p:sp>
        <p:nvSpPr>
          <p:cNvPr id="3" name="Marcador de contenido 2">
            <a:extLst>
              <a:ext uri="{FF2B5EF4-FFF2-40B4-BE49-F238E27FC236}">
                <a16:creationId xmlns:a16="http://schemas.microsoft.com/office/drawing/2014/main" id="{1D06E068-9910-47CE-9C1C-12AC0256FE82}"/>
              </a:ext>
            </a:extLst>
          </p:cNvPr>
          <p:cNvSpPr>
            <a:spLocks noGrp="1"/>
          </p:cNvSpPr>
          <p:nvPr>
            <p:ph sz="half" idx="2"/>
          </p:nvPr>
        </p:nvSpPr>
        <p:spPr>
          <a:xfrm>
            <a:off x="6500707" y="3068960"/>
            <a:ext cx="5315716" cy="3103240"/>
          </a:xfrm>
        </p:spPr>
        <p:txBody>
          <a:bodyPr>
            <a:normAutofit fontScale="77500" lnSpcReduction="20000"/>
          </a:bodyPr>
          <a:lstStyle/>
          <a:p>
            <a:r>
              <a:rPr lang="es-MX" dirty="0">
                <a:solidFill>
                  <a:srgbClr val="FFC000"/>
                </a:solidFill>
              </a:rPr>
              <a:t>BIOMETRICOS </a:t>
            </a:r>
          </a:p>
          <a:p>
            <a:pPr algn="just"/>
            <a:r>
              <a:rPr lang="es-MX" dirty="0"/>
              <a:t>Lector de huellas dactilares que permite almacenar hasta 20 huellas diferentes y que se comunica por puerto serial (TX/RX) TTL a 5V, por lo que es muy sencillo conectarlo con un sistema basado en microcontrolador. También se puede conectar a un PC mediante un conversor </a:t>
            </a:r>
            <a:r>
              <a:rPr lang="es-MX" dirty="0" err="1"/>
              <a:t>série</a:t>
            </a:r>
            <a:r>
              <a:rPr lang="es-MX" dirty="0"/>
              <a:t>-USB FTDI y así así también poder utilizar el software proporcionado. </a:t>
            </a:r>
            <a:endParaRPr lang="es-MX" dirty="0">
              <a:solidFill>
                <a:srgbClr val="FFC000"/>
              </a:solidFill>
            </a:endParaRPr>
          </a:p>
        </p:txBody>
      </p:sp>
      <p:pic>
        <p:nvPicPr>
          <p:cNvPr id="4" name="Imagen 3">
            <a:extLst>
              <a:ext uri="{FF2B5EF4-FFF2-40B4-BE49-F238E27FC236}">
                <a16:creationId xmlns:a16="http://schemas.microsoft.com/office/drawing/2014/main" id="{01B5CD59-D0FB-4A06-AC2E-CA60E753EA2C}"/>
              </a:ext>
            </a:extLst>
          </p:cNvPr>
          <p:cNvPicPr>
            <a:picLocks noChangeAspect="1"/>
          </p:cNvPicPr>
          <p:nvPr/>
        </p:nvPicPr>
        <p:blipFill>
          <a:blip r:embed="rId3"/>
          <a:stretch>
            <a:fillRect/>
          </a:stretch>
        </p:blipFill>
        <p:spPr>
          <a:xfrm>
            <a:off x="1269876" y="3395340"/>
            <a:ext cx="2088232" cy="1625649"/>
          </a:xfrm>
          <a:prstGeom prst="rect">
            <a:avLst/>
          </a:prstGeom>
        </p:spPr>
      </p:pic>
      <p:pic>
        <p:nvPicPr>
          <p:cNvPr id="5" name="Imagen 4">
            <a:extLst>
              <a:ext uri="{FF2B5EF4-FFF2-40B4-BE49-F238E27FC236}">
                <a16:creationId xmlns:a16="http://schemas.microsoft.com/office/drawing/2014/main" id="{6BCD91E5-2AA2-442E-96C2-D931B0E14115}"/>
              </a:ext>
            </a:extLst>
          </p:cNvPr>
          <p:cNvPicPr>
            <a:picLocks noChangeAspect="1"/>
          </p:cNvPicPr>
          <p:nvPr/>
        </p:nvPicPr>
        <p:blipFill>
          <a:blip r:embed="rId4"/>
          <a:stretch>
            <a:fillRect/>
          </a:stretch>
        </p:blipFill>
        <p:spPr>
          <a:xfrm>
            <a:off x="3561255" y="4509120"/>
            <a:ext cx="2088233" cy="1551980"/>
          </a:xfrm>
          <a:prstGeom prst="rect">
            <a:avLst/>
          </a:prstGeom>
        </p:spPr>
      </p:pic>
      <p:pic>
        <p:nvPicPr>
          <p:cNvPr id="6" name="Imagen 5">
            <a:extLst>
              <a:ext uri="{FF2B5EF4-FFF2-40B4-BE49-F238E27FC236}">
                <a16:creationId xmlns:a16="http://schemas.microsoft.com/office/drawing/2014/main" id="{6B41E5D5-A378-4C58-9EC3-A0D146360AEA}"/>
              </a:ext>
            </a:extLst>
          </p:cNvPr>
          <p:cNvPicPr>
            <a:picLocks noChangeAspect="1"/>
          </p:cNvPicPr>
          <p:nvPr/>
        </p:nvPicPr>
        <p:blipFill>
          <a:blip r:embed="rId5"/>
          <a:stretch>
            <a:fillRect/>
          </a:stretch>
        </p:blipFill>
        <p:spPr>
          <a:xfrm>
            <a:off x="6886500" y="476672"/>
            <a:ext cx="3315163" cy="2429214"/>
          </a:xfrm>
          <a:prstGeom prst="rect">
            <a:avLst/>
          </a:prstGeom>
        </p:spPr>
      </p:pic>
    </p:spTree>
    <p:extLst>
      <p:ext uri="{BB962C8B-B14F-4D97-AF65-F5344CB8AC3E}">
        <p14:creationId xmlns:p14="http://schemas.microsoft.com/office/powerpoint/2010/main" val="3117549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9F09FA97-A6C0-4EB3-B982-984C7FE1C8F1}"/>
              </a:ext>
            </a:extLst>
          </p:cNvPr>
          <p:cNvSpPr>
            <a:spLocks noGrp="1"/>
          </p:cNvSpPr>
          <p:nvPr>
            <p:ph sz="half" idx="1"/>
          </p:nvPr>
        </p:nvSpPr>
        <p:spPr>
          <a:xfrm>
            <a:off x="1218883" y="548680"/>
            <a:ext cx="5078677" cy="2880320"/>
          </a:xfrm>
        </p:spPr>
        <p:txBody>
          <a:bodyPr>
            <a:normAutofit fontScale="70000" lnSpcReduction="20000"/>
          </a:bodyPr>
          <a:lstStyle/>
          <a:p>
            <a:r>
              <a:rPr lang="es-MX" sz="4000" dirty="0">
                <a:solidFill>
                  <a:srgbClr val="FFC000"/>
                </a:solidFill>
              </a:rPr>
              <a:t>De fuerza</a:t>
            </a:r>
          </a:p>
          <a:p>
            <a:pPr algn="just"/>
            <a:r>
              <a:rPr lang="es-MX" dirty="0"/>
              <a:t>Este FSR variará su resistencia dependiendo de la cantidad de presión que está siendo aplicada a la zona de detección. Cuanto más la fuerza, menor será la resistencia. Cuando no hay presión aplicada a la FSR su resistencia será mayor que 1Mohmio. Este FSR puede sentir la fuerza aplicada en cualquier lugar en el intervalo de 100 g-10 kg (depende del mecanismo)</a:t>
            </a:r>
          </a:p>
        </p:txBody>
      </p:sp>
      <p:sp>
        <p:nvSpPr>
          <p:cNvPr id="6" name="Marcador de contenido 5">
            <a:extLst>
              <a:ext uri="{FF2B5EF4-FFF2-40B4-BE49-F238E27FC236}">
                <a16:creationId xmlns:a16="http://schemas.microsoft.com/office/drawing/2014/main" id="{24EF7F23-A2A6-4232-8340-477ED5E2DC63}"/>
              </a:ext>
            </a:extLst>
          </p:cNvPr>
          <p:cNvSpPr>
            <a:spLocks noGrp="1"/>
          </p:cNvSpPr>
          <p:nvPr>
            <p:ph sz="half" idx="2"/>
          </p:nvPr>
        </p:nvSpPr>
        <p:spPr>
          <a:xfrm>
            <a:off x="6500707" y="4077072"/>
            <a:ext cx="5078677" cy="2095128"/>
          </a:xfrm>
        </p:spPr>
        <p:txBody>
          <a:bodyPr>
            <a:normAutofit fontScale="70000" lnSpcReduction="20000"/>
          </a:bodyPr>
          <a:lstStyle/>
          <a:p>
            <a:r>
              <a:rPr lang="es-MX" dirty="0">
                <a:solidFill>
                  <a:srgbClr val="FFC000"/>
                </a:solidFill>
              </a:rPr>
              <a:t>DE GAS </a:t>
            </a:r>
          </a:p>
          <a:p>
            <a:pPr algn="just"/>
            <a:r>
              <a:rPr lang="es-MX" dirty="0"/>
              <a:t>El sensor de Gas (MQ2) es útil para la detección de fugas de gas (en el hogar y la industria). Es capaz de detectar Gas Licuado, Butano, Metano Alcohol, Hidrógeno y Humo.</a:t>
            </a:r>
            <a:endParaRPr lang="es-MX" dirty="0">
              <a:solidFill>
                <a:srgbClr val="FFC000"/>
              </a:solidFill>
            </a:endParaRPr>
          </a:p>
          <a:p>
            <a:endParaRPr lang="es-MX" dirty="0">
              <a:solidFill>
                <a:srgbClr val="FFC000"/>
              </a:solidFill>
            </a:endParaRPr>
          </a:p>
        </p:txBody>
      </p:sp>
      <p:pic>
        <p:nvPicPr>
          <p:cNvPr id="14" name="Imagen 13">
            <a:extLst>
              <a:ext uri="{FF2B5EF4-FFF2-40B4-BE49-F238E27FC236}">
                <a16:creationId xmlns:a16="http://schemas.microsoft.com/office/drawing/2014/main" id="{5A702EE0-0D5E-4EBB-AA85-3A45439FCA0E}"/>
              </a:ext>
            </a:extLst>
          </p:cNvPr>
          <p:cNvPicPr>
            <a:picLocks noChangeAspect="1"/>
          </p:cNvPicPr>
          <p:nvPr/>
        </p:nvPicPr>
        <p:blipFill>
          <a:blip r:embed="rId3"/>
          <a:stretch>
            <a:fillRect/>
          </a:stretch>
        </p:blipFill>
        <p:spPr>
          <a:xfrm>
            <a:off x="765820" y="3573016"/>
            <a:ext cx="2326388" cy="1742897"/>
          </a:xfrm>
          <a:prstGeom prst="rect">
            <a:avLst/>
          </a:prstGeom>
        </p:spPr>
      </p:pic>
      <p:pic>
        <p:nvPicPr>
          <p:cNvPr id="15" name="Imagen 14">
            <a:extLst>
              <a:ext uri="{FF2B5EF4-FFF2-40B4-BE49-F238E27FC236}">
                <a16:creationId xmlns:a16="http://schemas.microsoft.com/office/drawing/2014/main" id="{A285EEC7-0352-43B1-848D-922B10B8969D}"/>
              </a:ext>
            </a:extLst>
          </p:cNvPr>
          <p:cNvPicPr>
            <a:picLocks noChangeAspect="1"/>
          </p:cNvPicPr>
          <p:nvPr/>
        </p:nvPicPr>
        <p:blipFill>
          <a:blip r:embed="rId4"/>
          <a:stretch>
            <a:fillRect/>
          </a:stretch>
        </p:blipFill>
        <p:spPr>
          <a:xfrm>
            <a:off x="3768024" y="4444464"/>
            <a:ext cx="2326388" cy="1700053"/>
          </a:xfrm>
          <a:prstGeom prst="rect">
            <a:avLst/>
          </a:prstGeom>
        </p:spPr>
      </p:pic>
      <p:pic>
        <p:nvPicPr>
          <p:cNvPr id="16" name="Imagen 15">
            <a:extLst>
              <a:ext uri="{FF2B5EF4-FFF2-40B4-BE49-F238E27FC236}">
                <a16:creationId xmlns:a16="http://schemas.microsoft.com/office/drawing/2014/main" id="{B9991E1D-F82F-4A09-97E6-0B272AF18EF2}"/>
              </a:ext>
            </a:extLst>
          </p:cNvPr>
          <p:cNvPicPr>
            <a:picLocks noChangeAspect="1"/>
          </p:cNvPicPr>
          <p:nvPr/>
        </p:nvPicPr>
        <p:blipFill>
          <a:blip r:embed="rId5"/>
          <a:stretch>
            <a:fillRect/>
          </a:stretch>
        </p:blipFill>
        <p:spPr>
          <a:xfrm>
            <a:off x="6742484" y="1532596"/>
            <a:ext cx="2190937" cy="1654648"/>
          </a:xfrm>
          <a:prstGeom prst="rect">
            <a:avLst/>
          </a:prstGeom>
        </p:spPr>
      </p:pic>
      <p:pic>
        <p:nvPicPr>
          <p:cNvPr id="17" name="Imagen 16">
            <a:extLst>
              <a:ext uri="{FF2B5EF4-FFF2-40B4-BE49-F238E27FC236}">
                <a16:creationId xmlns:a16="http://schemas.microsoft.com/office/drawing/2014/main" id="{E8ECA01D-F713-4A83-AAC8-D4E299A57BB4}"/>
              </a:ext>
            </a:extLst>
          </p:cNvPr>
          <p:cNvPicPr>
            <a:picLocks noChangeAspect="1"/>
          </p:cNvPicPr>
          <p:nvPr/>
        </p:nvPicPr>
        <p:blipFill>
          <a:blip r:embed="rId6"/>
          <a:stretch>
            <a:fillRect/>
          </a:stretch>
        </p:blipFill>
        <p:spPr>
          <a:xfrm>
            <a:off x="9183201" y="2359920"/>
            <a:ext cx="1962655" cy="1654647"/>
          </a:xfrm>
          <a:prstGeom prst="rect">
            <a:avLst/>
          </a:prstGeo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DF716407-A32E-41F7-B416-A3999B19626F}"/>
              </a:ext>
            </a:extLst>
          </p:cNvPr>
          <p:cNvSpPr>
            <a:spLocks noGrp="1"/>
          </p:cNvSpPr>
          <p:nvPr>
            <p:ph type="ctrTitle"/>
          </p:nvPr>
        </p:nvSpPr>
        <p:spPr>
          <a:xfrm>
            <a:off x="1055086" y="116632"/>
            <a:ext cx="8735325" cy="2000251"/>
          </a:xfrm>
        </p:spPr>
        <p:txBody>
          <a:bodyPr>
            <a:normAutofit/>
          </a:bodyPr>
          <a:lstStyle/>
          <a:p>
            <a:r>
              <a:rPr lang="es-MX" sz="6600" dirty="0">
                <a:solidFill>
                  <a:srgbClr val="FFC000"/>
                </a:solidFill>
              </a:rPr>
              <a:t>Actuadores</a:t>
            </a:r>
            <a:br>
              <a:rPr lang="es-MX" dirty="0"/>
            </a:br>
            <a:endParaRPr lang="es-MX" dirty="0"/>
          </a:p>
        </p:txBody>
      </p:sp>
      <p:pic>
        <p:nvPicPr>
          <p:cNvPr id="5124" name="Picture 4" descr="Actuadores (elementos finales)">
            <a:extLst>
              <a:ext uri="{FF2B5EF4-FFF2-40B4-BE49-F238E27FC236}">
                <a16:creationId xmlns:a16="http://schemas.microsoft.com/office/drawing/2014/main" id="{BCA471EC-16BD-4A91-B868-89CA70465A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8067" y="1484784"/>
            <a:ext cx="4849362" cy="3632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5AA51ED-7AA4-454D-A7C2-596C5EFA9035}"/>
              </a:ext>
            </a:extLst>
          </p:cNvPr>
          <p:cNvSpPr txBox="1"/>
          <p:nvPr/>
        </p:nvSpPr>
        <p:spPr>
          <a:xfrm>
            <a:off x="873832" y="1017491"/>
            <a:ext cx="10441160" cy="2677656"/>
          </a:xfrm>
          <a:prstGeom prst="rect">
            <a:avLst/>
          </a:prstGeom>
          <a:noFill/>
        </p:spPr>
        <p:txBody>
          <a:bodyPr wrap="square">
            <a:spAutoFit/>
          </a:bodyPr>
          <a:lstStyle/>
          <a:p>
            <a:pPr marL="342900" indent="-342900" algn="just">
              <a:buFont typeface="Arial" panose="020B0604020202020204" pitchFamily="34" charset="0"/>
              <a:buChar char="•"/>
            </a:pPr>
            <a:r>
              <a:rPr lang="es-MX" dirty="0"/>
              <a:t>Un actuador es un dispositivo con la capacidad de generar una fuerza que ejerce un cambio de posición, velocidad o estado de algún tipo sobre un elemento mecánico, a partir de la transformación de energía. </a:t>
            </a:r>
          </a:p>
          <a:p>
            <a:pPr marL="342900" indent="-342900" algn="just">
              <a:buFont typeface="Arial" panose="020B0604020202020204" pitchFamily="34" charset="0"/>
              <a:buChar char="•"/>
            </a:pPr>
            <a:r>
              <a:rPr lang="es-MX" dirty="0"/>
              <a:t>Por lo regular, los actuadores se clasifican en dos grandes Tupos: grupos:</a:t>
            </a:r>
          </a:p>
          <a:p>
            <a:pPr algn="just"/>
            <a:endParaRPr lang="es-MX" dirty="0"/>
          </a:p>
          <a:p>
            <a:pPr algn="just"/>
            <a:r>
              <a:rPr lang="es-MX" dirty="0"/>
              <a:t>1. Por el tipo de energía utilizada: actuador neumático, hidráulico y eléctrico. </a:t>
            </a:r>
          </a:p>
          <a:p>
            <a:pPr algn="just"/>
            <a:r>
              <a:rPr lang="es-MX" dirty="0"/>
              <a:t>2. Por el tipo de movimiento que generan: actuador lineal y rotatorio.</a:t>
            </a:r>
          </a:p>
        </p:txBody>
      </p:sp>
      <p:sp>
        <p:nvSpPr>
          <p:cNvPr id="5" name="CuadroTexto 4">
            <a:extLst>
              <a:ext uri="{FF2B5EF4-FFF2-40B4-BE49-F238E27FC236}">
                <a16:creationId xmlns:a16="http://schemas.microsoft.com/office/drawing/2014/main" id="{9F048C32-91E7-4DD1-883A-09330BC96B9C}"/>
              </a:ext>
            </a:extLst>
          </p:cNvPr>
          <p:cNvSpPr txBox="1"/>
          <p:nvPr/>
        </p:nvSpPr>
        <p:spPr>
          <a:xfrm>
            <a:off x="1053852" y="188640"/>
            <a:ext cx="6108700" cy="584775"/>
          </a:xfrm>
          <a:prstGeom prst="rect">
            <a:avLst/>
          </a:prstGeom>
          <a:noFill/>
        </p:spPr>
        <p:txBody>
          <a:bodyPr wrap="square">
            <a:spAutoFit/>
          </a:bodyPr>
          <a:lstStyle/>
          <a:p>
            <a:r>
              <a:rPr lang="es-MX" sz="3200" dirty="0">
                <a:solidFill>
                  <a:srgbClr val="FFC000"/>
                </a:solidFill>
              </a:rPr>
              <a:t>Definición</a:t>
            </a:r>
            <a:r>
              <a:rPr lang="es-MX" dirty="0"/>
              <a:t> </a:t>
            </a:r>
          </a:p>
        </p:txBody>
      </p:sp>
      <p:pic>
        <p:nvPicPr>
          <p:cNvPr id="3074" name="Picture 2" descr="Actuadores (elementos finales)">
            <a:extLst>
              <a:ext uri="{FF2B5EF4-FFF2-40B4-BE49-F238E27FC236}">
                <a16:creationId xmlns:a16="http://schemas.microsoft.com/office/drawing/2014/main" id="{DE0F5228-C5A4-4C79-823D-5D81ED1E72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4572" y="3717032"/>
            <a:ext cx="4034606" cy="3029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033B3A50-1147-4D34-9550-6F4DBBBE380E}"/>
              </a:ext>
            </a:extLst>
          </p:cNvPr>
          <p:cNvPicPr>
            <a:picLocks noChangeAspect="1"/>
          </p:cNvPicPr>
          <p:nvPr/>
        </p:nvPicPr>
        <p:blipFill>
          <a:blip r:embed="rId3"/>
          <a:stretch>
            <a:fillRect/>
          </a:stretch>
        </p:blipFill>
        <p:spPr>
          <a:xfrm>
            <a:off x="1629916" y="260648"/>
            <a:ext cx="7760651" cy="5688632"/>
          </a:xfrm>
          <a:prstGeom prst="rect">
            <a:avLst/>
          </a:prstGeom>
        </p:spPr>
      </p:pic>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3AFC8B-F97F-4354-B280-27DF91CBE02E}"/>
              </a:ext>
            </a:extLst>
          </p:cNvPr>
          <p:cNvSpPr>
            <a:spLocks noGrp="1"/>
          </p:cNvSpPr>
          <p:nvPr>
            <p:ph type="title"/>
          </p:nvPr>
        </p:nvSpPr>
        <p:spPr>
          <a:xfrm>
            <a:off x="765820" y="704957"/>
            <a:ext cx="10360501" cy="661888"/>
          </a:xfrm>
        </p:spPr>
        <p:txBody>
          <a:bodyPr>
            <a:normAutofit fontScale="90000"/>
          </a:bodyPr>
          <a:lstStyle/>
          <a:p>
            <a:br>
              <a:rPr lang="es-MX" dirty="0">
                <a:solidFill>
                  <a:srgbClr val="FFC000"/>
                </a:solidFill>
              </a:rPr>
            </a:br>
            <a:r>
              <a:rPr lang="es-MX" dirty="0">
                <a:solidFill>
                  <a:srgbClr val="FFC000"/>
                </a:solidFill>
              </a:rPr>
              <a:t>¿Qué es una variable?			¿Qué es un sensor?</a:t>
            </a:r>
          </a:p>
        </p:txBody>
      </p:sp>
      <p:sp>
        <p:nvSpPr>
          <p:cNvPr id="3" name="Marcador de contenido 2">
            <a:extLst>
              <a:ext uri="{FF2B5EF4-FFF2-40B4-BE49-F238E27FC236}">
                <a16:creationId xmlns:a16="http://schemas.microsoft.com/office/drawing/2014/main" id="{09784CF0-3727-401B-BD17-D516D24A176A}"/>
              </a:ext>
            </a:extLst>
          </p:cNvPr>
          <p:cNvSpPr>
            <a:spLocks noGrp="1"/>
          </p:cNvSpPr>
          <p:nvPr>
            <p:ph sz="half" idx="1"/>
          </p:nvPr>
        </p:nvSpPr>
        <p:spPr>
          <a:xfrm>
            <a:off x="1432838" y="1655336"/>
            <a:ext cx="5078676" cy="4602440"/>
          </a:xfrm>
        </p:spPr>
        <p:txBody>
          <a:bodyPr>
            <a:normAutofit/>
          </a:bodyPr>
          <a:lstStyle/>
          <a:p>
            <a:pPr algn="just"/>
            <a:r>
              <a:rPr lang="es-MX" sz="1800" b="0" i="0" dirty="0">
                <a:effectLst/>
                <a:latin typeface="Arial" panose="020B0604020202020204" pitchFamily="34" charset="0"/>
              </a:rPr>
              <a:t>Una variable es algo que cambia respecto a algo, por ejemplo como cambia la posición de un automóvil respecto al tiempo, como cambian tus ingresos respecto a las horas que trabajas, etc. </a:t>
            </a:r>
            <a:endParaRPr lang="es-MX" dirty="0"/>
          </a:p>
        </p:txBody>
      </p:sp>
      <p:sp>
        <p:nvSpPr>
          <p:cNvPr id="4" name="Marcador de contenido 3">
            <a:extLst>
              <a:ext uri="{FF2B5EF4-FFF2-40B4-BE49-F238E27FC236}">
                <a16:creationId xmlns:a16="http://schemas.microsoft.com/office/drawing/2014/main" id="{AAC1AEA0-3681-49F8-A5E5-4FD0ECC07912}"/>
              </a:ext>
            </a:extLst>
          </p:cNvPr>
          <p:cNvSpPr>
            <a:spLocks noGrp="1"/>
          </p:cNvSpPr>
          <p:nvPr>
            <p:ph sz="half" idx="2"/>
          </p:nvPr>
        </p:nvSpPr>
        <p:spPr>
          <a:xfrm>
            <a:off x="7110148" y="1655336"/>
            <a:ext cx="5078677" cy="4465320"/>
          </a:xfrm>
        </p:spPr>
        <p:txBody>
          <a:bodyPr>
            <a:normAutofit/>
          </a:bodyPr>
          <a:lstStyle/>
          <a:p>
            <a:pPr algn="just"/>
            <a:r>
              <a:rPr lang="es-MX" sz="1800" i="0" u="none" strike="noStrike" dirty="0">
                <a:effectLst/>
                <a:latin typeface="Roboto"/>
              </a:rPr>
              <a:t>Un sensor es un dispositivo que detecta el cambio en el entorno y responde a alguna salida en el otro sistema. Un sensor convierte un fenómeno físico en un voltaje analógico medible (o, a veces, una señal digital) convertido en una pantalla legible para humanos o transmitida para lectura o procesamiento adicional.</a:t>
            </a:r>
            <a:endParaRPr lang="es-MX" sz="1800" dirty="0"/>
          </a:p>
        </p:txBody>
      </p:sp>
      <p:pic>
        <p:nvPicPr>
          <p:cNvPr id="8" name="Imagen 7">
            <a:extLst>
              <a:ext uri="{FF2B5EF4-FFF2-40B4-BE49-F238E27FC236}">
                <a16:creationId xmlns:a16="http://schemas.microsoft.com/office/drawing/2014/main" id="{586CD0DA-44D3-4CD7-89CD-A208554E65B4}"/>
              </a:ext>
            </a:extLst>
          </p:cNvPr>
          <p:cNvPicPr>
            <a:picLocks noChangeAspect="1"/>
          </p:cNvPicPr>
          <p:nvPr/>
        </p:nvPicPr>
        <p:blipFill>
          <a:blip r:embed="rId2"/>
          <a:stretch>
            <a:fillRect/>
          </a:stretch>
        </p:blipFill>
        <p:spPr>
          <a:xfrm>
            <a:off x="909836" y="3212976"/>
            <a:ext cx="4205585" cy="3367819"/>
          </a:xfrm>
          <a:prstGeom prst="rect">
            <a:avLst/>
          </a:prstGeom>
        </p:spPr>
      </p:pic>
      <p:pic>
        <p:nvPicPr>
          <p:cNvPr id="1032" name="Picture 8" descr="There are many types of sensors">
            <a:extLst>
              <a:ext uri="{FF2B5EF4-FFF2-40B4-BE49-F238E27FC236}">
                <a16:creationId xmlns:a16="http://schemas.microsoft.com/office/drawing/2014/main" id="{B72543F6-67AC-4D3C-9842-2A45CEE1662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8144" y="4077073"/>
            <a:ext cx="4450933" cy="2503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051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3AEC12-8C23-4397-B92A-274CE024AD10}"/>
              </a:ext>
            </a:extLst>
          </p:cNvPr>
          <p:cNvSpPr>
            <a:spLocks noGrp="1"/>
          </p:cNvSpPr>
          <p:nvPr>
            <p:ph type="title"/>
          </p:nvPr>
        </p:nvSpPr>
        <p:spPr/>
        <p:txBody>
          <a:bodyPr/>
          <a:lstStyle/>
          <a:p>
            <a:r>
              <a:rPr lang="es-MX" dirty="0">
                <a:solidFill>
                  <a:srgbClr val="FFC000"/>
                </a:solidFill>
              </a:rPr>
              <a:t>Actuadores neumáticos</a:t>
            </a:r>
          </a:p>
        </p:txBody>
      </p:sp>
      <p:sp>
        <p:nvSpPr>
          <p:cNvPr id="3" name="Marcador de contenido 2">
            <a:extLst>
              <a:ext uri="{FF2B5EF4-FFF2-40B4-BE49-F238E27FC236}">
                <a16:creationId xmlns:a16="http://schemas.microsoft.com/office/drawing/2014/main" id="{84E9D1C9-AD55-4436-B0CE-291D2171C966}"/>
              </a:ext>
            </a:extLst>
          </p:cNvPr>
          <p:cNvSpPr>
            <a:spLocks noGrp="1"/>
          </p:cNvSpPr>
          <p:nvPr>
            <p:ph sz="half" idx="1"/>
          </p:nvPr>
        </p:nvSpPr>
        <p:spPr/>
        <p:txBody>
          <a:bodyPr>
            <a:normAutofit fontScale="70000" lnSpcReduction="20000"/>
          </a:bodyPr>
          <a:lstStyle/>
          <a:p>
            <a:pPr algn="just"/>
            <a:r>
              <a:rPr lang="es-MX" dirty="0"/>
              <a:t>Actuadores neumáticos: los actuadores neumáticos transforman la energía acumulada del aire comprimido en trabajo mecánico de movimiento rotatorio o movimiento rectilíneo. Por lo común, estos se clasifican en cilindros o actuadores lineales y motores o actuadores de giro (véase figura 1.46).</a:t>
            </a:r>
          </a:p>
          <a:p>
            <a:pPr algn="just"/>
            <a:r>
              <a:rPr lang="es-MX" dirty="0"/>
              <a:t>Principio de funcionamiento: el aire comprimido constituye una forma de energía mecánica que se puede almacenar para ser utilizada posterior- mente. Esto es, si se ejerce fuerza sobre el aire contenido en un recipiente cerrado, dicho aire se comprime forzando las paredes del recipiente y la presión que se produce puede aprovecharse para generar fuerza o desplazamiento sobre algún elemento mecánico.</a:t>
            </a:r>
          </a:p>
        </p:txBody>
      </p:sp>
      <p:pic>
        <p:nvPicPr>
          <p:cNvPr id="5" name="Marcador de contenido 4">
            <a:extLst>
              <a:ext uri="{FF2B5EF4-FFF2-40B4-BE49-F238E27FC236}">
                <a16:creationId xmlns:a16="http://schemas.microsoft.com/office/drawing/2014/main" id="{14B60B0B-012D-486F-AEA1-A9DE1EE7A1C0}"/>
              </a:ext>
            </a:extLst>
          </p:cNvPr>
          <p:cNvPicPr>
            <a:picLocks noGrp="1" noChangeAspect="1"/>
          </p:cNvPicPr>
          <p:nvPr>
            <p:ph sz="half" idx="2"/>
          </p:nvPr>
        </p:nvPicPr>
        <p:blipFill>
          <a:blip r:embed="rId2"/>
          <a:stretch>
            <a:fillRect/>
          </a:stretch>
        </p:blipFill>
        <p:spPr>
          <a:xfrm>
            <a:off x="6598468" y="1676668"/>
            <a:ext cx="5371720" cy="3696548"/>
          </a:xfrm>
          <a:prstGeom prst="rect">
            <a:avLst/>
          </a:prstGeom>
        </p:spPr>
      </p:pic>
    </p:spTree>
    <p:extLst>
      <p:ext uri="{BB962C8B-B14F-4D97-AF65-F5344CB8AC3E}">
        <p14:creationId xmlns:p14="http://schemas.microsoft.com/office/powerpoint/2010/main" val="314749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99B0845-B52C-409D-B444-90B06FF75164}"/>
              </a:ext>
            </a:extLst>
          </p:cNvPr>
          <p:cNvSpPr>
            <a:spLocks noGrp="1"/>
          </p:cNvSpPr>
          <p:nvPr>
            <p:ph sz="half" idx="1"/>
          </p:nvPr>
        </p:nvSpPr>
        <p:spPr>
          <a:xfrm>
            <a:off x="909837" y="476672"/>
            <a:ext cx="5078677" cy="3600400"/>
          </a:xfrm>
        </p:spPr>
        <p:txBody>
          <a:bodyPr>
            <a:normAutofit fontScale="70000" lnSpcReduction="20000"/>
          </a:bodyPr>
          <a:lstStyle/>
          <a:p>
            <a:r>
              <a:rPr lang="es-MX" sz="2900" dirty="0">
                <a:solidFill>
                  <a:srgbClr val="FFC000"/>
                </a:solidFill>
              </a:rPr>
              <a:t>Cilindros neumáticos</a:t>
            </a:r>
          </a:p>
          <a:p>
            <a:pPr algn="just"/>
            <a:r>
              <a:rPr lang="es-MX" dirty="0"/>
              <a:t>Los cilindros neumáticos se utilizan, en general, para inducir un movimiento lineal de algunos elementos mecánicos, los cuales conforman un sistema integral en el que confluyen e interactúan diversos dispositivos con la finalidad de automatizar algún tipo de proceso. </a:t>
            </a:r>
          </a:p>
          <a:p>
            <a:pPr algn="just"/>
            <a:r>
              <a:rPr lang="es-MX" dirty="0"/>
              <a:t>Estos cilindros, independientemente de su forma constructiva, representan los actuadores más comunes que se utilizan en los circuitos neumáticos.</a:t>
            </a:r>
          </a:p>
        </p:txBody>
      </p:sp>
      <p:sp>
        <p:nvSpPr>
          <p:cNvPr id="4" name="Marcador de contenido 3">
            <a:extLst>
              <a:ext uri="{FF2B5EF4-FFF2-40B4-BE49-F238E27FC236}">
                <a16:creationId xmlns:a16="http://schemas.microsoft.com/office/drawing/2014/main" id="{F8C7E2FB-86DC-4E98-BC14-C71350D5690B}"/>
              </a:ext>
            </a:extLst>
          </p:cNvPr>
          <p:cNvSpPr>
            <a:spLocks noGrp="1"/>
          </p:cNvSpPr>
          <p:nvPr>
            <p:ph sz="half" idx="2"/>
          </p:nvPr>
        </p:nvSpPr>
        <p:spPr>
          <a:xfrm>
            <a:off x="6200313" y="2924944"/>
            <a:ext cx="4790643" cy="3247256"/>
          </a:xfrm>
        </p:spPr>
        <p:txBody>
          <a:bodyPr>
            <a:normAutofit fontScale="70000" lnSpcReduction="20000"/>
          </a:bodyPr>
          <a:lstStyle/>
          <a:p>
            <a:r>
              <a:rPr lang="es-MX" dirty="0">
                <a:solidFill>
                  <a:srgbClr val="FFC000"/>
                </a:solidFill>
              </a:rPr>
              <a:t>Motores neumáticos</a:t>
            </a:r>
          </a:p>
          <a:p>
            <a:pPr algn="just"/>
            <a:r>
              <a:rPr lang="es-MX" dirty="0"/>
              <a:t>Son actuadores con la capacidad de proporcionar energía mecánica de rotación a partir de la fuerza del aire comprimido que ingresa a un área hermética del actuador, el cual, al expandirse, provoca una fuerza contra los álabes de un mecanismo de rotación. En general, este tipo de motores proporciona un elevado número de revoluciones por minuto, pero con un bajo par a la salida (véase fi- gura 1.49).</a:t>
            </a:r>
          </a:p>
        </p:txBody>
      </p:sp>
      <p:pic>
        <p:nvPicPr>
          <p:cNvPr id="6" name="Imagen 5">
            <a:extLst>
              <a:ext uri="{FF2B5EF4-FFF2-40B4-BE49-F238E27FC236}">
                <a16:creationId xmlns:a16="http://schemas.microsoft.com/office/drawing/2014/main" id="{8D610AAB-A76F-4E82-B63A-2101B731221F}"/>
              </a:ext>
            </a:extLst>
          </p:cNvPr>
          <p:cNvPicPr>
            <a:picLocks noChangeAspect="1"/>
          </p:cNvPicPr>
          <p:nvPr/>
        </p:nvPicPr>
        <p:blipFill>
          <a:blip r:embed="rId2"/>
          <a:stretch>
            <a:fillRect/>
          </a:stretch>
        </p:blipFill>
        <p:spPr>
          <a:xfrm>
            <a:off x="909837" y="3933056"/>
            <a:ext cx="3955932" cy="1766727"/>
          </a:xfrm>
          <a:prstGeom prst="rect">
            <a:avLst/>
          </a:prstGeom>
        </p:spPr>
      </p:pic>
      <p:pic>
        <p:nvPicPr>
          <p:cNvPr id="7" name="Imagen 6">
            <a:extLst>
              <a:ext uri="{FF2B5EF4-FFF2-40B4-BE49-F238E27FC236}">
                <a16:creationId xmlns:a16="http://schemas.microsoft.com/office/drawing/2014/main" id="{D439B808-F74D-433A-A3B6-96EE6137ED3A}"/>
              </a:ext>
            </a:extLst>
          </p:cNvPr>
          <p:cNvPicPr>
            <a:picLocks noChangeAspect="1"/>
          </p:cNvPicPr>
          <p:nvPr/>
        </p:nvPicPr>
        <p:blipFill>
          <a:blip r:embed="rId3"/>
          <a:stretch>
            <a:fillRect/>
          </a:stretch>
        </p:blipFill>
        <p:spPr>
          <a:xfrm>
            <a:off x="6403255" y="476672"/>
            <a:ext cx="3365584" cy="2191056"/>
          </a:xfrm>
          <a:prstGeom prst="rect">
            <a:avLst/>
          </a:prstGeom>
        </p:spPr>
      </p:pic>
      <p:pic>
        <p:nvPicPr>
          <p:cNvPr id="6150" name="Picture 6" descr="Motores Neumáticos - NEUMÁTICA INDUSTRIAL PARA TODOS por : Ing. Miguel A.  Morales G.">
            <a:extLst>
              <a:ext uri="{FF2B5EF4-FFF2-40B4-BE49-F238E27FC236}">
                <a16:creationId xmlns:a16="http://schemas.microsoft.com/office/drawing/2014/main" id="{3DAE0C4B-9A71-4B7F-ABB7-B025E19AC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71781" y="476672"/>
            <a:ext cx="2038350" cy="223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791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3AEC12-8C23-4397-B92A-274CE024AD10}"/>
              </a:ext>
            </a:extLst>
          </p:cNvPr>
          <p:cNvSpPr>
            <a:spLocks noGrp="1"/>
          </p:cNvSpPr>
          <p:nvPr>
            <p:ph type="title"/>
          </p:nvPr>
        </p:nvSpPr>
        <p:spPr/>
        <p:txBody>
          <a:bodyPr/>
          <a:lstStyle/>
          <a:p>
            <a:r>
              <a:rPr lang="es-MX" dirty="0">
                <a:solidFill>
                  <a:srgbClr val="FFC000"/>
                </a:solidFill>
              </a:rPr>
              <a:t>Actuadores hidráulicos</a:t>
            </a:r>
          </a:p>
        </p:txBody>
      </p:sp>
      <p:sp>
        <p:nvSpPr>
          <p:cNvPr id="3" name="Marcador de contenido 2">
            <a:extLst>
              <a:ext uri="{FF2B5EF4-FFF2-40B4-BE49-F238E27FC236}">
                <a16:creationId xmlns:a16="http://schemas.microsoft.com/office/drawing/2014/main" id="{84E9D1C9-AD55-4436-B0CE-291D2171C966}"/>
              </a:ext>
            </a:extLst>
          </p:cNvPr>
          <p:cNvSpPr>
            <a:spLocks noGrp="1"/>
          </p:cNvSpPr>
          <p:nvPr>
            <p:ph sz="half" idx="1"/>
          </p:nvPr>
        </p:nvSpPr>
        <p:spPr/>
        <p:txBody>
          <a:bodyPr>
            <a:normAutofit fontScale="70000" lnSpcReduction="20000"/>
          </a:bodyPr>
          <a:lstStyle/>
          <a:p>
            <a:pPr algn="just"/>
            <a:r>
              <a:rPr lang="es-MX" dirty="0"/>
              <a:t>El funcionamiento de los actuadores hidráulicos es muy semejante al de los actuadores neumáticos, ya que ambos son dispositivos que transforman la energía almacenada de un fluido a presión en trabajo mecánico de movimiento circular o rectilíneo, con la única excepción de que en el caso de los actuadores hidráulicos, el fluido a presión que se utiliza no es el aire, sino algún tipo de aceite mineral. La ventaja principal de estos actuadores es su relación potencia/peso. Este tipo de actuadores se clasifican como se observa en la figura 1.50.</a:t>
            </a:r>
          </a:p>
          <a:p>
            <a:pPr algn="just"/>
            <a:r>
              <a:rPr lang="es-MX" dirty="0"/>
              <a:t>En los sistemas hidráulicos, la energía se transmite a través de un sistema de distribución que, en general, está conformado por tubos y mangueras. Esta energía es función del caudal y la presión del aceite que circula en el sistema. </a:t>
            </a:r>
          </a:p>
        </p:txBody>
      </p:sp>
      <p:pic>
        <p:nvPicPr>
          <p:cNvPr id="7" name="Marcador de contenido 6">
            <a:extLst>
              <a:ext uri="{FF2B5EF4-FFF2-40B4-BE49-F238E27FC236}">
                <a16:creationId xmlns:a16="http://schemas.microsoft.com/office/drawing/2014/main" id="{23D11A05-A490-49C4-9D01-22E0AC558CE8}"/>
              </a:ext>
            </a:extLst>
          </p:cNvPr>
          <p:cNvPicPr>
            <a:picLocks noGrp="1" noChangeAspect="1"/>
          </p:cNvPicPr>
          <p:nvPr>
            <p:ph sz="half" idx="2"/>
          </p:nvPr>
        </p:nvPicPr>
        <p:blipFill>
          <a:blip r:embed="rId2"/>
          <a:stretch>
            <a:fillRect/>
          </a:stretch>
        </p:blipFill>
        <p:spPr>
          <a:xfrm>
            <a:off x="6886500" y="1196340"/>
            <a:ext cx="4932620" cy="4465320"/>
          </a:xfrm>
          <a:prstGeom prst="rect">
            <a:avLst/>
          </a:prstGeom>
        </p:spPr>
      </p:pic>
    </p:spTree>
    <p:extLst>
      <p:ext uri="{BB962C8B-B14F-4D97-AF65-F5344CB8AC3E}">
        <p14:creationId xmlns:p14="http://schemas.microsoft.com/office/powerpoint/2010/main" val="1776891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8B17C80-9DBC-48A3-963E-7EA39D81271A}"/>
              </a:ext>
            </a:extLst>
          </p:cNvPr>
          <p:cNvSpPr>
            <a:spLocks noGrp="1"/>
          </p:cNvSpPr>
          <p:nvPr>
            <p:ph sz="half" idx="1"/>
          </p:nvPr>
        </p:nvSpPr>
        <p:spPr>
          <a:xfrm>
            <a:off x="1501402" y="764704"/>
            <a:ext cx="4796158" cy="3312368"/>
          </a:xfrm>
        </p:spPr>
        <p:txBody>
          <a:bodyPr>
            <a:normAutofit fontScale="85000" lnSpcReduction="20000"/>
          </a:bodyPr>
          <a:lstStyle/>
          <a:p>
            <a:r>
              <a:rPr lang="es-MX" dirty="0">
                <a:solidFill>
                  <a:srgbClr val="FFC000"/>
                </a:solidFill>
              </a:rPr>
              <a:t>Cilindros hidráulicos</a:t>
            </a:r>
          </a:p>
          <a:p>
            <a:pPr algn="just"/>
            <a:r>
              <a:rPr lang="es-MX" dirty="0"/>
              <a:t>A los cilindros hidráulicos con frecuencia también se les llama motores lineales, porque inducen un movimiento lineal a los elementos mecánicos acoplados a los mismos. De manera análoga a los Cilindros neumáticos, en hidráulica también existen dos tipos de cilindros: de simple y de doble efecto.</a:t>
            </a:r>
          </a:p>
        </p:txBody>
      </p:sp>
      <p:pic>
        <p:nvPicPr>
          <p:cNvPr id="5" name="Imagen 4">
            <a:extLst>
              <a:ext uri="{FF2B5EF4-FFF2-40B4-BE49-F238E27FC236}">
                <a16:creationId xmlns:a16="http://schemas.microsoft.com/office/drawing/2014/main" id="{A0D37A49-4270-42F8-BEBF-444FEE560E1B}"/>
              </a:ext>
            </a:extLst>
          </p:cNvPr>
          <p:cNvPicPr>
            <a:picLocks noChangeAspect="1"/>
          </p:cNvPicPr>
          <p:nvPr/>
        </p:nvPicPr>
        <p:blipFill>
          <a:blip r:embed="rId2"/>
          <a:stretch>
            <a:fillRect/>
          </a:stretch>
        </p:blipFill>
        <p:spPr>
          <a:xfrm>
            <a:off x="981844" y="3980742"/>
            <a:ext cx="4954523" cy="2112554"/>
          </a:xfrm>
          <a:prstGeom prst="rect">
            <a:avLst/>
          </a:prstGeom>
        </p:spPr>
      </p:pic>
      <p:pic>
        <p:nvPicPr>
          <p:cNvPr id="7170" name="Picture 2" descr="3d Ilustración Del Cilindro Hidráulico Por Encima De Dibujo Fotos,  Retratos, Imágenes Y Fotografía De Archivo Libres De Derecho. Image  80522067.">
            <a:extLst>
              <a:ext uri="{FF2B5EF4-FFF2-40B4-BE49-F238E27FC236}">
                <a16:creationId xmlns:a16="http://schemas.microsoft.com/office/drawing/2014/main" id="{548B6487-14C3-4014-A20E-491715C7A1CD}"/>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0" y="2420888"/>
            <a:ext cx="1887710" cy="1267659"/>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72AA7FFE-E1CF-452B-A3A0-9A6C120E42D6}"/>
              </a:ext>
            </a:extLst>
          </p:cNvPr>
          <p:cNvSpPr txBox="1"/>
          <p:nvPr/>
        </p:nvSpPr>
        <p:spPr>
          <a:xfrm>
            <a:off x="6958508" y="404664"/>
            <a:ext cx="4954523" cy="3046988"/>
          </a:xfrm>
          <a:prstGeom prst="rect">
            <a:avLst/>
          </a:prstGeom>
          <a:noFill/>
        </p:spPr>
        <p:txBody>
          <a:bodyPr wrap="square">
            <a:spAutoFit/>
          </a:bodyPr>
          <a:lstStyle/>
          <a:p>
            <a:r>
              <a:rPr lang="es-MX" dirty="0">
                <a:solidFill>
                  <a:srgbClr val="FFC000"/>
                </a:solidFill>
              </a:rPr>
              <a:t>Motores hidráulicos </a:t>
            </a:r>
          </a:p>
          <a:p>
            <a:pPr algn="just"/>
            <a:r>
              <a:rPr lang="es-MX" dirty="0"/>
              <a:t>Este tipo de actuador genera una fuerza de torsión a partir de la presión que existe en un fluido, lo que, a su vez, provoca un desplazamiento angular sobre un eje de giro; de este modo, si el sentido de flujo cambia, también cambia el sentido de giro.</a:t>
            </a:r>
          </a:p>
        </p:txBody>
      </p:sp>
      <p:pic>
        <p:nvPicPr>
          <p:cNvPr id="7" name="Imagen 6">
            <a:extLst>
              <a:ext uri="{FF2B5EF4-FFF2-40B4-BE49-F238E27FC236}">
                <a16:creationId xmlns:a16="http://schemas.microsoft.com/office/drawing/2014/main" id="{78891400-2D06-4EFA-BE1D-449E5EF835E9}"/>
              </a:ext>
            </a:extLst>
          </p:cNvPr>
          <p:cNvPicPr>
            <a:picLocks noChangeAspect="1"/>
          </p:cNvPicPr>
          <p:nvPr/>
        </p:nvPicPr>
        <p:blipFill>
          <a:blip r:embed="rId4"/>
          <a:stretch>
            <a:fillRect/>
          </a:stretch>
        </p:blipFill>
        <p:spPr>
          <a:xfrm>
            <a:off x="7318548" y="3668455"/>
            <a:ext cx="3584698" cy="2587848"/>
          </a:xfrm>
          <a:prstGeom prst="rect">
            <a:avLst/>
          </a:prstGeom>
        </p:spPr>
      </p:pic>
    </p:spTree>
    <p:extLst>
      <p:ext uri="{BB962C8B-B14F-4D97-AF65-F5344CB8AC3E}">
        <p14:creationId xmlns:p14="http://schemas.microsoft.com/office/powerpoint/2010/main" val="3267271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3AEC12-8C23-4397-B92A-274CE024AD10}"/>
              </a:ext>
            </a:extLst>
          </p:cNvPr>
          <p:cNvSpPr>
            <a:spLocks noGrp="1"/>
          </p:cNvSpPr>
          <p:nvPr>
            <p:ph type="title"/>
          </p:nvPr>
        </p:nvSpPr>
        <p:spPr/>
        <p:txBody>
          <a:bodyPr/>
          <a:lstStyle/>
          <a:p>
            <a:r>
              <a:rPr lang="es-MX" dirty="0">
                <a:solidFill>
                  <a:srgbClr val="FFC000"/>
                </a:solidFill>
              </a:rPr>
              <a:t>Actuadores eléctricos</a:t>
            </a:r>
          </a:p>
        </p:txBody>
      </p:sp>
      <p:sp>
        <p:nvSpPr>
          <p:cNvPr id="3" name="Marcador de contenido 2">
            <a:extLst>
              <a:ext uri="{FF2B5EF4-FFF2-40B4-BE49-F238E27FC236}">
                <a16:creationId xmlns:a16="http://schemas.microsoft.com/office/drawing/2014/main" id="{84E9D1C9-AD55-4436-B0CE-291D2171C966}"/>
              </a:ext>
            </a:extLst>
          </p:cNvPr>
          <p:cNvSpPr>
            <a:spLocks noGrp="1"/>
          </p:cNvSpPr>
          <p:nvPr>
            <p:ph sz="half" idx="1"/>
          </p:nvPr>
        </p:nvSpPr>
        <p:spPr>
          <a:xfrm>
            <a:off x="837829" y="1706880"/>
            <a:ext cx="4680520" cy="3594328"/>
          </a:xfrm>
        </p:spPr>
        <p:txBody>
          <a:bodyPr>
            <a:normAutofit fontScale="70000" lnSpcReduction="20000"/>
          </a:bodyPr>
          <a:lstStyle/>
          <a:p>
            <a:pPr algn="just"/>
            <a:r>
              <a:rPr lang="es-MX" dirty="0"/>
              <a:t>Los actuadores eléctricos transforman la energía eléctrica en energía mecánica, ya  sea rotacional o lineal. De los actuadores disponibles en el mercado, estos son los que que se usan con mayor frecuencia, ya que su fuente de alimentación es la energía eléctrica, que es el tipo de energía que se encuentra disponible en la red de distribución eléctrica; por su parte, los actuadores que son alimentados con energía neumática o hidráulica requieren compresores para la generación de la misma.</a:t>
            </a:r>
          </a:p>
        </p:txBody>
      </p:sp>
      <p:sp>
        <p:nvSpPr>
          <p:cNvPr id="5" name="Marcador de contenido 4">
            <a:extLst>
              <a:ext uri="{FF2B5EF4-FFF2-40B4-BE49-F238E27FC236}">
                <a16:creationId xmlns:a16="http://schemas.microsoft.com/office/drawing/2014/main" id="{E8178613-7436-48A8-BAE4-F63A3BA7B521}"/>
              </a:ext>
            </a:extLst>
          </p:cNvPr>
          <p:cNvSpPr>
            <a:spLocks noGrp="1"/>
          </p:cNvSpPr>
          <p:nvPr>
            <p:ph sz="half" idx="2"/>
          </p:nvPr>
        </p:nvSpPr>
        <p:spPr>
          <a:xfrm>
            <a:off x="6500707" y="2924944"/>
            <a:ext cx="5078677" cy="3247256"/>
          </a:xfrm>
        </p:spPr>
        <p:txBody>
          <a:bodyPr>
            <a:normAutofit fontScale="70000" lnSpcReduction="20000"/>
          </a:bodyPr>
          <a:lstStyle/>
          <a:p>
            <a:r>
              <a:rPr lang="es-MX" sz="3200" dirty="0">
                <a:solidFill>
                  <a:srgbClr val="FFC000"/>
                </a:solidFill>
              </a:rPr>
              <a:t>Clasificación de actuadores eléctricos</a:t>
            </a:r>
          </a:p>
          <a:p>
            <a:endParaRPr lang="es-MX" sz="3200" dirty="0">
              <a:solidFill>
                <a:srgbClr val="FFC000"/>
              </a:solidFill>
            </a:endParaRPr>
          </a:p>
        </p:txBody>
      </p:sp>
      <p:pic>
        <p:nvPicPr>
          <p:cNvPr id="6" name="Imagen 5">
            <a:extLst>
              <a:ext uri="{FF2B5EF4-FFF2-40B4-BE49-F238E27FC236}">
                <a16:creationId xmlns:a16="http://schemas.microsoft.com/office/drawing/2014/main" id="{1E5F0AF4-0AC0-4EB8-B555-3ECF18AF074A}"/>
              </a:ext>
            </a:extLst>
          </p:cNvPr>
          <p:cNvPicPr>
            <a:picLocks noChangeAspect="1"/>
          </p:cNvPicPr>
          <p:nvPr/>
        </p:nvPicPr>
        <p:blipFill>
          <a:blip r:embed="rId2"/>
          <a:stretch>
            <a:fillRect/>
          </a:stretch>
        </p:blipFill>
        <p:spPr>
          <a:xfrm>
            <a:off x="5518348" y="3817365"/>
            <a:ext cx="6376445" cy="2667510"/>
          </a:xfrm>
          <a:prstGeom prst="rect">
            <a:avLst/>
          </a:prstGeom>
        </p:spPr>
      </p:pic>
    </p:spTree>
    <p:extLst>
      <p:ext uri="{BB962C8B-B14F-4D97-AF65-F5344CB8AC3E}">
        <p14:creationId xmlns:p14="http://schemas.microsoft.com/office/powerpoint/2010/main" val="141204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8B17C80-9DBC-48A3-963E-7EA39D81271A}"/>
              </a:ext>
            </a:extLst>
          </p:cNvPr>
          <p:cNvSpPr>
            <a:spLocks noGrp="1"/>
          </p:cNvSpPr>
          <p:nvPr>
            <p:ph sz="half" idx="1"/>
          </p:nvPr>
        </p:nvSpPr>
        <p:spPr>
          <a:xfrm>
            <a:off x="981845" y="764704"/>
            <a:ext cx="5315716" cy="3312368"/>
          </a:xfrm>
        </p:spPr>
        <p:txBody>
          <a:bodyPr>
            <a:normAutofit fontScale="70000" lnSpcReduction="20000"/>
          </a:bodyPr>
          <a:lstStyle/>
          <a:p>
            <a:r>
              <a:rPr lang="es-MX" dirty="0">
                <a:solidFill>
                  <a:srgbClr val="FFC000"/>
                </a:solidFill>
              </a:rPr>
              <a:t>Actuadores de corriente directa (CD)</a:t>
            </a:r>
          </a:p>
          <a:p>
            <a:pPr algn="just"/>
            <a:r>
              <a:rPr lang="es-MX" dirty="0"/>
              <a:t>Para su funcionamiento, los actuadores de corriente directa demandan un flujo eléctrico de corriente que circula en un solo sentido. Este tipo de actuadores se compone de dos partes fundamentales, conocidas comúnmente como rotor y estator. El rotor constituye la parte móvil del actuador, además de que es la parte que proporciona la fuerza que actúa sobre el elemento mecánico. Por su parte, el estator constituye la parte fija del actuador y es aquella que provee el magnetismo necesario para inducir la fuerza electromotriz.</a:t>
            </a:r>
          </a:p>
          <a:p>
            <a:endParaRPr lang="es-MX" dirty="0"/>
          </a:p>
        </p:txBody>
      </p:sp>
      <p:sp>
        <p:nvSpPr>
          <p:cNvPr id="4" name="Marcador de contenido 3">
            <a:extLst>
              <a:ext uri="{FF2B5EF4-FFF2-40B4-BE49-F238E27FC236}">
                <a16:creationId xmlns:a16="http://schemas.microsoft.com/office/drawing/2014/main" id="{8266D92E-8B9C-4462-857A-468BB8734F95}"/>
              </a:ext>
            </a:extLst>
          </p:cNvPr>
          <p:cNvSpPr>
            <a:spLocks noGrp="1"/>
          </p:cNvSpPr>
          <p:nvPr>
            <p:ph sz="half" idx="2"/>
          </p:nvPr>
        </p:nvSpPr>
        <p:spPr>
          <a:xfrm>
            <a:off x="6500707" y="3140968"/>
            <a:ext cx="5078677" cy="3312368"/>
          </a:xfrm>
        </p:spPr>
        <p:txBody>
          <a:bodyPr>
            <a:normAutofit fontScale="70000" lnSpcReduction="20000"/>
          </a:bodyPr>
          <a:lstStyle/>
          <a:p>
            <a:r>
              <a:rPr lang="es-MX" dirty="0">
                <a:solidFill>
                  <a:srgbClr val="FFC000"/>
                </a:solidFill>
              </a:rPr>
              <a:t>Actuadores de corriente alterna (CA) </a:t>
            </a:r>
          </a:p>
          <a:p>
            <a:pPr algn="just"/>
            <a:r>
              <a:rPr lang="es-MX" dirty="0"/>
              <a:t>Los actuadores de corriente alterna, por su parte, se sirven de un flujo eléctrico en el cual la intensidad cambia de dirección periódicamente, esto como consecuencia del cambio periódico de polaridad de la tensión aplicado en los bornes de alimentación del motor En aplicaciones de velocidad variable, los motores CA dependen fundamentalmente de la frecuencia de operación del voltaje aplicado para modificar los rangos de velocidad.</a:t>
            </a:r>
          </a:p>
        </p:txBody>
      </p:sp>
      <p:pic>
        <p:nvPicPr>
          <p:cNvPr id="9218" name="Picture 2" descr="Motores de Corriente Directa - EcuRed">
            <a:extLst>
              <a:ext uri="{FF2B5EF4-FFF2-40B4-BE49-F238E27FC236}">
                <a16:creationId xmlns:a16="http://schemas.microsoft.com/office/drawing/2014/main" id="{59EAF29E-5AB6-4BC7-93DD-4183830D8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228" y="4293096"/>
            <a:ext cx="2276475" cy="200977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830525CC-8A88-4461-8BF5-C40B6C197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3213" y="1000348"/>
            <a:ext cx="18669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Motor universal - santirrazocultor">
            <a:extLst>
              <a:ext uri="{FF2B5EF4-FFF2-40B4-BE49-F238E27FC236}">
                <a16:creationId xmlns:a16="http://schemas.microsoft.com/office/drawing/2014/main" id="{3397101A-925A-4671-AF41-6CAB1AAA36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4772" y="1000348"/>
            <a:ext cx="2600325"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58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8B17C80-9DBC-48A3-963E-7EA39D81271A}"/>
              </a:ext>
            </a:extLst>
          </p:cNvPr>
          <p:cNvSpPr>
            <a:spLocks noGrp="1"/>
          </p:cNvSpPr>
          <p:nvPr>
            <p:ph sz="half" idx="1"/>
          </p:nvPr>
        </p:nvSpPr>
        <p:spPr>
          <a:xfrm>
            <a:off x="1218883" y="764704"/>
            <a:ext cx="5078677" cy="5407496"/>
          </a:xfrm>
        </p:spPr>
        <p:txBody>
          <a:bodyPr>
            <a:normAutofit fontScale="70000" lnSpcReduction="20000"/>
          </a:bodyPr>
          <a:lstStyle/>
          <a:p>
            <a:r>
              <a:rPr lang="es-MX" dirty="0">
                <a:solidFill>
                  <a:srgbClr val="FFC000"/>
                </a:solidFill>
              </a:rPr>
              <a:t>Motores paso a paso </a:t>
            </a:r>
          </a:p>
          <a:p>
            <a:pPr algn="just"/>
            <a:r>
              <a:rPr lang="es-MX" dirty="0"/>
              <a:t>El motor paso a paso funciona con el mismo principio físico fundamental de los actuadores de CD y CA, solo que este tipo de actuador electromecánico convierte una serie de impulsos eléctricos en desplazamientos angulares discretos, lo cual implica que este es capaz de avanzar un determinado valor en grados (pasos) del eje motriz dependiendo de las entradas de control. </a:t>
            </a:r>
          </a:p>
        </p:txBody>
      </p:sp>
      <p:sp>
        <p:nvSpPr>
          <p:cNvPr id="4" name="Marcador de contenido 3">
            <a:extLst>
              <a:ext uri="{FF2B5EF4-FFF2-40B4-BE49-F238E27FC236}">
                <a16:creationId xmlns:a16="http://schemas.microsoft.com/office/drawing/2014/main" id="{8266D92E-8B9C-4462-857A-468BB8734F95}"/>
              </a:ext>
            </a:extLst>
          </p:cNvPr>
          <p:cNvSpPr>
            <a:spLocks noGrp="1"/>
          </p:cNvSpPr>
          <p:nvPr>
            <p:ph sz="half" idx="2"/>
          </p:nvPr>
        </p:nvSpPr>
        <p:spPr>
          <a:xfrm>
            <a:off x="6297560" y="792808"/>
            <a:ext cx="5078677" cy="3212256"/>
          </a:xfrm>
        </p:spPr>
        <p:txBody>
          <a:bodyPr>
            <a:normAutofit fontScale="70000" lnSpcReduction="20000"/>
          </a:bodyPr>
          <a:lstStyle/>
          <a:p>
            <a:r>
              <a:rPr lang="es-MX" dirty="0">
                <a:solidFill>
                  <a:srgbClr val="FFC000"/>
                </a:solidFill>
              </a:rPr>
              <a:t>Motores paso a paso de imán permanente </a:t>
            </a:r>
          </a:p>
          <a:p>
            <a:pPr algn="just"/>
            <a:r>
              <a:rPr lang="es-MX" dirty="0"/>
              <a:t>Este tipo de motor se conoce como motor paso a paso de imán permanente debido a que un imán cerámico con forma de cilindro dentado constituye el rotor de este y porque su estator está fabricado de material ferromagnético dispuesto en forma de láminas; esta característica del rotor representa una de las principales ventajas de este motor, debido a que en ausencia de excitación eléctrica el eje del motor permanece en la misma posición [véase figura 1.60)</a:t>
            </a:r>
          </a:p>
        </p:txBody>
      </p:sp>
      <p:pic>
        <p:nvPicPr>
          <p:cNvPr id="2" name="Imagen 1">
            <a:extLst>
              <a:ext uri="{FF2B5EF4-FFF2-40B4-BE49-F238E27FC236}">
                <a16:creationId xmlns:a16="http://schemas.microsoft.com/office/drawing/2014/main" id="{B86C9907-33B9-403A-868B-D37C10C147D4}"/>
              </a:ext>
            </a:extLst>
          </p:cNvPr>
          <p:cNvPicPr>
            <a:picLocks noChangeAspect="1"/>
          </p:cNvPicPr>
          <p:nvPr/>
        </p:nvPicPr>
        <p:blipFill>
          <a:blip r:embed="rId2"/>
          <a:stretch>
            <a:fillRect/>
          </a:stretch>
        </p:blipFill>
        <p:spPr>
          <a:xfrm>
            <a:off x="6670476" y="4004940"/>
            <a:ext cx="4597552" cy="2794299"/>
          </a:xfrm>
          <a:prstGeom prst="rect">
            <a:avLst/>
          </a:prstGeom>
        </p:spPr>
      </p:pic>
      <p:pic>
        <p:nvPicPr>
          <p:cNvPr id="8194" name="Picture 2" descr="Motores paso a paso - Características básicas - Robots Argentina">
            <a:extLst>
              <a:ext uri="{FF2B5EF4-FFF2-40B4-BE49-F238E27FC236}">
                <a16:creationId xmlns:a16="http://schemas.microsoft.com/office/drawing/2014/main" id="{9D5C3110-0AE8-4D5F-8FAD-3D7470DE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3932" y="3917528"/>
            <a:ext cx="2254529" cy="2175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602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ítulo 4">
            <a:extLst>
              <a:ext uri="{FF2B5EF4-FFF2-40B4-BE49-F238E27FC236}">
                <a16:creationId xmlns:a16="http://schemas.microsoft.com/office/drawing/2014/main" id="{53F03865-F0A2-45CD-8C20-DBE8799EF60F}"/>
              </a:ext>
            </a:extLst>
          </p:cNvPr>
          <p:cNvSpPr>
            <a:spLocks noGrp="1"/>
          </p:cNvSpPr>
          <p:nvPr>
            <p:ph type="subTitle" idx="1"/>
          </p:nvPr>
        </p:nvSpPr>
        <p:spPr>
          <a:xfrm>
            <a:off x="1125860" y="836712"/>
            <a:ext cx="8735325" cy="908423"/>
          </a:xfrm>
        </p:spPr>
        <p:txBody>
          <a:bodyPr>
            <a:normAutofit/>
          </a:bodyPr>
          <a:lstStyle/>
          <a:p>
            <a:r>
              <a:rPr lang="es-MX" sz="4000" dirty="0"/>
              <a:t>Protocolos de comunicación</a:t>
            </a:r>
          </a:p>
        </p:txBody>
      </p:sp>
      <p:pic>
        <p:nvPicPr>
          <p:cNvPr id="10246" name="Picture 6" descr="IoT: protocolos de comunicación, ataques y recomendaciones | INCIBE-CERT">
            <a:extLst>
              <a:ext uri="{FF2B5EF4-FFF2-40B4-BE49-F238E27FC236}">
                <a16:creationId xmlns:a16="http://schemas.microsoft.com/office/drawing/2014/main" id="{9E05894B-3D3B-4F16-9570-AA7B3581F0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74532" y="1634984"/>
            <a:ext cx="4333353" cy="4373852"/>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F604491D-21EB-443B-A080-1C5719916918}"/>
              </a:ext>
            </a:extLst>
          </p:cNvPr>
          <p:cNvSpPr txBox="1"/>
          <p:nvPr/>
        </p:nvSpPr>
        <p:spPr>
          <a:xfrm>
            <a:off x="1125860" y="3581306"/>
            <a:ext cx="5976664" cy="1569660"/>
          </a:xfrm>
          <a:prstGeom prst="rect">
            <a:avLst/>
          </a:prstGeom>
          <a:noFill/>
        </p:spPr>
        <p:txBody>
          <a:bodyPr wrap="square">
            <a:spAutoFit/>
          </a:bodyPr>
          <a:lstStyle/>
          <a:p>
            <a:pPr algn="just"/>
            <a:r>
              <a:rPr lang="es-MX" sz="1600" i="0" dirty="0">
                <a:effectLst/>
                <a:latin typeface="RalewayMedium"/>
              </a:rPr>
              <a:t>En informática y telecomunicación, un protocolo de comunicaciones es un conjunto de reglas y normas que permiten que dos o más entidades de un sistema de comunicación se comuniquen entre ellos para transmitir información por medio de cualquier tipo de variación de una magnitud física.</a:t>
            </a:r>
            <a:endParaRPr lang="es-MX" sz="1600" dirty="0"/>
          </a:p>
        </p:txBody>
      </p:sp>
      <p:sp>
        <p:nvSpPr>
          <p:cNvPr id="12" name="CuadroTexto 11">
            <a:extLst>
              <a:ext uri="{FF2B5EF4-FFF2-40B4-BE49-F238E27FC236}">
                <a16:creationId xmlns:a16="http://schemas.microsoft.com/office/drawing/2014/main" id="{4BD054A1-B471-4158-B01C-F4FA532F7C16}"/>
              </a:ext>
            </a:extLst>
          </p:cNvPr>
          <p:cNvSpPr txBox="1"/>
          <p:nvPr/>
        </p:nvSpPr>
        <p:spPr>
          <a:xfrm>
            <a:off x="1125860" y="2815029"/>
            <a:ext cx="6127750" cy="461665"/>
          </a:xfrm>
          <a:prstGeom prst="rect">
            <a:avLst/>
          </a:prstGeom>
          <a:noFill/>
        </p:spPr>
        <p:txBody>
          <a:bodyPr wrap="square">
            <a:spAutoFit/>
          </a:bodyPr>
          <a:lstStyle/>
          <a:p>
            <a:r>
              <a:rPr lang="es-MX" dirty="0">
                <a:solidFill>
                  <a:srgbClr val="FFC000"/>
                </a:solidFill>
                <a:latin typeface="RalewayMedium"/>
              </a:rPr>
              <a:t>Definición</a:t>
            </a:r>
            <a:endParaRPr lang="es-MX" dirty="0">
              <a:solidFill>
                <a:srgbClr val="FFC000"/>
              </a:solidFill>
            </a:endParaRPr>
          </a:p>
        </p:txBody>
      </p:sp>
    </p:spTree>
    <p:extLst>
      <p:ext uri="{BB962C8B-B14F-4D97-AF65-F5344CB8AC3E}">
        <p14:creationId xmlns:p14="http://schemas.microsoft.com/office/powerpoint/2010/main" val="1699221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BEA636-CB07-4673-A69C-84EBEC953F2B}"/>
              </a:ext>
            </a:extLst>
          </p:cNvPr>
          <p:cNvSpPr>
            <a:spLocks noGrp="1"/>
          </p:cNvSpPr>
          <p:nvPr>
            <p:ph type="title"/>
          </p:nvPr>
        </p:nvSpPr>
        <p:spPr>
          <a:xfrm>
            <a:off x="1218883" y="274637"/>
            <a:ext cx="10360501" cy="706091"/>
          </a:xfrm>
        </p:spPr>
        <p:txBody>
          <a:bodyPr/>
          <a:lstStyle/>
          <a:p>
            <a:r>
              <a:rPr lang="es-MX" dirty="0">
                <a:solidFill>
                  <a:srgbClr val="FFC000"/>
                </a:solidFill>
              </a:rPr>
              <a:t>Protocolos Paralelos. </a:t>
            </a:r>
          </a:p>
        </p:txBody>
      </p:sp>
      <p:sp>
        <p:nvSpPr>
          <p:cNvPr id="3" name="Marcador de contenido 2">
            <a:extLst>
              <a:ext uri="{FF2B5EF4-FFF2-40B4-BE49-F238E27FC236}">
                <a16:creationId xmlns:a16="http://schemas.microsoft.com/office/drawing/2014/main" id="{FABAB6CB-74C4-4BA0-9FA8-C73699CC04BB}"/>
              </a:ext>
            </a:extLst>
          </p:cNvPr>
          <p:cNvSpPr>
            <a:spLocks noGrp="1"/>
          </p:cNvSpPr>
          <p:nvPr>
            <p:ph idx="1"/>
          </p:nvPr>
        </p:nvSpPr>
        <p:spPr>
          <a:xfrm>
            <a:off x="914161" y="1566040"/>
            <a:ext cx="10360501" cy="2158016"/>
          </a:xfrm>
        </p:spPr>
        <p:txBody>
          <a:bodyPr>
            <a:normAutofit fontScale="70000" lnSpcReduction="20000"/>
          </a:bodyPr>
          <a:lstStyle/>
          <a:p>
            <a:pPr algn="just"/>
            <a:r>
              <a:rPr lang="es-MX" dirty="0"/>
              <a:t>La comunicación paralela transmite todos los bits de un dato de manera simultánea, por lo tanto la velocidad de transferencia es rápida, sin embargo tiene la desventaja de utilizar una gran cantidad de líneas, que lo hace más costoso y receptivo al ruido eléctrico. </a:t>
            </a:r>
          </a:p>
          <a:p>
            <a:pPr algn="just"/>
            <a:r>
              <a:rPr lang="es-MX" dirty="0"/>
              <a:t>Esto es justamente es lo que los hace casi inexistentes en los ámbitos relacionados con microcontroladores, dado que lleva a un incremento de la complejidad de los circuitos periféricos al microcontrolador, y lleva a sacrificar una gran cantidad de pines en </a:t>
            </a:r>
            <a:r>
              <a:rPr lang="es-MX" dirty="0" err="1"/>
              <a:t>pos</a:t>
            </a:r>
            <a:r>
              <a:rPr lang="es-MX" dirty="0"/>
              <a:t> de mantener el bus de comunicación. Estas desventajas son las que abrieron lugar a la adopción de los protocolos seriales. </a:t>
            </a:r>
          </a:p>
        </p:txBody>
      </p:sp>
      <p:pic>
        <p:nvPicPr>
          <p:cNvPr id="11270" name="Picture 6" descr="paralelo">
            <a:extLst>
              <a:ext uri="{FF2B5EF4-FFF2-40B4-BE49-F238E27FC236}">
                <a16:creationId xmlns:a16="http://schemas.microsoft.com/office/drawing/2014/main" id="{9643E901-4CDC-47D8-AB64-A0D335C08AD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582244" y="3724056"/>
            <a:ext cx="4248472" cy="2329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844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BEA636-CB07-4673-A69C-84EBEC953F2B}"/>
              </a:ext>
            </a:extLst>
          </p:cNvPr>
          <p:cNvSpPr>
            <a:spLocks noGrp="1"/>
          </p:cNvSpPr>
          <p:nvPr>
            <p:ph type="title"/>
          </p:nvPr>
        </p:nvSpPr>
        <p:spPr/>
        <p:txBody>
          <a:bodyPr/>
          <a:lstStyle/>
          <a:p>
            <a:r>
              <a:rPr lang="es-MX" dirty="0">
                <a:solidFill>
                  <a:srgbClr val="FFC000"/>
                </a:solidFill>
              </a:rPr>
              <a:t>Protocolos Seriales. </a:t>
            </a:r>
          </a:p>
        </p:txBody>
      </p:sp>
      <p:sp>
        <p:nvSpPr>
          <p:cNvPr id="3" name="Marcador de contenido 2">
            <a:extLst>
              <a:ext uri="{FF2B5EF4-FFF2-40B4-BE49-F238E27FC236}">
                <a16:creationId xmlns:a16="http://schemas.microsoft.com/office/drawing/2014/main" id="{FABAB6CB-74C4-4BA0-9FA8-C73699CC04BB}"/>
              </a:ext>
            </a:extLst>
          </p:cNvPr>
          <p:cNvSpPr>
            <a:spLocks noGrp="1"/>
          </p:cNvSpPr>
          <p:nvPr>
            <p:ph idx="1"/>
          </p:nvPr>
        </p:nvSpPr>
        <p:spPr>
          <a:xfrm>
            <a:off x="765820" y="1618716"/>
            <a:ext cx="10360501" cy="2308186"/>
          </a:xfrm>
        </p:spPr>
        <p:txBody>
          <a:bodyPr>
            <a:normAutofit fontScale="62500" lnSpcReduction="20000"/>
          </a:bodyPr>
          <a:lstStyle/>
          <a:p>
            <a:pPr algn="just"/>
            <a:r>
              <a:rPr lang="es-MX" dirty="0"/>
              <a:t>Comunicación Síncrona: es una técnica que consiste en el envío de una trama de datos (conjunto de caracteres) que configura un bloque de información comenzando con un conjunto de bits de sincronismo (SYN) y terminando con otro conjunto de bits de final de bloque (ETB). En este caso, los bits de sincronismo tienen la función de sincronizar los relojes existentes tanto en el emisor como en el receptor, de tal forma que estos controlan la duración de cada bit y carácter. (La comunicación serie, 2013). En la ilustración 3 podemos ver un ejemplo de comunicación sincrónica. </a:t>
            </a:r>
          </a:p>
          <a:p>
            <a:pPr algn="just"/>
            <a:endParaRPr lang="es-MX" dirty="0"/>
          </a:p>
          <a:p>
            <a:pPr marL="0" indent="0" algn="just">
              <a:buNone/>
            </a:pPr>
            <a:r>
              <a:rPr lang="es-MX" dirty="0"/>
              <a:t>ILUSTRACIÓN 3. EJEMPLO DE TRANSMISIÓN SINCRÓNICA.</a:t>
            </a:r>
          </a:p>
        </p:txBody>
      </p:sp>
      <p:pic>
        <p:nvPicPr>
          <p:cNvPr id="4" name="Imagen 3">
            <a:extLst>
              <a:ext uri="{FF2B5EF4-FFF2-40B4-BE49-F238E27FC236}">
                <a16:creationId xmlns:a16="http://schemas.microsoft.com/office/drawing/2014/main" id="{30BF6DB9-A53C-4205-9345-8AE87B449F0E}"/>
              </a:ext>
            </a:extLst>
          </p:cNvPr>
          <p:cNvPicPr>
            <a:picLocks noChangeAspect="1"/>
          </p:cNvPicPr>
          <p:nvPr/>
        </p:nvPicPr>
        <p:blipFill>
          <a:blip r:embed="rId2"/>
          <a:stretch>
            <a:fillRect/>
          </a:stretch>
        </p:blipFill>
        <p:spPr>
          <a:xfrm>
            <a:off x="1232801" y="4437346"/>
            <a:ext cx="10167295" cy="1944216"/>
          </a:xfrm>
          <a:prstGeom prst="rect">
            <a:avLst/>
          </a:prstGeom>
        </p:spPr>
      </p:pic>
    </p:spTree>
    <p:extLst>
      <p:ext uri="{BB962C8B-B14F-4D97-AF65-F5344CB8AC3E}">
        <p14:creationId xmlns:p14="http://schemas.microsoft.com/office/powerpoint/2010/main" val="210597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esquinas redondeadas 7">
            <a:extLst>
              <a:ext uri="{FF2B5EF4-FFF2-40B4-BE49-F238E27FC236}">
                <a16:creationId xmlns:a16="http://schemas.microsoft.com/office/drawing/2014/main" id="{6F43C1A0-5328-4725-9D90-D63AE5356BDB}"/>
              </a:ext>
            </a:extLst>
          </p:cNvPr>
          <p:cNvSpPr/>
          <p:nvPr/>
        </p:nvSpPr>
        <p:spPr>
          <a:xfrm>
            <a:off x="5469655" y="3202698"/>
            <a:ext cx="1554506" cy="839376"/>
          </a:xfrm>
          <a:prstGeom prst="roundRect">
            <a:avLst/>
          </a:prstGeom>
          <a:solidFill>
            <a:srgbClr val="FFC000"/>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bg1"/>
                </a:solidFill>
              </a:rPr>
              <a:t>Tipos de variables</a:t>
            </a:r>
            <a:endParaRPr lang="es-MX" sz="1600" dirty="0">
              <a:solidFill>
                <a:schemeClr val="bg1"/>
              </a:solidFill>
            </a:endParaRPr>
          </a:p>
        </p:txBody>
      </p:sp>
      <p:sp>
        <p:nvSpPr>
          <p:cNvPr id="10" name="Rectángulo: esquinas redondeadas 9">
            <a:extLst>
              <a:ext uri="{FF2B5EF4-FFF2-40B4-BE49-F238E27FC236}">
                <a16:creationId xmlns:a16="http://schemas.microsoft.com/office/drawing/2014/main" id="{D1885655-1DC2-4F82-B44E-FFE26BA63EC7}"/>
              </a:ext>
            </a:extLst>
          </p:cNvPr>
          <p:cNvSpPr/>
          <p:nvPr/>
        </p:nvSpPr>
        <p:spPr>
          <a:xfrm>
            <a:off x="6663899" y="4418609"/>
            <a:ext cx="1511192" cy="33615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600" dirty="0"/>
              <a:t>Aceleración</a:t>
            </a:r>
          </a:p>
        </p:txBody>
      </p:sp>
      <p:sp>
        <p:nvSpPr>
          <p:cNvPr id="11" name="Rectángulo: esquinas redondeadas 10">
            <a:extLst>
              <a:ext uri="{FF2B5EF4-FFF2-40B4-BE49-F238E27FC236}">
                <a16:creationId xmlns:a16="http://schemas.microsoft.com/office/drawing/2014/main" id="{0E4432CE-9CC8-4E8E-8EE8-7975A119B3EE}"/>
              </a:ext>
            </a:extLst>
          </p:cNvPr>
          <p:cNvSpPr/>
          <p:nvPr/>
        </p:nvSpPr>
        <p:spPr>
          <a:xfrm>
            <a:off x="10507582" y="1549148"/>
            <a:ext cx="1099038" cy="53997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600" dirty="0"/>
              <a:t>Posición</a:t>
            </a:r>
          </a:p>
        </p:txBody>
      </p:sp>
      <p:sp>
        <p:nvSpPr>
          <p:cNvPr id="19" name="Rectángulo: esquinas redondeadas 18">
            <a:extLst>
              <a:ext uri="{FF2B5EF4-FFF2-40B4-BE49-F238E27FC236}">
                <a16:creationId xmlns:a16="http://schemas.microsoft.com/office/drawing/2014/main" id="{9BDEAFB5-F987-463E-ACF8-EC13069BC4C3}"/>
              </a:ext>
            </a:extLst>
          </p:cNvPr>
          <p:cNvSpPr/>
          <p:nvPr/>
        </p:nvSpPr>
        <p:spPr>
          <a:xfrm>
            <a:off x="9502870" y="3539817"/>
            <a:ext cx="1164652" cy="539973"/>
          </a:xfrm>
          <a:prstGeom prst="roundRect">
            <a:avLst>
              <a:gd name="adj" fmla="val 4892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600" dirty="0"/>
              <a:t>Distancia</a:t>
            </a:r>
          </a:p>
        </p:txBody>
      </p:sp>
      <p:sp>
        <p:nvSpPr>
          <p:cNvPr id="21" name="Rectángulo: esquinas redondeadas 20">
            <a:extLst>
              <a:ext uri="{FF2B5EF4-FFF2-40B4-BE49-F238E27FC236}">
                <a16:creationId xmlns:a16="http://schemas.microsoft.com/office/drawing/2014/main" id="{E0DA68DD-E1D1-4A50-A620-08D28D1B98B0}"/>
              </a:ext>
            </a:extLst>
          </p:cNvPr>
          <p:cNvSpPr/>
          <p:nvPr/>
        </p:nvSpPr>
        <p:spPr>
          <a:xfrm>
            <a:off x="6838150" y="4932466"/>
            <a:ext cx="877319" cy="37708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600" dirty="0"/>
              <a:t>Gas</a:t>
            </a:r>
          </a:p>
        </p:txBody>
      </p:sp>
      <p:sp>
        <p:nvSpPr>
          <p:cNvPr id="23" name="Rectángulo: esquinas redondeadas 22">
            <a:extLst>
              <a:ext uri="{FF2B5EF4-FFF2-40B4-BE49-F238E27FC236}">
                <a16:creationId xmlns:a16="http://schemas.microsoft.com/office/drawing/2014/main" id="{20BE62AA-5169-4CD2-8F49-688E5BE8C3CE}"/>
              </a:ext>
            </a:extLst>
          </p:cNvPr>
          <p:cNvSpPr/>
          <p:nvPr/>
        </p:nvSpPr>
        <p:spPr>
          <a:xfrm>
            <a:off x="8325698" y="1350313"/>
            <a:ext cx="1270197" cy="52597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600" dirty="0"/>
              <a:t>Biometría</a:t>
            </a:r>
          </a:p>
        </p:txBody>
      </p:sp>
      <p:sp>
        <p:nvSpPr>
          <p:cNvPr id="25" name="Rectángulo: esquinas redondeadas 24">
            <a:extLst>
              <a:ext uri="{FF2B5EF4-FFF2-40B4-BE49-F238E27FC236}">
                <a16:creationId xmlns:a16="http://schemas.microsoft.com/office/drawing/2014/main" id="{3040530D-5279-4839-A9FD-EA1E8B259EEF}"/>
              </a:ext>
            </a:extLst>
          </p:cNvPr>
          <p:cNvSpPr/>
          <p:nvPr/>
        </p:nvSpPr>
        <p:spPr>
          <a:xfrm>
            <a:off x="9093785" y="2384450"/>
            <a:ext cx="1099038" cy="53997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600" dirty="0"/>
              <a:t>Presión</a:t>
            </a:r>
          </a:p>
        </p:txBody>
      </p:sp>
      <p:sp>
        <p:nvSpPr>
          <p:cNvPr id="27" name="Rectángulo: esquinas redondeadas 26">
            <a:extLst>
              <a:ext uri="{FF2B5EF4-FFF2-40B4-BE49-F238E27FC236}">
                <a16:creationId xmlns:a16="http://schemas.microsoft.com/office/drawing/2014/main" id="{7D1715E8-FBAA-4003-A312-2700D28242BB}"/>
              </a:ext>
            </a:extLst>
          </p:cNvPr>
          <p:cNvSpPr/>
          <p:nvPr/>
        </p:nvSpPr>
        <p:spPr>
          <a:xfrm>
            <a:off x="6532556" y="740557"/>
            <a:ext cx="1389439" cy="53997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600" dirty="0"/>
              <a:t>Distancia</a:t>
            </a:r>
          </a:p>
        </p:txBody>
      </p:sp>
      <p:sp>
        <p:nvSpPr>
          <p:cNvPr id="29" name="Rectángulo: esquinas redondeadas 28">
            <a:extLst>
              <a:ext uri="{FF2B5EF4-FFF2-40B4-BE49-F238E27FC236}">
                <a16:creationId xmlns:a16="http://schemas.microsoft.com/office/drawing/2014/main" id="{B12569C6-D3DB-4EAB-9DA0-E186E156CB4E}"/>
              </a:ext>
            </a:extLst>
          </p:cNvPr>
          <p:cNvSpPr/>
          <p:nvPr/>
        </p:nvSpPr>
        <p:spPr>
          <a:xfrm>
            <a:off x="2916141" y="4572631"/>
            <a:ext cx="1099038" cy="53997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600" dirty="0"/>
              <a:t>Audio</a:t>
            </a:r>
          </a:p>
        </p:txBody>
      </p:sp>
      <p:sp>
        <p:nvSpPr>
          <p:cNvPr id="31" name="Rectángulo: esquinas redondeadas 30">
            <a:extLst>
              <a:ext uri="{FF2B5EF4-FFF2-40B4-BE49-F238E27FC236}">
                <a16:creationId xmlns:a16="http://schemas.microsoft.com/office/drawing/2014/main" id="{BACB0450-2D96-4BC0-B855-3AF2A79E6BD7}"/>
              </a:ext>
            </a:extLst>
          </p:cNvPr>
          <p:cNvSpPr/>
          <p:nvPr/>
        </p:nvSpPr>
        <p:spPr>
          <a:xfrm>
            <a:off x="3286905" y="5774296"/>
            <a:ext cx="1099038" cy="53997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600" dirty="0"/>
              <a:t>Carga</a:t>
            </a:r>
          </a:p>
        </p:txBody>
      </p:sp>
      <p:sp>
        <p:nvSpPr>
          <p:cNvPr id="35" name="Rectángulo: esquinas redondeadas 34">
            <a:extLst>
              <a:ext uri="{FF2B5EF4-FFF2-40B4-BE49-F238E27FC236}">
                <a16:creationId xmlns:a16="http://schemas.microsoft.com/office/drawing/2014/main" id="{7A0F7B86-DAF2-41CD-9092-3AAB9D6CE52B}"/>
              </a:ext>
            </a:extLst>
          </p:cNvPr>
          <p:cNvSpPr/>
          <p:nvPr/>
        </p:nvSpPr>
        <p:spPr>
          <a:xfrm>
            <a:off x="4822176" y="5571137"/>
            <a:ext cx="1099038" cy="53997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600" dirty="0"/>
              <a:t>Otras variables</a:t>
            </a:r>
          </a:p>
        </p:txBody>
      </p:sp>
      <p:sp>
        <p:nvSpPr>
          <p:cNvPr id="37" name="Rectángulo: esquinas redondeadas 36">
            <a:extLst>
              <a:ext uri="{FF2B5EF4-FFF2-40B4-BE49-F238E27FC236}">
                <a16:creationId xmlns:a16="http://schemas.microsoft.com/office/drawing/2014/main" id="{91366074-121D-4C15-BDC1-2EDF36F96EB7}"/>
              </a:ext>
            </a:extLst>
          </p:cNvPr>
          <p:cNvSpPr/>
          <p:nvPr/>
        </p:nvSpPr>
        <p:spPr>
          <a:xfrm>
            <a:off x="2751651" y="2234128"/>
            <a:ext cx="1389441" cy="53997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600" dirty="0"/>
              <a:t>Señales Eléctricas</a:t>
            </a:r>
          </a:p>
        </p:txBody>
      </p:sp>
      <p:sp>
        <p:nvSpPr>
          <p:cNvPr id="39" name="Rectángulo: esquinas redondeadas 38">
            <a:extLst>
              <a:ext uri="{FF2B5EF4-FFF2-40B4-BE49-F238E27FC236}">
                <a16:creationId xmlns:a16="http://schemas.microsoft.com/office/drawing/2014/main" id="{98B94BBE-FD8C-45C9-AAD5-FB29FEADA481}"/>
              </a:ext>
            </a:extLst>
          </p:cNvPr>
          <p:cNvSpPr/>
          <p:nvPr/>
        </p:nvSpPr>
        <p:spPr>
          <a:xfrm>
            <a:off x="4338269" y="1321452"/>
            <a:ext cx="1099038" cy="53997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600" dirty="0"/>
              <a:t>Color</a:t>
            </a:r>
          </a:p>
        </p:txBody>
      </p:sp>
      <p:sp>
        <p:nvSpPr>
          <p:cNvPr id="41" name="Rectángulo: esquinas redondeadas 40">
            <a:extLst>
              <a:ext uri="{FF2B5EF4-FFF2-40B4-BE49-F238E27FC236}">
                <a16:creationId xmlns:a16="http://schemas.microsoft.com/office/drawing/2014/main" id="{7E9609BD-3FA7-43C0-809F-294404D16222}"/>
              </a:ext>
            </a:extLst>
          </p:cNvPr>
          <p:cNvSpPr/>
          <p:nvPr/>
        </p:nvSpPr>
        <p:spPr>
          <a:xfrm>
            <a:off x="4799477" y="4553739"/>
            <a:ext cx="1188729" cy="53997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600" dirty="0"/>
              <a:t>Medio Ambiente</a:t>
            </a:r>
          </a:p>
        </p:txBody>
      </p:sp>
      <p:sp>
        <p:nvSpPr>
          <p:cNvPr id="43" name="Rectángulo: esquinas redondeadas 42">
            <a:extLst>
              <a:ext uri="{FF2B5EF4-FFF2-40B4-BE49-F238E27FC236}">
                <a16:creationId xmlns:a16="http://schemas.microsoft.com/office/drawing/2014/main" id="{10DCFB09-959A-4AC2-B9CD-2C576FA1B991}"/>
              </a:ext>
            </a:extLst>
          </p:cNvPr>
          <p:cNvSpPr/>
          <p:nvPr/>
        </p:nvSpPr>
        <p:spPr>
          <a:xfrm>
            <a:off x="3864464" y="3734854"/>
            <a:ext cx="1164652" cy="44048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600" dirty="0"/>
              <a:t>Vibración</a:t>
            </a:r>
          </a:p>
        </p:txBody>
      </p:sp>
      <p:sp>
        <p:nvSpPr>
          <p:cNvPr id="45" name="Rectángulo: esquinas redondeadas 44">
            <a:extLst>
              <a:ext uri="{FF2B5EF4-FFF2-40B4-BE49-F238E27FC236}">
                <a16:creationId xmlns:a16="http://schemas.microsoft.com/office/drawing/2014/main" id="{7D02249C-DA07-4323-B3C2-CCAEDB9F98D2}"/>
              </a:ext>
            </a:extLst>
          </p:cNvPr>
          <p:cNvSpPr/>
          <p:nvPr/>
        </p:nvSpPr>
        <p:spPr>
          <a:xfrm>
            <a:off x="4275270" y="2522636"/>
            <a:ext cx="1099038" cy="53997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600" dirty="0"/>
              <a:t>Flexión</a:t>
            </a:r>
          </a:p>
        </p:txBody>
      </p:sp>
      <p:sp>
        <p:nvSpPr>
          <p:cNvPr id="47" name="Rectángulo: esquinas redondeadas 46">
            <a:extLst>
              <a:ext uri="{FF2B5EF4-FFF2-40B4-BE49-F238E27FC236}">
                <a16:creationId xmlns:a16="http://schemas.microsoft.com/office/drawing/2014/main" id="{D825980B-F2E6-4F20-A78D-ADA25B4C9CA6}"/>
              </a:ext>
            </a:extLst>
          </p:cNvPr>
          <p:cNvSpPr/>
          <p:nvPr/>
        </p:nvSpPr>
        <p:spPr>
          <a:xfrm>
            <a:off x="7785202" y="3884287"/>
            <a:ext cx="1511192" cy="33615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600" dirty="0"/>
              <a:t>Magnetismo</a:t>
            </a:r>
          </a:p>
        </p:txBody>
      </p:sp>
      <p:sp>
        <p:nvSpPr>
          <p:cNvPr id="49" name="Rectángulo: esquinas redondeadas 48">
            <a:extLst>
              <a:ext uri="{FF2B5EF4-FFF2-40B4-BE49-F238E27FC236}">
                <a16:creationId xmlns:a16="http://schemas.microsoft.com/office/drawing/2014/main" id="{0277048A-0CDB-4FE3-8619-E6AD402479F4}"/>
              </a:ext>
            </a:extLst>
          </p:cNvPr>
          <p:cNvSpPr/>
          <p:nvPr/>
        </p:nvSpPr>
        <p:spPr>
          <a:xfrm>
            <a:off x="7089312" y="2934359"/>
            <a:ext cx="1511192" cy="33615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600" dirty="0"/>
              <a:t>Temperatura</a:t>
            </a:r>
          </a:p>
        </p:txBody>
      </p:sp>
      <p:sp>
        <p:nvSpPr>
          <p:cNvPr id="51" name="Rectángulo: esquinas redondeadas 50">
            <a:extLst>
              <a:ext uri="{FF2B5EF4-FFF2-40B4-BE49-F238E27FC236}">
                <a16:creationId xmlns:a16="http://schemas.microsoft.com/office/drawing/2014/main" id="{13A37554-432E-4149-A744-7D774723CB32}"/>
              </a:ext>
            </a:extLst>
          </p:cNvPr>
          <p:cNvSpPr/>
          <p:nvPr/>
        </p:nvSpPr>
        <p:spPr>
          <a:xfrm>
            <a:off x="5825432" y="2036548"/>
            <a:ext cx="1389441" cy="53997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600" dirty="0"/>
              <a:t>Intensidad luminosa</a:t>
            </a:r>
          </a:p>
        </p:txBody>
      </p:sp>
      <p:graphicFrame>
        <p:nvGraphicFramePr>
          <p:cNvPr id="52" name="Diagrama 51">
            <a:extLst>
              <a:ext uri="{FF2B5EF4-FFF2-40B4-BE49-F238E27FC236}">
                <a16:creationId xmlns:a16="http://schemas.microsoft.com/office/drawing/2014/main" id="{C3222667-3773-410A-BF73-61AF421C6624}"/>
              </a:ext>
            </a:extLst>
          </p:cNvPr>
          <p:cNvGraphicFramePr/>
          <p:nvPr>
            <p:extLst>
              <p:ext uri="{D42A27DB-BD31-4B8C-83A1-F6EECF244321}">
                <p14:modId xmlns:p14="http://schemas.microsoft.com/office/powerpoint/2010/main" val="4084124627"/>
              </p:ext>
            </p:extLst>
          </p:nvPr>
        </p:nvGraphicFramePr>
        <p:xfrm>
          <a:off x="9765259" y="5308852"/>
          <a:ext cx="2478448" cy="1328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5" name="Rectángulo: esquinas redondeadas 54">
            <a:extLst>
              <a:ext uri="{FF2B5EF4-FFF2-40B4-BE49-F238E27FC236}">
                <a16:creationId xmlns:a16="http://schemas.microsoft.com/office/drawing/2014/main" id="{2853D5A7-65A2-40FB-B0A1-BB9B96CC0363}"/>
              </a:ext>
            </a:extLst>
          </p:cNvPr>
          <p:cNvSpPr/>
          <p:nvPr/>
        </p:nvSpPr>
        <p:spPr>
          <a:xfrm>
            <a:off x="2604092" y="1158106"/>
            <a:ext cx="1501261" cy="36822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600" dirty="0"/>
              <a:t>Capacitancia</a:t>
            </a:r>
          </a:p>
        </p:txBody>
      </p:sp>
      <p:sp>
        <p:nvSpPr>
          <p:cNvPr id="57" name="Rectángulo: esquinas redondeadas 56">
            <a:extLst>
              <a:ext uri="{FF2B5EF4-FFF2-40B4-BE49-F238E27FC236}">
                <a16:creationId xmlns:a16="http://schemas.microsoft.com/office/drawing/2014/main" id="{903A42F7-5C1F-43C3-A1CC-47F6D35DC7E1}"/>
              </a:ext>
            </a:extLst>
          </p:cNvPr>
          <p:cNvSpPr/>
          <p:nvPr/>
        </p:nvSpPr>
        <p:spPr>
          <a:xfrm>
            <a:off x="1156634" y="3487581"/>
            <a:ext cx="1389441" cy="41728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600" dirty="0"/>
              <a:t>Resistencia</a:t>
            </a:r>
          </a:p>
        </p:txBody>
      </p:sp>
      <p:sp>
        <p:nvSpPr>
          <p:cNvPr id="59" name="Rectángulo: esquinas redondeadas 58">
            <a:extLst>
              <a:ext uri="{FF2B5EF4-FFF2-40B4-BE49-F238E27FC236}">
                <a16:creationId xmlns:a16="http://schemas.microsoft.com/office/drawing/2014/main" id="{0EDC5ACD-7407-4404-AC48-6BD101BACA37}"/>
              </a:ext>
            </a:extLst>
          </p:cNvPr>
          <p:cNvSpPr/>
          <p:nvPr/>
        </p:nvSpPr>
        <p:spPr>
          <a:xfrm>
            <a:off x="2873189" y="3300129"/>
            <a:ext cx="1099038" cy="3635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600" dirty="0"/>
              <a:t>Voltaje</a:t>
            </a:r>
          </a:p>
        </p:txBody>
      </p:sp>
      <p:sp>
        <p:nvSpPr>
          <p:cNvPr id="61" name="Rectángulo: esquinas redondeadas 60">
            <a:extLst>
              <a:ext uri="{FF2B5EF4-FFF2-40B4-BE49-F238E27FC236}">
                <a16:creationId xmlns:a16="http://schemas.microsoft.com/office/drawing/2014/main" id="{FE5990A0-4ED8-4E19-91CF-84C075472390}"/>
              </a:ext>
            </a:extLst>
          </p:cNvPr>
          <p:cNvSpPr/>
          <p:nvPr/>
        </p:nvSpPr>
        <p:spPr>
          <a:xfrm>
            <a:off x="1017693" y="2595463"/>
            <a:ext cx="1283961" cy="3691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600" dirty="0"/>
              <a:t>Corriente</a:t>
            </a:r>
          </a:p>
        </p:txBody>
      </p:sp>
      <p:sp>
        <p:nvSpPr>
          <p:cNvPr id="63" name="Rectángulo: esquinas redondeadas 62">
            <a:extLst>
              <a:ext uri="{FF2B5EF4-FFF2-40B4-BE49-F238E27FC236}">
                <a16:creationId xmlns:a16="http://schemas.microsoft.com/office/drawing/2014/main" id="{347DAA21-22D5-4E9E-B8BB-66BBC1BDA988}"/>
              </a:ext>
            </a:extLst>
          </p:cNvPr>
          <p:cNvSpPr/>
          <p:nvPr/>
        </p:nvSpPr>
        <p:spPr>
          <a:xfrm>
            <a:off x="1012799" y="1446230"/>
            <a:ext cx="1389441" cy="41728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600" dirty="0"/>
              <a:t>Inductancia</a:t>
            </a:r>
          </a:p>
        </p:txBody>
      </p:sp>
      <p:cxnSp>
        <p:nvCxnSpPr>
          <p:cNvPr id="87" name="Conector: curvado 86">
            <a:extLst>
              <a:ext uri="{FF2B5EF4-FFF2-40B4-BE49-F238E27FC236}">
                <a16:creationId xmlns:a16="http://schemas.microsoft.com/office/drawing/2014/main" id="{FF420E26-CED4-432A-9F31-F47F6E9B131E}"/>
              </a:ext>
            </a:extLst>
          </p:cNvPr>
          <p:cNvCxnSpPr>
            <a:cxnSpLocks/>
            <a:stCxn id="8" idx="0"/>
            <a:endCxn id="51" idx="2"/>
          </p:cNvCxnSpPr>
          <p:nvPr/>
        </p:nvCxnSpPr>
        <p:spPr>
          <a:xfrm rot="5400000" flipH="1" flipV="1">
            <a:off x="6070442" y="2752988"/>
            <a:ext cx="626177" cy="273245"/>
          </a:xfrm>
          <a:prstGeom prst="curved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9" name="Conector: curvado 88">
            <a:extLst>
              <a:ext uri="{FF2B5EF4-FFF2-40B4-BE49-F238E27FC236}">
                <a16:creationId xmlns:a16="http://schemas.microsoft.com/office/drawing/2014/main" id="{FC8E76B3-7215-46FB-A8DD-D0B25FD9CBCB}"/>
              </a:ext>
            </a:extLst>
          </p:cNvPr>
          <p:cNvCxnSpPr>
            <a:cxnSpLocks/>
            <a:stCxn id="8" idx="3"/>
            <a:endCxn id="47" idx="1"/>
          </p:cNvCxnSpPr>
          <p:nvPr/>
        </p:nvCxnSpPr>
        <p:spPr>
          <a:xfrm>
            <a:off x="7024161" y="3622386"/>
            <a:ext cx="761041" cy="429979"/>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2" name="Conector: curvado 91">
            <a:extLst>
              <a:ext uri="{FF2B5EF4-FFF2-40B4-BE49-F238E27FC236}">
                <a16:creationId xmlns:a16="http://schemas.microsoft.com/office/drawing/2014/main" id="{FE4433E3-404F-4492-8005-66516C360AF4}"/>
              </a:ext>
            </a:extLst>
          </p:cNvPr>
          <p:cNvCxnSpPr>
            <a:cxnSpLocks/>
            <a:stCxn id="8" idx="3"/>
            <a:endCxn id="49" idx="2"/>
          </p:cNvCxnSpPr>
          <p:nvPr/>
        </p:nvCxnSpPr>
        <p:spPr>
          <a:xfrm flipV="1">
            <a:off x="7024161" y="3270514"/>
            <a:ext cx="820747" cy="351872"/>
          </a:xfrm>
          <a:prstGeom prst="curved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5" name="Conector: curvado 94">
            <a:extLst>
              <a:ext uri="{FF2B5EF4-FFF2-40B4-BE49-F238E27FC236}">
                <a16:creationId xmlns:a16="http://schemas.microsoft.com/office/drawing/2014/main" id="{730D7913-F04F-49DE-B134-FFE0920B8759}"/>
              </a:ext>
            </a:extLst>
          </p:cNvPr>
          <p:cNvCxnSpPr>
            <a:cxnSpLocks/>
            <a:stCxn id="8" idx="2"/>
            <a:endCxn id="10" idx="1"/>
          </p:cNvCxnSpPr>
          <p:nvPr/>
        </p:nvCxnSpPr>
        <p:spPr>
          <a:xfrm rot="16200000" flipH="1">
            <a:off x="6183097" y="4105884"/>
            <a:ext cx="544613" cy="416991"/>
          </a:xfrm>
          <a:prstGeom prst="curved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9" name="Conector: curvado 98">
            <a:extLst>
              <a:ext uri="{FF2B5EF4-FFF2-40B4-BE49-F238E27FC236}">
                <a16:creationId xmlns:a16="http://schemas.microsoft.com/office/drawing/2014/main" id="{BB5AFFB3-B213-4A97-8484-163BF1FA53F4}"/>
              </a:ext>
            </a:extLst>
          </p:cNvPr>
          <p:cNvCxnSpPr>
            <a:cxnSpLocks/>
            <a:stCxn id="8" idx="1"/>
            <a:endCxn id="43" idx="0"/>
          </p:cNvCxnSpPr>
          <p:nvPr/>
        </p:nvCxnSpPr>
        <p:spPr>
          <a:xfrm rot="10800000" flipV="1">
            <a:off x="4446791" y="3622386"/>
            <a:ext cx="1022865" cy="112468"/>
          </a:xfrm>
          <a:prstGeom prst="curved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5" name="Conector: curvado 104">
            <a:extLst>
              <a:ext uri="{FF2B5EF4-FFF2-40B4-BE49-F238E27FC236}">
                <a16:creationId xmlns:a16="http://schemas.microsoft.com/office/drawing/2014/main" id="{3E40F843-359C-41DA-A56A-091FFCCF9213}"/>
              </a:ext>
            </a:extLst>
          </p:cNvPr>
          <p:cNvCxnSpPr>
            <a:cxnSpLocks/>
            <a:stCxn id="8" idx="1"/>
            <a:endCxn id="45" idx="2"/>
          </p:cNvCxnSpPr>
          <p:nvPr/>
        </p:nvCxnSpPr>
        <p:spPr>
          <a:xfrm rot="10800000">
            <a:off x="4824789" y="3062610"/>
            <a:ext cx="644866" cy="559777"/>
          </a:xfrm>
          <a:prstGeom prst="curved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8" name="Conector: curvado 107">
            <a:extLst>
              <a:ext uri="{FF2B5EF4-FFF2-40B4-BE49-F238E27FC236}">
                <a16:creationId xmlns:a16="http://schemas.microsoft.com/office/drawing/2014/main" id="{5E07D810-9BC7-46AE-9C42-B1D0657CB308}"/>
              </a:ext>
            </a:extLst>
          </p:cNvPr>
          <p:cNvCxnSpPr>
            <a:cxnSpLocks/>
            <a:stCxn id="8" idx="1"/>
            <a:endCxn id="37" idx="2"/>
          </p:cNvCxnSpPr>
          <p:nvPr/>
        </p:nvCxnSpPr>
        <p:spPr>
          <a:xfrm rot="10800000">
            <a:off x="3446373" y="2774102"/>
            <a:ext cx="2023283" cy="848285"/>
          </a:xfrm>
          <a:prstGeom prst="curved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2" name="Conector: curvado 111">
            <a:extLst>
              <a:ext uri="{FF2B5EF4-FFF2-40B4-BE49-F238E27FC236}">
                <a16:creationId xmlns:a16="http://schemas.microsoft.com/office/drawing/2014/main" id="{4812DEDE-B3D0-426C-AACE-06E74751459B}"/>
              </a:ext>
            </a:extLst>
          </p:cNvPr>
          <p:cNvCxnSpPr>
            <a:cxnSpLocks/>
            <a:stCxn id="37" idx="1"/>
            <a:endCxn id="55" idx="2"/>
          </p:cNvCxnSpPr>
          <p:nvPr/>
        </p:nvCxnSpPr>
        <p:spPr>
          <a:xfrm rot="10800000" flipH="1">
            <a:off x="2751651" y="1526329"/>
            <a:ext cx="603072" cy="977786"/>
          </a:xfrm>
          <a:prstGeom prst="curvedConnector4">
            <a:avLst>
              <a:gd name="adj1" fmla="val -37906"/>
              <a:gd name="adj2" fmla="val 63806"/>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5" name="Conector: curvado 114">
            <a:extLst>
              <a:ext uri="{FF2B5EF4-FFF2-40B4-BE49-F238E27FC236}">
                <a16:creationId xmlns:a16="http://schemas.microsoft.com/office/drawing/2014/main" id="{CCF095D7-0DDB-4A50-976C-3D792A9F3424}"/>
              </a:ext>
            </a:extLst>
          </p:cNvPr>
          <p:cNvCxnSpPr>
            <a:cxnSpLocks/>
            <a:stCxn id="37" idx="1"/>
            <a:endCxn id="63" idx="2"/>
          </p:cNvCxnSpPr>
          <p:nvPr/>
        </p:nvCxnSpPr>
        <p:spPr>
          <a:xfrm rot="10800000">
            <a:off x="1707521" y="1863519"/>
            <a:ext cx="1044131" cy="640596"/>
          </a:xfrm>
          <a:prstGeom prst="curved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8" name="Conector: curvado 117">
            <a:extLst>
              <a:ext uri="{FF2B5EF4-FFF2-40B4-BE49-F238E27FC236}">
                <a16:creationId xmlns:a16="http://schemas.microsoft.com/office/drawing/2014/main" id="{D9027937-C808-4B97-916A-7F553639010D}"/>
              </a:ext>
            </a:extLst>
          </p:cNvPr>
          <p:cNvCxnSpPr>
            <a:cxnSpLocks/>
            <a:stCxn id="37" idx="1"/>
            <a:endCxn id="61" idx="0"/>
          </p:cNvCxnSpPr>
          <p:nvPr/>
        </p:nvCxnSpPr>
        <p:spPr>
          <a:xfrm rot="10800000" flipV="1">
            <a:off x="1659675" y="2504115"/>
            <a:ext cx="1091977" cy="91348"/>
          </a:xfrm>
          <a:prstGeom prst="curved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1" name="Conector: curvado 120">
            <a:extLst>
              <a:ext uri="{FF2B5EF4-FFF2-40B4-BE49-F238E27FC236}">
                <a16:creationId xmlns:a16="http://schemas.microsoft.com/office/drawing/2014/main" id="{22AFF6D6-F2F4-4DBF-9052-3E192479D8AC}"/>
              </a:ext>
            </a:extLst>
          </p:cNvPr>
          <p:cNvCxnSpPr>
            <a:cxnSpLocks/>
            <a:stCxn id="37" idx="1"/>
          </p:cNvCxnSpPr>
          <p:nvPr/>
        </p:nvCxnSpPr>
        <p:spPr>
          <a:xfrm rot="10800000" flipV="1">
            <a:off x="2356943" y="2504114"/>
            <a:ext cx="394708" cy="942335"/>
          </a:xfrm>
          <a:prstGeom prst="curved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6" name="Conector: curvado 125">
            <a:extLst>
              <a:ext uri="{FF2B5EF4-FFF2-40B4-BE49-F238E27FC236}">
                <a16:creationId xmlns:a16="http://schemas.microsoft.com/office/drawing/2014/main" id="{A78D79B8-179B-49C4-AACC-D94D8B0CFE25}"/>
              </a:ext>
            </a:extLst>
          </p:cNvPr>
          <p:cNvCxnSpPr>
            <a:cxnSpLocks/>
            <a:stCxn id="37" idx="1"/>
            <a:endCxn id="59" idx="1"/>
          </p:cNvCxnSpPr>
          <p:nvPr/>
        </p:nvCxnSpPr>
        <p:spPr>
          <a:xfrm rot="10800000" flipH="1" flipV="1">
            <a:off x="2751651" y="2504115"/>
            <a:ext cx="121538" cy="977784"/>
          </a:xfrm>
          <a:prstGeom prst="curvedConnector3">
            <a:avLst>
              <a:gd name="adj1" fmla="val -188089"/>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1" name="Conector: curvado 130">
            <a:extLst>
              <a:ext uri="{FF2B5EF4-FFF2-40B4-BE49-F238E27FC236}">
                <a16:creationId xmlns:a16="http://schemas.microsoft.com/office/drawing/2014/main" id="{D9777EE6-2E2D-41A0-A9EF-D28F8FA5160D}"/>
              </a:ext>
            </a:extLst>
          </p:cNvPr>
          <p:cNvCxnSpPr>
            <a:cxnSpLocks/>
            <a:stCxn id="8" idx="0"/>
            <a:endCxn id="39" idx="2"/>
          </p:cNvCxnSpPr>
          <p:nvPr/>
        </p:nvCxnSpPr>
        <p:spPr>
          <a:xfrm rot="16200000" flipV="1">
            <a:off x="4896712" y="1852502"/>
            <a:ext cx="1341273" cy="1359120"/>
          </a:xfrm>
          <a:prstGeom prst="curved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9" name="Conector: curvado 138">
            <a:extLst>
              <a:ext uri="{FF2B5EF4-FFF2-40B4-BE49-F238E27FC236}">
                <a16:creationId xmlns:a16="http://schemas.microsoft.com/office/drawing/2014/main" id="{212240ED-0032-4D1F-8D2D-BB422E74A418}"/>
              </a:ext>
            </a:extLst>
          </p:cNvPr>
          <p:cNvCxnSpPr>
            <a:cxnSpLocks/>
            <a:stCxn id="8" idx="0"/>
            <a:endCxn id="23" idx="2"/>
          </p:cNvCxnSpPr>
          <p:nvPr/>
        </p:nvCxnSpPr>
        <p:spPr>
          <a:xfrm rot="5400000" flipH="1" flipV="1">
            <a:off x="6940646" y="1182548"/>
            <a:ext cx="1326412" cy="2713889"/>
          </a:xfrm>
          <a:prstGeom prst="curved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2" name="Conector: curvado 141">
            <a:extLst>
              <a:ext uri="{FF2B5EF4-FFF2-40B4-BE49-F238E27FC236}">
                <a16:creationId xmlns:a16="http://schemas.microsoft.com/office/drawing/2014/main" id="{C1832FE4-15D4-49D5-9B3C-4E0D5E2465BE}"/>
              </a:ext>
            </a:extLst>
          </p:cNvPr>
          <p:cNvCxnSpPr>
            <a:cxnSpLocks/>
            <a:endCxn id="27" idx="3"/>
          </p:cNvCxnSpPr>
          <p:nvPr/>
        </p:nvCxnSpPr>
        <p:spPr>
          <a:xfrm rot="5400000" flipH="1" flipV="1">
            <a:off x="6919203" y="1246592"/>
            <a:ext cx="1238840" cy="766744"/>
          </a:xfrm>
          <a:prstGeom prst="curvedConnector4">
            <a:avLst>
              <a:gd name="adj1" fmla="val 39103"/>
              <a:gd name="adj2" fmla="val 129814"/>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4" name="Conector: curvado 153">
            <a:extLst>
              <a:ext uri="{FF2B5EF4-FFF2-40B4-BE49-F238E27FC236}">
                <a16:creationId xmlns:a16="http://schemas.microsoft.com/office/drawing/2014/main" id="{9D121E2B-8194-47F9-B06F-80FBF190E275}"/>
              </a:ext>
            </a:extLst>
          </p:cNvPr>
          <p:cNvCxnSpPr>
            <a:cxnSpLocks/>
            <a:stCxn id="8" idx="3"/>
            <a:endCxn id="19" idx="0"/>
          </p:cNvCxnSpPr>
          <p:nvPr/>
        </p:nvCxnSpPr>
        <p:spPr>
          <a:xfrm flipV="1">
            <a:off x="7024161" y="3539817"/>
            <a:ext cx="3061035" cy="82569"/>
          </a:xfrm>
          <a:prstGeom prst="curvedConnector4">
            <a:avLst>
              <a:gd name="adj1" fmla="val 40488"/>
              <a:gd name="adj2" fmla="val 785147"/>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9" name="Conector: curvado 158">
            <a:extLst>
              <a:ext uri="{FF2B5EF4-FFF2-40B4-BE49-F238E27FC236}">
                <a16:creationId xmlns:a16="http://schemas.microsoft.com/office/drawing/2014/main" id="{BDB2553B-6FF9-4486-9281-AA0291736CBE}"/>
              </a:ext>
            </a:extLst>
          </p:cNvPr>
          <p:cNvCxnSpPr>
            <a:cxnSpLocks/>
            <a:stCxn id="8" idx="2"/>
            <a:endCxn id="21" idx="1"/>
          </p:cNvCxnSpPr>
          <p:nvPr/>
        </p:nvCxnSpPr>
        <p:spPr>
          <a:xfrm rot="16200000" flipH="1">
            <a:off x="6003062" y="4285920"/>
            <a:ext cx="1078934" cy="591242"/>
          </a:xfrm>
          <a:prstGeom prst="curved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4" name="Conector: curvado 163">
            <a:extLst>
              <a:ext uri="{FF2B5EF4-FFF2-40B4-BE49-F238E27FC236}">
                <a16:creationId xmlns:a16="http://schemas.microsoft.com/office/drawing/2014/main" id="{79B917C7-B6FA-4E16-BC8E-5CA4F976C2D8}"/>
              </a:ext>
            </a:extLst>
          </p:cNvPr>
          <p:cNvCxnSpPr>
            <a:cxnSpLocks/>
            <a:stCxn id="8" idx="2"/>
            <a:endCxn id="41" idx="0"/>
          </p:cNvCxnSpPr>
          <p:nvPr/>
        </p:nvCxnSpPr>
        <p:spPr>
          <a:xfrm rot="5400000">
            <a:off x="5564543" y="3871373"/>
            <a:ext cx="511665" cy="853066"/>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8" name="Conector: curvado 167">
            <a:extLst>
              <a:ext uri="{FF2B5EF4-FFF2-40B4-BE49-F238E27FC236}">
                <a16:creationId xmlns:a16="http://schemas.microsoft.com/office/drawing/2014/main" id="{FC6F5791-8B83-4D5F-9389-0332710096B0}"/>
              </a:ext>
            </a:extLst>
          </p:cNvPr>
          <p:cNvCxnSpPr>
            <a:cxnSpLocks/>
            <a:stCxn id="8" idx="2"/>
            <a:endCxn id="35" idx="3"/>
          </p:cNvCxnSpPr>
          <p:nvPr/>
        </p:nvCxnSpPr>
        <p:spPr>
          <a:xfrm rot="5400000">
            <a:off x="5184536" y="4778752"/>
            <a:ext cx="1799050" cy="325694"/>
          </a:xfrm>
          <a:prstGeom prst="curved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2" name="Conector: curvado 171">
            <a:extLst>
              <a:ext uri="{FF2B5EF4-FFF2-40B4-BE49-F238E27FC236}">
                <a16:creationId xmlns:a16="http://schemas.microsoft.com/office/drawing/2014/main" id="{4A7EDA52-EDE4-4385-BDDC-06AFF691B238}"/>
              </a:ext>
            </a:extLst>
          </p:cNvPr>
          <p:cNvCxnSpPr>
            <a:cxnSpLocks/>
            <a:stCxn id="8" idx="2"/>
            <a:endCxn id="29" idx="0"/>
          </p:cNvCxnSpPr>
          <p:nvPr/>
        </p:nvCxnSpPr>
        <p:spPr>
          <a:xfrm rot="5400000">
            <a:off x="4591006" y="2916728"/>
            <a:ext cx="530557" cy="2781248"/>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5" name="Conector: curvado 174">
            <a:extLst>
              <a:ext uri="{FF2B5EF4-FFF2-40B4-BE49-F238E27FC236}">
                <a16:creationId xmlns:a16="http://schemas.microsoft.com/office/drawing/2014/main" id="{EB92766D-0C48-4D5D-87D1-31341F589E6A}"/>
              </a:ext>
            </a:extLst>
          </p:cNvPr>
          <p:cNvCxnSpPr>
            <a:cxnSpLocks/>
            <a:endCxn id="31" idx="0"/>
          </p:cNvCxnSpPr>
          <p:nvPr/>
        </p:nvCxnSpPr>
        <p:spPr>
          <a:xfrm rot="5400000">
            <a:off x="3510050" y="4651736"/>
            <a:ext cx="1448935" cy="796185"/>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18" name="Rectángulo 217">
            <a:extLst>
              <a:ext uri="{FF2B5EF4-FFF2-40B4-BE49-F238E27FC236}">
                <a16:creationId xmlns:a16="http://schemas.microsoft.com/office/drawing/2014/main" id="{0E84DBD6-24C4-4961-A89F-F90218CB9ADD}"/>
              </a:ext>
            </a:extLst>
          </p:cNvPr>
          <p:cNvSpPr/>
          <p:nvPr/>
        </p:nvSpPr>
        <p:spPr>
          <a:xfrm>
            <a:off x="1156634" y="188640"/>
            <a:ext cx="2417498" cy="328870"/>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t>Recordando…</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ABAB6CB-74C4-4BA0-9FA8-C73699CC04BB}"/>
              </a:ext>
            </a:extLst>
          </p:cNvPr>
          <p:cNvSpPr>
            <a:spLocks noGrp="1"/>
          </p:cNvSpPr>
          <p:nvPr>
            <p:ph idx="1"/>
          </p:nvPr>
        </p:nvSpPr>
        <p:spPr>
          <a:xfrm>
            <a:off x="914161" y="404664"/>
            <a:ext cx="10360501" cy="3744416"/>
          </a:xfrm>
        </p:spPr>
        <p:txBody>
          <a:bodyPr>
            <a:normAutofit fontScale="85000" lnSpcReduction="20000"/>
          </a:bodyPr>
          <a:lstStyle/>
          <a:p>
            <a:pPr algn="just"/>
            <a:r>
              <a:rPr lang="es-MX" dirty="0"/>
              <a:t>Comunicación Asíncrona: En esta transmisión el emisor decide cuándo va a enviar el mensaje por la red, mientras que el receptor no sabe en qué momento le puede llegar dicho mensaje, para esto se utiliza un bit de cabecera que va al inicio de cada carácter y uno o dos bits de parada que van al final de ese mismo carácter, esto se hace con la finalidad que tanto el emisor como el receptor puedan sincronizar sus relojes y poder decodificar el mensaje. (La comunicación serie, 2013). </a:t>
            </a:r>
          </a:p>
          <a:p>
            <a:pPr algn="just"/>
            <a:endParaRPr lang="es-MX" dirty="0"/>
          </a:p>
          <a:p>
            <a:pPr algn="just"/>
            <a:r>
              <a:rPr lang="es-MX" dirty="0"/>
              <a:t>Podemos ver un ejemplo de transmisión asincrónica en la ilustración 4. En este tipo de transmisión no se maneja mucha velocidad ya que cada carácter es transmitido de uno en uno y por lo tanto puede ser un poco lenta.</a:t>
            </a:r>
          </a:p>
        </p:txBody>
      </p:sp>
      <p:pic>
        <p:nvPicPr>
          <p:cNvPr id="4" name="Imagen 3">
            <a:extLst>
              <a:ext uri="{FF2B5EF4-FFF2-40B4-BE49-F238E27FC236}">
                <a16:creationId xmlns:a16="http://schemas.microsoft.com/office/drawing/2014/main" id="{ED9F8423-B0C3-4125-AE27-1626C1FA0E11}"/>
              </a:ext>
            </a:extLst>
          </p:cNvPr>
          <p:cNvPicPr>
            <a:picLocks noChangeAspect="1"/>
          </p:cNvPicPr>
          <p:nvPr/>
        </p:nvPicPr>
        <p:blipFill>
          <a:blip r:embed="rId2"/>
          <a:stretch>
            <a:fillRect/>
          </a:stretch>
        </p:blipFill>
        <p:spPr>
          <a:xfrm>
            <a:off x="1341883" y="4432222"/>
            <a:ext cx="8037637" cy="2158015"/>
          </a:xfrm>
          <a:prstGeom prst="rect">
            <a:avLst/>
          </a:prstGeom>
        </p:spPr>
      </p:pic>
    </p:spTree>
    <p:extLst>
      <p:ext uri="{BB962C8B-B14F-4D97-AF65-F5344CB8AC3E}">
        <p14:creationId xmlns:p14="http://schemas.microsoft.com/office/powerpoint/2010/main" val="79353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BEA636-CB07-4673-A69C-84EBEC953F2B}"/>
              </a:ext>
            </a:extLst>
          </p:cNvPr>
          <p:cNvSpPr>
            <a:spLocks noGrp="1"/>
          </p:cNvSpPr>
          <p:nvPr>
            <p:ph type="title"/>
          </p:nvPr>
        </p:nvSpPr>
        <p:spPr>
          <a:xfrm>
            <a:off x="1218883" y="264803"/>
            <a:ext cx="10360501" cy="805904"/>
          </a:xfrm>
        </p:spPr>
        <p:txBody>
          <a:bodyPr/>
          <a:lstStyle/>
          <a:p>
            <a:r>
              <a:rPr lang="es-MX" dirty="0">
                <a:solidFill>
                  <a:srgbClr val="FFC000"/>
                </a:solidFill>
              </a:rPr>
              <a:t>RS-232</a:t>
            </a:r>
          </a:p>
        </p:txBody>
      </p:sp>
      <p:sp>
        <p:nvSpPr>
          <p:cNvPr id="3" name="Marcador de contenido 2">
            <a:extLst>
              <a:ext uri="{FF2B5EF4-FFF2-40B4-BE49-F238E27FC236}">
                <a16:creationId xmlns:a16="http://schemas.microsoft.com/office/drawing/2014/main" id="{FABAB6CB-74C4-4BA0-9FA8-C73699CC04BB}"/>
              </a:ext>
            </a:extLst>
          </p:cNvPr>
          <p:cNvSpPr>
            <a:spLocks noGrp="1"/>
          </p:cNvSpPr>
          <p:nvPr>
            <p:ph idx="1"/>
          </p:nvPr>
        </p:nvSpPr>
        <p:spPr>
          <a:xfrm>
            <a:off x="914161" y="1268760"/>
            <a:ext cx="10360501" cy="2740467"/>
          </a:xfrm>
        </p:spPr>
        <p:txBody>
          <a:bodyPr>
            <a:normAutofit fontScale="70000" lnSpcReduction="20000"/>
          </a:bodyPr>
          <a:lstStyle/>
          <a:p>
            <a:pPr algn="just"/>
            <a:r>
              <a:rPr lang="es-MX" dirty="0"/>
              <a:t>El protocolo RS-232 fue introducido por primera vez en 1962 por el sector de radio de la Alianza de Industrias Electrónicas (EIA). (ARC </a:t>
            </a:r>
            <a:r>
              <a:rPr lang="es-MX" dirty="0" err="1"/>
              <a:t>Electronics</a:t>
            </a:r>
            <a:r>
              <a:rPr lang="es-MX" dirty="0"/>
              <a:t>, 2010). Este protocolo en sus comienzos se utilizó para la comunicación entre dispositivos, conocidos en la jerga como dispositivos DTE (data terminal </a:t>
            </a:r>
            <a:r>
              <a:rPr lang="es-MX" dirty="0" err="1"/>
              <a:t>equipment</a:t>
            </a:r>
            <a:r>
              <a:rPr lang="es-MX" dirty="0"/>
              <a:t>) y dispositivos DCE (data </a:t>
            </a:r>
            <a:r>
              <a:rPr lang="es-MX" dirty="0" err="1"/>
              <a:t>communication</a:t>
            </a:r>
            <a:r>
              <a:rPr lang="es-MX" dirty="0"/>
              <a:t> </a:t>
            </a:r>
            <a:r>
              <a:rPr lang="es-MX" dirty="0" err="1"/>
              <a:t>equipment</a:t>
            </a:r>
            <a:r>
              <a:rPr lang="es-MX" dirty="0"/>
              <a:t>). </a:t>
            </a:r>
          </a:p>
          <a:p>
            <a:pPr algn="just"/>
            <a:r>
              <a:rPr lang="es-MX" dirty="0"/>
              <a:t>Un equipo DTE es un equipo que convierte la información del usuario en señales, o convierte las señales recibidas. Los dispositivos DTE originales eran teletipos, y los dispositivos DCE originales eran usualmente módems, que a su vez transmitían los datos por la línea telefónica o por transmisores de radio para hacer </a:t>
            </a:r>
            <a:r>
              <a:rPr lang="es-MX" dirty="0" err="1"/>
              <a:t>packet</a:t>
            </a:r>
            <a:r>
              <a:rPr lang="es-MX" dirty="0"/>
              <a:t>. La versión actual de este protocolo es la TIA-232-F “Interface Between Data Terminal </a:t>
            </a:r>
            <a:r>
              <a:rPr lang="es-MX" dirty="0" err="1"/>
              <a:t>Equipment</a:t>
            </a:r>
            <a:r>
              <a:rPr lang="es-MX" dirty="0"/>
              <a:t> and Data </a:t>
            </a:r>
            <a:r>
              <a:rPr lang="es-MX" dirty="0" err="1"/>
              <a:t>Circuit-Terminating</a:t>
            </a:r>
            <a:r>
              <a:rPr lang="es-MX" dirty="0"/>
              <a:t> </a:t>
            </a:r>
            <a:r>
              <a:rPr lang="es-MX" dirty="0" err="1"/>
              <a:t>Equipment</a:t>
            </a:r>
            <a:r>
              <a:rPr lang="es-MX" dirty="0"/>
              <a:t> </a:t>
            </a:r>
            <a:r>
              <a:rPr lang="es-MX" dirty="0" err="1"/>
              <a:t>Employing</a:t>
            </a:r>
            <a:r>
              <a:rPr lang="es-MX" dirty="0"/>
              <a:t> Serial </a:t>
            </a:r>
            <a:r>
              <a:rPr lang="es-MX" dirty="0" err="1"/>
              <a:t>Binary</a:t>
            </a:r>
            <a:r>
              <a:rPr lang="es-MX" dirty="0"/>
              <a:t> Data </a:t>
            </a:r>
            <a:r>
              <a:rPr lang="es-MX" dirty="0" err="1"/>
              <a:t>Interchange</a:t>
            </a:r>
            <a:r>
              <a:rPr lang="es-MX" dirty="0"/>
              <a:t>” lanzada en 1997. (CAMI </a:t>
            </a:r>
            <a:r>
              <a:rPr lang="es-MX" dirty="0" err="1"/>
              <a:t>Research</a:t>
            </a:r>
            <a:r>
              <a:rPr lang="es-MX" dirty="0"/>
              <a:t>)</a:t>
            </a:r>
          </a:p>
        </p:txBody>
      </p:sp>
      <p:pic>
        <p:nvPicPr>
          <p:cNvPr id="12290" name="Picture 2" descr="ESTANDAR DE COMUNICACIONES INTERFAZ RS232 RS422 RS485 PUNTO FLOTANTE S.A.">
            <a:extLst>
              <a:ext uri="{FF2B5EF4-FFF2-40B4-BE49-F238E27FC236}">
                <a16:creationId xmlns:a16="http://schemas.microsoft.com/office/drawing/2014/main" id="{8CF8FE92-D0D7-4183-AEFE-ABBA528ED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6340" y="5013176"/>
            <a:ext cx="5954880" cy="1282734"/>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Decodificación de dispositivos RS-232 | Panama Hitek">
            <a:extLst>
              <a:ext uri="{FF2B5EF4-FFF2-40B4-BE49-F238E27FC236}">
                <a16:creationId xmlns:a16="http://schemas.microsoft.com/office/drawing/2014/main" id="{970D7344-B42B-4636-91D2-0015072C7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293" y="4009227"/>
            <a:ext cx="4145793" cy="1282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79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BEA636-CB07-4673-A69C-84EBEC953F2B}"/>
              </a:ext>
            </a:extLst>
          </p:cNvPr>
          <p:cNvSpPr>
            <a:spLocks noGrp="1"/>
          </p:cNvSpPr>
          <p:nvPr>
            <p:ph type="title"/>
          </p:nvPr>
        </p:nvSpPr>
        <p:spPr>
          <a:xfrm>
            <a:off x="1136416" y="256328"/>
            <a:ext cx="10360501" cy="733896"/>
          </a:xfrm>
        </p:spPr>
        <p:txBody>
          <a:bodyPr/>
          <a:lstStyle/>
          <a:p>
            <a:r>
              <a:rPr lang="es-MX" dirty="0">
                <a:solidFill>
                  <a:srgbClr val="FFC000"/>
                </a:solidFill>
              </a:rPr>
              <a:t>RS-485</a:t>
            </a:r>
          </a:p>
        </p:txBody>
      </p:sp>
      <p:sp>
        <p:nvSpPr>
          <p:cNvPr id="3" name="Marcador de contenido 2">
            <a:extLst>
              <a:ext uri="{FF2B5EF4-FFF2-40B4-BE49-F238E27FC236}">
                <a16:creationId xmlns:a16="http://schemas.microsoft.com/office/drawing/2014/main" id="{FABAB6CB-74C4-4BA0-9FA8-C73699CC04BB}"/>
              </a:ext>
            </a:extLst>
          </p:cNvPr>
          <p:cNvSpPr>
            <a:spLocks noGrp="1"/>
          </p:cNvSpPr>
          <p:nvPr>
            <p:ph idx="1"/>
          </p:nvPr>
        </p:nvSpPr>
        <p:spPr>
          <a:xfrm>
            <a:off x="914161" y="990224"/>
            <a:ext cx="10360501" cy="3212547"/>
          </a:xfrm>
        </p:spPr>
        <p:txBody>
          <a:bodyPr>
            <a:normAutofit fontScale="62500" lnSpcReduction="20000"/>
          </a:bodyPr>
          <a:lstStyle/>
          <a:p>
            <a:pPr algn="just"/>
            <a:r>
              <a:rPr lang="es-MX" dirty="0"/>
              <a:t>RS-485 o también conocido como EIA-485, que lleva el nombre del comité que lo convirtió en estándar en 1983. Es un estándar de comunicaciones en bus de la capa física del modelo OSI. (Texas Instruments, 2010) Está definido como un sistema en bus de transmisión multipunto diferencial, es ideal para transmitir a altas velocidades sobre largas distancias (35 Mbit/s hasta 10 metros y 100 kbit/s en 1200 metros) y a través de canales ruidosos, ya que reduce los ruidos que aparecen en los voltajes producidos en la línea de transmisión. El medio físico de transmisión es un par entrelazado que admite hasta 32 estaciones en 1 solo hilo, con una longitud máxima de 1200 metros operando entre 300 y 19 200 bit/s y la comunicación </a:t>
            </a:r>
            <a:r>
              <a:rPr lang="es-MX" dirty="0" err="1"/>
              <a:t>half-duplex</a:t>
            </a:r>
            <a:r>
              <a:rPr lang="es-MX" dirty="0"/>
              <a:t>(semi </a:t>
            </a:r>
            <a:r>
              <a:rPr lang="es-MX" dirty="0" err="1"/>
              <a:t>duplex</a:t>
            </a:r>
            <a:r>
              <a:rPr lang="es-MX" dirty="0"/>
              <a:t>) soportando hasta 32 transmisiones y 32 receptores. (Texas Instruments, 2010)</a:t>
            </a:r>
          </a:p>
          <a:p>
            <a:pPr algn="just"/>
            <a:r>
              <a:rPr lang="es-MX" dirty="0"/>
              <a:t>La transmisión diferencial permite múltiples drivers dando la posibilidad de una configuración multipunto. Al tratarse de un estándar bastante abierto permite muchas y muy diferentes configuraciones y utilizaciones, y su resistencia al ruido lo hace ideal en ambientes sensibles o industriales.</a:t>
            </a:r>
          </a:p>
        </p:txBody>
      </p:sp>
      <p:pic>
        <p:nvPicPr>
          <p:cNvPr id="1028" name="Picture 4" descr="Pinout RS485 - Pines y contactos del conector RS485">
            <a:extLst>
              <a:ext uri="{FF2B5EF4-FFF2-40B4-BE49-F238E27FC236}">
                <a16:creationId xmlns:a16="http://schemas.microsoft.com/office/drawing/2014/main" id="{E98C578C-95A2-4783-A867-BB77AEE1A8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772" y="3763024"/>
            <a:ext cx="5112019" cy="1800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S-485 - Wikipedia">
            <a:extLst>
              <a:ext uri="{FF2B5EF4-FFF2-40B4-BE49-F238E27FC236}">
                <a16:creationId xmlns:a16="http://schemas.microsoft.com/office/drawing/2014/main" id="{7A4372AC-C28F-4A88-BB0A-755913CC6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2364" y="4666820"/>
            <a:ext cx="5818246" cy="18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985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BEA636-CB07-4673-A69C-84EBEC953F2B}"/>
              </a:ext>
            </a:extLst>
          </p:cNvPr>
          <p:cNvSpPr>
            <a:spLocks noGrp="1"/>
          </p:cNvSpPr>
          <p:nvPr>
            <p:ph type="title"/>
          </p:nvPr>
        </p:nvSpPr>
        <p:spPr/>
        <p:txBody>
          <a:bodyPr/>
          <a:lstStyle/>
          <a:p>
            <a:r>
              <a:rPr lang="es-MX" dirty="0">
                <a:solidFill>
                  <a:srgbClr val="FFC000"/>
                </a:solidFill>
              </a:rPr>
              <a:t>Bus I2C </a:t>
            </a:r>
          </a:p>
        </p:txBody>
      </p:sp>
      <p:sp>
        <p:nvSpPr>
          <p:cNvPr id="3" name="Marcador de contenido 2">
            <a:extLst>
              <a:ext uri="{FF2B5EF4-FFF2-40B4-BE49-F238E27FC236}">
                <a16:creationId xmlns:a16="http://schemas.microsoft.com/office/drawing/2014/main" id="{FABAB6CB-74C4-4BA0-9FA8-C73699CC04BB}"/>
              </a:ext>
            </a:extLst>
          </p:cNvPr>
          <p:cNvSpPr>
            <a:spLocks noGrp="1"/>
          </p:cNvSpPr>
          <p:nvPr>
            <p:ph idx="1"/>
          </p:nvPr>
        </p:nvSpPr>
        <p:spPr>
          <a:xfrm>
            <a:off x="914161" y="1566040"/>
            <a:ext cx="10360501" cy="2158016"/>
          </a:xfrm>
        </p:spPr>
        <p:txBody>
          <a:bodyPr>
            <a:normAutofit fontScale="25000" lnSpcReduction="20000"/>
          </a:bodyPr>
          <a:lstStyle/>
          <a:p>
            <a:pPr algn="just"/>
            <a:r>
              <a:rPr lang="es-MX" sz="8000" dirty="0"/>
              <a:t>I²C es un bus de comunicaciones serie. La velocidad es de 100Kbits por segundo en el modo estándar, aunque también permite velocidades de 3.4 Mbit/s. Es un bus muy usado para comunicar Microcontroladores y sus periféricos en sistemas integrados (</a:t>
            </a:r>
            <a:r>
              <a:rPr lang="es-MX" sz="8000" dirty="0" err="1"/>
              <a:t>Embedded</a:t>
            </a:r>
            <a:r>
              <a:rPr lang="es-MX" sz="8000" dirty="0"/>
              <a:t> </a:t>
            </a:r>
            <a:r>
              <a:rPr lang="es-MX" sz="8000" dirty="0" err="1"/>
              <a:t>Systems</a:t>
            </a:r>
            <a:r>
              <a:rPr lang="es-MX" sz="8000" dirty="0"/>
              <a:t>) y generalizando más para comunicar circuitos integrados entre si que normalmente residen en un mismo circuito impreso.</a:t>
            </a:r>
          </a:p>
          <a:p>
            <a:pPr algn="just"/>
            <a:r>
              <a:rPr lang="es-MX" sz="8000" dirty="0"/>
              <a:t>La principal característica de I²C es que utiliza dos líneas para transmitir la información y una de referencia :</a:t>
            </a:r>
          </a:p>
          <a:p>
            <a:pPr algn="just"/>
            <a:r>
              <a:rPr lang="es-MX" sz="8000" dirty="0"/>
              <a:t>SDA: datos</a:t>
            </a:r>
          </a:p>
          <a:p>
            <a:pPr algn="just"/>
            <a:r>
              <a:rPr lang="es-MX" sz="8000" dirty="0"/>
              <a:t>SCL: reloj</a:t>
            </a:r>
          </a:p>
          <a:p>
            <a:pPr algn="just"/>
            <a:r>
              <a:rPr lang="es-MX" sz="8000" dirty="0"/>
              <a:t>GND: masa</a:t>
            </a:r>
          </a:p>
          <a:p>
            <a:pPr algn="just"/>
            <a:r>
              <a:rPr lang="es-MX" sz="8000" dirty="0"/>
              <a:t>Las dos primeras líneas son drenador abierto, por lo que necesitan resistencias de </a:t>
            </a:r>
            <a:r>
              <a:rPr lang="es-MX" sz="8000" dirty="0" err="1"/>
              <a:t>pull</a:t>
            </a:r>
            <a:r>
              <a:rPr lang="es-MX" sz="8000" dirty="0"/>
              <a:t>-up.</a:t>
            </a:r>
          </a:p>
          <a:p>
            <a:pPr algn="just"/>
            <a:r>
              <a:rPr lang="es-MX" sz="8000" dirty="0"/>
              <a:t>Los dispositivos conectados al bus I²C tienen una dirección única para cada uno. También pueden ser maestros o esclavos. El dispositivo maestro inicia la transferencia de datos y además genera la señal de reloj, pero no es necesario que el maestro sea siempre el mismo dispositivo, esta característica se la pueden ir pasando los dispositivos que tengan esa capacidad. Esta característica hace que al bus I²C se le denomine bus multimaestro.</a:t>
            </a:r>
          </a:p>
          <a:p>
            <a:endParaRPr lang="es-MX" sz="8000" dirty="0"/>
          </a:p>
          <a:p>
            <a:endParaRPr lang="es-MX" dirty="0"/>
          </a:p>
        </p:txBody>
      </p:sp>
    </p:spTree>
    <p:extLst>
      <p:ext uri="{BB962C8B-B14F-4D97-AF65-F5344CB8AC3E}">
        <p14:creationId xmlns:p14="http://schemas.microsoft.com/office/powerpoint/2010/main" val="210317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BEA636-CB07-4673-A69C-84EBEC953F2B}"/>
              </a:ext>
            </a:extLst>
          </p:cNvPr>
          <p:cNvSpPr>
            <a:spLocks noGrp="1"/>
          </p:cNvSpPr>
          <p:nvPr>
            <p:ph type="title"/>
          </p:nvPr>
        </p:nvSpPr>
        <p:spPr/>
        <p:txBody>
          <a:bodyPr/>
          <a:lstStyle/>
          <a:p>
            <a:r>
              <a:rPr lang="es-MX" dirty="0">
                <a:solidFill>
                  <a:srgbClr val="FFC000"/>
                </a:solidFill>
              </a:rPr>
              <a:t>CAN Bus. </a:t>
            </a:r>
          </a:p>
        </p:txBody>
      </p:sp>
      <p:sp>
        <p:nvSpPr>
          <p:cNvPr id="3" name="Marcador de contenido 2">
            <a:extLst>
              <a:ext uri="{FF2B5EF4-FFF2-40B4-BE49-F238E27FC236}">
                <a16:creationId xmlns:a16="http://schemas.microsoft.com/office/drawing/2014/main" id="{FABAB6CB-74C4-4BA0-9FA8-C73699CC04BB}"/>
              </a:ext>
            </a:extLst>
          </p:cNvPr>
          <p:cNvSpPr>
            <a:spLocks noGrp="1"/>
          </p:cNvSpPr>
          <p:nvPr>
            <p:ph idx="1"/>
          </p:nvPr>
        </p:nvSpPr>
        <p:spPr>
          <a:xfrm>
            <a:off x="914161" y="1566040"/>
            <a:ext cx="10360501" cy="2158016"/>
          </a:xfrm>
        </p:spPr>
        <p:txBody>
          <a:bodyPr>
            <a:normAutofit fontScale="62500" lnSpcReduction="20000"/>
          </a:bodyPr>
          <a:lstStyle/>
          <a:p>
            <a:pPr algn="just"/>
            <a:r>
              <a:rPr lang="es-MX" dirty="0"/>
              <a:t>CAN (</a:t>
            </a:r>
            <a:r>
              <a:rPr lang="es-MX" dirty="0" err="1"/>
              <a:t>Controller</a:t>
            </a:r>
            <a:r>
              <a:rPr lang="es-MX" dirty="0"/>
              <a:t> </a:t>
            </a:r>
            <a:r>
              <a:rPr lang="es-MX" dirty="0" err="1"/>
              <a:t>Area</a:t>
            </a:r>
            <a:r>
              <a:rPr lang="es-MX" dirty="0"/>
              <a:t> Network) es un protocolo serial creado a mediados de los ochenta por la compañía Alemana Bosch. Está optimizado para enviar pequeñas cantidades de datos entre múltiples nodos. CAN tiene una tasa máxima de transmisión de 1MB/s, sin embargo su operación a bajas velocidades lo hace robusto al ruido y le permite cubrir largas distancias. El bus CAN fue originalmente diseñado para su uso en automóviles, pero fue haciéndose popular en otros ámbitos como control de líneas de ensamble industriales, como protocolo de transmisión dentro de barcos, etc. Pese a este éxito en crecimiento, la especificación de Bosch no define un estándar respecto a los voltajes o a los conectores o cables: cada organización define múltiples estándares a nivel físico. La capa física más común y utilizada es el estándar ISO 11898-1, pero puede ser implementado de otras maneras. (Bosch, 1991) </a:t>
            </a:r>
          </a:p>
        </p:txBody>
      </p:sp>
      <p:pic>
        <p:nvPicPr>
          <p:cNvPr id="4" name="Imagen 3">
            <a:extLst>
              <a:ext uri="{FF2B5EF4-FFF2-40B4-BE49-F238E27FC236}">
                <a16:creationId xmlns:a16="http://schemas.microsoft.com/office/drawing/2014/main" id="{7BF0F487-6048-4B3C-8123-ED0232F88011}"/>
              </a:ext>
            </a:extLst>
          </p:cNvPr>
          <p:cNvPicPr>
            <a:picLocks noChangeAspect="1"/>
          </p:cNvPicPr>
          <p:nvPr/>
        </p:nvPicPr>
        <p:blipFill>
          <a:blip r:embed="rId2"/>
          <a:stretch>
            <a:fillRect/>
          </a:stretch>
        </p:blipFill>
        <p:spPr>
          <a:xfrm>
            <a:off x="2710036" y="3791496"/>
            <a:ext cx="5379859" cy="2729682"/>
          </a:xfrm>
          <a:prstGeom prst="rect">
            <a:avLst/>
          </a:prstGeom>
        </p:spPr>
      </p:pic>
    </p:spTree>
    <p:extLst>
      <p:ext uri="{BB962C8B-B14F-4D97-AF65-F5344CB8AC3E}">
        <p14:creationId xmlns:p14="http://schemas.microsoft.com/office/powerpoint/2010/main" val="1185566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BEA636-CB07-4673-A69C-84EBEC953F2B}"/>
              </a:ext>
            </a:extLst>
          </p:cNvPr>
          <p:cNvSpPr>
            <a:spLocks noGrp="1"/>
          </p:cNvSpPr>
          <p:nvPr>
            <p:ph type="title"/>
          </p:nvPr>
        </p:nvSpPr>
        <p:spPr/>
        <p:txBody>
          <a:bodyPr/>
          <a:lstStyle/>
          <a:p>
            <a:r>
              <a:rPr lang="es-MX" dirty="0">
                <a:solidFill>
                  <a:srgbClr val="FFC000"/>
                </a:solidFill>
              </a:rPr>
              <a:t>USB</a:t>
            </a:r>
          </a:p>
        </p:txBody>
      </p:sp>
      <p:sp>
        <p:nvSpPr>
          <p:cNvPr id="3" name="Marcador de contenido 2">
            <a:extLst>
              <a:ext uri="{FF2B5EF4-FFF2-40B4-BE49-F238E27FC236}">
                <a16:creationId xmlns:a16="http://schemas.microsoft.com/office/drawing/2014/main" id="{FABAB6CB-74C4-4BA0-9FA8-C73699CC04BB}"/>
              </a:ext>
            </a:extLst>
          </p:cNvPr>
          <p:cNvSpPr>
            <a:spLocks noGrp="1"/>
          </p:cNvSpPr>
          <p:nvPr>
            <p:ph idx="1"/>
          </p:nvPr>
        </p:nvSpPr>
        <p:spPr>
          <a:xfrm>
            <a:off x="914161" y="1566040"/>
            <a:ext cx="6260371" cy="4527256"/>
          </a:xfrm>
        </p:spPr>
        <p:txBody>
          <a:bodyPr>
            <a:normAutofit fontScale="77500" lnSpcReduction="20000"/>
          </a:bodyPr>
          <a:lstStyle/>
          <a:p>
            <a:pPr algn="just" fontAlgn="base"/>
            <a:r>
              <a:rPr lang="es-MX" b="0" i="0" dirty="0">
                <a:effectLst/>
                <a:latin typeface="Helvetica Neue"/>
              </a:rPr>
              <a:t>El Bus de Serie Universal es una interfaz que provee un estándar de bus serie para conectar dispositivos a un ordenador personal (generalmente a un PC). Un sistema USB tiene un diseño asimétrico, que consiste en un solo servidor y múltiples dispositivos conectados en una estructura de árbol utilizando concentradores especiales.</a:t>
            </a:r>
          </a:p>
          <a:p>
            <a:pPr algn="just" fontAlgn="base"/>
            <a:r>
              <a:rPr lang="es-MX" b="0" i="0" dirty="0">
                <a:effectLst/>
                <a:latin typeface="Helvetica Neue"/>
              </a:rPr>
              <a:t>USB transfiere señales y energía a los periféricos utilizando un cable de 4 hilos, apantallado para transmisiones a 12 Mbps y no apantallado para transmisiones a 1 . 5 Mbps . En la figura 6 se muestra un esquema del cable, con dos conductores para alimentación y los otros dos para señal, debiendo estos últimos ser trenzados o no según la velocidad de transmisión .</a:t>
            </a:r>
          </a:p>
          <a:p>
            <a:endParaRPr lang="es-MX" dirty="0"/>
          </a:p>
        </p:txBody>
      </p:sp>
      <p:pic>
        <p:nvPicPr>
          <p:cNvPr id="6" name="Imagen 5">
            <a:extLst>
              <a:ext uri="{FF2B5EF4-FFF2-40B4-BE49-F238E27FC236}">
                <a16:creationId xmlns:a16="http://schemas.microsoft.com/office/drawing/2014/main" id="{EBA8D730-775C-47AA-8584-EBFC262C1877}"/>
              </a:ext>
            </a:extLst>
          </p:cNvPr>
          <p:cNvPicPr>
            <a:picLocks noChangeAspect="1"/>
          </p:cNvPicPr>
          <p:nvPr/>
        </p:nvPicPr>
        <p:blipFill>
          <a:blip r:embed="rId2"/>
          <a:stretch>
            <a:fillRect/>
          </a:stretch>
        </p:blipFill>
        <p:spPr>
          <a:xfrm>
            <a:off x="7534572" y="886618"/>
            <a:ext cx="4452160" cy="4527256"/>
          </a:xfrm>
          <a:prstGeom prst="rect">
            <a:avLst/>
          </a:prstGeom>
        </p:spPr>
      </p:pic>
    </p:spTree>
    <p:extLst>
      <p:ext uri="{BB962C8B-B14F-4D97-AF65-F5344CB8AC3E}">
        <p14:creationId xmlns:p14="http://schemas.microsoft.com/office/powerpoint/2010/main" val="2261194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3ECCC-79B0-41E8-99B2-CFE10717DDDE}"/>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68793347-48A6-41A2-BE0D-5F0BC0A8E267}"/>
              </a:ext>
            </a:extLst>
          </p:cNvPr>
          <p:cNvSpPr>
            <a:spLocks noGrp="1"/>
          </p:cNvSpPr>
          <p:nvPr>
            <p:ph idx="1"/>
          </p:nvPr>
        </p:nvSpPr>
        <p:spPr/>
        <p:txBody>
          <a:bodyPr>
            <a:normAutofit fontScale="77500" lnSpcReduction="20000"/>
          </a:bodyPr>
          <a:lstStyle/>
          <a:p>
            <a:pPr algn="just" fontAlgn="base"/>
            <a:r>
              <a:rPr lang="es-MX" b="0" i="0" dirty="0">
                <a:effectLst/>
                <a:latin typeface="Helvetica Neue"/>
              </a:rPr>
              <a:t>Los dispositivos USB se clasifican en cuatro tipos según su velocidad de transferencia de datos:</a:t>
            </a:r>
          </a:p>
          <a:p>
            <a:pPr algn="just" fontAlgn="base">
              <a:buFont typeface="Arial" panose="020B0604020202020204" pitchFamily="34" charset="0"/>
              <a:buChar char="•"/>
            </a:pPr>
            <a:r>
              <a:rPr lang="es-MX" b="1" i="0" dirty="0">
                <a:effectLst/>
                <a:latin typeface="inherit"/>
              </a:rPr>
              <a:t>Baja velocidad (1.0)</a:t>
            </a:r>
            <a:r>
              <a:rPr lang="es-MX" b="0" i="0" dirty="0">
                <a:effectLst/>
                <a:latin typeface="inherit"/>
              </a:rPr>
              <a:t>: Tasa de transferencia de hasta </a:t>
            </a:r>
            <a:r>
              <a:rPr lang="es-MX" b="1" i="0" dirty="0">
                <a:effectLst/>
                <a:latin typeface="inherit"/>
              </a:rPr>
              <a:t>1,5 Mbps</a:t>
            </a:r>
            <a:r>
              <a:rPr lang="es-MX" b="0" i="0" dirty="0">
                <a:effectLst/>
                <a:latin typeface="inherit"/>
              </a:rPr>
              <a:t> (192 KB/s). Utilizado en su mayor parte por dispositivos de interfaz humana (</a:t>
            </a:r>
            <a:r>
              <a:rPr lang="es-MX" b="0" i="1" dirty="0">
                <a:effectLst/>
                <a:latin typeface="inherit"/>
              </a:rPr>
              <a:t>Human Interface </a:t>
            </a:r>
            <a:r>
              <a:rPr lang="es-MX" b="0" i="1" dirty="0" err="1">
                <a:effectLst/>
                <a:latin typeface="inherit"/>
              </a:rPr>
              <a:t>Device</a:t>
            </a:r>
            <a:r>
              <a:rPr lang="es-MX" b="0" i="0" dirty="0">
                <a:effectLst/>
                <a:latin typeface="inherit"/>
              </a:rPr>
              <a:t>, en inglés) como los teclados, los ratones (mouse), las cámaras web, etc.</a:t>
            </a:r>
          </a:p>
          <a:p>
            <a:pPr algn="just" fontAlgn="base">
              <a:buFont typeface="Arial" panose="020B0604020202020204" pitchFamily="34" charset="0"/>
              <a:buChar char="•"/>
            </a:pPr>
            <a:r>
              <a:rPr lang="es-MX" b="1" i="0" dirty="0">
                <a:effectLst/>
                <a:latin typeface="inherit"/>
              </a:rPr>
              <a:t>Velocidad completa (1.1)</a:t>
            </a:r>
            <a:r>
              <a:rPr lang="es-MX" b="0" i="0" dirty="0">
                <a:effectLst/>
                <a:latin typeface="inherit"/>
              </a:rPr>
              <a:t>: Tasa de transferencia de hasta </a:t>
            </a:r>
            <a:r>
              <a:rPr lang="es-MX" b="1" i="0" dirty="0">
                <a:effectLst/>
                <a:latin typeface="inherit"/>
              </a:rPr>
              <a:t>12 Mbps</a:t>
            </a:r>
            <a:r>
              <a:rPr lang="es-MX" b="0" i="0" dirty="0">
                <a:effectLst/>
                <a:latin typeface="inherit"/>
              </a:rPr>
              <a:t> (1,5 MB/s) según este estándar.</a:t>
            </a:r>
          </a:p>
          <a:p>
            <a:pPr algn="just" fontAlgn="base">
              <a:buFont typeface="Arial" panose="020B0604020202020204" pitchFamily="34" charset="0"/>
              <a:buChar char="•"/>
            </a:pPr>
            <a:r>
              <a:rPr lang="es-MX" b="1" i="0" dirty="0">
                <a:effectLst/>
                <a:latin typeface="inherit"/>
              </a:rPr>
              <a:t>Alta velocidad (2.0)</a:t>
            </a:r>
            <a:r>
              <a:rPr lang="es-MX" b="0" i="0" dirty="0">
                <a:effectLst/>
                <a:latin typeface="inherit"/>
              </a:rPr>
              <a:t>: Tasa de transferencia de hasta </a:t>
            </a:r>
            <a:r>
              <a:rPr lang="es-MX" b="1" i="0" dirty="0">
                <a:effectLst/>
                <a:latin typeface="inherit"/>
              </a:rPr>
              <a:t>480 Mbps</a:t>
            </a:r>
            <a:r>
              <a:rPr lang="es-MX" b="0" i="0" dirty="0">
                <a:effectLst/>
                <a:latin typeface="inherit"/>
              </a:rPr>
              <a:t> (60 MB/s) pero por lo general de hasta 125Mbps (16MB/s). El cable USB 2.0 dispone de </a:t>
            </a:r>
            <a:r>
              <a:rPr lang="es-MX" b="1" i="0" dirty="0">
                <a:effectLst/>
                <a:latin typeface="inherit"/>
              </a:rPr>
              <a:t>cuatro líneas</a:t>
            </a:r>
            <a:r>
              <a:rPr lang="es-MX" b="0" i="0" dirty="0">
                <a:effectLst/>
                <a:latin typeface="inherit"/>
              </a:rPr>
              <a:t>, un par para datos, una de corriente y un cuarto que es el negativo o retorno.</a:t>
            </a:r>
          </a:p>
          <a:p>
            <a:pPr algn="just" fontAlgn="base">
              <a:buFont typeface="Arial" panose="020B0604020202020204" pitchFamily="34" charset="0"/>
              <a:buChar char="•"/>
            </a:pPr>
            <a:r>
              <a:rPr lang="es-MX" b="1" i="0" dirty="0">
                <a:effectLst/>
                <a:latin typeface="inherit"/>
              </a:rPr>
              <a:t>Super alta velocidad (3.0)</a:t>
            </a:r>
            <a:r>
              <a:rPr lang="es-MX" b="0" i="0" dirty="0">
                <a:effectLst/>
                <a:latin typeface="inherit"/>
              </a:rPr>
              <a:t>: Tiene una tasa de transferencia de hasta </a:t>
            </a:r>
            <a:r>
              <a:rPr lang="es-MX" b="1" i="0" dirty="0">
                <a:effectLst/>
                <a:latin typeface="inherit"/>
              </a:rPr>
              <a:t>4.8 Gbps</a:t>
            </a:r>
            <a:r>
              <a:rPr lang="es-MX" b="0" i="0" dirty="0">
                <a:effectLst/>
                <a:latin typeface="inherit"/>
              </a:rPr>
              <a:t> (600 MB/s). La velocidad del bus es diez veces más rápida que la del USB 2.0, debido a que han incluido</a:t>
            </a:r>
            <a:r>
              <a:rPr lang="es-MX" b="1" i="0" dirty="0">
                <a:effectLst/>
                <a:latin typeface="inherit"/>
              </a:rPr>
              <a:t> 5 conectores adicionales</a:t>
            </a:r>
            <a:r>
              <a:rPr lang="es-MX" b="0" i="0" dirty="0">
                <a:effectLst/>
                <a:latin typeface="inherit"/>
              </a:rPr>
              <a:t>, desechando el conector de fibra óptica propuesto inicialmente, y será compatible con los estándares anteriores.</a:t>
            </a:r>
          </a:p>
          <a:p>
            <a:endParaRPr lang="es-MX" dirty="0"/>
          </a:p>
        </p:txBody>
      </p:sp>
    </p:spTree>
    <p:extLst>
      <p:ext uri="{BB962C8B-B14F-4D97-AF65-F5344CB8AC3E}">
        <p14:creationId xmlns:p14="http://schemas.microsoft.com/office/powerpoint/2010/main" val="109824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BEA636-CB07-4673-A69C-84EBEC953F2B}"/>
              </a:ext>
            </a:extLst>
          </p:cNvPr>
          <p:cNvSpPr>
            <a:spLocks noGrp="1"/>
          </p:cNvSpPr>
          <p:nvPr>
            <p:ph type="title"/>
          </p:nvPr>
        </p:nvSpPr>
        <p:spPr>
          <a:xfrm>
            <a:off x="970630" y="265374"/>
            <a:ext cx="10360501" cy="805904"/>
          </a:xfrm>
        </p:spPr>
        <p:txBody>
          <a:bodyPr/>
          <a:lstStyle/>
          <a:p>
            <a:r>
              <a:rPr lang="es-MX" dirty="0">
                <a:solidFill>
                  <a:srgbClr val="FFC000"/>
                </a:solidFill>
              </a:rPr>
              <a:t>SPI </a:t>
            </a:r>
          </a:p>
        </p:txBody>
      </p:sp>
      <p:sp>
        <p:nvSpPr>
          <p:cNvPr id="3" name="Marcador de contenido 2">
            <a:extLst>
              <a:ext uri="{FF2B5EF4-FFF2-40B4-BE49-F238E27FC236}">
                <a16:creationId xmlns:a16="http://schemas.microsoft.com/office/drawing/2014/main" id="{FABAB6CB-74C4-4BA0-9FA8-C73699CC04BB}"/>
              </a:ext>
            </a:extLst>
          </p:cNvPr>
          <p:cNvSpPr>
            <a:spLocks noGrp="1"/>
          </p:cNvSpPr>
          <p:nvPr>
            <p:ph idx="1"/>
          </p:nvPr>
        </p:nvSpPr>
        <p:spPr>
          <a:xfrm>
            <a:off x="914161" y="1071278"/>
            <a:ext cx="10360501" cy="5238042"/>
          </a:xfrm>
        </p:spPr>
        <p:txBody>
          <a:bodyPr>
            <a:normAutofit fontScale="55000" lnSpcReduction="20000"/>
          </a:bodyPr>
          <a:lstStyle/>
          <a:p>
            <a:pPr algn="just"/>
            <a:r>
              <a:rPr lang="es-MX" b="0" i="0" dirty="0">
                <a:effectLst/>
                <a:latin typeface="Helonia" panose="02000503040000020004" pitchFamily="2" charset="0"/>
              </a:rPr>
              <a:t>El SPI es un protocolo síncrono. La sincronización y la transmisión de datos se realiza por medio de 4 señales:</a:t>
            </a:r>
          </a:p>
          <a:p>
            <a:pPr algn="just">
              <a:buFont typeface="Arial" panose="020B0604020202020204" pitchFamily="34" charset="0"/>
              <a:buChar char="•"/>
            </a:pPr>
            <a:r>
              <a:rPr lang="es-MX" b="1" i="0" dirty="0">
                <a:effectLst/>
                <a:latin typeface="Helonia" panose="02000503040000020004" pitchFamily="2" charset="0"/>
              </a:rPr>
              <a:t>SCLK</a:t>
            </a:r>
            <a:r>
              <a:rPr lang="es-MX" b="0" i="0" dirty="0">
                <a:effectLst/>
                <a:latin typeface="Helonia" panose="02000503040000020004" pitchFamily="2" charset="0"/>
              </a:rPr>
              <a:t> </a:t>
            </a:r>
            <a:r>
              <a:rPr lang="es-MX" b="0" i="1" dirty="0">
                <a:effectLst/>
                <a:latin typeface="Helonia" panose="02000503040000020004" pitchFamily="2" charset="0"/>
              </a:rPr>
              <a:t>(</a:t>
            </a:r>
            <a:r>
              <a:rPr lang="es-MX" b="0" i="1" dirty="0" err="1">
                <a:effectLst/>
                <a:latin typeface="Helonia" panose="02000503040000020004" pitchFamily="2" charset="0"/>
              </a:rPr>
              <a:t>Clock</a:t>
            </a:r>
            <a:r>
              <a:rPr lang="es-MX" b="0" i="1" dirty="0">
                <a:effectLst/>
                <a:latin typeface="Helonia" panose="02000503040000020004" pitchFamily="2" charset="0"/>
              </a:rPr>
              <a:t>)</a:t>
            </a:r>
            <a:r>
              <a:rPr lang="es-MX" b="0" i="0" dirty="0">
                <a:effectLst/>
                <a:latin typeface="Helonia" panose="02000503040000020004" pitchFamily="2" charset="0"/>
              </a:rPr>
              <a:t>: Es el pulso que marca la sincronización. Con cada pulso de este reloj, se lee o se envía un bit. También llamado TAKT (en alemán).</a:t>
            </a:r>
          </a:p>
          <a:p>
            <a:pPr algn="just">
              <a:buFont typeface="Arial" panose="020B0604020202020204" pitchFamily="34" charset="0"/>
              <a:buChar char="•"/>
            </a:pPr>
            <a:r>
              <a:rPr lang="es-MX" b="1" i="0" dirty="0">
                <a:effectLst/>
                <a:latin typeface="Helonia" panose="02000503040000020004" pitchFamily="2" charset="0"/>
              </a:rPr>
              <a:t>MOSI</a:t>
            </a:r>
            <a:r>
              <a:rPr lang="es-MX" b="0" i="0" dirty="0">
                <a:effectLst/>
                <a:latin typeface="Helonia" panose="02000503040000020004" pitchFamily="2" charset="0"/>
              </a:rPr>
              <a:t> </a:t>
            </a:r>
            <a:r>
              <a:rPr lang="es-MX" b="0" i="1" dirty="0">
                <a:effectLst/>
                <a:latin typeface="Helonia" panose="02000503040000020004" pitchFamily="2" charset="0"/>
              </a:rPr>
              <a:t>(Master Output Slave Input)</a:t>
            </a:r>
            <a:r>
              <a:rPr lang="es-MX" b="0" i="0" dirty="0">
                <a:effectLst/>
                <a:latin typeface="Helonia" panose="02000503040000020004" pitchFamily="2" charset="0"/>
              </a:rPr>
              <a:t>: Salida de datos del Master y entrada de datos al Esclavo. También llamada SIMO.</a:t>
            </a:r>
          </a:p>
          <a:p>
            <a:pPr algn="just">
              <a:buFont typeface="Arial" panose="020B0604020202020204" pitchFamily="34" charset="0"/>
              <a:buChar char="•"/>
            </a:pPr>
            <a:r>
              <a:rPr lang="es-MX" b="1" i="0" dirty="0">
                <a:effectLst/>
                <a:latin typeface="Helonia" panose="02000503040000020004" pitchFamily="2" charset="0"/>
              </a:rPr>
              <a:t>MISO</a:t>
            </a:r>
            <a:r>
              <a:rPr lang="es-MX" b="0" i="0" dirty="0">
                <a:effectLst/>
                <a:latin typeface="Helonia" panose="02000503040000020004" pitchFamily="2" charset="0"/>
              </a:rPr>
              <a:t> </a:t>
            </a:r>
            <a:r>
              <a:rPr lang="es-MX" b="0" i="1" dirty="0">
                <a:effectLst/>
                <a:latin typeface="Helonia" panose="02000503040000020004" pitchFamily="2" charset="0"/>
              </a:rPr>
              <a:t>(Master Input Slave Output)</a:t>
            </a:r>
            <a:r>
              <a:rPr lang="es-MX" b="0" i="0" dirty="0">
                <a:effectLst/>
                <a:latin typeface="Helonia" panose="02000503040000020004" pitchFamily="2" charset="0"/>
              </a:rPr>
              <a:t>: Salida de datos del Esclavo y entrada al Master. También conocida por SOMI.</a:t>
            </a:r>
          </a:p>
          <a:p>
            <a:pPr algn="just">
              <a:buFont typeface="Arial" panose="020B0604020202020204" pitchFamily="34" charset="0"/>
              <a:buChar char="•"/>
            </a:pPr>
            <a:r>
              <a:rPr lang="es-MX" b="1" i="0" dirty="0">
                <a:effectLst/>
                <a:latin typeface="Helonia" panose="02000503040000020004" pitchFamily="2" charset="0"/>
              </a:rPr>
              <a:t>SS/</a:t>
            </a:r>
            <a:r>
              <a:rPr lang="es-MX" b="1" i="0" dirty="0" err="1">
                <a:effectLst/>
                <a:latin typeface="Helonia" panose="02000503040000020004" pitchFamily="2" charset="0"/>
              </a:rPr>
              <a:t>Select</a:t>
            </a:r>
            <a:r>
              <a:rPr lang="es-MX" b="0" i="0" dirty="0">
                <a:effectLst/>
                <a:latin typeface="Helonia" panose="02000503040000020004" pitchFamily="2" charset="0"/>
              </a:rPr>
              <a:t>: Para seleccionar un Esclavo, o para que el Master le diga al Esclavo que se active. También llamada SSTE.</a:t>
            </a:r>
          </a:p>
          <a:p>
            <a:pPr marL="0" indent="0" algn="just">
              <a:buNone/>
            </a:pPr>
            <a:r>
              <a:rPr lang="es-MX" b="0" i="0" dirty="0">
                <a:effectLst/>
                <a:latin typeface="Helonia" panose="02000503040000020004" pitchFamily="2" charset="0"/>
              </a:rPr>
              <a:t>La Cadena de bits es enviada de manera síncrona con los pulsos del reloj, es decir con cada pulso, el Master envía un bit. Para que empiece la transmisión el Master baja la señal SSTE </a:t>
            </a:r>
            <a:r>
              <a:rPr lang="es-MX" b="0" i="0" dirty="0" err="1">
                <a:effectLst/>
                <a:latin typeface="Helonia" panose="02000503040000020004" pitchFamily="2" charset="0"/>
              </a:rPr>
              <a:t>ó</a:t>
            </a:r>
            <a:r>
              <a:rPr lang="es-MX" b="0" i="0" dirty="0">
                <a:effectLst/>
                <a:latin typeface="Helonia" panose="02000503040000020004" pitchFamily="2" charset="0"/>
              </a:rPr>
              <a:t> SS/</a:t>
            </a:r>
            <a:r>
              <a:rPr lang="es-MX" b="0" i="0" dirty="0" err="1">
                <a:effectLst/>
                <a:latin typeface="Helonia" panose="02000503040000020004" pitchFamily="2" charset="0"/>
              </a:rPr>
              <a:t>Select</a:t>
            </a:r>
            <a:r>
              <a:rPr lang="es-MX" b="0" i="0" dirty="0">
                <a:effectLst/>
                <a:latin typeface="Helonia" panose="02000503040000020004" pitchFamily="2" charset="0"/>
              </a:rPr>
              <a:t> a cero, con esto el Esclavo se activa y empieza la transmisión, con un pulso de reloj al mismo tiempo que el primer bit es leído. Nótese que los pulsos de reloj pueden estar programados de manera que la transmisión del bit se realice en 4 modos diferentes, a esto se llama polaridad y fase de la transmisión:</a:t>
            </a:r>
          </a:p>
          <a:p>
            <a:pPr algn="just">
              <a:buFont typeface="Arial" panose="020B0604020202020204" pitchFamily="34" charset="0"/>
              <a:buChar char="•"/>
            </a:pPr>
            <a:r>
              <a:rPr lang="es-MX" b="0" i="0" dirty="0">
                <a:effectLst/>
                <a:latin typeface="Helonia" panose="02000503040000020004" pitchFamily="2" charset="0"/>
              </a:rPr>
              <a:t>1. Con el flanco de subida sin retraso.</a:t>
            </a:r>
          </a:p>
          <a:p>
            <a:pPr algn="just">
              <a:buFont typeface="Arial" panose="020B0604020202020204" pitchFamily="34" charset="0"/>
              <a:buChar char="•"/>
            </a:pPr>
            <a:r>
              <a:rPr lang="es-MX" b="0" i="0" dirty="0">
                <a:effectLst/>
                <a:latin typeface="Helonia" panose="02000503040000020004" pitchFamily="2" charset="0"/>
              </a:rPr>
              <a:t>2. Con el flanco de subida con retraso.</a:t>
            </a:r>
          </a:p>
          <a:p>
            <a:pPr algn="just">
              <a:buFont typeface="Arial" panose="020B0604020202020204" pitchFamily="34" charset="0"/>
              <a:buChar char="•"/>
            </a:pPr>
            <a:r>
              <a:rPr lang="es-MX" b="0" i="0" dirty="0">
                <a:effectLst/>
                <a:latin typeface="Helonia" panose="02000503040000020004" pitchFamily="2" charset="0"/>
              </a:rPr>
              <a:t>3. Con el flanco de bajada sin retraso.</a:t>
            </a:r>
          </a:p>
          <a:p>
            <a:pPr algn="just">
              <a:buFont typeface="Arial" panose="020B0604020202020204" pitchFamily="34" charset="0"/>
              <a:buChar char="•"/>
            </a:pPr>
            <a:r>
              <a:rPr lang="es-MX" b="0" i="0" dirty="0">
                <a:effectLst/>
                <a:latin typeface="Helonia" panose="02000503040000020004" pitchFamily="2" charset="0"/>
              </a:rPr>
              <a:t>4. Con el flanco de bajada con retraso</a:t>
            </a:r>
            <a:r>
              <a:rPr lang="es-MX" b="0" i="0" dirty="0">
                <a:solidFill>
                  <a:srgbClr val="202122"/>
                </a:solidFill>
                <a:effectLst/>
                <a:latin typeface="Helonia" panose="02000503040000020004" pitchFamily="2" charset="0"/>
              </a:rPr>
              <a:t>.</a:t>
            </a:r>
          </a:p>
          <a:p>
            <a:endParaRPr lang="es-MX" dirty="0"/>
          </a:p>
        </p:txBody>
      </p:sp>
      <p:pic>
        <p:nvPicPr>
          <p:cNvPr id="4" name="Imagen 3">
            <a:extLst>
              <a:ext uri="{FF2B5EF4-FFF2-40B4-BE49-F238E27FC236}">
                <a16:creationId xmlns:a16="http://schemas.microsoft.com/office/drawing/2014/main" id="{BFCD86E8-5210-4060-8A33-01B73192CA55}"/>
              </a:ext>
            </a:extLst>
          </p:cNvPr>
          <p:cNvPicPr>
            <a:picLocks noChangeAspect="1"/>
          </p:cNvPicPr>
          <p:nvPr/>
        </p:nvPicPr>
        <p:blipFill>
          <a:blip r:embed="rId2"/>
          <a:stretch>
            <a:fillRect/>
          </a:stretch>
        </p:blipFill>
        <p:spPr>
          <a:xfrm>
            <a:off x="6958508" y="4293096"/>
            <a:ext cx="3240360" cy="2455196"/>
          </a:xfrm>
          <a:prstGeom prst="rect">
            <a:avLst/>
          </a:prstGeom>
        </p:spPr>
      </p:pic>
    </p:spTree>
    <p:extLst>
      <p:ext uri="{BB962C8B-B14F-4D97-AF65-F5344CB8AC3E}">
        <p14:creationId xmlns:p14="http://schemas.microsoft.com/office/powerpoint/2010/main" val="224395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14AE0C-2972-4E5C-9BD8-75CFB56C82F4}"/>
              </a:ext>
            </a:extLst>
          </p:cNvPr>
          <p:cNvSpPr>
            <a:spLocks noGrp="1"/>
          </p:cNvSpPr>
          <p:nvPr>
            <p:ph type="title"/>
          </p:nvPr>
        </p:nvSpPr>
        <p:spPr/>
        <p:txBody>
          <a:bodyPr/>
          <a:lstStyle/>
          <a:p>
            <a:r>
              <a:rPr lang="es-MX" dirty="0">
                <a:solidFill>
                  <a:srgbClr val="FFC000"/>
                </a:solidFill>
              </a:rPr>
              <a:t>Colusión</a:t>
            </a:r>
          </a:p>
        </p:txBody>
      </p:sp>
      <p:sp>
        <p:nvSpPr>
          <p:cNvPr id="3" name="Marcador de contenido 2">
            <a:extLst>
              <a:ext uri="{FF2B5EF4-FFF2-40B4-BE49-F238E27FC236}">
                <a16:creationId xmlns:a16="http://schemas.microsoft.com/office/drawing/2014/main" id="{F3F309EC-3E2D-408B-BA4F-D7707C23DFBC}"/>
              </a:ext>
            </a:extLst>
          </p:cNvPr>
          <p:cNvSpPr>
            <a:spLocks noGrp="1"/>
          </p:cNvSpPr>
          <p:nvPr>
            <p:ph idx="1"/>
          </p:nvPr>
        </p:nvSpPr>
        <p:spPr/>
        <p:txBody>
          <a:bodyPr>
            <a:normAutofit fontScale="92500"/>
          </a:bodyPr>
          <a:lstStyle/>
          <a:p>
            <a:r>
              <a:rPr lang="es-MX" dirty="0"/>
              <a:t>Los sensores  permiten dotar al sistemas de información (señales eléctricas), de ésta manera, el sistema puede reconocer su entorno para responder en él de manera adecuada con ayuda de actuadores.</a:t>
            </a:r>
          </a:p>
          <a:p>
            <a:r>
              <a:rPr lang="es-MX" dirty="0"/>
              <a:t>Es importante indagar a fondo en las especificaciones de cada componente, no solo para aprovechar al máximo sus capacidades si no también para averiguar que tan apto es para las circunstancias a las que se aplicará.</a:t>
            </a:r>
          </a:p>
          <a:p>
            <a:r>
              <a:rPr lang="es-MX" dirty="0"/>
              <a:t>El entorno físico y las variables ambientales también juegan un papel importante, pues existen sensores que varían su salida con respecto a éstas variables, o su deterioro es mas pronunciado por acción de éste.</a:t>
            </a:r>
          </a:p>
          <a:p>
            <a:endParaRPr lang="es-MX" dirty="0"/>
          </a:p>
          <a:p>
            <a:endParaRPr lang="es-MX" dirty="0"/>
          </a:p>
        </p:txBody>
      </p:sp>
    </p:spTree>
    <p:extLst>
      <p:ext uri="{BB962C8B-B14F-4D97-AF65-F5344CB8AC3E}">
        <p14:creationId xmlns:p14="http://schemas.microsoft.com/office/powerpoint/2010/main" val="494076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dirty="0">
                <a:solidFill>
                  <a:srgbClr val="FFC000"/>
                </a:solidFill>
              </a:rPr>
              <a:t>Bibliografía</a:t>
            </a:r>
          </a:p>
        </p:txBody>
      </p:sp>
      <p:sp>
        <p:nvSpPr>
          <p:cNvPr id="5" name="Marcador de posición de texto 4"/>
          <p:cNvSpPr>
            <a:spLocks noGrp="1"/>
          </p:cNvSpPr>
          <p:nvPr>
            <p:ph type="body" sz="half" idx="2"/>
          </p:nvPr>
        </p:nvSpPr>
        <p:spPr/>
        <p:txBody>
          <a:bodyPr rtlCol="0"/>
          <a:lstStyle/>
          <a:p>
            <a:pPr rtl="0"/>
            <a:endParaRPr lang="es-ES" dirty="0"/>
          </a:p>
        </p:txBody>
      </p:sp>
      <p:sp>
        <p:nvSpPr>
          <p:cNvPr id="6" name="Marcador de posición de imagen 5" descr="Marcador de posición vacío para agregar una imagen. Haga clic en el marcador de posición y seleccione la imagen que desee agregar."/>
          <p:cNvSpPr>
            <a:spLocks noGrp="1"/>
          </p:cNvSpPr>
          <p:nvPr>
            <p:ph type="pic" idx="1"/>
          </p:nvPr>
        </p:nvSpPr>
        <p:spPr/>
      </p:sp>
      <p:sp>
        <p:nvSpPr>
          <p:cNvPr id="7" name="CuadroTexto 6">
            <a:extLst>
              <a:ext uri="{FF2B5EF4-FFF2-40B4-BE49-F238E27FC236}">
                <a16:creationId xmlns:a16="http://schemas.microsoft.com/office/drawing/2014/main" id="{DDCE18B8-BAF5-4074-B8E7-99ACA2FAB1A2}"/>
              </a:ext>
            </a:extLst>
          </p:cNvPr>
          <p:cNvSpPr txBox="1"/>
          <p:nvPr/>
        </p:nvSpPr>
        <p:spPr>
          <a:xfrm>
            <a:off x="5484971" y="1124744"/>
            <a:ext cx="6108700" cy="6740307"/>
          </a:xfrm>
          <a:prstGeom prst="rect">
            <a:avLst/>
          </a:prstGeom>
          <a:noFill/>
        </p:spPr>
        <p:txBody>
          <a:bodyPr wrap="square">
            <a:spAutoFit/>
          </a:bodyPr>
          <a:lstStyle/>
          <a:p>
            <a:r>
              <a:rPr lang="es-MX" dirty="0"/>
              <a:t>[1]Kumar Saha, S. (2011). Introducción a la robótica. México </a:t>
            </a:r>
            <a:r>
              <a:rPr lang="es-MX" dirty="0" err="1"/>
              <a:t>etc</a:t>
            </a:r>
            <a:r>
              <a:rPr lang="es-MX" dirty="0"/>
              <a:t>, </a:t>
            </a:r>
            <a:r>
              <a:rPr lang="es-MX" dirty="0" err="1"/>
              <a:t>Spain</a:t>
            </a:r>
            <a:r>
              <a:rPr lang="es-MX" dirty="0"/>
              <a:t>: McGraw-Hill España. Recuperado de </a:t>
            </a:r>
            <a:r>
              <a:rPr lang="es-MX" dirty="0">
                <a:hlinkClick r:id="rId3"/>
              </a:rPr>
              <a:t>https://elibro.net/es/ereader/bibliotecauv/36580?page=103</a:t>
            </a:r>
            <a:r>
              <a:rPr lang="es-MX" dirty="0"/>
              <a:t>.</a:t>
            </a:r>
          </a:p>
          <a:p>
            <a:endParaRPr lang="es-MX" dirty="0"/>
          </a:p>
          <a:p>
            <a:r>
              <a:rPr lang="es-MX" dirty="0"/>
              <a:t>Corona Ramírez, L. G. Abarca Jiménez, G. S. y Mares Carreño, J. (2016). Sensores y actuadores: aplicaciones con Arduino. México, </a:t>
            </a:r>
            <a:r>
              <a:rPr lang="es-MX" dirty="0" err="1"/>
              <a:t>Mexico</a:t>
            </a:r>
            <a:r>
              <a:rPr lang="es-MX" dirty="0"/>
              <a:t>: Grupo Editorial Patria. Recuperado de </a:t>
            </a:r>
            <a:r>
              <a:rPr lang="es-MX" dirty="0">
                <a:hlinkClick r:id="rId4"/>
              </a:rPr>
              <a:t>https://elibro.net/es/ereader/bibliotecauv/39464?page=44</a:t>
            </a:r>
            <a:r>
              <a:rPr lang="es-MX" dirty="0"/>
              <a:t>.</a:t>
            </a:r>
          </a:p>
          <a:p>
            <a:endParaRPr lang="es-MX" dirty="0"/>
          </a:p>
          <a:p>
            <a:r>
              <a:rPr lang="es-MX" dirty="0"/>
              <a:t>https://johntapia.wordpress.com/2008/11/21/comunicacion-en-microcontroladores-pic/</a:t>
            </a:r>
          </a:p>
          <a:p>
            <a:endParaRPr lang="es-MX" dirty="0"/>
          </a:p>
          <a:p>
            <a:endParaRPr lang="es-MX" dirty="0"/>
          </a:p>
          <a:p>
            <a:endParaRPr lang="es-MX" dirty="0"/>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lstStyle/>
          <a:p>
            <a:pPr rtl="0"/>
            <a:r>
              <a:rPr lang="es-ES" dirty="0"/>
              <a:t>Título y diseño de contenido con gráfico</a:t>
            </a:r>
          </a:p>
        </p:txBody>
      </p:sp>
      <p:pic>
        <p:nvPicPr>
          <p:cNvPr id="4" name="Marcador de contenido 3">
            <a:extLst>
              <a:ext uri="{FF2B5EF4-FFF2-40B4-BE49-F238E27FC236}">
                <a16:creationId xmlns:a16="http://schemas.microsoft.com/office/drawing/2014/main" id="{B6561EA7-F856-4123-8466-254DD6BE0DCC}"/>
              </a:ext>
            </a:extLst>
          </p:cNvPr>
          <p:cNvPicPr>
            <a:picLocks noGrp="1" noChangeAspect="1"/>
          </p:cNvPicPr>
          <p:nvPr>
            <p:ph idx="1"/>
          </p:nvPr>
        </p:nvPicPr>
        <p:blipFill>
          <a:blip r:embed="rId3"/>
          <a:stretch>
            <a:fillRect/>
          </a:stretch>
        </p:blipFill>
        <p:spPr>
          <a:xfrm>
            <a:off x="466104" y="188640"/>
            <a:ext cx="10020796" cy="6324135"/>
          </a:xfrm>
          <a:prstGeom prst="rect">
            <a:avLst/>
          </a:prstGeom>
        </p:spPr>
      </p:pic>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A69CEA2-62D1-46AF-97FF-44768FA2CF7A}"/>
              </a:ext>
            </a:extLst>
          </p:cNvPr>
          <p:cNvPicPr>
            <a:picLocks noChangeAspect="1"/>
          </p:cNvPicPr>
          <p:nvPr/>
        </p:nvPicPr>
        <p:blipFill>
          <a:blip r:embed="rId2"/>
          <a:stretch>
            <a:fillRect/>
          </a:stretch>
        </p:blipFill>
        <p:spPr>
          <a:xfrm>
            <a:off x="981844" y="1061002"/>
            <a:ext cx="9708874" cy="4600245"/>
          </a:xfrm>
          <a:prstGeom prst="rect">
            <a:avLst/>
          </a:prstGeom>
        </p:spPr>
      </p:pic>
    </p:spTree>
    <p:extLst>
      <p:ext uri="{BB962C8B-B14F-4D97-AF65-F5344CB8AC3E}">
        <p14:creationId xmlns:p14="http://schemas.microsoft.com/office/powerpoint/2010/main" val="2691541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845EFD3-1CCA-45C9-B48A-B35B87054E62}"/>
              </a:ext>
            </a:extLst>
          </p:cNvPr>
          <p:cNvPicPr>
            <a:picLocks noChangeAspect="1"/>
          </p:cNvPicPr>
          <p:nvPr/>
        </p:nvPicPr>
        <p:blipFill>
          <a:blip r:embed="rId2"/>
          <a:stretch>
            <a:fillRect/>
          </a:stretch>
        </p:blipFill>
        <p:spPr>
          <a:xfrm>
            <a:off x="405780" y="1628800"/>
            <a:ext cx="11189822" cy="4248472"/>
          </a:xfrm>
          <a:prstGeom prst="rect">
            <a:avLst/>
          </a:prstGeom>
        </p:spPr>
      </p:pic>
    </p:spTree>
    <p:extLst>
      <p:ext uri="{BB962C8B-B14F-4D97-AF65-F5344CB8AC3E}">
        <p14:creationId xmlns:p14="http://schemas.microsoft.com/office/powerpoint/2010/main" val="2811281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8883" y="274637"/>
            <a:ext cx="10360501" cy="850107"/>
          </a:xfrm>
        </p:spPr>
        <p:txBody>
          <a:bodyPr rtlCol="0"/>
          <a:lstStyle/>
          <a:p>
            <a:pPr rtl="0"/>
            <a:r>
              <a:rPr lang="es-ES" dirty="0">
                <a:solidFill>
                  <a:srgbClr val="FFC000"/>
                </a:solidFill>
              </a:rPr>
              <a:t>Selección de sensores</a:t>
            </a:r>
          </a:p>
        </p:txBody>
      </p:sp>
      <p:sp>
        <p:nvSpPr>
          <p:cNvPr id="3" name="Marcador de posición de contenido 2"/>
          <p:cNvSpPr>
            <a:spLocks noGrp="1"/>
          </p:cNvSpPr>
          <p:nvPr>
            <p:ph sz="half" idx="1"/>
          </p:nvPr>
        </p:nvSpPr>
        <p:spPr>
          <a:xfrm>
            <a:off x="1422278" y="2053952"/>
            <a:ext cx="5078677" cy="4255368"/>
          </a:xfrm>
        </p:spPr>
        <p:txBody>
          <a:bodyPr rtlCol="0">
            <a:normAutofit fontScale="55000" lnSpcReduction="20000"/>
          </a:bodyPr>
          <a:lstStyle/>
          <a:p>
            <a:pPr rtl="0"/>
            <a:endParaRPr lang="es-MX" sz="2400" dirty="0"/>
          </a:p>
          <a:p>
            <a:pPr algn="just" rtl="0"/>
            <a:r>
              <a:rPr lang="es-MX" sz="2900" dirty="0">
                <a:solidFill>
                  <a:srgbClr val="FFC000"/>
                </a:solidFill>
              </a:rPr>
              <a:t>Sensibilidad:</a:t>
            </a:r>
            <a:r>
              <a:rPr lang="es-MX" sz="2900" dirty="0"/>
              <a:t> la sensibilidad de un sensor se define como la entrada mínima que requiere este para provocar una salida detectable.</a:t>
            </a:r>
          </a:p>
          <a:p>
            <a:pPr algn="just" rtl="0"/>
            <a:r>
              <a:rPr lang="es-MX" sz="2900" dirty="0">
                <a:solidFill>
                  <a:srgbClr val="FFC000"/>
                </a:solidFill>
              </a:rPr>
              <a:t>Rango:</a:t>
            </a:r>
            <a:r>
              <a:rPr lang="es-MX" sz="2900" dirty="0"/>
              <a:t> el rango de un sensor se define como el intervalo presente entre el valor mínimo y el valor máximo de la variable física que puede medir el sensor.</a:t>
            </a:r>
          </a:p>
          <a:p>
            <a:pPr algn="just" rtl="0"/>
            <a:r>
              <a:rPr lang="es-MX" sz="2900" dirty="0">
                <a:solidFill>
                  <a:srgbClr val="FFC000"/>
                </a:solidFill>
              </a:rPr>
              <a:t>Precisión: </a:t>
            </a:r>
            <a:r>
              <a:rPr lang="es-MX" sz="2900" dirty="0"/>
              <a:t>la precisión de un sensor se refiere al grado de repetitividad de una medida. Por ejemplo, si se mide la misma variable física con el mismo valor, el sensor siempre deberá entregar exactamente la misma salida cada vez.</a:t>
            </a:r>
          </a:p>
          <a:p>
            <a:pPr algn="just" rtl="0"/>
            <a:r>
              <a:rPr lang="es-MX" sz="2900" dirty="0">
                <a:solidFill>
                  <a:srgbClr val="FFC000"/>
                </a:solidFill>
              </a:rPr>
              <a:t>Exactitud: </a:t>
            </a:r>
            <a:r>
              <a:rPr lang="es-MX" sz="2900" dirty="0"/>
              <a:t>la exactitud se define como la diferencia máxima entre la salida actual del sensor y el valor real de la variable medida.</a:t>
            </a:r>
          </a:p>
        </p:txBody>
      </p:sp>
      <p:sp>
        <p:nvSpPr>
          <p:cNvPr id="6" name="Marcador de contenido 5">
            <a:extLst>
              <a:ext uri="{FF2B5EF4-FFF2-40B4-BE49-F238E27FC236}">
                <a16:creationId xmlns:a16="http://schemas.microsoft.com/office/drawing/2014/main" id="{4BB72A52-1F85-417B-9538-D831065277F1}"/>
              </a:ext>
            </a:extLst>
          </p:cNvPr>
          <p:cNvSpPr>
            <a:spLocks noGrp="1"/>
          </p:cNvSpPr>
          <p:nvPr>
            <p:ph sz="half" idx="2"/>
          </p:nvPr>
        </p:nvSpPr>
        <p:spPr>
          <a:xfrm>
            <a:off x="6500707" y="2053952"/>
            <a:ext cx="5078677" cy="4255368"/>
          </a:xfrm>
        </p:spPr>
        <p:txBody>
          <a:bodyPr>
            <a:normAutofit fontScale="55000" lnSpcReduction="20000"/>
          </a:bodyPr>
          <a:lstStyle/>
          <a:p>
            <a:pPr algn="just"/>
            <a:r>
              <a:rPr lang="es-MX" dirty="0">
                <a:solidFill>
                  <a:srgbClr val="FFC000"/>
                </a:solidFill>
              </a:rPr>
              <a:t>Linealidad estática: </a:t>
            </a:r>
            <a:r>
              <a:rPr lang="es-MX" dirty="0"/>
              <a:t>la linealidad estática de un sensor depende de modo principal de factores ambientales, por lo que se define como la desviación que presenta el sensor entre la curva proporcionada por el fabricante en condiciones controladas y la curva de salida actual.</a:t>
            </a:r>
          </a:p>
          <a:p>
            <a:pPr algn="just"/>
            <a:r>
              <a:rPr lang="es-MX" dirty="0">
                <a:solidFill>
                  <a:srgbClr val="FFC000"/>
                </a:solidFill>
              </a:rPr>
              <a:t>Offset: </a:t>
            </a:r>
            <a:r>
              <a:rPr lang="es-MX" dirty="0"/>
              <a:t>el offset en un sensor se define como un corrimiento en el eje y de la curva de salida, el cual se caracteriza por ser siempre igual en ciertas condiciones de operación. De manera alternativa, el offset constituye la salida que presenta un sensor cuando en realidad esta debería ser cero.</a:t>
            </a:r>
          </a:p>
          <a:p>
            <a:pPr algn="just"/>
            <a:r>
              <a:rPr lang="es-MX" dirty="0">
                <a:solidFill>
                  <a:srgbClr val="FFC000"/>
                </a:solidFill>
              </a:rPr>
              <a:t>Resolución:</a:t>
            </a:r>
            <a:r>
              <a:rPr lang="es-MX" dirty="0"/>
              <a:t> la resolución de un sensor se define como el cambio más pequeño en la variable física que le es posible registrar.</a:t>
            </a:r>
          </a:p>
          <a:p>
            <a:pPr algn="just"/>
            <a:r>
              <a:rPr lang="es-MX" dirty="0">
                <a:solidFill>
                  <a:srgbClr val="FFC000"/>
                </a:solidFill>
              </a:rPr>
              <a:t>Error Estático: </a:t>
            </a:r>
            <a:r>
              <a:rPr lang="es-MX" dirty="0"/>
              <a:t>Cuando una variable física es censada o cuantificada siempre existe la posibilidad de cometer un error en la medición. En general, los errores estáticos en los sensores se deben a problemas en las lecturas. (punto medio de hoja de datos).</a:t>
            </a:r>
          </a:p>
          <a:p>
            <a:endParaRPr lang="es-MX" dirty="0"/>
          </a:p>
        </p:txBody>
      </p:sp>
      <p:sp>
        <p:nvSpPr>
          <p:cNvPr id="8" name="Rectángulo: esquinas redondeadas 7">
            <a:extLst>
              <a:ext uri="{FF2B5EF4-FFF2-40B4-BE49-F238E27FC236}">
                <a16:creationId xmlns:a16="http://schemas.microsoft.com/office/drawing/2014/main" id="{FFF76386-45F3-460C-A69B-A8606FB928C8}"/>
              </a:ext>
            </a:extLst>
          </p:cNvPr>
          <p:cNvSpPr/>
          <p:nvPr/>
        </p:nvSpPr>
        <p:spPr>
          <a:xfrm>
            <a:off x="1341884" y="1124744"/>
            <a:ext cx="10081120"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t>Características Estáticas</a:t>
            </a: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04F9CA6-6223-4D98-9D14-D3F480D80CE8}"/>
              </a:ext>
            </a:extLst>
          </p:cNvPr>
          <p:cNvSpPr>
            <a:spLocks noGrp="1"/>
          </p:cNvSpPr>
          <p:nvPr>
            <p:ph sz="half" idx="1"/>
          </p:nvPr>
        </p:nvSpPr>
        <p:spPr/>
        <p:txBody>
          <a:bodyPr>
            <a:normAutofit fontScale="70000" lnSpcReduction="20000"/>
          </a:bodyPr>
          <a:lstStyle/>
          <a:p>
            <a:pPr algn="just"/>
            <a:r>
              <a:rPr lang="es-MX" dirty="0">
                <a:solidFill>
                  <a:srgbClr val="FFC000"/>
                </a:solidFill>
              </a:rPr>
              <a:t>Tiempo de respuesta: </a:t>
            </a:r>
            <a:r>
              <a:rPr lang="es-MX" dirty="0"/>
              <a:t>el tiempo de respuesta se define como el periodo que transcurre desde que la variable censada presenta un cambio de estado y el sensor lo registra.</a:t>
            </a:r>
          </a:p>
          <a:p>
            <a:pPr algn="just"/>
            <a:r>
              <a:rPr lang="es-MX" dirty="0">
                <a:solidFill>
                  <a:srgbClr val="FFC000"/>
                </a:solidFill>
              </a:rPr>
              <a:t>Histéresis:</a:t>
            </a:r>
            <a:r>
              <a:rPr lang="es-MX" dirty="0"/>
              <a:t> la histéresis en un sensor es la capacidad que tiene el sensor para seguir a la curva de salida ideal debido a la tendencia de los cambios de la variable física;</a:t>
            </a:r>
          </a:p>
          <a:p>
            <a:pPr algn="just"/>
            <a:r>
              <a:rPr lang="es-MX" dirty="0">
                <a:solidFill>
                  <a:srgbClr val="FFC000"/>
                </a:solidFill>
              </a:rPr>
              <a:t>Linealidad dinámica : </a:t>
            </a:r>
            <a:r>
              <a:rPr lang="es-MX" dirty="0"/>
              <a:t>la linealidad dinámica de un sensor es la capacidad que tiene este para seguir correctamente la curva de salida dada por el fabricante cuando la variable física experimenta cambios repentinos y muy rápidos.</a:t>
            </a:r>
          </a:p>
          <a:p>
            <a:endParaRPr lang="es-MX" dirty="0"/>
          </a:p>
        </p:txBody>
      </p:sp>
      <p:sp>
        <p:nvSpPr>
          <p:cNvPr id="4" name="Marcador de contenido 3">
            <a:extLst>
              <a:ext uri="{FF2B5EF4-FFF2-40B4-BE49-F238E27FC236}">
                <a16:creationId xmlns:a16="http://schemas.microsoft.com/office/drawing/2014/main" id="{84B2B1A7-406F-4DD7-9855-20968FF29EF1}"/>
              </a:ext>
            </a:extLst>
          </p:cNvPr>
          <p:cNvSpPr>
            <a:spLocks noGrp="1"/>
          </p:cNvSpPr>
          <p:nvPr>
            <p:ph sz="half" idx="2"/>
          </p:nvPr>
        </p:nvSpPr>
        <p:spPr>
          <a:xfrm>
            <a:off x="6500707" y="1706880"/>
            <a:ext cx="5078677" cy="3882360"/>
          </a:xfrm>
        </p:spPr>
        <p:txBody>
          <a:bodyPr>
            <a:normAutofit fontScale="70000" lnSpcReduction="20000"/>
          </a:bodyPr>
          <a:lstStyle/>
          <a:p>
            <a:pPr algn="just"/>
            <a:r>
              <a:rPr lang="es-MX" dirty="0">
                <a:solidFill>
                  <a:srgbClr val="FFC000"/>
                </a:solidFill>
              </a:rPr>
              <a:t>Error dinámico: </a:t>
            </a:r>
            <a:r>
              <a:rPr lang="es-MX" dirty="0"/>
              <a:t>un error dinámico en un sensor puede ser causado por varias razones, y entre las más comunes des- tacan las cargas inducidas en el sensor debido a los aparatos de medición.</a:t>
            </a:r>
          </a:p>
          <a:p>
            <a:pPr algn="just"/>
            <a:r>
              <a:rPr lang="es-MX" dirty="0"/>
              <a:t>Por ejemplo, si se usa un sensor de aceleración para medir la aceleración presente en un automóvil justo antes de impactarse, el error presente en la aceleración registrada dependerá de la posición en que estaba colocado el sensor y si hubo o no movimiento relativo cuando se registró la medición.</a:t>
            </a:r>
          </a:p>
        </p:txBody>
      </p:sp>
      <p:sp>
        <p:nvSpPr>
          <p:cNvPr id="8" name="Rectángulo: esquinas redondeadas 7">
            <a:extLst>
              <a:ext uri="{FF2B5EF4-FFF2-40B4-BE49-F238E27FC236}">
                <a16:creationId xmlns:a16="http://schemas.microsoft.com/office/drawing/2014/main" id="{97021552-C98B-4174-9F05-6DE56A323E83}"/>
              </a:ext>
            </a:extLst>
          </p:cNvPr>
          <p:cNvSpPr/>
          <p:nvPr/>
        </p:nvSpPr>
        <p:spPr>
          <a:xfrm>
            <a:off x="1053852" y="548680"/>
            <a:ext cx="10081120"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t>Características Dinámicas</a:t>
            </a:r>
          </a:p>
        </p:txBody>
      </p:sp>
    </p:spTree>
    <p:extLst>
      <p:ext uri="{BB962C8B-B14F-4D97-AF65-F5344CB8AC3E}">
        <p14:creationId xmlns:p14="http://schemas.microsoft.com/office/powerpoint/2010/main" val="1868058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posición de contenido 4" descr="Proceso escalonado en el que se muestran 3 tareas organizadas una debajo de la otra. Además, se usan dos flechas que apuntan hacia abajo para indicar la progresión de la primera tarea a la segunda y de la segunda a la tercera."/>
          <p:cNvGraphicFramePr>
            <a:graphicFrameLocks noGrp="1"/>
          </p:cNvGraphicFramePr>
          <p:nvPr>
            <p:ph sz="half" idx="2"/>
            <p:extLst>
              <p:ext uri="{D42A27DB-BD31-4B8C-83A1-F6EECF244321}">
                <p14:modId xmlns:p14="http://schemas.microsoft.com/office/powerpoint/2010/main" val="1692191331"/>
              </p:ext>
            </p:extLst>
          </p:nvPr>
        </p:nvGraphicFramePr>
        <p:xfrm>
          <a:off x="6500813" y="1706563"/>
          <a:ext cx="5078412" cy="4465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4" name="Picture 6">
            <a:extLst>
              <a:ext uri="{FF2B5EF4-FFF2-40B4-BE49-F238E27FC236}">
                <a16:creationId xmlns:a16="http://schemas.microsoft.com/office/drawing/2014/main" id="{018161F9-6BE7-4E8A-9457-E979EA34BE6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18490"/>
          <a:stretch/>
        </p:blipFill>
        <p:spPr bwMode="auto">
          <a:xfrm>
            <a:off x="5806380" y="792903"/>
            <a:ext cx="6132885" cy="5272194"/>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a:extLst>
              <a:ext uri="{FF2B5EF4-FFF2-40B4-BE49-F238E27FC236}">
                <a16:creationId xmlns:a16="http://schemas.microsoft.com/office/drawing/2014/main" id="{38C7BEBA-E5ED-4407-B3EB-3B30731A1A69}"/>
              </a:ext>
            </a:extLst>
          </p:cNvPr>
          <p:cNvSpPr txBox="1"/>
          <p:nvPr/>
        </p:nvSpPr>
        <p:spPr>
          <a:xfrm>
            <a:off x="2061964" y="2060848"/>
            <a:ext cx="6108700" cy="830997"/>
          </a:xfrm>
          <a:prstGeom prst="rect">
            <a:avLst/>
          </a:prstGeom>
          <a:noFill/>
        </p:spPr>
        <p:txBody>
          <a:bodyPr wrap="square">
            <a:spAutoFit/>
          </a:bodyPr>
          <a:lstStyle/>
          <a:p>
            <a:r>
              <a:rPr lang="es-MX" sz="4800" dirty="0">
                <a:solidFill>
                  <a:srgbClr val="FFC000"/>
                </a:solidFill>
                <a:latin typeface="Open Sans"/>
              </a:rPr>
              <a:t>Sensores</a:t>
            </a:r>
            <a:endParaRPr lang="es-MX" sz="4800" dirty="0">
              <a:solidFill>
                <a:srgbClr val="FFC000"/>
              </a:solidFill>
            </a:endParaRPr>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í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60_TF02787990_TF02787990.potx" id="{711CCDD4-BD90-4388-A31E-EA977055FCFF}" vid="{C5F9FE6A-8390-4E5A-B0DB-91EA047CC61C}"/>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de circuito de líneas triple (pantalla panorámica)</Template>
  <TotalTime>1810</TotalTime>
  <Words>4672</Words>
  <Application>Microsoft Office PowerPoint</Application>
  <PresentationFormat>Personalizado</PresentationFormat>
  <Paragraphs>197</Paragraphs>
  <Slides>39</Slides>
  <Notes>15</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39</vt:i4>
      </vt:variant>
    </vt:vector>
  </HeadingPairs>
  <TitlesOfParts>
    <vt:vector size="49" baseType="lpstr">
      <vt:lpstr>Arial</vt:lpstr>
      <vt:lpstr>Calibri</vt:lpstr>
      <vt:lpstr>Helonia</vt:lpstr>
      <vt:lpstr>Helvetica Neue</vt:lpstr>
      <vt:lpstr>inherit</vt:lpstr>
      <vt:lpstr>Open Sans</vt:lpstr>
      <vt:lpstr>RalewayMedium</vt:lpstr>
      <vt:lpstr>Roboto</vt:lpstr>
      <vt:lpstr>Source Sans Pro</vt:lpstr>
      <vt:lpstr>Tecnología 16x9</vt:lpstr>
      <vt:lpstr>Sensores y Actuadores</vt:lpstr>
      <vt:lpstr> ¿Qué es una variable?   ¿Qué es un sensor?</vt:lpstr>
      <vt:lpstr>Presentación de PowerPoint</vt:lpstr>
      <vt:lpstr>Título y diseño de contenido con gráfico</vt:lpstr>
      <vt:lpstr>Presentación de PowerPoint</vt:lpstr>
      <vt:lpstr>Presentación de PowerPoint</vt:lpstr>
      <vt:lpstr>Selección de sensores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Actuadores </vt:lpstr>
      <vt:lpstr>Presentación de PowerPoint</vt:lpstr>
      <vt:lpstr>Presentación de PowerPoint</vt:lpstr>
      <vt:lpstr>Actuadores neumáticos</vt:lpstr>
      <vt:lpstr>Presentación de PowerPoint</vt:lpstr>
      <vt:lpstr>Actuadores hidráulicos</vt:lpstr>
      <vt:lpstr>Presentación de PowerPoint</vt:lpstr>
      <vt:lpstr>Actuadores eléctricos</vt:lpstr>
      <vt:lpstr>Presentación de PowerPoint</vt:lpstr>
      <vt:lpstr>Presentación de PowerPoint</vt:lpstr>
      <vt:lpstr>Presentación de PowerPoint</vt:lpstr>
      <vt:lpstr>Protocolos Paralelos. </vt:lpstr>
      <vt:lpstr>Protocolos Seriales. </vt:lpstr>
      <vt:lpstr>Presentación de PowerPoint</vt:lpstr>
      <vt:lpstr>RS-232</vt:lpstr>
      <vt:lpstr>RS-485</vt:lpstr>
      <vt:lpstr>Bus I2C </vt:lpstr>
      <vt:lpstr>CAN Bus. </vt:lpstr>
      <vt:lpstr>USB</vt:lpstr>
      <vt:lpstr>Presentación de PowerPoint</vt:lpstr>
      <vt:lpstr>SPI </vt:lpstr>
      <vt:lpstr>Colusión</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Sensores y Actuadores</dc:title>
  <dc:creator>Lázaro Abad Dolores</dc:creator>
  <cp:lastModifiedBy>Lázaro Abad Dolores</cp:lastModifiedBy>
  <cp:revision>49</cp:revision>
  <dcterms:created xsi:type="dcterms:W3CDTF">2020-09-27T07:21:50Z</dcterms:created>
  <dcterms:modified xsi:type="dcterms:W3CDTF">2020-09-30T17:31:25Z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