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62" r:id="rId7"/>
    <p:sldId id="264" r:id="rId8"/>
    <p:sldId id="265" r:id="rId9"/>
    <p:sldId id="263" r:id="rId10"/>
    <p:sldId id="266" r:id="rId11"/>
    <p:sldId id="258"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3E5C3-AB47-4845-8A9A-29B9C517290E}" v="2" dt="2020-12-09T14:11:2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E1BD34-BFB2-4BE6-8623-AD87F248014D}" type="datetimeFigureOut">
              <a:rPr lang="es-MX" smtClean="0"/>
              <a:t>06/01/2021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8D91C7-CAD3-4772-A366-7EB3A98A55DB}"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85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E1BD34-BFB2-4BE6-8623-AD87F248014D}" type="datetimeFigureOut">
              <a:rPr lang="es-MX" smtClean="0"/>
              <a:t>06/01/2021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261373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E1BD34-BFB2-4BE6-8623-AD87F248014D}" type="datetimeFigureOut">
              <a:rPr lang="es-MX" smtClean="0"/>
              <a:t>06/01/2021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164981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E1BD34-BFB2-4BE6-8623-AD87F248014D}" type="datetimeFigureOut">
              <a:rPr lang="es-MX" smtClean="0"/>
              <a:t>06/01/2021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508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E1BD34-BFB2-4BE6-8623-AD87F248014D}" type="datetimeFigureOut">
              <a:rPr lang="es-MX" smtClean="0"/>
              <a:t>06/01/2021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8D91C7-CAD3-4772-A366-7EB3A98A55DB}"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4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E1BD34-BFB2-4BE6-8623-AD87F248014D}" type="datetimeFigureOut">
              <a:rPr lang="es-MX" smtClean="0"/>
              <a:t>06/01/2021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118415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E1BD34-BFB2-4BE6-8623-AD87F248014D}" type="datetimeFigureOut">
              <a:rPr lang="es-MX" smtClean="0"/>
              <a:t>06/01/2021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91975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E1BD34-BFB2-4BE6-8623-AD87F248014D}" type="datetimeFigureOut">
              <a:rPr lang="es-MX" smtClean="0"/>
              <a:t>06/01/2021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421386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E1BD34-BFB2-4BE6-8623-AD87F248014D}" type="datetimeFigureOut">
              <a:rPr lang="es-MX" smtClean="0"/>
              <a:t>06/01/2021</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297050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E1BD34-BFB2-4BE6-8623-AD87F248014D}" type="datetimeFigureOut">
              <a:rPr lang="es-MX" smtClean="0"/>
              <a:t>06/01/2021</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8D91C7-CAD3-4772-A366-7EB3A98A55DB}" type="slidenum">
              <a:rPr lang="es-MX" smtClean="0"/>
              <a:t>‹Nº›</a:t>
            </a:fld>
            <a:endParaRPr lang="es-MX"/>
          </a:p>
        </p:txBody>
      </p:sp>
    </p:spTree>
    <p:extLst>
      <p:ext uri="{BB962C8B-B14F-4D97-AF65-F5344CB8AC3E}">
        <p14:creationId xmlns:p14="http://schemas.microsoft.com/office/powerpoint/2010/main" val="260803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E1BD34-BFB2-4BE6-8623-AD87F248014D}" type="datetimeFigureOut">
              <a:rPr lang="es-MX" smtClean="0"/>
              <a:t>06/01/2021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8D91C7-CAD3-4772-A366-7EB3A98A55DB}" type="slidenum">
              <a:rPr lang="es-MX" smtClean="0"/>
              <a:t>‹Nº›</a:t>
            </a:fld>
            <a:endParaRPr lang="es-MX"/>
          </a:p>
        </p:txBody>
      </p:sp>
    </p:spTree>
    <p:extLst>
      <p:ext uri="{BB962C8B-B14F-4D97-AF65-F5344CB8AC3E}">
        <p14:creationId xmlns:p14="http://schemas.microsoft.com/office/powerpoint/2010/main" val="82600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E1BD34-BFB2-4BE6-8623-AD87F248014D}" type="datetimeFigureOut">
              <a:rPr lang="es-MX" smtClean="0"/>
              <a:t>06/01/2021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8D91C7-CAD3-4772-A366-7EB3A98A55DB}"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85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40E69-EB27-49E3-924C-83C712CCD8F1}"/>
              </a:ext>
            </a:extLst>
          </p:cNvPr>
          <p:cNvSpPr>
            <a:spLocks noGrp="1"/>
          </p:cNvSpPr>
          <p:nvPr>
            <p:ph type="ctrTitle"/>
          </p:nvPr>
        </p:nvSpPr>
        <p:spPr>
          <a:xfrm>
            <a:off x="1100051" y="1707139"/>
            <a:ext cx="7441078" cy="1390481"/>
          </a:xfrm>
        </p:spPr>
        <p:txBody>
          <a:bodyPr>
            <a:normAutofit/>
          </a:bodyPr>
          <a:lstStyle/>
          <a:p>
            <a:r>
              <a:rPr lang="es-MX" sz="4000" dirty="0"/>
              <a:t>Acceso a interior de casa por medio de reconocimiento facial .</a:t>
            </a:r>
          </a:p>
        </p:txBody>
      </p:sp>
      <p:sp>
        <p:nvSpPr>
          <p:cNvPr id="3" name="Subtítulo 2">
            <a:extLst>
              <a:ext uri="{FF2B5EF4-FFF2-40B4-BE49-F238E27FC236}">
                <a16:creationId xmlns:a16="http://schemas.microsoft.com/office/drawing/2014/main" id="{CA33B8BB-88C9-473C-90E5-2CA0A918B1E9}"/>
              </a:ext>
            </a:extLst>
          </p:cNvPr>
          <p:cNvSpPr>
            <a:spLocks noGrp="1"/>
          </p:cNvSpPr>
          <p:nvPr>
            <p:ph type="subTitle" idx="1"/>
          </p:nvPr>
        </p:nvSpPr>
        <p:spPr/>
        <p:txBody>
          <a:bodyPr>
            <a:normAutofit fontScale="85000" lnSpcReduction="20000"/>
          </a:bodyPr>
          <a:lstStyle/>
          <a:p>
            <a:r>
              <a:rPr lang="es-MX" dirty="0"/>
              <a:t>Equipo #3</a:t>
            </a:r>
          </a:p>
          <a:p>
            <a:r>
              <a:rPr lang="es-MX" dirty="0"/>
              <a:t>Abad Dolores lázaro</a:t>
            </a:r>
          </a:p>
          <a:p>
            <a:r>
              <a:rPr lang="es-MX" dirty="0"/>
              <a:t>Rodriguez Hernández Erick Abimael</a:t>
            </a:r>
          </a:p>
        </p:txBody>
      </p:sp>
    </p:spTree>
    <p:extLst>
      <p:ext uri="{BB962C8B-B14F-4D97-AF65-F5344CB8AC3E}">
        <p14:creationId xmlns:p14="http://schemas.microsoft.com/office/powerpoint/2010/main" val="84915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677A41A-D454-44FD-A0CD-9D0A21CF1E8F}"/>
              </a:ext>
            </a:extLst>
          </p:cNvPr>
          <p:cNvSpPr>
            <a:spLocks noGrp="1"/>
          </p:cNvSpPr>
          <p:nvPr>
            <p:ph type="title"/>
          </p:nvPr>
        </p:nvSpPr>
        <p:spPr/>
        <p:txBody>
          <a:bodyPr/>
          <a:lstStyle/>
          <a:p>
            <a:r>
              <a:rPr lang="es-MX" dirty="0"/>
              <a:t>Materiales Propuestos	</a:t>
            </a:r>
          </a:p>
        </p:txBody>
      </p:sp>
      <p:sp>
        <p:nvSpPr>
          <p:cNvPr id="8" name="Marcador de contenido 7">
            <a:extLst>
              <a:ext uri="{FF2B5EF4-FFF2-40B4-BE49-F238E27FC236}">
                <a16:creationId xmlns:a16="http://schemas.microsoft.com/office/drawing/2014/main" id="{6F447645-E7CF-4A63-9D05-20E1FCEEB3D2}"/>
              </a:ext>
            </a:extLst>
          </p:cNvPr>
          <p:cNvSpPr>
            <a:spLocks noGrp="1"/>
          </p:cNvSpPr>
          <p:nvPr>
            <p:ph idx="1"/>
          </p:nvPr>
        </p:nvSpPr>
        <p:spPr>
          <a:xfrm>
            <a:off x="1097280" y="1819275"/>
            <a:ext cx="10058400" cy="4049819"/>
          </a:xfrm>
        </p:spPr>
        <p:txBody>
          <a:bodyPr/>
          <a:lstStyle/>
          <a:p>
            <a:pPr>
              <a:spcBef>
                <a:spcPts val="0"/>
              </a:spcBef>
              <a:spcAft>
                <a:spcPts val="600"/>
              </a:spcAft>
              <a:buFont typeface="Courier New" panose="02070309020205020404" pitchFamily="49" charset="0"/>
              <a:buChar char="o"/>
            </a:pPr>
            <a:r>
              <a:rPr lang="es-MX" dirty="0"/>
              <a:t>2  microcontroladores </a:t>
            </a:r>
            <a:r>
              <a:rPr lang="es-MX" dirty="0" err="1"/>
              <a:t>Esp</a:t>
            </a:r>
            <a:r>
              <a:rPr lang="es-MX" dirty="0"/>
              <a:t> 32 </a:t>
            </a:r>
            <a:r>
              <a:rPr lang="es-MX" dirty="0" err="1"/>
              <a:t>cam</a:t>
            </a:r>
            <a:endParaRPr lang="es-MX" dirty="0"/>
          </a:p>
          <a:p>
            <a:pPr>
              <a:spcBef>
                <a:spcPts val="0"/>
              </a:spcBef>
              <a:spcAft>
                <a:spcPts val="600"/>
              </a:spcAft>
              <a:buFont typeface="Courier New" panose="02070309020205020404" pitchFamily="49" charset="0"/>
              <a:buChar char="o"/>
            </a:pPr>
            <a:r>
              <a:rPr lang="es-MX" dirty="0"/>
              <a:t>Pantalla LCD 4X20</a:t>
            </a:r>
          </a:p>
          <a:p>
            <a:pPr>
              <a:spcBef>
                <a:spcPts val="0"/>
              </a:spcBef>
              <a:spcAft>
                <a:spcPts val="600"/>
              </a:spcAft>
              <a:buFont typeface="Courier New" panose="02070309020205020404" pitchFamily="49" charset="0"/>
              <a:buChar char="o"/>
            </a:pPr>
            <a:r>
              <a:rPr lang="es-MX" dirty="0"/>
              <a:t>Teclado matricial</a:t>
            </a:r>
          </a:p>
          <a:p>
            <a:pPr>
              <a:spcBef>
                <a:spcPts val="0"/>
              </a:spcBef>
              <a:spcAft>
                <a:spcPts val="600"/>
              </a:spcAft>
              <a:buFont typeface="Courier New" panose="02070309020205020404" pitchFamily="49" charset="0"/>
              <a:buChar char="o"/>
            </a:pPr>
            <a:r>
              <a:rPr lang="es-MX" dirty="0"/>
              <a:t>Sensor ultrasónico HC-SRO04</a:t>
            </a:r>
          </a:p>
          <a:p>
            <a:pPr>
              <a:spcBef>
                <a:spcPts val="0"/>
              </a:spcBef>
              <a:spcAft>
                <a:spcPts val="600"/>
              </a:spcAft>
              <a:buFont typeface="Courier New" panose="02070309020205020404" pitchFamily="49" charset="0"/>
              <a:buChar char="o"/>
            </a:pPr>
            <a:r>
              <a:rPr lang="es-MX" dirty="0"/>
              <a:t>Servomotores SG90</a:t>
            </a:r>
          </a:p>
          <a:p>
            <a:pPr>
              <a:spcBef>
                <a:spcPts val="0"/>
              </a:spcBef>
              <a:spcAft>
                <a:spcPts val="600"/>
              </a:spcAft>
              <a:buFont typeface="Courier New" panose="02070309020205020404" pitchFamily="49" charset="0"/>
              <a:buChar char="o"/>
            </a:pPr>
            <a:r>
              <a:rPr lang="es-MX" dirty="0"/>
              <a:t> pestillo electromagnético</a:t>
            </a:r>
          </a:p>
          <a:p>
            <a:pPr>
              <a:spcBef>
                <a:spcPts val="0"/>
              </a:spcBef>
              <a:spcAft>
                <a:spcPts val="600"/>
              </a:spcAft>
              <a:buFont typeface="Courier New" panose="02070309020205020404" pitchFamily="49" charset="0"/>
              <a:buChar char="o"/>
            </a:pPr>
            <a:r>
              <a:rPr lang="es-MX" dirty="0"/>
              <a:t>Relevador</a:t>
            </a:r>
          </a:p>
          <a:p>
            <a:pPr>
              <a:spcBef>
                <a:spcPts val="0"/>
              </a:spcBef>
              <a:spcAft>
                <a:spcPts val="600"/>
              </a:spcAft>
              <a:buFont typeface="Courier New" panose="02070309020205020404" pitchFamily="49" charset="0"/>
              <a:buChar char="o"/>
            </a:pPr>
            <a:r>
              <a:rPr lang="es-MX" dirty="0"/>
              <a:t>Socket </a:t>
            </a:r>
          </a:p>
          <a:p>
            <a:pPr>
              <a:spcBef>
                <a:spcPts val="0"/>
              </a:spcBef>
              <a:spcAft>
                <a:spcPts val="600"/>
              </a:spcAft>
              <a:buFont typeface="Courier New" panose="02070309020205020404" pitchFamily="49" charset="0"/>
              <a:buChar char="o"/>
            </a:pPr>
            <a:r>
              <a:rPr lang="es-MX" dirty="0"/>
              <a:t>Sensor de movimiento </a:t>
            </a:r>
            <a:r>
              <a:rPr lang="es-MX" dirty="0" err="1"/>
              <a:t>Pir</a:t>
            </a:r>
            <a:r>
              <a:rPr lang="es-MX" dirty="0"/>
              <a:t> Hc-sr501</a:t>
            </a:r>
          </a:p>
          <a:p>
            <a:pPr>
              <a:spcBef>
                <a:spcPts val="0"/>
              </a:spcBef>
              <a:spcAft>
                <a:spcPts val="600"/>
              </a:spcAft>
              <a:buFont typeface="Courier New" panose="02070309020205020404" pitchFamily="49" charset="0"/>
              <a:buChar char="o"/>
            </a:pPr>
            <a:endParaRPr lang="es-MX" dirty="0"/>
          </a:p>
          <a:p>
            <a:endParaRPr lang="es-MX" dirty="0"/>
          </a:p>
        </p:txBody>
      </p:sp>
    </p:spTree>
    <p:extLst>
      <p:ext uri="{BB962C8B-B14F-4D97-AF65-F5344CB8AC3E}">
        <p14:creationId xmlns:p14="http://schemas.microsoft.com/office/powerpoint/2010/main" val="45516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7F083-9604-454C-BD5F-BE9847D1CE3F}"/>
              </a:ext>
            </a:extLst>
          </p:cNvPr>
          <p:cNvSpPr>
            <a:spLocks noGrp="1"/>
          </p:cNvSpPr>
          <p:nvPr>
            <p:ph type="title"/>
          </p:nvPr>
        </p:nvSpPr>
        <p:spPr/>
        <p:txBody>
          <a:bodyPr/>
          <a:lstStyle/>
          <a:p>
            <a:r>
              <a:rPr lang="es-MX" dirty="0"/>
              <a:t>Problemática</a:t>
            </a:r>
          </a:p>
        </p:txBody>
      </p:sp>
      <p:sp>
        <p:nvSpPr>
          <p:cNvPr id="3" name="Marcador de contenido 2">
            <a:extLst>
              <a:ext uri="{FF2B5EF4-FFF2-40B4-BE49-F238E27FC236}">
                <a16:creationId xmlns:a16="http://schemas.microsoft.com/office/drawing/2014/main" id="{B67F8827-C43E-4D7A-9CDB-E3D455FC575C}"/>
              </a:ext>
            </a:extLst>
          </p:cNvPr>
          <p:cNvSpPr>
            <a:spLocks noGrp="1"/>
          </p:cNvSpPr>
          <p:nvPr>
            <p:ph idx="1"/>
          </p:nvPr>
        </p:nvSpPr>
        <p:spPr>
          <a:xfrm>
            <a:off x="812800" y="1917530"/>
            <a:ext cx="10937966" cy="1817963"/>
          </a:xfrm>
        </p:spPr>
        <p:txBody>
          <a:bodyPr/>
          <a:lstStyle/>
          <a:p>
            <a:pPr algn="just"/>
            <a:r>
              <a:rPr lang="es-MX" sz="1800" b="1" i="0" dirty="0">
                <a:solidFill>
                  <a:srgbClr val="000000"/>
                </a:solidFill>
                <a:effectLst/>
                <a:latin typeface="Arial" panose="020B0604020202020204" pitchFamily="34" charset="0"/>
              </a:rPr>
              <a:t>Problemática:</a:t>
            </a:r>
            <a:r>
              <a:rPr lang="es-MX" sz="1800" b="0" i="0" dirty="0">
                <a:solidFill>
                  <a:srgbClr val="000000"/>
                </a:solidFill>
                <a:effectLst/>
                <a:latin typeface="Arial" panose="020B0604020202020204" pitchFamily="34" charset="0"/>
              </a:rPr>
              <a:t> La seguridad de un inmueble es un ámbito de suma importancia y un punto crucial es el control de accesos, la alternativa actual más habitual es el uso de serraduras mecánicas que se abren con llaves las cuales se pueden extraviar. </a:t>
            </a:r>
            <a:endParaRPr lang="es-MX" dirty="0"/>
          </a:p>
        </p:txBody>
      </p:sp>
      <p:pic>
        <p:nvPicPr>
          <p:cNvPr id="1026" name="Picture 2" descr="Inseguridad en México, problema de siempre | Alto Nivel">
            <a:extLst>
              <a:ext uri="{FF2B5EF4-FFF2-40B4-BE49-F238E27FC236}">
                <a16:creationId xmlns:a16="http://schemas.microsoft.com/office/drawing/2014/main" id="{BA3EAEB5-F4E1-4CC9-8553-0EDBB971B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556" y="2777245"/>
            <a:ext cx="4399643" cy="297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9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69F9C-5C19-4DEE-8294-50561509FC15}"/>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2035920B-15F0-4465-821A-A88528D559CC}"/>
              </a:ext>
            </a:extLst>
          </p:cNvPr>
          <p:cNvSpPr>
            <a:spLocks noGrp="1"/>
          </p:cNvSpPr>
          <p:nvPr>
            <p:ph idx="1"/>
          </p:nvPr>
        </p:nvSpPr>
        <p:spPr/>
        <p:txBody>
          <a:bodyPr/>
          <a:lstStyle/>
          <a:p>
            <a:r>
              <a:rPr lang="es-MX" sz="1800" b="0" i="0" dirty="0">
                <a:solidFill>
                  <a:srgbClr val="000000"/>
                </a:solidFill>
                <a:effectLst/>
                <a:latin typeface="Arial" panose="020B0604020202020204" pitchFamily="34" charset="0"/>
              </a:rPr>
              <a:t>Diseñar e implementar un sistema de seguridad utilizando la plataforma de Esp32 </a:t>
            </a:r>
            <a:r>
              <a:rPr lang="es-MX" sz="1800" b="0" i="0" dirty="0" err="1">
                <a:solidFill>
                  <a:srgbClr val="000000"/>
                </a:solidFill>
                <a:effectLst/>
                <a:latin typeface="Arial" panose="020B0604020202020204" pitchFamily="34" charset="0"/>
              </a:rPr>
              <a:t>cam</a:t>
            </a:r>
            <a:r>
              <a:rPr lang="es-MX" sz="1800" b="0" i="0" dirty="0">
                <a:solidFill>
                  <a:srgbClr val="000000"/>
                </a:solidFill>
                <a:effectLst/>
                <a:latin typeface="Arial" panose="020B0604020202020204" pitchFamily="34" charset="0"/>
              </a:rPr>
              <a:t> y dispositivos adecuados para el monitoreo de una residencia utilizando el protocolo Http. </a:t>
            </a:r>
          </a:p>
          <a:p>
            <a:endParaRPr lang="es-MX" sz="1800" dirty="0">
              <a:solidFill>
                <a:srgbClr val="000000"/>
              </a:solidFill>
              <a:latin typeface="Arial" panose="020B0604020202020204" pitchFamily="34" charset="0"/>
            </a:endParaRPr>
          </a:p>
          <a:p>
            <a:pPr algn="just" rtl="0" fontAlgn="base"/>
            <a:r>
              <a:rPr lang="es-MX" sz="1800" b="1" i="0" dirty="0">
                <a:solidFill>
                  <a:srgbClr val="000000"/>
                </a:solidFill>
                <a:effectLst/>
                <a:latin typeface="Arial" panose="020B0604020202020204" pitchFamily="34" charset="0"/>
              </a:rPr>
              <a:t>Objetivos específicos</a:t>
            </a:r>
            <a:r>
              <a:rPr lang="es-MX" sz="1800" b="0" i="0" dirty="0">
                <a:solidFill>
                  <a:srgbClr val="000000"/>
                </a:solidFill>
                <a:effectLst/>
                <a:latin typeface="Arial" panose="020B0604020202020204" pitchFamily="34" charset="0"/>
              </a:rPr>
              <a:t>:  </a:t>
            </a:r>
            <a:endParaRPr lang="es-MX"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Desarrollar un control de acceso eficiente, practico y seguro.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Emplear tecnologías innovadoras como comunicación wifi y reconocimiento facial.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Analizar sitios estratégicos donde se ubicaran tanto las cámaras, sirena, ordenador y equipos complementarios.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Desarrollar una aplicación de escritorio que permita la visualización de las cámaras y controles. </a:t>
            </a:r>
          </a:p>
          <a:p>
            <a:endParaRPr lang="es-MX" dirty="0"/>
          </a:p>
        </p:txBody>
      </p:sp>
    </p:spTree>
    <p:extLst>
      <p:ext uri="{BB962C8B-B14F-4D97-AF65-F5344CB8AC3E}">
        <p14:creationId xmlns:p14="http://schemas.microsoft.com/office/powerpoint/2010/main" val="422164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8102D-5E11-41D9-A845-7122486D5518}"/>
              </a:ext>
            </a:extLst>
          </p:cNvPr>
          <p:cNvSpPr>
            <a:spLocks noGrp="1"/>
          </p:cNvSpPr>
          <p:nvPr>
            <p:ph type="title"/>
          </p:nvPr>
        </p:nvSpPr>
        <p:spPr/>
        <p:txBody>
          <a:bodyPr>
            <a:normAutofit/>
          </a:bodyPr>
          <a:lstStyle/>
          <a:p>
            <a:r>
              <a:rPr lang="es-MX" sz="2400" b="1" i="0" dirty="0">
                <a:solidFill>
                  <a:srgbClr val="000000"/>
                </a:solidFill>
                <a:effectLst/>
                <a:latin typeface="Arial" panose="020B0604020202020204" pitchFamily="34" charset="0"/>
              </a:rPr>
              <a:t>Objetivos específicos</a:t>
            </a:r>
            <a:r>
              <a:rPr lang="es-MX" sz="2400" b="0" i="0" dirty="0">
                <a:solidFill>
                  <a:srgbClr val="000000"/>
                </a:solidFill>
                <a:effectLst/>
                <a:latin typeface="Arial" panose="020B0604020202020204" pitchFamily="34" charset="0"/>
              </a:rPr>
              <a:t>: </a:t>
            </a:r>
            <a:endParaRPr lang="es-MX" sz="6000" dirty="0"/>
          </a:p>
        </p:txBody>
      </p:sp>
      <p:sp>
        <p:nvSpPr>
          <p:cNvPr id="3" name="Marcador de contenido 2">
            <a:extLst>
              <a:ext uri="{FF2B5EF4-FFF2-40B4-BE49-F238E27FC236}">
                <a16:creationId xmlns:a16="http://schemas.microsoft.com/office/drawing/2014/main" id="{B196310D-D6BC-4712-8101-37F2B4BCD10A}"/>
              </a:ext>
            </a:extLst>
          </p:cNvPr>
          <p:cNvSpPr>
            <a:spLocks noGrp="1"/>
          </p:cNvSpPr>
          <p:nvPr>
            <p:ph idx="1"/>
          </p:nvPr>
        </p:nvSpPr>
        <p:spPr/>
        <p:txBody>
          <a:bodyPr/>
          <a:lstStyle/>
          <a:p>
            <a:pPr>
              <a:buFont typeface="Wingdings" panose="05000000000000000000" pitchFamily="2" charset="2"/>
              <a:buChar char="q"/>
            </a:pPr>
            <a:r>
              <a:rPr lang="es-MX" sz="1800" dirty="0">
                <a:solidFill>
                  <a:srgbClr val="000000"/>
                </a:solidFill>
                <a:latin typeface="Arial" panose="020B0604020202020204" pitchFamily="34" charset="0"/>
              </a:rPr>
              <a:t>S</a:t>
            </a:r>
            <a:r>
              <a:rPr lang="es-MX" sz="1800" b="0" i="0" dirty="0">
                <a:solidFill>
                  <a:srgbClr val="000000"/>
                </a:solidFill>
                <a:effectLst/>
                <a:latin typeface="Arial" panose="020B0604020202020204" pitchFamily="34" charset="0"/>
              </a:rPr>
              <a:t>e propone la implementación de un sistema de seguridad y acceso para entradas de casa habitación de fácil manejo y gran versatilidad, el sistema estará compuesto de dos gadgets: cerradura con reconocimiento fácil y una cámara robotizada.</a:t>
            </a:r>
          </a:p>
          <a:p>
            <a:pPr algn="just" fontAlgn="base">
              <a:buFont typeface="Wingdings" panose="05000000000000000000" pitchFamily="2" charset="2"/>
              <a:buChar char="q"/>
            </a:pPr>
            <a:r>
              <a:rPr lang="es-MX" sz="1800" b="0" i="0" dirty="0">
                <a:solidFill>
                  <a:srgbClr val="000000"/>
                </a:solidFill>
                <a:effectLst/>
                <a:latin typeface="Arial" panose="020B0604020202020204" pitchFamily="34" charset="0"/>
              </a:rPr>
              <a:t>Esta cerradura contara con una cámara la cual, mediante reconocimiento fácil, regulara el acceso al inmueble. La cámara no estará activa todo el tiempo, si no que se activara únicamente cuando se detecte la presencia de alguna persona, esto con la ayuda de un sensor ultrasónico. Al detectarse la presencia de alguien la cámara se activará y decidirá si libera o no el acceso.  </a:t>
            </a:r>
            <a:endParaRPr lang="es-MX" b="0" i="0" dirty="0">
              <a:solidFill>
                <a:srgbClr val="000000"/>
              </a:solidFill>
              <a:effectLst/>
              <a:latin typeface="Segoe UI" panose="020B0502040204020203" pitchFamily="34" charset="0"/>
            </a:endParaRPr>
          </a:p>
          <a:p>
            <a:pPr algn="just" rtl="0" fontAlgn="base">
              <a:buFont typeface="Wingdings" panose="05000000000000000000" pitchFamily="2" charset="2"/>
              <a:buChar char="q"/>
            </a:pPr>
            <a:r>
              <a:rPr lang="es-MX" sz="1800" b="0" i="0" dirty="0">
                <a:solidFill>
                  <a:srgbClr val="000000"/>
                </a:solidFill>
                <a:effectLst/>
                <a:latin typeface="Arial" panose="020B0604020202020204" pitchFamily="34" charset="0"/>
              </a:rPr>
              <a:t>Además de esto contara con la alternativa de abrirse mediante una contraseña digitada en un teclado matricial, esto como una alternativa a conveniencia circunstancial. </a:t>
            </a:r>
            <a:endParaRPr lang="es-MX" b="0" i="0" dirty="0">
              <a:solidFill>
                <a:srgbClr val="000000"/>
              </a:solidFill>
              <a:effectLst/>
              <a:latin typeface="Segoe UI" panose="020B0502040204020203" pitchFamily="34" charset="0"/>
            </a:endParaRPr>
          </a:p>
          <a:p>
            <a:endParaRPr lang="es-MX" dirty="0"/>
          </a:p>
        </p:txBody>
      </p:sp>
    </p:spTree>
    <p:extLst>
      <p:ext uri="{BB962C8B-B14F-4D97-AF65-F5344CB8AC3E}">
        <p14:creationId xmlns:p14="http://schemas.microsoft.com/office/powerpoint/2010/main" val="33111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00EFB3-F191-41C7-9A1A-54996B4BCF91}"/>
              </a:ext>
            </a:extLst>
          </p:cNvPr>
          <p:cNvSpPr>
            <a:spLocks noGrp="1"/>
          </p:cNvSpPr>
          <p:nvPr>
            <p:ph idx="1"/>
          </p:nvPr>
        </p:nvSpPr>
        <p:spPr>
          <a:xfrm>
            <a:off x="1097280" y="595086"/>
            <a:ext cx="10058400" cy="5274008"/>
          </a:xfrm>
        </p:spPr>
        <p:txBody>
          <a:bodyPr/>
          <a:lstStyle/>
          <a:p>
            <a:r>
              <a:rPr lang="es-MX" sz="1800" b="0" i="0" dirty="0">
                <a:solidFill>
                  <a:srgbClr val="000000"/>
                </a:solidFill>
                <a:effectLst/>
                <a:latin typeface="Arial" panose="020B0604020202020204" pitchFamily="34" charset="0"/>
              </a:rPr>
              <a:t>La cámara robotizada funcionara como punto de vigilancia del pórtico, la cámara cuenta con la capacidad de moverse en dos ejes por lo que podremos tener grandes ángulos de visión. Podemos mover la cámara 160° en ambos ejes.</a:t>
            </a:r>
            <a:endParaRPr lang="es-MX" dirty="0"/>
          </a:p>
        </p:txBody>
      </p:sp>
      <p:pic>
        <p:nvPicPr>
          <p:cNvPr id="2050" name="Picture 2">
            <a:extLst>
              <a:ext uri="{FF2B5EF4-FFF2-40B4-BE49-F238E27FC236}">
                <a16:creationId xmlns:a16="http://schemas.microsoft.com/office/drawing/2014/main" id="{CAB5ED62-9286-4F13-BBFF-F5861306F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42" y="2073956"/>
            <a:ext cx="3392487" cy="354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92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9E5F74B3-8057-42B5-8F39-F6318B3D32F7}"/>
              </a:ext>
            </a:extLst>
          </p:cNvPr>
          <p:cNvSpPr>
            <a:spLocks noGrp="1"/>
          </p:cNvSpPr>
          <p:nvPr>
            <p:ph type="body" idx="1"/>
          </p:nvPr>
        </p:nvSpPr>
        <p:spPr>
          <a:xfrm>
            <a:off x="1097280" y="897466"/>
            <a:ext cx="4937760" cy="736282"/>
          </a:xfrm>
        </p:spPr>
        <p:txBody>
          <a:bodyPr>
            <a:normAutofit lnSpcReduction="10000"/>
          </a:bodyPr>
          <a:lstStyle/>
          <a:p>
            <a:r>
              <a:rPr lang="es-MX" sz="1800" b="0" i="0" dirty="0">
                <a:solidFill>
                  <a:srgbClr val="000000"/>
                </a:solidFill>
                <a:effectLst/>
                <a:latin typeface="Arial" panose="020B0604020202020204" pitchFamily="34" charset="0"/>
              </a:rPr>
              <a:t>Variables de entrada</a:t>
            </a:r>
            <a:endParaRPr lang="es-MX" dirty="0"/>
          </a:p>
        </p:txBody>
      </p:sp>
      <p:sp>
        <p:nvSpPr>
          <p:cNvPr id="7" name="Marcador de contenido 6">
            <a:extLst>
              <a:ext uri="{FF2B5EF4-FFF2-40B4-BE49-F238E27FC236}">
                <a16:creationId xmlns:a16="http://schemas.microsoft.com/office/drawing/2014/main" id="{F81C9101-5EA6-47DB-9BAF-F6A39AC20080}"/>
              </a:ext>
            </a:extLst>
          </p:cNvPr>
          <p:cNvSpPr>
            <a:spLocks noGrp="1"/>
          </p:cNvSpPr>
          <p:nvPr>
            <p:ph sz="half" idx="2"/>
          </p:nvPr>
        </p:nvSpPr>
        <p:spPr>
          <a:xfrm>
            <a:off x="1097280" y="1988457"/>
            <a:ext cx="4937760" cy="3972077"/>
          </a:xfrm>
        </p:spPr>
        <p:txBody>
          <a:bodyPr/>
          <a:lstStyle/>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 Captura de video con dos cámaras OV2640 de 2MP integra un sensor de imagen CMOS UXGA (1632*1232).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Distancia en cm con sensor ultrasónico HC-SR04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Digitación en teclado matricial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Datos de control recibidos por wifi (protocolo http) </a:t>
            </a:r>
          </a:p>
          <a:p>
            <a:endParaRPr lang="es-MX" dirty="0"/>
          </a:p>
        </p:txBody>
      </p:sp>
      <p:sp>
        <p:nvSpPr>
          <p:cNvPr id="8" name="Marcador de texto 7">
            <a:extLst>
              <a:ext uri="{FF2B5EF4-FFF2-40B4-BE49-F238E27FC236}">
                <a16:creationId xmlns:a16="http://schemas.microsoft.com/office/drawing/2014/main" id="{901C6FF8-C1E3-4DE8-87F2-0F268FD0FF04}"/>
              </a:ext>
            </a:extLst>
          </p:cNvPr>
          <p:cNvSpPr>
            <a:spLocks noGrp="1"/>
          </p:cNvSpPr>
          <p:nvPr>
            <p:ph type="body" sz="quarter" idx="3"/>
          </p:nvPr>
        </p:nvSpPr>
        <p:spPr>
          <a:xfrm>
            <a:off x="6217920" y="897466"/>
            <a:ext cx="4937760" cy="736282"/>
          </a:xfrm>
        </p:spPr>
        <p:txBody>
          <a:bodyPr>
            <a:normAutofit lnSpcReduction="10000"/>
          </a:bodyPr>
          <a:lstStyle/>
          <a:p>
            <a:pPr algn="l" rtl="0" fontAlgn="base"/>
            <a:r>
              <a:rPr lang="es-MX" sz="1800" b="0" i="0" dirty="0">
                <a:solidFill>
                  <a:srgbClr val="000000"/>
                </a:solidFill>
                <a:effectLst/>
                <a:latin typeface="Arial" panose="020B0604020202020204" pitchFamily="34" charset="0"/>
              </a:rPr>
              <a:t> </a:t>
            </a:r>
            <a:endParaRPr lang="es-MX" b="0" i="0" dirty="0">
              <a:solidFill>
                <a:srgbClr val="000000"/>
              </a:solidFill>
              <a:effectLst/>
              <a:latin typeface="Segoe UI" panose="020B0502040204020203" pitchFamily="34" charset="0"/>
            </a:endParaRPr>
          </a:p>
          <a:p>
            <a:pPr algn="l" rtl="0" fontAlgn="base"/>
            <a:r>
              <a:rPr lang="es-MX" sz="1800" b="0" i="0" dirty="0">
                <a:solidFill>
                  <a:srgbClr val="000000"/>
                </a:solidFill>
                <a:effectLst/>
                <a:latin typeface="Arial" panose="020B0604020202020204" pitchFamily="34" charset="0"/>
              </a:rPr>
              <a:t>Variables de salida: </a:t>
            </a:r>
            <a:endParaRPr lang="es-MX" b="0" i="0" dirty="0">
              <a:solidFill>
                <a:srgbClr val="000000"/>
              </a:solidFill>
              <a:effectLst/>
              <a:latin typeface="Segoe UI" panose="020B0502040204020203" pitchFamily="34" charset="0"/>
            </a:endParaRPr>
          </a:p>
          <a:p>
            <a:endParaRPr lang="es-MX" dirty="0"/>
          </a:p>
        </p:txBody>
      </p:sp>
      <p:sp>
        <p:nvSpPr>
          <p:cNvPr id="9" name="Marcador de contenido 8">
            <a:extLst>
              <a:ext uri="{FF2B5EF4-FFF2-40B4-BE49-F238E27FC236}">
                <a16:creationId xmlns:a16="http://schemas.microsoft.com/office/drawing/2014/main" id="{943F70CB-B702-43FD-A29F-A597DCD444A6}"/>
              </a:ext>
            </a:extLst>
          </p:cNvPr>
          <p:cNvSpPr>
            <a:spLocks noGrp="1"/>
          </p:cNvSpPr>
          <p:nvPr>
            <p:ph sz="quarter" idx="4"/>
          </p:nvPr>
        </p:nvSpPr>
        <p:spPr>
          <a:xfrm>
            <a:off x="6217920" y="1988457"/>
            <a:ext cx="4937760" cy="3972077"/>
          </a:xfrm>
        </p:spPr>
        <p:txBody>
          <a:bodyPr/>
          <a:lstStyle/>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Despliegue de mensajes en pantalla LCD 4x20 mediante protocolo I2C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Control de pestillo electromagnético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 Habilitación de cámaras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Controlo movimiento de cámara robotizada de dos ejes mediante 2 micro-Servos sg90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Control de lámpara </a:t>
            </a:r>
          </a:p>
          <a:p>
            <a:pPr algn="l" rtl="0" fontAlgn="base">
              <a:buFont typeface="Arial" panose="020B0604020202020204" pitchFamily="34" charset="0"/>
              <a:buChar char="•"/>
            </a:pPr>
            <a:r>
              <a:rPr lang="es-MX" sz="1800" b="0" i="0" dirty="0">
                <a:solidFill>
                  <a:srgbClr val="000000"/>
                </a:solidFill>
                <a:effectLst/>
                <a:latin typeface="Arial" panose="020B0604020202020204" pitchFamily="34" charset="0"/>
              </a:rPr>
              <a:t>Salida de datos por wifi (protocolo http) </a:t>
            </a:r>
          </a:p>
          <a:p>
            <a:endParaRPr lang="es-MX" dirty="0"/>
          </a:p>
        </p:txBody>
      </p:sp>
    </p:spTree>
    <p:extLst>
      <p:ext uri="{BB962C8B-B14F-4D97-AF65-F5344CB8AC3E}">
        <p14:creationId xmlns:p14="http://schemas.microsoft.com/office/powerpoint/2010/main" val="52328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2E9F1-2AD2-49F6-9762-0022EA489201}"/>
              </a:ext>
            </a:extLst>
          </p:cNvPr>
          <p:cNvSpPr>
            <a:spLocks noGrp="1"/>
          </p:cNvSpPr>
          <p:nvPr>
            <p:ph type="title"/>
          </p:nvPr>
        </p:nvSpPr>
        <p:spPr/>
        <p:txBody>
          <a:bodyPr>
            <a:normAutofit fontScale="90000"/>
          </a:bodyPr>
          <a:lstStyle/>
          <a:p>
            <a:r>
              <a:rPr lang="es-MX" sz="4800" b="0" i="0" dirty="0">
                <a:solidFill>
                  <a:srgbClr val="000000"/>
                </a:solidFill>
                <a:effectLst/>
                <a:latin typeface="Arial" panose="020B0604020202020204" pitchFamily="34" charset="0"/>
              </a:rPr>
              <a:t>Esta alternativa resulta atractiva pues brinda múltiples ventajas: </a:t>
            </a:r>
            <a:br>
              <a:rPr lang="es-MX" b="0" i="0" dirty="0">
                <a:solidFill>
                  <a:srgbClr val="000000"/>
                </a:solidFill>
                <a:effectLst/>
                <a:latin typeface="Segoe UI" panose="020B0502040204020203" pitchFamily="34" charset="0"/>
              </a:rPr>
            </a:br>
            <a:endParaRPr lang="es-MX" dirty="0"/>
          </a:p>
        </p:txBody>
      </p:sp>
      <p:sp>
        <p:nvSpPr>
          <p:cNvPr id="3" name="Marcador de contenido 2">
            <a:extLst>
              <a:ext uri="{FF2B5EF4-FFF2-40B4-BE49-F238E27FC236}">
                <a16:creationId xmlns:a16="http://schemas.microsoft.com/office/drawing/2014/main" id="{8956E58D-69FD-4CF7-8E50-36168EB518E1}"/>
              </a:ext>
            </a:extLst>
          </p:cNvPr>
          <p:cNvSpPr>
            <a:spLocks noGrp="1"/>
          </p:cNvSpPr>
          <p:nvPr>
            <p:ph idx="1"/>
          </p:nvPr>
        </p:nvSpPr>
        <p:spPr>
          <a:xfrm>
            <a:off x="860213" y="1964268"/>
            <a:ext cx="10058400" cy="4023360"/>
          </a:xfrm>
        </p:spPr>
        <p:txBody>
          <a:bodyPr/>
          <a:lstStyle/>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Elimina la necesidad de llaves susceptibles a perdidas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El acceso de vuelve practico pues bastara con mirar a la cámara para que la puerta se abra.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La cámara de reconocimiento funciona adicionalmente como cámara de vigilancia. </a:t>
            </a:r>
          </a:p>
          <a:p>
            <a:pPr algn="just" rtl="0" fontAlgn="base">
              <a:buFont typeface="Arial" panose="020B0604020202020204" pitchFamily="34" charset="0"/>
              <a:buChar char="•"/>
            </a:pPr>
            <a:r>
              <a:rPr lang="es-MX" sz="1800" b="0" i="0" dirty="0">
                <a:solidFill>
                  <a:srgbClr val="000000"/>
                </a:solidFill>
                <a:effectLst/>
                <a:latin typeface="Arial" panose="020B0604020202020204" pitchFamily="34" charset="0"/>
              </a:rPr>
              <a:t>Se puede implementar control remoto para permitir acceso a terceros de forma cómoda</a:t>
            </a:r>
            <a:r>
              <a:rPr lang="es-MX" sz="1800" dirty="0">
                <a:solidFill>
                  <a:srgbClr val="000000"/>
                </a:solidFill>
                <a:latin typeface="Arial" panose="020B0604020202020204" pitchFamily="34" charset="0"/>
              </a:rPr>
              <a:t> de manera virtualmente instantánea</a:t>
            </a:r>
          </a:p>
          <a:p>
            <a:pPr algn="just" rtl="0" fontAlgn="base">
              <a:buFont typeface="Arial" panose="020B0604020202020204" pitchFamily="34" charset="0"/>
              <a:buChar char="•"/>
            </a:pPr>
            <a:endParaRPr lang="es-MX" sz="1800" b="0" i="0" dirty="0">
              <a:solidFill>
                <a:srgbClr val="000000"/>
              </a:solidFill>
              <a:effectLst/>
              <a:latin typeface="Arial" panose="020B0604020202020204" pitchFamily="34" charset="0"/>
            </a:endParaRPr>
          </a:p>
          <a:p>
            <a:endParaRPr lang="es-MX" dirty="0"/>
          </a:p>
        </p:txBody>
      </p:sp>
    </p:spTree>
    <p:extLst>
      <p:ext uri="{BB962C8B-B14F-4D97-AF65-F5344CB8AC3E}">
        <p14:creationId xmlns:p14="http://schemas.microsoft.com/office/powerpoint/2010/main" val="384359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E56C3-D7D1-45A6-A0D6-894B4DB6F797}"/>
              </a:ext>
            </a:extLst>
          </p:cNvPr>
          <p:cNvSpPr>
            <a:spLocks noGrp="1"/>
          </p:cNvSpPr>
          <p:nvPr>
            <p:ph type="title"/>
          </p:nvPr>
        </p:nvSpPr>
        <p:spPr>
          <a:xfrm>
            <a:off x="1460134" y="1501755"/>
            <a:ext cx="10058400" cy="45719"/>
          </a:xfrm>
        </p:spPr>
        <p:txBody>
          <a:bodyPr>
            <a:normAutofit fontScale="90000"/>
          </a:bodyPr>
          <a:lstStyle/>
          <a:p>
            <a:r>
              <a:rPr lang="es-MX" dirty="0"/>
              <a:t>Bosquejo de Proyecto</a:t>
            </a:r>
          </a:p>
        </p:txBody>
      </p:sp>
      <p:sp>
        <p:nvSpPr>
          <p:cNvPr id="3" name="Marcador de contenido 2">
            <a:extLst>
              <a:ext uri="{FF2B5EF4-FFF2-40B4-BE49-F238E27FC236}">
                <a16:creationId xmlns:a16="http://schemas.microsoft.com/office/drawing/2014/main" id="{058B6325-71E9-4B25-A719-3AA9726CCEB7}"/>
              </a:ext>
            </a:extLst>
          </p:cNvPr>
          <p:cNvSpPr>
            <a:spLocks noGrp="1"/>
          </p:cNvSpPr>
          <p:nvPr>
            <p:ph sz="half" idx="1"/>
          </p:nvPr>
        </p:nvSpPr>
        <p:spPr>
          <a:xfrm flipV="1">
            <a:off x="1097279" y="5869093"/>
            <a:ext cx="4937760" cy="45719"/>
          </a:xfrm>
        </p:spPr>
        <p:txBody>
          <a:bodyPr>
            <a:normAutofit fontScale="25000" lnSpcReduction="20000"/>
          </a:bodyPr>
          <a:lstStyle/>
          <a:p>
            <a:endParaRPr lang="es-MX" dirty="0"/>
          </a:p>
        </p:txBody>
      </p:sp>
      <p:sp>
        <p:nvSpPr>
          <p:cNvPr id="4" name="Marcador de contenido 3">
            <a:extLst>
              <a:ext uri="{FF2B5EF4-FFF2-40B4-BE49-F238E27FC236}">
                <a16:creationId xmlns:a16="http://schemas.microsoft.com/office/drawing/2014/main" id="{0B97E256-0560-4B7A-A1A3-77E5021C3A6B}"/>
              </a:ext>
            </a:extLst>
          </p:cNvPr>
          <p:cNvSpPr>
            <a:spLocks noGrp="1"/>
          </p:cNvSpPr>
          <p:nvPr>
            <p:ph sz="half" idx="2"/>
          </p:nvPr>
        </p:nvSpPr>
        <p:spPr>
          <a:xfrm>
            <a:off x="6217920" y="5823375"/>
            <a:ext cx="4937760" cy="45719"/>
          </a:xfrm>
        </p:spPr>
        <p:txBody>
          <a:bodyPr>
            <a:normAutofit fontScale="25000" lnSpcReduction="20000"/>
          </a:bodyPr>
          <a:lstStyle/>
          <a:p>
            <a:endParaRPr lang="es-MX" dirty="0"/>
          </a:p>
        </p:txBody>
      </p:sp>
      <p:sp>
        <p:nvSpPr>
          <p:cNvPr id="11" name="Elipse 10">
            <a:extLst>
              <a:ext uri="{FF2B5EF4-FFF2-40B4-BE49-F238E27FC236}">
                <a16:creationId xmlns:a16="http://schemas.microsoft.com/office/drawing/2014/main" id="{1ABCB2A1-49C8-4839-ADC3-7C35F25BBF0A}"/>
              </a:ext>
            </a:extLst>
          </p:cNvPr>
          <p:cNvSpPr/>
          <p:nvPr/>
        </p:nvSpPr>
        <p:spPr>
          <a:xfrm>
            <a:off x="2541454" y="2505045"/>
            <a:ext cx="290286" cy="301295"/>
          </a:xfrm>
          <a:prstGeom prst="ellipse">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D849E6B6-C2C6-440A-9D05-D1D39E35980E}"/>
              </a:ext>
            </a:extLst>
          </p:cNvPr>
          <p:cNvSpPr/>
          <p:nvPr/>
        </p:nvSpPr>
        <p:spPr>
          <a:xfrm>
            <a:off x="2542908" y="2963346"/>
            <a:ext cx="290286" cy="232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riángulo isósceles 12">
            <a:extLst>
              <a:ext uri="{FF2B5EF4-FFF2-40B4-BE49-F238E27FC236}">
                <a16:creationId xmlns:a16="http://schemas.microsoft.com/office/drawing/2014/main" id="{145BD1BB-523A-41E1-BCDD-2FA57C02A0EC}"/>
              </a:ext>
            </a:extLst>
          </p:cNvPr>
          <p:cNvSpPr/>
          <p:nvPr/>
        </p:nvSpPr>
        <p:spPr>
          <a:xfrm>
            <a:off x="2577734" y="3429108"/>
            <a:ext cx="254006" cy="278437"/>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24923AC0-4AF2-455D-B6AC-A304609F387B}"/>
              </a:ext>
            </a:extLst>
          </p:cNvPr>
          <p:cNvSpPr/>
          <p:nvPr/>
        </p:nvSpPr>
        <p:spPr>
          <a:xfrm>
            <a:off x="624114" y="2351314"/>
            <a:ext cx="1672043" cy="1478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921AB442-1503-4F3C-8605-66ACD86098F7}"/>
              </a:ext>
            </a:extLst>
          </p:cNvPr>
          <p:cNvSpPr/>
          <p:nvPr/>
        </p:nvSpPr>
        <p:spPr>
          <a:xfrm>
            <a:off x="676363" y="2515686"/>
            <a:ext cx="1567543" cy="350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Cámaras </a:t>
            </a:r>
          </a:p>
        </p:txBody>
      </p:sp>
      <p:sp>
        <p:nvSpPr>
          <p:cNvPr id="16" name="Rectángulo 15">
            <a:extLst>
              <a:ext uri="{FF2B5EF4-FFF2-40B4-BE49-F238E27FC236}">
                <a16:creationId xmlns:a16="http://schemas.microsoft.com/office/drawing/2014/main" id="{74E860C8-F50B-4DE4-ABB0-3D3AADE33018}"/>
              </a:ext>
            </a:extLst>
          </p:cNvPr>
          <p:cNvSpPr/>
          <p:nvPr/>
        </p:nvSpPr>
        <p:spPr>
          <a:xfrm>
            <a:off x="676363" y="2949237"/>
            <a:ext cx="1567543" cy="350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Sensores</a:t>
            </a:r>
          </a:p>
        </p:txBody>
      </p:sp>
      <p:sp>
        <p:nvSpPr>
          <p:cNvPr id="17" name="Rectángulo 16">
            <a:extLst>
              <a:ext uri="{FF2B5EF4-FFF2-40B4-BE49-F238E27FC236}">
                <a16:creationId xmlns:a16="http://schemas.microsoft.com/office/drawing/2014/main" id="{F104465F-3559-49E4-B5AC-7A6369E00001}"/>
              </a:ext>
            </a:extLst>
          </p:cNvPr>
          <p:cNvSpPr/>
          <p:nvPr/>
        </p:nvSpPr>
        <p:spPr>
          <a:xfrm>
            <a:off x="682167" y="3349412"/>
            <a:ext cx="1567543" cy="350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Actuador</a:t>
            </a:r>
          </a:p>
        </p:txBody>
      </p:sp>
      <p:grpSp>
        <p:nvGrpSpPr>
          <p:cNvPr id="19" name="Grupo 18">
            <a:extLst>
              <a:ext uri="{FF2B5EF4-FFF2-40B4-BE49-F238E27FC236}">
                <a16:creationId xmlns:a16="http://schemas.microsoft.com/office/drawing/2014/main" id="{D16803AA-4FF6-4D5C-8F33-52417FE0118D}"/>
              </a:ext>
            </a:extLst>
          </p:cNvPr>
          <p:cNvGrpSpPr/>
          <p:nvPr/>
        </p:nvGrpSpPr>
        <p:grpSpPr>
          <a:xfrm>
            <a:off x="4239140" y="1875485"/>
            <a:ext cx="5622836" cy="4217127"/>
            <a:chOff x="4273007" y="1697685"/>
            <a:chExt cx="5622836" cy="4217127"/>
          </a:xfrm>
        </p:grpSpPr>
        <p:pic>
          <p:nvPicPr>
            <p:cNvPr id="5" name="Imagen 4">
              <a:extLst>
                <a:ext uri="{FF2B5EF4-FFF2-40B4-BE49-F238E27FC236}">
                  <a16:creationId xmlns:a16="http://schemas.microsoft.com/office/drawing/2014/main" id="{B20A7385-F354-47D5-A514-390A89DFA083}"/>
                </a:ext>
              </a:extLst>
            </p:cNvPr>
            <p:cNvPicPr>
              <a:picLocks noChangeAspect="1"/>
            </p:cNvPicPr>
            <p:nvPr/>
          </p:nvPicPr>
          <p:blipFill>
            <a:blip r:embed="rId2"/>
            <a:stretch>
              <a:fillRect/>
            </a:stretch>
          </p:blipFill>
          <p:spPr>
            <a:xfrm>
              <a:off x="4273007" y="1697685"/>
              <a:ext cx="5622836" cy="4217127"/>
            </a:xfrm>
            <a:prstGeom prst="rect">
              <a:avLst/>
            </a:prstGeom>
          </p:spPr>
        </p:pic>
        <p:sp>
          <p:nvSpPr>
            <p:cNvPr id="6" name="Elipse 5">
              <a:extLst>
                <a:ext uri="{FF2B5EF4-FFF2-40B4-BE49-F238E27FC236}">
                  <a16:creationId xmlns:a16="http://schemas.microsoft.com/office/drawing/2014/main" id="{6CBA005F-80D0-42B8-95ED-36A7C3803403}"/>
                </a:ext>
              </a:extLst>
            </p:cNvPr>
            <p:cNvSpPr/>
            <p:nvPr/>
          </p:nvSpPr>
          <p:spPr>
            <a:xfrm>
              <a:off x="6605454" y="3727876"/>
              <a:ext cx="121827" cy="133776"/>
            </a:xfrm>
            <a:prstGeom prst="ellipse">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7" name="Elipse 6">
              <a:extLst>
                <a:ext uri="{FF2B5EF4-FFF2-40B4-BE49-F238E27FC236}">
                  <a16:creationId xmlns:a16="http://schemas.microsoft.com/office/drawing/2014/main" id="{4F2B5671-6214-468D-BDFD-EEDA18390742}"/>
                </a:ext>
              </a:extLst>
            </p:cNvPr>
            <p:cNvSpPr/>
            <p:nvPr/>
          </p:nvSpPr>
          <p:spPr>
            <a:xfrm>
              <a:off x="7130373" y="3161940"/>
              <a:ext cx="360451" cy="13806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83A0B581-AC26-4370-97EB-394741ED75FC}"/>
                </a:ext>
              </a:extLst>
            </p:cNvPr>
            <p:cNvSpPr/>
            <p:nvPr/>
          </p:nvSpPr>
          <p:spPr>
            <a:xfrm>
              <a:off x="6623165" y="3936190"/>
              <a:ext cx="86404" cy="82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CFAB2A15-0064-463D-95A1-9E732ED819C9}"/>
                </a:ext>
              </a:extLst>
            </p:cNvPr>
            <p:cNvSpPr/>
            <p:nvPr/>
          </p:nvSpPr>
          <p:spPr>
            <a:xfrm>
              <a:off x="7702720" y="3196173"/>
              <a:ext cx="113953" cy="15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riángulo isósceles 9">
              <a:extLst>
                <a:ext uri="{FF2B5EF4-FFF2-40B4-BE49-F238E27FC236}">
                  <a16:creationId xmlns:a16="http://schemas.microsoft.com/office/drawing/2014/main" id="{2E825477-A798-4030-951A-BFB5FECA943A}"/>
                </a:ext>
              </a:extLst>
            </p:cNvPr>
            <p:cNvSpPr/>
            <p:nvPr/>
          </p:nvSpPr>
          <p:spPr>
            <a:xfrm>
              <a:off x="6834604" y="3156125"/>
              <a:ext cx="183471" cy="139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Triángulo isósceles 17">
              <a:extLst>
                <a:ext uri="{FF2B5EF4-FFF2-40B4-BE49-F238E27FC236}">
                  <a16:creationId xmlns:a16="http://schemas.microsoft.com/office/drawing/2014/main" id="{022EB793-78DB-4511-BB82-9184F351E532}"/>
                </a:ext>
              </a:extLst>
            </p:cNvPr>
            <p:cNvSpPr/>
            <p:nvPr/>
          </p:nvSpPr>
          <p:spPr>
            <a:xfrm>
              <a:off x="6883940" y="4029610"/>
              <a:ext cx="112936" cy="139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15342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6A5EB-0BDB-45ED-BDA2-23BA68F29AB7}"/>
              </a:ext>
            </a:extLst>
          </p:cNvPr>
          <p:cNvSpPr>
            <a:spLocks noGrp="1"/>
          </p:cNvSpPr>
          <p:nvPr>
            <p:ph type="title"/>
          </p:nvPr>
        </p:nvSpPr>
        <p:spPr/>
        <p:txBody>
          <a:bodyPr/>
          <a:lstStyle/>
          <a:p>
            <a:r>
              <a:rPr lang="es-MX" dirty="0"/>
              <a:t>Metas:</a:t>
            </a:r>
          </a:p>
        </p:txBody>
      </p:sp>
      <p:sp>
        <p:nvSpPr>
          <p:cNvPr id="5" name="Marcador de contenido 4">
            <a:extLst>
              <a:ext uri="{FF2B5EF4-FFF2-40B4-BE49-F238E27FC236}">
                <a16:creationId xmlns:a16="http://schemas.microsoft.com/office/drawing/2014/main" id="{504B3239-D5A9-4D19-88C1-86C4EB845FE5}"/>
              </a:ext>
            </a:extLst>
          </p:cNvPr>
          <p:cNvSpPr>
            <a:spLocks noGrp="1"/>
          </p:cNvSpPr>
          <p:nvPr>
            <p:ph idx="1"/>
          </p:nvPr>
        </p:nvSpPr>
        <p:spPr/>
        <p:txBody>
          <a:bodyPr/>
          <a:lstStyle/>
          <a:p>
            <a:pPr>
              <a:buFont typeface="Courier New" panose="02070309020205020404" pitchFamily="49" charset="0"/>
              <a:buChar char="o"/>
            </a:pPr>
            <a:r>
              <a:rPr lang="es-MX" dirty="0"/>
              <a:t>Implementar un sistema capaz de reconocer un rostro en menos de 30 segundos</a:t>
            </a:r>
          </a:p>
          <a:p>
            <a:pPr>
              <a:buFont typeface="Courier New" panose="02070309020205020404" pitchFamily="49" charset="0"/>
              <a:buChar char="o"/>
            </a:pPr>
            <a:r>
              <a:rPr lang="es-MX" dirty="0"/>
              <a:t>La cerradura reconocerá la presencia  y el rostro de alguien que este a menos de 1m de distancia</a:t>
            </a:r>
          </a:p>
          <a:p>
            <a:pPr>
              <a:buFont typeface="Courier New" panose="02070309020205020404" pitchFamily="49" charset="0"/>
              <a:buChar char="o"/>
            </a:pPr>
            <a:r>
              <a:rPr lang="es-MX" dirty="0"/>
              <a:t>La cámara robotizada debe tener 160° de libertad en los dos ejes</a:t>
            </a:r>
          </a:p>
          <a:p>
            <a:pPr>
              <a:buFont typeface="Courier New" panose="02070309020205020404" pitchFamily="49" charset="0"/>
              <a:buChar char="o"/>
            </a:pPr>
            <a:r>
              <a:rPr lang="es-MX" dirty="0"/>
              <a:t>Detección de movimiento en un rango de 6m con una apertura de 110°</a:t>
            </a:r>
          </a:p>
          <a:p>
            <a:pPr>
              <a:buFont typeface="Courier New" panose="02070309020205020404" pitchFamily="49" charset="0"/>
              <a:buChar char="o"/>
            </a:pPr>
            <a:r>
              <a:rPr lang="es-MX" dirty="0">
                <a:solidFill>
                  <a:srgbClr val="000000"/>
                </a:solidFill>
                <a:latin typeface="Arial" panose="020B0604020202020204" pitchFamily="34" charset="0"/>
              </a:rPr>
              <a:t>Implementación de protocolos de comunicación http para transmisión de imagen en tiempo real</a:t>
            </a:r>
          </a:p>
          <a:p>
            <a:pPr>
              <a:buFont typeface="Courier New" panose="02070309020205020404" pitchFamily="49" charset="0"/>
              <a:buChar char="o"/>
            </a:pPr>
            <a:endParaRPr lang="es-MX" dirty="0"/>
          </a:p>
          <a:p>
            <a:pPr>
              <a:buFont typeface="Courier New" panose="02070309020205020404" pitchFamily="49" charset="0"/>
              <a:buChar char="o"/>
            </a:pPr>
            <a:endParaRPr lang="es-MX" dirty="0"/>
          </a:p>
          <a:p>
            <a:pPr>
              <a:buFont typeface="Courier New" panose="02070309020205020404" pitchFamily="49" charset="0"/>
              <a:buChar char="o"/>
            </a:pPr>
            <a:endParaRPr lang="es-MX" dirty="0"/>
          </a:p>
          <a:p>
            <a:endParaRPr lang="es-MX" dirty="0"/>
          </a:p>
          <a:p>
            <a:endParaRPr lang="es-MX" dirty="0"/>
          </a:p>
        </p:txBody>
      </p:sp>
    </p:spTree>
    <p:extLst>
      <p:ext uri="{BB962C8B-B14F-4D97-AF65-F5344CB8AC3E}">
        <p14:creationId xmlns:p14="http://schemas.microsoft.com/office/powerpoint/2010/main" val="289438652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8CB0F96E1CE674FAECE2F69A694A337" ma:contentTypeVersion="7" ma:contentTypeDescription="Crear nuevo documento." ma:contentTypeScope="" ma:versionID="68a3922c5574ec10acd5d9d41527cee9">
  <xsd:schema xmlns:xsd="http://www.w3.org/2001/XMLSchema" xmlns:xs="http://www.w3.org/2001/XMLSchema" xmlns:p="http://schemas.microsoft.com/office/2006/metadata/properties" xmlns:ns3="7c65e5f7-b75e-4465-81c1-c3fe9364e5d6" xmlns:ns4="afcda245-ca3b-401d-9dcb-6507d4d50569" targetNamespace="http://schemas.microsoft.com/office/2006/metadata/properties" ma:root="true" ma:fieldsID="3253812b3dcd0a7cbf45d2dde766218f" ns3:_="" ns4:_="">
    <xsd:import namespace="7c65e5f7-b75e-4465-81c1-c3fe9364e5d6"/>
    <xsd:import namespace="afcda245-ca3b-401d-9dcb-6507d4d5056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5e5f7-b75e-4465-81c1-c3fe9364e5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cda245-ca3b-401d-9dcb-6507d4d50569"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SharingHintHash" ma:index="12" nillable="true" ma:displayName="Hash de la sugerencia para compartir"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7417B0-4B64-4B57-A371-8A21C0C389D7}">
  <ds:schemaRefs>
    <ds:schemaRef ds:uri="http://schemas.microsoft.com/sharepoint/v3/contenttype/forms"/>
  </ds:schemaRefs>
</ds:datastoreItem>
</file>

<file path=customXml/itemProps2.xml><?xml version="1.0" encoding="utf-8"?>
<ds:datastoreItem xmlns:ds="http://schemas.openxmlformats.org/officeDocument/2006/customXml" ds:itemID="{44627005-55F4-43C4-AA4F-A22671CE18AE}">
  <ds:schemaRefs>
    <ds:schemaRef ds:uri="http://purl.org/dc/elements/1.1/"/>
    <ds:schemaRef ds:uri="http://schemas.openxmlformats.org/package/2006/metadata/core-properties"/>
    <ds:schemaRef ds:uri="http://schemas.microsoft.com/office/infopath/2007/PartnerControls"/>
    <ds:schemaRef ds:uri="http://purl.org/dc/terms/"/>
    <ds:schemaRef ds:uri="7c65e5f7-b75e-4465-81c1-c3fe9364e5d6"/>
    <ds:schemaRef ds:uri="http://purl.org/dc/dcmitype/"/>
    <ds:schemaRef ds:uri="http://schemas.microsoft.com/office/2006/documentManagement/types"/>
    <ds:schemaRef ds:uri="afcda245-ca3b-401d-9dcb-6507d4d5056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02494D7-BD88-4305-95F1-DB2722A774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65e5f7-b75e-4465-81c1-c3fe9364e5d6"/>
    <ds:schemaRef ds:uri="afcda245-ca3b-401d-9dcb-6507d4d505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97</TotalTime>
  <Words>597</Words>
  <Application>Microsoft Office PowerPoint</Application>
  <PresentationFormat>Panorámica</PresentationFormat>
  <Paragraphs>60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Retrospección</vt:lpstr>
      <vt:lpstr>Acceso a interior de casa por medio de reconocimiento facial .</vt:lpstr>
      <vt:lpstr>Problemática</vt:lpstr>
      <vt:lpstr>Objetivo General</vt:lpstr>
      <vt:lpstr>Objetivos específicos: </vt:lpstr>
      <vt:lpstr>Presentación de PowerPoint</vt:lpstr>
      <vt:lpstr>Presentación de PowerPoint</vt:lpstr>
      <vt:lpstr>Esta alternativa resulta atractiva pues brinda múltiples ventajas:  </vt:lpstr>
      <vt:lpstr>Bosquejo de Proyecto</vt:lpstr>
      <vt:lpstr>Metas:</vt:lpstr>
      <vt:lpstr>Materiales Propuestos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Acceso a interior de casa por medio de reconocimiento facial .</dc:title>
  <dc:creator>Lázaro Abad Dolores</dc:creator>
  <cp:lastModifiedBy>erick rodriguez</cp:lastModifiedBy>
  <cp:revision>10</cp:revision>
  <dcterms:created xsi:type="dcterms:W3CDTF">2020-12-01T16:41:58Z</dcterms:created>
  <dcterms:modified xsi:type="dcterms:W3CDTF">2021-01-07T05:52:26Z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0x010100E8CB0F96E1CE674FAECE2F69A694A337</vt:lpwstr>
  </property>
</Properties>
</file>