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704" r:id="rId3"/>
  </p:sldMasterIdLst>
  <p:notesMasterIdLst>
    <p:notesMasterId r:id="rId34"/>
  </p:notesMasterIdLst>
  <p:sldIdLst>
    <p:sldId id="381" r:id="rId4"/>
    <p:sldId id="382" r:id="rId5"/>
    <p:sldId id="383" r:id="rId6"/>
    <p:sldId id="417" r:id="rId7"/>
    <p:sldId id="290" r:id="rId8"/>
    <p:sldId id="378" r:id="rId9"/>
    <p:sldId id="379" r:id="rId10"/>
    <p:sldId id="384" r:id="rId11"/>
    <p:sldId id="385" r:id="rId12"/>
    <p:sldId id="386" r:id="rId13"/>
    <p:sldId id="387" r:id="rId14"/>
    <p:sldId id="404" r:id="rId15"/>
    <p:sldId id="418" r:id="rId16"/>
    <p:sldId id="420" r:id="rId17"/>
    <p:sldId id="364" r:id="rId18"/>
    <p:sldId id="406" r:id="rId19"/>
    <p:sldId id="421" r:id="rId20"/>
    <p:sldId id="415" r:id="rId21"/>
    <p:sldId id="409" r:id="rId22"/>
    <p:sldId id="410" r:id="rId23"/>
    <p:sldId id="411" r:id="rId24"/>
    <p:sldId id="412" r:id="rId25"/>
    <p:sldId id="413" r:id="rId26"/>
    <p:sldId id="407" r:id="rId27"/>
    <p:sldId id="363" r:id="rId28"/>
    <p:sldId id="419" r:id="rId29"/>
    <p:sldId id="416" r:id="rId30"/>
    <p:sldId id="272" r:id="rId31"/>
    <p:sldId id="326" r:id="rId32"/>
    <p:sldId id="414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ancisco.teixeira\Dropbox\Evolu&#231;ao%20Hist&#243;rica%20PSMN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view3D>
      <c:depthPercent val="100"/>
      <c:rAngAx val="1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Plan1!$B$1</c:f>
              <c:strCache>
                <c:ptCount val="1"/>
                <c:pt idx="0">
                  <c:v>negócios coletivos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Plan1!$B$2:$B$8</c:f>
              <c:numCache>
                <c:formatCode>General</c:formatCode>
                <c:ptCount val="7"/>
                <c:pt idx="0">
                  <c:v>200</c:v>
                </c:pt>
                <c:pt idx="1">
                  <c:v>256</c:v>
                </c:pt>
                <c:pt idx="2">
                  <c:v>259</c:v>
                </c:pt>
                <c:pt idx="3">
                  <c:v>259</c:v>
                </c:pt>
                <c:pt idx="4">
                  <c:v>215</c:v>
                </c:pt>
                <c:pt idx="5">
                  <c:v>203</c:v>
                </c:pt>
                <c:pt idx="6">
                  <c:v>1430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pequenos negócios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Plan1!$C$2:$C$8</c:f>
              <c:numCache>
                <c:formatCode>General</c:formatCode>
                <c:ptCount val="7"/>
                <c:pt idx="0">
                  <c:v>1233</c:v>
                </c:pt>
                <c:pt idx="1">
                  <c:v>1924</c:v>
                </c:pt>
                <c:pt idx="2">
                  <c:v>2428</c:v>
                </c:pt>
                <c:pt idx="3">
                  <c:v>2801</c:v>
                </c:pt>
                <c:pt idx="4">
                  <c:v>3321</c:v>
                </c:pt>
                <c:pt idx="5">
                  <c:v>3511</c:v>
                </c:pt>
                <c:pt idx="6">
                  <c:v>4013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Total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Plan1!$D$2:$D$8</c:f>
              <c:numCache>
                <c:formatCode>General</c:formatCode>
                <c:ptCount val="7"/>
                <c:pt idx="0">
                  <c:v>1433</c:v>
                </c:pt>
                <c:pt idx="1">
                  <c:v>2180</c:v>
                </c:pt>
                <c:pt idx="2">
                  <c:v>2687</c:v>
                </c:pt>
                <c:pt idx="3">
                  <c:v>3060</c:v>
                </c:pt>
                <c:pt idx="4">
                  <c:v>3536</c:v>
                </c:pt>
                <c:pt idx="5">
                  <c:v>3714</c:v>
                </c:pt>
                <c:pt idx="6">
                  <c:v>5443</c:v>
                </c:pt>
              </c:numCache>
            </c:numRef>
          </c:val>
        </c:ser>
        <c:dLbls>
          <c:showVal val="1"/>
        </c:dLbls>
        <c:shape val="cylinder"/>
        <c:axId val="60936960"/>
        <c:axId val="60938496"/>
        <c:axId val="0"/>
      </c:bar3DChart>
      <c:catAx>
        <c:axId val="60936960"/>
        <c:scaling>
          <c:orientation val="minMax"/>
        </c:scaling>
        <c:axPos val="b"/>
        <c:numFmt formatCode="General" sourceLinked="1"/>
        <c:tickLblPos val="nextTo"/>
        <c:crossAx val="60938496"/>
        <c:crosses val="autoZero"/>
        <c:auto val="1"/>
        <c:lblAlgn val="ctr"/>
        <c:lblOffset val="100"/>
      </c:catAx>
      <c:valAx>
        <c:axId val="60938496"/>
        <c:scaling>
          <c:orientation val="minMax"/>
        </c:scaling>
        <c:axPos val="l"/>
        <c:majorGridlines/>
        <c:numFmt formatCode="General" sourceLinked="1"/>
        <c:tickLblPos val="nextTo"/>
        <c:crossAx val="6093696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35D78-7444-4685-850E-17BC72B87F3D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4F688-ECE3-471D-9A41-57DF3C5733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F688-ECE3-471D-9A41-57DF3C57336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C6842-EE94-4006-BB23-285F95B4901A}" type="datetime1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1612D-360C-4471-8C1B-6AF3BEE75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080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-24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10502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D4E93-0C33-4DA2-981A-6D2F7771BCD3}" type="datetime1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89DDA-413A-4565-B1A8-7E867019B70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F52A1-0CB1-4B6A-8306-832DC54907C2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7AD70-E0CE-4866-9C9F-7867339868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29689" t="28843" r="40671" b="20901"/>
          <a:stretch>
            <a:fillRect/>
          </a:stretch>
        </p:blipFill>
        <p:spPr bwMode="auto">
          <a:xfrm>
            <a:off x="6765708" y="0"/>
            <a:ext cx="23782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magemPSMN.bmp"/>
          <p:cNvPicPr>
            <a:picLocks noChangeAspect="1"/>
          </p:cNvPicPr>
          <p:nvPr userDrawn="1"/>
        </p:nvPicPr>
        <p:blipFill>
          <a:blip r:embed="rId2" cstate="print">
            <a:lum bright="-7000"/>
          </a:blip>
          <a:stretch>
            <a:fillRect/>
          </a:stretch>
        </p:blipFill>
        <p:spPr>
          <a:xfrm>
            <a:off x="0" y="0"/>
            <a:ext cx="627991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146C8-EF32-44FB-9EB5-B3D483FB96FD}" type="datetime1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9F0D9-F477-4F5A-910F-4A4747AB55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D18A-3D5E-47C3-8410-E0198E97C889}" type="datetime1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AA07-9199-43A2-82F7-D8DFE32E6E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B6C8A-C3BC-4C6B-B2DD-62113B98C134}" type="datetime1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C6DFA-84D6-4BE8-95EE-4D34B35D9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0B931-CEA2-4F7E-9CF7-31CD49EB0922}" type="datetime1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17AD6-2DCA-40F4-A584-98A8134022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CBF0E-FC13-4A34-822C-7A82D285ED66}" type="datetime1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B4212-5A23-47BA-824C-715DF6D7CF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75E46D-13D9-4B27-8CB4-93A233BFA49E}" type="datetime1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2448B7-3AE2-4615-BC03-B6897E8EC0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8" name="Imagem 7" descr="Figura de mulher.jpg"/>
          <p:cNvPicPr>
            <a:picLocks noChangeAspect="1"/>
          </p:cNvPicPr>
          <p:nvPr userDrawn="1"/>
        </p:nvPicPr>
        <p:blipFill>
          <a:blip r:embed="rId31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913" y="1357298"/>
            <a:ext cx="2623096" cy="53578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  <p:sldLayoutId id="2147483672" r:id="rId10"/>
    <p:sldLayoutId id="2147483673" r:id="rId11"/>
    <p:sldLayoutId id="2147483689" r:id="rId12"/>
    <p:sldLayoutId id="2147483716" r:id="rId13"/>
    <p:sldLayoutId id="2147483727" r:id="rId14"/>
    <p:sldLayoutId id="2147483762" r:id="rId15"/>
    <p:sldLayoutId id="2147483763" r:id="rId16"/>
    <p:sldLayoutId id="2147483765" r:id="rId17"/>
    <p:sldLayoutId id="2147483767" r:id="rId18"/>
    <p:sldLayoutId id="2147483768" r:id="rId19"/>
    <p:sldLayoutId id="2147483772" r:id="rId20"/>
    <p:sldLayoutId id="2147483773" r:id="rId21"/>
    <p:sldLayoutId id="2147483775" r:id="rId22"/>
    <p:sldLayoutId id="2147483778" r:id="rId23"/>
    <p:sldLayoutId id="2147483781" r:id="rId24"/>
    <p:sldLayoutId id="2147483793" r:id="rId25"/>
    <p:sldLayoutId id="2147483794" r:id="rId26"/>
    <p:sldLayoutId id="2147483795" r:id="rId27"/>
    <p:sldLayoutId id="2147483796" r:id="rId28"/>
    <p:sldLayoutId id="2147483797" r:id="rId2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C9E9-B60D-4EA1-B272-A805A449D325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9133-497E-44EF-BDD0-DB4457465299}" type="datetimeFigureOut">
              <a:rPr lang="pt-BR" smtClean="0"/>
              <a:pPr/>
              <a:t>06/03/2013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Capacita&#231;&#227;o%20Banca%20Avaliadora.ppt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30065"/>
          </a:xfrm>
        </p:spPr>
        <p:txBody>
          <a:bodyPr/>
          <a:lstStyle/>
          <a:p>
            <a:r>
              <a:rPr lang="pt-BR" smtClean="0">
                <a:solidFill>
                  <a:schemeClr val="accent4">
                    <a:lumMod val="75000"/>
                  </a:schemeClr>
                </a:solidFill>
              </a:rPr>
              <a:t>Capacitação de Gestores(as) Prêmio SEBRAE </a:t>
            </a:r>
            <a:br>
              <a:rPr lang="pt-BR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mtClean="0">
                <a:solidFill>
                  <a:schemeClr val="accent4">
                    <a:lumMod val="75000"/>
                  </a:schemeClr>
                </a:solidFill>
              </a:rPr>
              <a:t>Mulher de Negócios</a:t>
            </a:r>
            <a:br>
              <a:rPr lang="pt-BR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mtClean="0">
                <a:solidFill>
                  <a:schemeClr val="accent4">
                    <a:lumMod val="75000"/>
                  </a:schemeClr>
                </a:solidFill>
              </a:rPr>
              <a:t>ciclo 2013</a:t>
            </a:r>
            <a:r>
              <a:rPr lang="pt-BR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pt-BR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1600" smtClean="0">
                <a:solidFill>
                  <a:schemeClr val="accent4">
                    <a:lumMod val="75000"/>
                  </a:schemeClr>
                </a:solidFill>
              </a:rPr>
              <a:t>Brasília, 5 e 6 de março de 2013.</a:t>
            </a:r>
            <a:r>
              <a:rPr lang="pt-BR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mtClean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4869160"/>
            <a:ext cx="8136904" cy="1752600"/>
          </a:xfrm>
        </p:spPr>
        <p:txBody>
          <a:bodyPr/>
          <a:lstStyle/>
          <a:p>
            <a:r>
              <a:rPr lang="pt-BR" smtClean="0">
                <a:solidFill>
                  <a:schemeClr val="accent4">
                    <a:lumMod val="75000"/>
                  </a:schemeClr>
                </a:solidFill>
              </a:rPr>
              <a:t>Realizadores e Parceiros:</a:t>
            </a:r>
          </a:p>
          <a:p>
            <a:endParaRPr lang="pt-BR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5500702"/>
            <a:ext cx="7442306" cy="109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1"/>
          <p:cNvSpPr>
            <a:spLocks noGrp="1"/>
          </p:cNvSpPr>
          <p:nvPr>
            <p:ph idx="1"/>
          </p:nvPr>
        </p:nvSpPr>
        <p:spPr>
          <a:xfrm>
            <a:off x="323529" y="1772816"/>
            <a:ext cx="7488832" cy="43973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Convidar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candidatos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a Capacitação dos Avaliadores e Verificadores –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Encorajar o trabalho voluntário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eaLnBrk="1" hangingPunct="1">
              <a:spcBef>
                <a:spcPts val="6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Preencher o cadastro para avaliadores/verificadores, que se encontra no anexo 5.12, do Manual;</a:t>
            </a:r>
          </a:p>
          <a:p>
            <a:pPr eaLnBrk="1" hangingPunct="1">
              <a:spcBef>
                <a:spcPts val="6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Viabilizar a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Capacitação dos Avaliadores e Verificadores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eaLnBrk="1" hangingPunct="1">
              <a:spcBef>
                <a:spcPts val="6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Colher as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assinaturas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dos candidatos a avaliador /verificador no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Termo de Voluntariado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, ao final das capacitações (anexo 5.13);</a:t>
            </a: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Cada relato será analisado por </a:t>
            </a:r>
            <a:r>
              <a:rPr lang="pt-BR" sz="2000" b="1" dirty="0" smtClean="0">
                <a:solidFill>
                  <a:srgbClr val="FF0000"/>
                </a:solidFill>
              </a:rPr>
              <a:t>3 avaliadores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Serão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designados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por meio do sistema;</a:t>
            </a: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O Gestor deverá criar um </a:t>
            </a:r>
            <a:r>
              <a:rPr lang="pt-BR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 e senha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cada avaliador e verificador considerado apto na Capacitação pelo instrutor.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3968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Capacitação dos Avaliadores e Verificadores 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817563" y="4143375"/>
            <a:ext cx="6562749" cy="2686050"/>
          </a:xfrm>
        </p:spPr>
        <p:txBody>
          <a:bodyPr/>
          <a:lstStyle/>
          <a:p>
            <a:pPr marL="269875" indent="-269875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Classificar as candidatas que obtiverem desempenho igual ou superior a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75% do desempenho da candidata com maior pontuação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na categoria correspondente;</a:t>
            </a:r>
          </a:p>
          <a:p>
            <a:pPr marL="269875" indent="-269875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Verificar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documentação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269875" indent="-269875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Visitar pelo menos 10 empresas, se existente, 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facilitar o processo de avaliação e decisão da Comissão Julgadora.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endParaRPr lang="pt-BR" sz="22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23850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Seleção das Empresas Classificadas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27" name="Fluxograma: Processo alternativo 26"/>
          <p:cNvSpPr/>
          <p:nvPr/>
        </p:nvSpPr>
        <p:spPr>
          <a:xfrm>
            <a:off x="142875" y="1571625"/>
            <a:ext cx="1571625" cy="1428750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/>
              <a:t>Apresentação das candidatas no ranking </a:t>
            </a:r>
            <a:r>
              <a:rPr lang="pt-BR" sz="1400" b="1" dirty="0" smtClean="0"/>
              <a:t>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/>
              <a:t> </a:t>
            </a:r>
            <a:r>
              <a:rPr lang="pt-BR" sz="1400" b="1" u="sng" dirty="0" smtClean="0">
                <a:solidFill>
                  <a:srgbClr val="FF0000"/>
                </a:solidFill>
              </a:rPr>
              <a:t>autoavaliação do sistema</a:t>
            </a:r>
            <a:endParaRPr lang="pt-BR" sz="1400" b="1" u="sng" dirty="0">
              <a:solidFill>
                <a:srgbClr val="FF0000"/>
              </a:solidFill>
            </a:endParaRPr>
          </a:p>
        </p:txBody>
      </p:sp>
      <p:sp>
        <p:nvSpPr>
          <p:cNvPr id="28" name="Fluxograma: Processo alternativo 27"/>
          <p:cNvSpPr/>
          <p:nvPr/>
        </p:nvSpPr>
        <p:spPr>
          <a:xfrm>
            <a:off x="2071688" y="1571625"/>
            <a:ext cx="1643062" cy="142875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Escolha das </a:t>
            </a:r>
            <a:r>
              <a:rPr lang="pt-B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empreendedoras no ranking </a:t>
            </a:r>
            <a:r>
              <a:rPr lang="pt-B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após avaliação dos avaliadores</a:t>
            </a:r>
            <a:endParaRPr lang="pt-BR" sz="14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Fluxograma: Decisão 28"/>
          <p:cNvSpPr/>
          <p:nvPr/>
        </p:nvSpPr>
        <p:spPr>
          <a:xfrm>
            <a:off x="4071938" y="1398588"/>
            <a:ext cx="2857500" cy="178593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/>
              <a:t>Verificação da documentação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/>
              <a:t>OK?</a:t>
            </a:r>
          </a:p>
        </p:txBody>
      </p:sp>
      <p:sp>
        <p:nvSpPr>
          <p:cNvPr id="30" name="Fluxograma: Processo alternativo 29"/>
          <p:cNvSpPr/>
          <p:nvPr/>
        </p:nvSpPr>
        <p:spPr>
          <a:xfrm>
            <a:off x="7215188" y="1571625"/>
            <a:ext cx="1785937" cy="142875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Escolha das empreendedoras classificadas para a visita</a:t>
            </a:r>
          </a:p>
        </p:txBody>
      </p:sp>
      <p:cxnSp>
        <p:nvCxnSpPr>
          <p:cNvPr id="31" name="Conector de seta reta 30"/>
          <p:cNvCxnSpPr>
            <a:stCxn id="27" idx="3"/>
            <a:endCxn id="28" idx="1"/>
          </p:cNvCxnSpPr>
          <p:nvPr/>
        </p:nvCxnSpPr>
        <p:spPr>
          <a:xfrm>
            <a:off x="1714500" y="2286000"/>
            <a:ext cx="35718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8" idx="3"/>
            <a:endCxn id="29" idx="1"/>
          </p:cNvCxnSpPr>
          <p:nvPr/>
        </p:nvCxnSpPr>
        <p:spPr>
          <a:xfrm>
            <a:off x="3714750" y="2286000"/>
            <a:ext cx="357188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9" idx="3"/>
            <a:endCxn id="30" idx="1"/>
          </p:cNvCxnSpPr>
          <p:nvPr/>
        </p:nvCxnSpPr>
        <p:spPr>
          <a:xfrm flipV="1">
            <a:off x="6929438" y="2286000"/>
            <a:ext cx="28575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Forma 33"/>
          <p:cNvCxnSpPr>
            <a:stCxn id="29" idx="2"/>
          </p:cNvCxnSpPr>
          <p:nvPr/>
        </p:nvCxnSpPr>
        <p:spPr>
          <a:xfrm rot="5400000">
            <a:off x="3949700" y="2163763"/>
            <a:ext cx="530225" cy="257175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endCxn id="28" idx="2"/>
          </p:cNvCxnSpPr>
          <p:nvPr/>
        </p:nvCxnSpPr>
        <p:spPr>
          <a:xfrm rot="16200000" flipV="1">
            <a:off x="2551906" y="3340894"/>
            <a:ext cx="715963" cy="34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1" name="CaixaDeTexto 43"/>
          <p:cNvSpPr txBox="1">
            <a:spLocks noChangeArrowheads="1"/>
          </p:cNvSpPr>
          <p:nvPr/>
        </p:nvSpPr>
        <p:spPr bwMode="auto">
          <a:xfrm>
            <a:off x="6756400" y="1898650"/>
            <a:ext cx="528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Calibri" pitchFamily="34" charset="0"/>
              </a:rPr>
              <a:t>Sim</a:t>
            </a:r>
          </a:p>
        </p:txBody>
      </p:sp>
      <p:sp>
        <p:nvSpPr>
          <p:cNvPr id="58382" name="CaixaDeTexto 44"/>
          <p:cNvSpPr txBox="1">
            <a:spLocks noChangeArrowheads="1"/>
          </p:cNvSpPr>
          <p:nvPr/>
        </p:nvSpPr>
        <p:spPr bwMode="auto">
          <a:xfrm>
            <a:off x="4857750" y="3143250"/>
            <a:ext cx="566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Calibri" pitchFamily="34" charset="0"/>
              </a:rPr>
              <a:t>Não</a:t>
            </a: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Autoavaliação Sobre o Negócio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4070" t="19313" r="24460" b="8829"/>
          <a:stretch>
            <a:fillRect/>
          </a:stretch>
        </p:blipFill>
        <p:spPr bwMode="auto">
          <a:xfrm>
            <a:off x="467544" y="1340768"/>
            <a:ext cx="669674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o explicativo em seta para a esquerda 8"/>
          <p:cNvSpPr/>
          <p:nvPr/>
        </p:nvSpPr>
        <p:spPr>
          <a:xfrm>
            <a:off x="6228184" y="1556792"/>
            <a:ext cx="1907704" cy="2160240"/>
          </a:xfrm>
          <a:prstGeom prst="lef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10 Perguntas</a:t>
            </a:r>
            <a:endParaRPr lang="pt-BR" b="1" dirty="0"/>
          </a:p>
        </p:txBody>
      </p:sp>
      <p:sp>
        <p:nvSpPr>
          <p:cNvPr id="6" name="Explosão 2 5"/>
          <p:cNvSpPr/>
          <p:nvPr/>
        </p:nvSpPr>
        <p:spPr>
          <a:xfrm>
            <a:off x="5220072" y="4077072"/>
            <a:ext cx="3168352" cy="2636912"/>
          </a:xfrm>
          <a:prstGeom prst="irregularSeal2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Ranking 20% da </a:t>
            </a:r>
            <a:r>
              <a:rPr lang="pt-BR" b="1" dirty="0" smtClean="0"/>
              <a:t>pontuação total.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3"/>
          </p:nvPr>
        </p:nvGraphicFramePr>
        <p:xfrm>
          <a:off x="395536" y="1700808"/>
          <a:ext cx="7239772" cy="3448768"/>
        </p:xfrm>
        <a:graphic>
          <a:graphicData uri="http://schemas.openxmlformats.org/drawingml/2006/table">
            <a:tbl>
              <a:tblPr/>
              <a:tblGrid>
                <a:gridCol w="3777273"/>
                <a:gridCol w="1041146"/>
                <a:gridCol w="764260"/>
                <a:gridCol w="764260"/>
                <a:gridCol w="892833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ITEM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Evidência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Onde? Quais linhas?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</a:tr>
              <a:tr h="5836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Arial"/>
                        </a:rPr>
                        <a:t>0</a:t>
                      </a:r>
                      <a:endParaRPr lang="pt-BR" sz="16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Arial"/>
                        </a:rPr>
                        <a:t>(nenhuma)</a:t>
                      </a:r>
                      <a:endParaRPr lang="pt-BR" sz="16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(leve)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(forte)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8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A. As informações utilizadas na concretização do sonho demonstram consciência da interdependência entre os diversos componentes do negócio?</a:t>
                      </a: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5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B. As informações do mercado e do ambiente que cerca o negócio foram utilizadas na sua criação?</a:t>
                      </a: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PONTUAÇÃO GERAL DO SUB-CRITÉRIO</a:t>
                      </a:r>
                      <a:endParaRPr lang="pt-BR" sz="160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40</a:t>
                      </a: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Sistema de Avaliação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Conteúdo 2"/>
          <p:cNvSpPr>
            <a:spLocks noGrp="1"/>
          </p:cNvSpPr>
          <p:nvPr>
            <p:ph idx="1"/>
          </p:nvPr>
        </p:nvSpPr>
        <p:spPr>
          <a:xfrm>
            <a:off x="1238250" y="1350963"/>
            <a:ext cx="7654925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1. CRIAÇÃO DO NEGÓCIO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1.1 PENSAMENTO SISTÊMICO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1.2 CULTURA DE INOVAÇÃO</a:t>
            </a:r>
          </a:p>
          <a:p>
            <a:pPr>
              <a:buFont typeface="Arial" charset="0"/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2. DESENVOLVIMENTO (CONDUÇÃO) DO NEGÓCIO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2.1 LIDERANÇA E CONSTÂNCIA DE PROPÓSITOS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2.2 ORIENTAÇÃO POR PROCESSOS E INFORMAÇÕES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2.3 VALORIZAÇÃO DAS PESSOAS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2.4 CONHECIMENTO SOBRE O CLIENTE E O MERCADO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2.5 RESPONSABILIDADE SOCIAL 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2.6 DESENVOLVIMENTO DE PARCERIAS</a:t>
            </a:r>
          </a:p>
          <a:p>
            <a:pPr>
              <a:buFont typeface="Arial" charset="0"/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3. GERAÇÃO DE VALOR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3.1 VISÃO DE FUTURO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3.2 APRENDIZADO ORGANIZACIONAL 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3.3 GERAÇÃO DE VALOR </a:t>
            </a:r>
          </a:p>
          <a:p>
            <a:pPr>
              <a:buFont typeface="Arial" charset="0"/>
              <a:buNone/>
            </a:pPr>
            <a:endParaRPr lang="pt-BR" sz="20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87350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Instrumento de Avaliação 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forma de nuvem 5"/>
          <p:cNvSpPr/>
          <p:nvPr/>
        </p:nvSpPr>
        <p:spPr>
          <a:xfrm>
            <a:off x="6660232" y="1340768"/>
            <a:ext cx="2304256" cy="2088232"/>
          </a:xfrm>
          <a:prstGeom prst="cloud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MEI e PR também aplicável para a maioria das questões!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7</a:t>
            </a:r>
          </a:p>
        </p:txBody>
      </p:sp>
      <p:sp>
        <p:nvSpPr>
          <p:cNvPr id="67587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28800"/>
            <a:ext cx="7283152" cy="4525963"/>
          </a:xfrm>
        </p:spPr>
        <p:txBody>
          <a:bodyPr/>
          <a:lstStyle/>
          <a:p>
            <a:pPr algn="just">
              <a:buFont typeface="Arial" charset="0"/>
              <a:buBlip>
                <a:blip r:embed="rId2"/>
              </a:buBlip>
            </a:pPr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O campo </a:t>
            </a:r>
            <a:r>
              <a:rPr lang="pt-BR" sz="2200" b="1" dirty="0" err="1" smtClean="0">
                <a:solidFill>
                  <a:schemeClr val="accent1">
                    <a:lumMod val="75000"/>
                  </a:schemeClr>
                </a:solidFill>
              </a:rPr>
              <a:t>E-mail</a:t>
            </a:r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 da empresária </a:t>
            </a:r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é obrigatório para envio da devolutiva, caso não haja, colocar o e-mail do gestor. A devolutiva será enviada para o e-mail do gestor, assim você poderá mandar por correio a elas;</a:t>
            </a:r>
          </a:p>
          <a:p>
            <a:pPr algn="just">
              <a:buFont typeface="Arial" charset="0"/>
              <a:buNone/>
            </a:pPr>
            <a:endParaRPr lang="pt-BR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Todas as candidatas receberão uma </a:t>
            </a:r>
            <a:r>
              <a:rPr lang="pt-BR" sz="2200" b="1" dirty="0" smtClean="0">
                <a:solidFill>
                  <a:srgbClr val="FF0000"/>
                </a:solidFill>
              </a:rPr>
              <a:t>devolutiva sobre a autoavaliação do negócio</a:t>
            </a:r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 e das suas Características do Comportamento Empreendedor. Esta devolutiva será confeccionada pelo site automaticamente e deverá ser encaminhada às empreendedoras pelo gestor estadual. As candidatas que realizarem sua candidatura diretamente pelo site do Prêmio poderão receber a devolutiva ao término de seu processo de candidatura.</a:t>
            </a:r>
          </a:p>
          <a:p>
            <a:pPr algn="just">
              <a:buFont typeface="Arial" charset="0"/>
              <a:buBlip>
                <a:blip r:embed="rId2"/>
              </a:buBlip>
            </a:pPr>
            <a:endParaRPr lang="pt-BR" sz="2400" dirty="0" smtClean="0"/>
          </a:p>
          <a:p>
            <a:pPr algn="just">
              <a:buFont typeface="Arial" charset="0"/>
              <a:buBlip>
                <a:blip r:embed="rId2"/>
              </a:buBlip>
            </a:pPr>
            <a:endParaRPr lang="pt-BR" sz="24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Envio da Devolutiva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Devolutiva da Autoavaliação sobre o Negócio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395536" y="1412776"/>
            <a:ext cx="7200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>
                <a:solidFill>
                  <a:schemeClr val="accent4">
                    <a:lumMod val="75000"/>
                  </a:schemeClr>
                </a:solidFill>
              </a:rPr>
              <a:t>Pontos Fortes: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A prática de se buscar informações antes da tomada de decisão deve ser mantida. Decisões tomadas com base em dados e fatos tendem a ser mais efetivas e promovem a competitividade do negócio.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Seguir com os esforços para manter seus produtos e serviços inovadores fará com que sua empresa se mantenha competitiva.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...</a:t>
            </a:r>
          </a:p>
          <a:p>
            <a:endParaRPr lang="pt-BR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b="1" u="sng" dirty="0" smtClean="0">
                <a:solidFill>
                  <a:schemeClr val="accent4">
                    <a:lumMod val="75000"/>
                  </a:schemeClr>
                </a:solidFill>
              </a:rPr>
              <a:t>Oportunidades de Melhoria: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Relacionar-se pessoalmente com as partes interessadas com que se relaciona é uma prática fundamental para compreensão de suas necessidades. Isso promove relacionamentos mais duradouros, troca de ideias, parcerias  e fortalece a sustentabilidade de um negócio.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Uma atuação democrática e inspiradora fortalece a mobilização de pessoas.  Quando elas são envolvidas nos processos decisórios da empresa, elas normalmente ficam mais comprometidas,  por verem suas contribuições sendo consideradas.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...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da Devolutiva – Próximos Passos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395536" y="1412776"/>
            <a:ext cx="7200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/>
                </a:solidFill>
              </a:rPr>
              <a:t>Página seguinte – nova página - Próximos Passos Sobre o Prêmio PSMN:</a:t>
            </a:r>
          </a:p>
          <a:p>
            <a:r>
              <a:rPr lang="pt-BR" sz="1400" b="1" dirty="0" smtClean="0">
                <a:solidFill>
                  <a:schemeClr val="tx2"/>
                </a:solidFill>
              </a:rPr>
              <a:t>Após a candidatura ao Prêmio: preenchimento da autoavaliação sobre o negócio, do Questionário sobre as Características do Comportamento Empreendedor e do Relato dentro dos Padrões descritos no regulamento, as próximas etapas são:</a:t>
            </a:r>
          </a:p>
          <a:p>
            <a:pPr lvl="0"/>
            <a:r>
              <a:rPr lang="pt-BR" sz="1400" b="1" dirty="0" smtClean="0">
                <a:solidFill>
                  <a:schemeClr val="tx2"/>
                </a:solidFill>
              </a:rPr>
              <a:t>1) Recebimento da Devolutiva Padrão;</a:t>
            </a:r>
          </a:p>
          <a:p>
            <a:pPr lvl="0"/>
            <a:r>
              <a:rPr lang="pt-BR" sz="1400" b="1" dirty="0" smtClean="0">
                <a:solidFill>
                  <a:schemeClr val="tx2"/>
                </a:solidFill>
              </a:rPr>
              <a:t>2) Candidatura será avaliada pela coordenação do Prêmio de seu Estado e o Relato lido por avaliadores voluntários. </a:t>
            </a:r>
          </a:p>
          <a:p>
            <a:pPr lvl="0"/>
            <a:r>
              <a:rPr lang="pt-BR" sz="1400" b="1" dirty="0" smtClean="0">
                <a:solidFill>
                  <a:schemeClr val="tx2"/>
                </a:solidFill>
              </a:rPr>
              <a:t>3) Se seu relato se destacar no processo de avaliação do Prêmio, você será contatada pelo gestor do Prêmio, que solicitará o envio da documentação descrita no regulamento,  e agendará a visita dos verificadores. Isso normalmente acontece até final de setembro – ver cronograma no portal do Prêmio. O não recebimento do contato do gestor significa que sua candidatura não avançou no ciclo vigente. Nesse caso, a recomendação é que você tente novamente no próximo ciclo do Prêmio. Os comentários desta devolutiva poderão lhe ser úteis;</a:t>
            </a:r>
          </a:p>
          <a:p>
            <a:pPr lvl="0"/>
            <a:r>
              <a:rPr lang="pt-BR" sz="1400" b="1" dirty="0" smtClean="0">
                <a:solidFill>
                  <a:schemeClr val="tx2"/>
                </a:solidFill>
              </a:rPr>
              <a:t>4) As visitadas recebem a visita do verificador, cujo papel é validar as informações do relato;</a:t>
            </a:r>
          </a:p>
          <a:p>
            <a:pPr lvl="0"/>
            <a:r>
              <a:rPr lang="pt-BR" sz="1400" b="1" dirty="0" smtClean="0">
                <a:solidFill>
                  <a:schemeClr val="tx2"/>
                </a:solidFill>
              </a:rPr>
              <a:t>5) As vencedoras são conhecidas na cerimônia da etapa estadual e passam a também concorrer na etapa nacional do Prêmio.</a:t>
            </a:r>
          </a:p>
          <a:p>
            <a:pPr lvl="0"/>
            <a:r>
              <a:rPr lang="pt-BR" sz="1400" b="1" dirty="0" smtClean="0">
                <a:solidFill>
                  <a:schemeClr val="tx2"/>
                </a:solidFill>
              </a:rPr>
              <a:t> 6) As vencedoras estaduais são levadas a Brasília para a cerimônia nacional, quando as vencedoras nacionais são conhecidas.</a:t>
            </a:r>
          </a:p>
          <a:p>
            <a:pPr lvl="0"/>
            <a:r>
              <a:rPr lang="pt-BR" sz="1400" b="1" dirty="0" smtClean="0">
                <a:solidFill>
                  <a:schemeClr val="tx2"/>
                </a:solidFill>
              </a:rPr>
              <a:t>7) As vencedoras ouro, prata e bronze da etapa nacional recebem um convite para participação de um evento em gestão. A coordenação nacional fará contato quando a data e local tiverem sido definidos.</a:t>
            </a:r>
          </a:p>
          <a:p>
            <a:pPr lvl="0"/>
            <a:r>
              <a:rPr lang="pt-BR" sz="1400" b="1" dirty="0" smtClean="0">
                <a:solidFill>
                  <a:schemeClr val="tx2"/>
                </a:solidFill>
              </a:rPr>
              <a:t>8) As vencedoras nacionais participam de uma Missão Internacional. A coordenação nacional fará contato quando a data e destino tiverem sido definidos.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484784"/>
            <a:ext cx="6984776" cy="4397375"/>
          </a:xfrm>
        </p:spPr>
        <p:txBody>
          <a:bodyPr/>
          <a:lstStyle/>
          <a:p>
            <a:pPr algn="just" defTabSz="762000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Estadual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:</a:t>
            </a:r>
          </a:p>
          <a:p>
            <a:pPr algn="just" defTabSz="762000">
              <a:lnSpc>
                <a:spcPct val="110000"/>
              </a:lnSpc>
              <a:buNone/>
            </a:pPr>
            <a:r>
              <a:rPr lang="pt-BR" sz="1800" b="1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	São selecionadas até 3 (três) empreendedoras de cada estado e 3 (três) do Distrito Federal – uma de cada categoria-, totalizando o máximo de 81 (oitenta e uma) empreendedoras.</a:t>
            </a:r>
          </a:p>
          <a:p>
            <a:pPr algn="just" defTabSz="762000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Nacional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:</a:t>
            </a:r>
          </a:p>
          <a:p>
            <a:pPr algn="just" defTabSz="762000">
              <a:lnSpc>
                <a:spcPct val="110000"/>
              </a:lnSpc>
              <a:buFont typeface="Courier New" pitchFamily="49" charset="0"/>
              <a:buChar char="o"/>
            </a:pPr>
            <a:r>
              <a:rPr lang="pt-BR" sz="1800" b="1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	 As até 81 (oitenta e uma)  vencedoras estaduais são automaticamente candidatas à etapa nacional. São escolhidas de 5 a 7 relatos de cada categoria. </a:t>
            </a:r>
          </a:p>
          <a:p>
            <a:pPr>
              <a:buFont typeface="Courier New" pitchFamily="49" charset="0"/>
              <a:buChar char="o"/>
            </a:pPr>
            <a:r>
              <a:rPr lang="pt-BR" sz="1800" b="1" dirty="0" smtClean="0">
                <a:solidFill>
                  <a:schemeClr val="accent4">
                    <a:lumMod val="75000"/>
                  </a:schemeClr>
                </a:solidFill>
              </a:rPr>
              <a:t>	As 3 (três) melhores histórias, sendo 1 (uma) de cada categoria, recebem o troféu ouro; </a:t>
            </a:r>
          </a:p>
          <a:p>
            <a:pPr>
              <a:buFont typeface="Courier New" pitchFamily="49" charset="0"/>
              <a:buChar char="o"/>
            </a:pPr>
            <a:r>
              <a:rPr lang="pt-BR" sz="1800" b="1" dirty="0" smtClean="0">
                <a:solidFill>
                  <a:schemeClr val="accent4">
                    <a:lumMod val="75000"/>
                  </a:schemeClr>
                </a:solidFill>
              </a:rPr>
              <a:t>	As 3(três) histórias  que ficarem em segundo lugar, sem considerar a região,  1(uma) de cada categoria, recebem o troféu prata. </a:t>
            </a:r>
          </a:p>
          <a:p>
            <a:pPr>
              <a:buFont typeface="Courier New" pitchFamily="49" charset="0"/>
              <a:buChar char="o"/>
            </a:pPr>
            <a:r>
              <a:rPr lang="pt-BR" sz="1800" b="1" dirty="0" smtClean="0">
                <a:solidFill>
                  <a:schemeClr val="accent4">
                    <a:lumMod val="75000"/>
                  </a:schemeClr>
                </a:solidFill>
              </a:rPr>
              <a:t>	As 3(três) histórias  que ficarem em terceiro lugar, sem considerar a região,  1(uma) de cada categoria, recebem o troféu bronze.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3968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Etapas  de Avaliação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0" y="1484784"/>
            <a:ext cx="8388424" cy="2593975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pt-BR" sz="2000" b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Superação da </a:t>
            </a:r>
            <a:r>
              <a:rPr lang="pt-BR" sz="2000" b="1" strike="sngStrike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discriminação</a:t>
            </a:r>
            <a:r>
              <a:rPr lang="pt-BR" sz="2000" b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mulher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;  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2)	Visão de Futuro;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3)	Ideias inovadoras e adaptação às novas tendências;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4)	Atuação democrática, transparente, inspiradora e motivadora;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5)	Participação ativa nos negócios, perseverança e superação dos desafios;</a:t>
            </a: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6)	Ambiente participativo e agradável para quem trabalha no seu negócio;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7)	Estabelecimento de relacionamentos duradouros com os clientes;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8)	Preocupação com a preservação do meio ambiente e da cultura da sua região;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AutoNum type="arabicParenR" startAt="9"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Estabelecimento de parcerias para o desenvolvimento das atividades;</a:t>
            </a:r>
          </a:p>
          <a:p>
            <a:pPr>
              <a:buFont typeface="Arial" charset="0"/>
              <a:buAutoNum type="arabicParenR" startAt="9"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Lições aprendidas (por meio de experimentações, erros cometidos            ou compartilhamento de informações);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11)	Crescimento dos resultados obtidos;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12)	Contribuição para o desenvolvimento de outras empreendedoras.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Critérios de Julgamento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em seta para a esquerda 4"/>
          <p:cNvSpPr/>
          <p:nvPr/>
        </p:nvSpPr>
        <p:spPr>
          <a:xfrm>
            <a:off x="4572000" y="1340768"/>
            <a:ext cx="4572000" cy="792088"/>
          </a:xfrm>
          <a:prstGeom prst="lef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Acarretou mudanças no </a:t>
            </a:r>
            <a:r>
              <a:rPr lang="pt-BR" b="1" dirty="0" smtClean="0"/>
              <a:t>Instrumento de Avaliação e de Verificação</a:t>
            </a:r>
            <a:endParaRPr lang="pt-BR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2203450"/>
            <a:ext cx="8424863" cy="2593975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Tx/>
              <a:buNone/>
            </a:pPr>
            <a:r>
              <a:rPr lang="pt-BR" smtClean="0">
                <a:solidFill>
                  <a:schemeClr val="accent4">
                    <a:lumMod val="75000"/>
                  </a:schemeClr>
                </a:solidFill>
              </a:rPr>
              <a:t>Atualizar os(as) gestores(as) sobre as mudanças no  processo de gestão do Prêmio SEBRAE Mulher de Negócios, ciclo 2013.</a:t>
            </a: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Objetivos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740352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Observar as orientações do Manual do Gestor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na realização do ciclo 2013;</a:t>
            </a:r>
          </a:p>
          <a:p>
            <a:pPr lvl="0"/>
            <a:r>
              <a:rPr lang="pt-BR" sz="2200" b="1" dirty="0" smtClean="0">
                <a:solidFill>
                  <a:srgbClr val="FF0000"/>
                </a:solidFill>
              </a:rPr>
              <a:t>Repassar o Manual  </a:t>
            </a:r>
            <a:r>
              <a:rPr lang="pt-BR" sz="2200" dirty="0" smtClean="0">
                <a:solidFill>
                  <a:srgbClr val="FF0000"/>
                </a:solidFill>
              </a:rPr>
              <a:t>do Gestor e os conhecimentos obtidos na capacitação dos gestores ao novo(a) gestor(a), </a:t>
            </a:r>
            <a:r>
              <a:rPr lang="pt-BR" sz="2200" b="1" dirty="0" smtClean="0">
                <a:solidFill>
                  <a:srgbClr val="FF0000"/>
                </a:solidFill>
              </a:rPr>
              <a:t>caso seja substituído(a)</a:t>
            </a:r>
            <a:r>
              <a:rPr lang="pt-BR" sz="2200" dirty="0" smtClean="0">
                <a:solidFill>
                  <a:srgbClr val="FF0000"/>
                </a:solidFill>
              </a:rPr>
              <a:t>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Viabilizar o Prêmio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em seu Estado, incluindo todas as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formas de parcerias, convênios, contratos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, entre outras ações necessárias para a obtenção do êxito na implementação do Prêmio; </a:t>
            </a: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Desenvolver um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cronograma físico-financeiro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que contemple todas as etapas de desenvolvimento do Prêmio, com as respectivas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distribuições de responsabilidade e de recursos entre os parceiros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e/ou promotores do Prêmio no seu Estado, de forma harmônica e compatível com o perfil dos parceiros;</a:t>
            </a:r>
          </a:p>
          <a:p>
            <a:pPr lvl="0">
              <a:buNone/>
            </a:pPr>
            <a:endParaRPr lang="pt-BR" sz="24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Estimular a realização do Prêmio em seu Estado.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Esta realização dependerá, também, da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articulação com parceiros locais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visando à sustentabilidade do Prêmio;</a:t>
            </a: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Receber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as inscrições estaduais, os questionários de autoavaliação sobre o negócio, de características do comportamento empreendedor e os relatos das candidatas;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b="1" dirty="0" smtClean="0">
                <a:solidFill>
                  <a:srgbClr val="FF0000"/>
                </a:solidFill>
              </a:rPr>
              <a:t>Designar pelo menos 3 avaliadores </a:t>
            </a:r>
            <a:r>
              <a:rPr lang="pt-BR" sz="2200" dirty="0" smtClean="0">
                <a:solidFill>
                  <a:srgbClr val="FF0000"/>
                </a:solidFill>
              </a:rPr>
              <a:t>para a leitura dos relatos que tiverem melhor pontuação na autoavaliação sobre o negócio; 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Definir as candidatas que serão visitadas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com base no </a:t>
            </a:r>
            <a:r>
              <a:rPr lang="pt-BR" sz="2200" i="1" dirty="0" smtClean="0">
                <a:solidFill>
                  <a:schemeClr val="accent4">
                    <a:lumMod val="75000"/>
                  </a:schemeClr>
                </a:solidFill>
              </a:rPr>
              <a:t>ranking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de pontuação após a avaliação pelos avaliadores (melhor pontuadas) – Ver Instrumento de Avaliação –  ver anexo 5.9; 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Participar da Comissão Julgadora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como um mediador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de todo o processo de avaliação. Sugere-se que seja realizada uma reunião prévia com a Comissão Julgadora, ou o envio de manual da Comissão Julgadora , para orientá-la sobre os trabalhos, código de ética, esclarecer as possíveis dúvidas existentes e oferecer as condições necessárias a ela para a execução dos trabalhos e a definição das candidatas vencedoras de cada categoria;</a:t>
            </a:r>
          </a:p>
          <a:p>
            <a:pPr lvl="0"/>
            <a:r>
              <a:rPr lang="pt-BR" sz="2200" b="1" dirty="0" smtClean="0">
                <a:solidFill>
                  <a:srgbClr val="FF0000"/>
                </a:solidFill>
              </a:rPr>
              <a:t>Indicar </a:t>
            </a:r>
            <a:r>
              <a:rPr lang="pt-BR" sz="2200" dirty="0" smtClean="0">
                <a:solidFill>
                  <a:srgbClr val="FF0000"/>
                </a:solidFill>
              </a:rPr>
              <a:t>as vencedoras estaduais no sistema do Prêmio;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Encaminhar a devolutiva sobre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a autoavaliação do negócio e sobre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as características do comportamento empreendedor a todas as candidatas;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rgbClr val="FF0000"/>
                </a:solidFill>
              </a:rPr>
              <a:t>Encaminhar </a:t>
            </a:r>
            <a:r>
              <a:rPr lang="pt-BR" sz="2200" dirty="0" smtClean="0">
                <a:solidFill>
                  <a:srgbClr val="FF0000"/>
                </a:solidFill>
              </a:rPr>
              <a:t>à FNQ toda </a:t>
            </a:r>
            <a:r>
              <a:rPr lang="pt-BR" sz="2200" b="1" dirty="0" smtClean="0">
                <a:solidFill>
                  <a:srgbClr val="FF0000"/>
                </a:solidFill>
              </a:rPr>
              <a:t>a documentação, atualizada</a:t>
            </a:r>
            <a:r>
              <a:rPr lang="pt-BR" sz="2200" dirty="0" smtClean="0">
                <a:solidFill>
                  <a:srgbClr val="FF0000"/>
                </a:solidFill>
              </a:rPr>
              <a:t>, das vencedoras estaduais, bem como atualizar o software do </a:t>
            </a:r>
            <a:r>
              <a:rPr lang="pt-BR" sz="2200" dirty="0" smtClean="0">
                <a:solidFill>
                  <a:srgbClr val="FF0000"/>
                </a:solidFill>
              </a:rPr>
              <a:t>Prêmio: </a:t>
            </a:r>
            <a:r>
              <a:rPr lang="pt-BR" sz="2200" b="1" dirty="0" smtClean="0">
                <a:solidFill>
                  <a:srgbClr val="FF0000"/>
                </a:solidFill>
              </a:rPr>
              <a:t>ata da banca de juízes, documentação das vencedoras estaduais e termo de cessão do direito de uso das fotos;</a:t>
            </a:r>
            <a:endParaRPr lang="pt-BR" sz="2200" b="1" dirty="0" smtClean="0">
              <a:solidFill>
                <a:srgbClr val="FF0000"/>
              </a:solidFill>
            </a:endParaRPr>
          </a:p>
          <a:p>
            <a:pPr lvl="0"/>
            <a:r>
              <a:rPr lang="pt-BR" sz="2200" b="1" dirty="0" smtClean="0">
                <a:solidFill>
                  <a:srgbClr val="FF0000"/>
                </a:solidFill>
              </a:rPr>
              <a:t>Indicar avaliadores </a:t>
            </a:r>
            <a:r>
              <a:rPr lang="pt-BR" sz="2200" dirty="0" smtClean="0">
                <a:solidFill>
                  <a:srgbClr val="FF0000"/>
                </a:solidFill>
              </a:rPr>
              <a:t>para a etapa nacional</a:t>
            </a:r>
            <a:r>
              <a:rPr lang="pt-BR" sz="2200" b="1" dirty="0" smtClean="0">
                <a:solidFill>
                  <a:srgbClr val="FF0000"/>
                </a:solidFill>
              </a:rPr>
              <a:t>;</a:t>
            </a:r>
            <a:endParaRPr lang="pt-BR" sz="2200" dirty="0" smtClean="0">
              <a:solidFill>
                <a:srgbClr val="FF0000"/>
              </a:solidFill>
            </a:endParaRP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Realizar uma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pesquisa de satisfação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sobre o ciclo junto às candidatas (usar anexo 5.11);</a:t>
            </a: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Realizar a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reunião com os participantes (avaliadores, verificadores, juízes, entre outros) sobre o aprendizado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do ciclo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250825" y="1844675"/>
            <a:ext cx="4105275" cy="2305050"/>
          </a:xfrm>
        </p:spPr>
        <p:txBody>
          <a:bodyPr/>
          <a:lstStyle/>
          <a:p>
            <a:pPr marL="900113" indent="-900113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200" b="1" dirty="0" smtClean="0"/>
              <a:t>	</a:t>
            </a:r>
            <a:endParaRPr lang="pt-BR" sz="1600" b="1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2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Planejamento da Visita / Verificação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61444" name="CaixaDeTexto 6"/>
          <p:cNvSpPr txBox="1">
            <a:spLocks noChangeArrowheads="1"/>
          </p:cNvSpPr>
          <p:nvPr/>
        </p:nvSpPr>
        <p:spPr bwMode="auto">
          <a:xfrm>
            <a:off x="179512" y="5949280"/>
            <a:ext cx="720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accent4">
                    <a:lumMod val="75000"/>
                  </a:schemeClr>
                </a:solidFill>
              </a:rPr>
              <a:t>Obs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</a:rPr>
              <a:t>.: o Verificador não alterará a pontuação, apenas realizará o registro da confirmação ou refutação das evidências a partir dos seus comentários</a:t>
            </a: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sz="1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600" b="1" dirty="0" smtClean="0">
                <a:solidFill>
                  <a:srgbClr val="FF0000"/>
                </a:solidFill>
              </a:rPr>
              <a:t>O software gerará um acréscimo na pontuação com base no número de pontos fortes.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484784"/>
            <a:ext cx="6336307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Verificador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deve seguir o seguinte processo: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22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55600" indent="-355600" algn="just" fontAlgn="auto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Acessar à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área administrativa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do Prêmio SEBRAE Mulher de Negócios;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Planejar a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visita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, verificar o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cronograma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e elaborar a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agenda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Imprimir e analisar o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relato e as avaliações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Analisar os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tópicos de verificação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Visitar às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instalações;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Elaborar os comentários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 acordo com o anexo 5.10 do Manual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.</a:t>
            </a:r>
            <a:endParaRPr lang="pt-BR" sz="22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defRPr/>
            </a:pPr>
            <a:endParaRPr lang="pt-BR" sz="2200" dirty="0">
              <a:latin typeface="+mn-lt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773238"/>
            <a:ext cx="6984826" cy="1684337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</a:pPr>
            <a:r>
              <a:rPr lang="pt-BR" sz="2600" dirty="0" smtClean="0">
                <a:solidFill>
                  <a:schemeClr val="accent1">
                    <a:lumMod val="75000"/>
                  </a:schemeClr>
                </a:solidFill>
              </a:rPr>
              <a:t>Após a conclusão dos verificadores, o Gestor Estadual submete a Comissão Julgadora, todas as empresas que foram visitadas, apresentando o relato, as avaliações, a pontuação no </a:t>
            </a:r>
            <a:r>
              <a:rPr lang="pt-BR" sz="2600" dirty="0" smtClean="0">
                <a:solidFill>
                  <a:srgbClr val="FF0000"/>
                </a:solidFill>
              </a:rPr>
              <a:t>questionário de Autoavaliação do Negócio </a:t>
            </a:r>
            <a:r>
              <a:rPr lang="pt-BR" sz="2600" strike="sngStrike" dirty="0" smtClean="0">
                <a:solidFill>
                  <a:srgbClr val="FF0000"/>
                </a:solidFill>
              </a:rPr>
              <a:t>e do Questionário das Características do Comportamento Empreendedor</a:t>
            </a:r>
            <a:r>
              <a:rPr lang="pt-BR" sz="2600" dirty="0" smtClean="0">
                <a:solidFill>
                  <a:schemeClr val="accent1">
                    <a:lumMod val="75000"/>
                  </a:schemeClr>
                </a:solidFill>
              </a:rPr>
              <a:t> e os comentários do verificador.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</a:pPr>
            <a:endParaRPr lang="pt-BR" sz="28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Seleção das Finalistas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68611" name="Espaço Reservado para Conteúdo 2"/>
          <p:cNvSpPr>
            <a:spLocks noGrp="1"/>
          </p:cNvSpPr>
          <p:nvPr>
            <p:ph idx="1"/>
          </p:nvPr>
        </p:nvSpPr>
        <p:spPr>
          <a:xfrm>
            <a:off x="900113" y="1757363"/>
            <a:ext cx="7488237" cy="3400425"/>
          </a:xfrm>
        </p:spPr>
        <p:txBody>
          <a:bodyPr/>
          <a:lstStyle/>
          <a:p>
            <a:pPr algn="just">
              <a:buFont typeface="Arial" charset="0"/>
              <a:buBlip>
                <a:blip r:embed="rId2"/>
              </a:buBlip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Cópia da documentação coletada das empresas (comprovação da regularidade fiscal/estatutária);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Pontuação da avaliação e comentários da verificação, atualizados no software (</a:t>
            </a:r>
            <a:r>
              <a:rPr lang="pt-BR" sz="2400" dirty="0" smtClean="0">
                <a:solidFill>
                  <a:srgbClr val="FF0000"/>
                </a:solidFill>
              </a:rPr>
              <a:t>destaque ouro, prata e bronze)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Ata da Comissão Julgadora.</a:t>
            </a:r>
          </a:p>
          <a:p>
            <a:pPr algn="just">
              <a:buFont typeface="Arial" charset="0"/>
              <a:buBlip>
                <a:blip r:embed="rId2"/>
              </a:buBlip>
            </a:pPr>
            <a:endParaRPr lang="pt-BR" sz="24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Envio da Documentação - FNQ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5288340"/>
            <a:ext cx="55094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FF0000"/>
                </a:solidFill>
                <a:latin typeface="+mn-lt"/>
              </a:rPr>
              <a:t>Atentar para o </a:t>
            </a:r>
            <a:r>
              <a:rPr lang="pt-BR" sz="2400" b="1" dirty="0" smtClean="0">
                <a:solidFill>
                  <a:srgbClr val="FF0000"/>
                </a:solidFill>
                <a:latin typeface="+mn-lt"/>
              </a:rPr>
              <a:t>prazo e enquadramento!!! </a:t>
            </a:r>
            <a:endParaRPr lang="pt-BR" sz="2400" b="1" dirty="0">
              <a:solidFill>
                <a:srgbClr val="FF0000"/>
              </a:solidFill>
              <a:latin typeface="+mn-lt"/>
            </a:endParaRPr>
          </a:p>
          <a:p>
            <a:pPr algn="ctr">
              <a:defRPr/>
            </a:pPr>
            <a:r>
              <a:rPr lang="pt-BR" b="1" dirty="0">
                <a:solidFill>
                  <a:srgbClr val="FF0000"/>
                </a:solidFill>
                <a:latin typeface="+mn-lt"/>
              </a:rPr>
              <a:t>Caso, o estado não encaminhe a documentação acima descrita no prazo, </a:t>
            </a:r>
            <a:r>
              <a:rPr lang="pt-BR" b="1" dirty="0" smtClean="0">
                <a:solidFill>
                  <a:srgbClr val="FF0000"/>
                </a:solidFill>
                <a:latin typeface="+mn-lt"/>
              </a:rPr>
              <a:t>ou enquadradas na </a:t>
            </a:r>
            <a:r>
              <a:rPr lang="pt-BR" b="1" dirty="0" smtClean="0">
                <a:solidFill>
                  <a:srgbClr val="FF0000"/>
                </a:solidFill>
              </a:rPr>
              <a:t>categoria errada, </a:t>
            </a:r>
            <a:r>
              <a:rPr lang="pt-BR" b="1" dirty="0" smtClean="0">
                <a:solidFill>
                  <a:srgbClr val="FF0000"/>
                </a:solidFill>
                <a:latin typeface="+mn-lt"/>
              </a:rPr>
              <a:t>as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empresas vencedoras estaduais serão </a:t>
            </a:r>
            <a:r>
              <a:rPr lang="pt-BR" b="1" dirty="0" smtClean="0">
                <a:solidFill>
                  <a:srgbClr val="FF0000"/>
                </a:solidFill>
                <a:latin typeface="+mn-lt"/>
              </a:rPr>
              <a:t>desconsideradas </a:t>
            </a:r>
            <a:r>
              <a:rPr lang="pt-BR" b="1" dirty="0">
                <a:solidFill>
                  <a:srgbClr val="FF0000"/>
                </a:solidFill>
              </a:rPr>
              <a:t>n</a:t>
            </a:r>
            <a:r>
              <a:rPr lang="pt-BR" b="1" dirty="0" smtClean="0">
                <a:solidFill>
                  <a:srgbClr val="FF0000"/>
                </a:solidFill>
                <a:latin typeface="+mn-lt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etapa nacional.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Evolução do Prêmio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0" y="1641110"/>
          <a:ext cx="9144000" cy="5348671"/>
        </p:xfrm>
        <a:graphic>
          <a:graphicData uri="http://schemas.openxmlformats.org/drawingml/2006/table">
            <a:tbl>
              <a:tblPr/>
              <a:tblGrid>
                <a:gridCol w="4698174"/>
                <a:gridCol w="4445826"/>
              </a:tblGrid>
              <a:tr h="419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Arial"/>
                          <a:ea typeface="Calibri"/>
                          <a:cs typeface="Times New Roman"/>
                        </a:rPr>
                        <a:t>Ação</a:t>
                      </a:r>
                      <a:endParaRPr lang="pt-B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Arial"/>
                          <a:ea typeface="Calibri"/>
                          <a:cs typeface="Times New Roman"/>
                        </a:rPr>
                        <a:t>Data</a:t>
                      </a:r>
                      <a:endParaRPr lang="pt-B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477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Início das 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inscrições/candidaturas 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março 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477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Término das 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inscrições/candidaturas 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31 de 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julho 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3477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Capacitação 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Instrutores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Junho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477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Capacitação Avaliadores/Verificadores</a:t>
                      </a: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Junho</a:t>
                      </a:r>
                      <a:r>
                        <a:rPr lang="pt-BR" sz="18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a 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Julho 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3477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SEBE Internacional </a:t>
                      </a:r>
                      <a:endParaRPr lang="pt-BR" sz="18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9 de maio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477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Avaliação/Visitas Etapa Estadual </a:t>
                      </a: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Agosto a Outubro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477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Reconhecimento Estadual </a:t>
                      </a: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Outubro a</a:t>
                      </a:r>
                      <a:r>
                        <a:rPr lang="pt-BR" sz="18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Fevereiro/14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Envio da documentação das vencedoras à FNQ </a:t>
                      </a: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Até 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18 </a:t>
                      </a: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de novembro </a:t>
                      </a: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477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Etapa Nacional 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r>
                        <a:rPr lang="pt-BR" sz="18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de novembro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a 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r>
                        <a:rPr lang="pt-BR" sz="18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de janeiro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3477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Banca de Juízes – Etapa Nacional</a:t>
                      </a: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17 de janeiro de 2014</a:t>
                      </a:r>
                      <a:endParaRPr lang="pt-BR" sz="1800" kern="120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3477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Reconhecimento Nacional </a:t>
                      </a: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6 de março </a:t>
                      </a:r>
                      <a:r>
                        <a:rPr lang="pt-BR" sz="1800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pt-BR" sz="18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2014 (a validar) </a:t>
                      </a:r>
                      <a:endParaRPr lang="pt-BR" sz="1800" kern="120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477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Missão Internacional – Vencedoras 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2013 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Setembro </a:t>
                      </a: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2014 (a validar) </a:t>
                      </a:r>
                      <a:endParaRPr lang="pt-BR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60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Reuniões  do Comitê Gestor </a:t>
                      </a: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Tarde</a:t>
                      </a:r>
                      <a:r>
                        <a:rPr lang="pt-BR" sz="18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 de 6/05 e 7/5; 16 e 17/10 </a:t>
                      </a:r>
                      <a:r>
                        <a:rPr lang="pt-BR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48203" marR="48203" marT="24101" marB="2410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de cantos arredondados 6"/>
          <p:cNvSpPr/>
          <p:nvPr/>
        </p:nvSpPr>
        <p:spPr>
          <a:xfrm>
            <a:off x="357189" y="339725"/>
            <a:ext cx="7527180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Cronograma 2013</a:t>
            </a:r>
            <a:endParaRPr lang="pt-BR" sz="3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>
            <a:hlinkClick r:id="rId2" action="ppaction://hlinkpres?slideindex=1&amp;slidetitle="/>
          </p:cNvPr>
          <p:cNvSpPr/>
          <p:nvPr/>
        </p:nvSpPr>
        <p:spPr>
          <a:xfrm>
            <a:off x="357188" y="2428875"/>
            <a:ext cx="8429625" cy="1000125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 Sistema do Prêmio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655168" y="1988840"/>
            <a:ext cx="7488832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Dia 6 de março – Todos Gestores(as):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Regulamento  2013 e mudanças no processo 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Metas do ciclo;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Cronograma;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Novo Sistema;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Peças do Ciclo - Campanha e Plano de Mídia.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Pauta da Capacitação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pt-BR" sz="4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pt-BR" sz="4400" dirty="0" smtClean="0">
                <a:solidFill>
                  <a:schemeClr val="accent4">
                    <a:lumMod val="50000"/>
                  </a:schemeClr>
                </a:solidFill>
              </a:rPr>
              <a:t>Muito Agradecido!!</a:t>
            </a:r>
          </a:p>
          <a:p>
            <a:pPr algn="ctr">
              <a:buNone/>
            </a:pPr>
            <a:r>
              <a:rPr lang="pt-BR" sz="4400" dirty="0" smtClean="0">
                <a:solidFill>
                  <a:schemeClr val="accent4">
                    <a:lumMod val="50000"/>
                  </a:schemeClr>
                </a:solidFill>
              </a:rPr>
              <a:t>Francisco Teixeira Neto</a:t>
            </a:r>
          </a:p>
          <a:p>
            <a:pPr algn="ctr">
              <a:buNone/>
            </a:pPr>
            <a:r>
              <a:rPr lang="pt-BR" sz="4400" dirty="0" smtClean="0">
                <a:solidFill>
                  <a:schemeClr val="accent4">
                    <a:lumMod val="50000"/>
                  </a:schemeClr>
                </a:solidFill>
              </a:rPr>
              <a:t>Fone: 11 55097717</a:t>
            </a:r>
          </a:p>
          <a:p>
            <a:pPr algn="ctr">
              <a:buNone/>
            </a:pP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pt-BR" smtClean="0">
                <a:solidFill>
                  <a:schemeClr val="accent4">
                    <a:lumMod val="50000"/>
                  </a:schemeClr>
                </a:solidFill>
              </a:rPr>
              <a:t>rancisco.teixeira@fnq.org.br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A7E46B-C06F-4A48-A81D-2C8774296C46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2986808" y="1772816"/>
            <a:ext cx="6157192" cy="2593975"/>
          </a:xfrm>
        </p:spPr>
        <p:txBody>
          <a:bodyPr/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2"/>
              </a:buBlip>
              <a:defRPr/>
            </a:pPr>
            <a:r>
              <a:rPr lang="pt-BR" sz="4000" b="1" kern="0" dirty="0" smtClean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 Nome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2"/>
              </a:buBlip>
              <a:defRPr/>
            </a:pPr>
            <a:r>
              <a:rPr lang="pt-BR" sz="4000" b="1" kern="0" dirty="0" smtClean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 Estado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2"/>
              </a:buBlip>
              <a:defRPr/>
            </a:pPr>
            <a:r>
              <a:rPr lang="pt-BR" sz="4000" b="1" kern="0" dirty="0" smtClean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 Função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2"/>
              </a:buBlip>
              <a:defRPr/>
            </a:pPr>
            <a:r>
              <a:rPr lang="pt-BR" sz="4000" b="1" kern="0" dirty="0" smtClean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 Expectativas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Abertura e Apresentações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Conteúdo 2"/>
          <p:cNvSpPr>
            <a:spLocks noGrp="1"/>
          </p:cNvSpPr>
          <p:nvPr>
            <p:ph idx="1"/>
          </p:nvPr>
        </p:nvSpPr>
        <p:spPr>
          <a:xfrm>
            <a:off x="71438" y="1600200"/>
            <a:ext cx="4356100" cy="2620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Executivo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Joana Bona (SEBRAE)</a:t>
            </a:r>
          </a:p>
          <a:p>
            <a:pPr>
              <a:buFont typeface="Arial" charset="0"/>
              <a:buNone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Francisco Teixeira Neto (FNQ)</a:t>
            </a:r>
          </a:p>
          <a:p>
            <a:pPr>
              <a:buFont typeface="Arial" charset="0"/>
              <a:buNone/>
            </a:pPr>
            <a:endParaRPr lang="pt-BR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730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Comitês do Prêmio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41988" name="Espaço Reservado para Conteúdo 2"/>
          <p:cNvSpPr>
            <a:spLocks noGrp="1"/>
          </p:cNvSpPr>
          <p:nvPr>
            <p:ph idx="1"/>
          </p:nvPr>
        </p:nvSpPr>
        <p:spPr>
          <a:xfrm>
            <a:off x="4248150" y="1609725"/>
            <a:ext cx="48958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b="1" dirty="0" smtClean="0">
                <a:solidFill>
                  <a:schemeClr val="tx2"/>
                </a:solidFill>
              </a:rPr>
              <a:t>Gestor</a:t>
            </a:r>
            <a:r>
              <a:rPr lang="pt-BR" dirty="0" smtClean="0">
                <a:solidFill>
                  <a:schemeClr val="tx2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Adrianne Marques (DF)</a:t>
            </a:r>
          </a:p>
          <a:p>
            <a:pPr>
              <a:buFont typeface="Arial" charset="0"/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Ana Lídia de Souza (SC)</a:t>
            </a:r>
          </a:p>
          <a:p>
            <a:pPr>
              <a:buFont typeface="Arial" charset="0"/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Eliene Araújo de Farias (RR)</a:t>
            </a:r>
          </a:p>
          <a:p>
            <a:pPr>
              <a:buFont typeface="Arial" charset="0"/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Etelvina </a:t>
            </a:r>
            <a:r>
              <a:rPr lang="pt-BR" sz="2400" dirty="0" err="1" smtClean="0">
                <a:solidFill>
                  <a:schemeClr val="tx2"/>
                </a:solidFill>
              </a:rPr>
              <a:t>Glaê</a:t>
            </a:r>
            <a:r>
              <a:rPr lang="pt-BR" sz="2400" dirty="0" smtClean="0">
                <a:solidFill>
                  <a:schemeClr val="tx2"/>
                </a:solidFill>
              </a:rPr>
              <a:t>  (RN)</a:t>
            </a:r>
          </a:p>
          <a:p>
            <a:pPr>
              <a:buFont typeface="Arial" charset="0"/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Maria José Menezes Pereira (PB)</a:t>
            </a:r>
          </a:p>
          <a:p>
            <a:pPr>
              <a:buFont typeface="Arial" charset="0"/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Maria Vieira dos Reis (AC)</a:t>
            </a:r>
          </a:p>
          <a:p>
            <a:pPr>
              <a:buFont typeface="Arial" charset="0"/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Liliana Emmerich(SP)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1655763" y="3752850"/>
            <a:ext cx="467995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o explicativo em seta para a direita 6"/>
          <p:cNvSpPr/>
          <p:nvPr/>
        </p:nvSpPr>
        <p:spPr>
          <a:xfrm>
            <a:off x="2195736" y="3212976"/>
            <a:ext cx="1800200" cy="216024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Será Renovado, mandato 2 anos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CATEGORIAS :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I –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Pequenos Negócios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: proprietárias de micro e pequenas empresas que estejam estabelecidas formalmente há, no mínimo, um ano. (data de abertura anterior a 01/03/2012, conforme consta no CNPJ); 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II – </a:t>
            </a:r>
            <a:r>
              <a:rPr lang="pt-BR" sz="2000" b="1" dirty="0" smtClean="0">
                <a:solidFill>
                  <a:srgbClr val="FF0000"/>
                </a:solidFill>
              </a:rPr>
              <a:t>Produtora Rural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: mulheres que explorem atividades agrícolas, pecuárias e/ou pesqueiras nas quais não sejam alteradas a composição e as características do produto in natura), e que estejam estabelecidas formalmente há, no mínimo, um ano. (data de abertura anterior a 01/03/2012, conforme documento de registro legal pertinente, descrito no artigo 7, parágrafo 2º); 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III –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Micro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Empreendedora Individual: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mulheres que trabalhem por conta própria, tenham seu empreendimento legalizado,   com faturamento máximo anual de até R$ 60.000,00 por ano, e não tenham participação em outra empresa como sócias ou titulares, e tenham até um(a) empregado(a) contratado(a) que receba o salário mínimo, ou o piso da categoria. (data de abertura anterior a 01/03/2012, conforme consta no CNPJ); </a:t>
            </a:r>
          </a:p>
          <a:p>
            <a:pPr>
              <a:buFont typeface="Arial" charset="0"/>
              <a:buBlip>
                <a:blip r:embed="rId2"/>
              </a:buBlip>
            </a:pPr>
            <a:endParaRPr lang="pt-BR" sz="22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buNone/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Regulamento 2013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Documentação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4220" t="18133" r="55367" b="8681"/>
          <a:stretch>
            <a:fillRect/>
          </a:stretch>
        </p:blipFill>
        <p:spPr bwMode="auto">
          <a:xfrm>
            <a:off x="2411760" y="1304913"/>
            <a:ext cx="4320480" cy="555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seta para a direita 5"/>
          <p:cNvSpPr/>
          <p:nvPr/>
        </p:nvSpPr>
        <p:spPr>
          <a:xfrm>
            <a:off x="683568" y="3717032"/>
            <a:ext cx="1800200" cy="165618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Inscrição Municipal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Processo de Gestão do Prêmio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7107" name="Imagem 5" descr="Imagem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7261225" cy="456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seta para baixo 5"/>
          <p:cNvSpPr/>
          <p:nvPr/>
        </p:nvSpPr>
        <p:spPr>
          <a:xfrm>
            <a:off x="3851920" y="1628800"/>
            <a:ext cx="3240360" cy="432048"/>
          </a:xfrm>
          <a:prstGeom prst="down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Autoavaliação do Negócio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404664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Envio do Relato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99592" y="1916832"/>
            <a:ext cx="8064500" cy="3900487"/>
          </a:xfrm>
          <a:prstGeom prst="rect">
            <a:avLst/>
          </a:prstGeom>
        </p:spPr>
        <p:txBody>
          <a:bodyPr/>
          <a:lstStyle/>
          <a:p>
            <a:pPr marL="269875" indent="-269875" algn="just" fontAlgn="auto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Os relatos devem seguir um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Roteiro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descrito no </a:t>
            </a:r>
            <a:r>
              <a:rPr lang="pt-BR" sz="2000" u="sng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pt-BR" sz="2000" u="sng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nexo 5.2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do Manual do Gestor e também disponível no site e no regulamento;</a:t>
            </a:r>
          </a:p>
          <a:p>
            <a:pPr marL="269875" indent="-269875" algn="just" fontAlgn="auto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 história, se escrita à mão poderá, deverá ter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no mínimo </a:t>
            </a:r>
            <a:r>
              <a:rPr lang="pt-BR" sz="2000" b="1" dirty="0" smtClean="0">
                <a:solidFill>
                  <a:srgbClr val="FF0000"/>
                </a:solidFill>
                <a:latin typeface="+mn-lt"/>
              </a:rPr>
              <a:t>60 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>linhas </a:t>
            </a:r>
            <a:r>
              <a:rPr lang="pt-BR" sz="2000" dirty="0">
                <a:solidFill>
                  <a:srgbClr val="FF0000"/>
                </a:solidFill>
                <a:latin typeface="+mn-lt"/>
              </a:rPr>
              <a:t>e 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>máximo de </a:t>
            </a:r>
            <a:r>
              <a:rPr lang="pt-BR" sz="2000" b="1" dirty="0" smtClean="0">
                <a:solidFill>
                  <a:srgbClr val="FF0000"/>
                </a:solidFill>
                <a:latin typeface="+mn-lt"/>
              </a:rPr>
              <a:t>120 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>linhas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incluindo o título, utilizado-se o formulário disponibilizado com a ficha de inscrição; </a:t>
            </a:r>
            <a:r>
              <a:rPr lang="pt-BR" sz="2000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Se digitada diretamente no </a:t>
            </a:r>
            <a:r>
              <a:rPr lang="pt-BR" sz="2000" b="1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software, </a:t>
            </a:r>
            <a:r>
              <a:rPr lang="pt-BR" sz="2000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esse </a:t>
            </a:r>
            <a:r>
              <a:rPr lang="pt-BR" sz="2000" b="1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controlará o número mínimo e máximo de palavras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.</a:t>
            </a:r>
          </a:p>
          <a:p>
            <a:pPr marL="269875" indent="-269875" algn="just" fontAlgn="auto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 campo para descrição do relato não tem divisão</a:t>
            </a:r>
          </a:p>
          <a:p>
            <a:pPr marL="1143000" lvl="2" indent="-228600" algn="just" fontAlgn="auto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Criação do Negócio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– conte como tudo começou;</a:t>
            </a:r>
          </a:p>
          <a:p>
            <a:pPr marL="1143000" lvl="2" indent="-228600" algn="just" fontAlgn="auto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Desenvolvimento (Condução) do Negócio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– como está seu Negócio;</a:t>
            </a:r>
          </a:p>
          <a:p>
            <a:pPr marL="1143000" lvl="2" indent="-228600" algn="just" fontAlgn="auto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Resultados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– Realizações e Contribuições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2172</Words>
  <Application>Microsoft Office PowerPoint</Application>
  <PresentationFormat>Apresentação na tela (4:3)</PresentationFormat>
  <Paragraphs>228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30</vt:i4>
      </vt:variant>
    </vt:vector>
  </HeadingPairs>
  <TitlesOfParts>
    <vt:vector size="33" baseType="lpstr">
      <vt:lpstr>1_Tema do Office</vt:lpstr>
      <vt:lpstr>Personalizar design</vt:lpstr>
      <vt:lpstr>1_Personalizar design</vt:lpstr>
      <vt:lpstr>Capacitação de Gestores(as) Prêmio SEBRAE  Mulher de Negócios ciclo 2013  Brasília, 5 e 6 de março de 2013.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7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Prêmio SEBRAE  Mulher de Negócios</dc:title>
  <dc:creator>julianai</dc:creator>
  <cp:lastModifiedBy>francisco.teixeira</cp:lastModifiedBy>
  <cp:revision>227</cp:revision>
  <dcterms:created xsi:type="dcterms:W3CDTF">2011-07-26T15:49:41Z</dcterms:created>
  <dcterms:modified xsi:type="dcterms:W3CDTF">2013-03-06T20:11:41Z</dcterms:modified>
</cp:coreProperties>
</file>