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57"/>
  </p:notesMasterIdLst>
  <p:sldIdLst>
    <p:sldId id="256" r:id="rId4"/>
    <p:sldId id="279" r:id="rId5"/>
    <p:sldId id="328" r:id="rId6"/>
    <p:sldId id="276" r:id="rId7"/>
    <p:sldId id="330" r:id="rId8"/>
    <p:sldId id="331" r:id="rId9"/>
    <p:sldId id="332" r:id="rId10"/>
    <p:sldId id="333" r:id="rId11"/>
    <p:sldId id="402" r:id="rId12"/>
    <p:sldId id="399" r:id="rId13"/>
    <p:sldId id="334" r:id="rId14"/>
    <p:sldId id="403" r:id="rId15"/>
    <p:sldId id="400" r:id="rId16"/>
    <p:sldId id="335" r:id="rId17"/>
    <p:sldId id="336" r:id="rId18"/>
    <p:sldId id="337" r:id="rId19"/>
    <p:sldId id="338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88" r:id="rId38"/>
    <p:sldId id="397" r:id="rId39"/>
    <p:sldId id="398" r:id="rId40"/>
    <p:sldId id="391" r:id="rId41"/>
    <p:sldId id="392" r:id="rId42"/>
    <p:sldId id="393" r:id="rId43"/>
    <p:sldId id="365" r:id="rId44"/>
    <p:sldId id="366" r:id="rId45"/>
    <p:sldId id="367" r:id="rId46"/>
    <p:sldId id="368" r:id="rId47"/>
    <p:sldId id="370" r:id="rId48"/>
    <p:sldId id="371" r:id="rId49"/>
    <p:sldId id="372" r:id="rId50"/>
    <p:sldId id="373" r:id="rId51"/>
    <p:sldId id="374" r:id="rId52"/>
    <p:sldId id="376" r:id="rId53"/>
    <p:sldId id="375" r:id="rId54"/>
    <p:sldId id="377" r:id="rId55"/>
    <p:sldId id="408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francisco.teixeira\Desktop\Pessoal\planilha%20perfil%20empreendedor%20FCO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lrMapOvr bg1="lt1" tx1="dk1" bg2="lt2" tx2="dk2" accent1="accent1" accent2="accent2" accent3="accent3" accent4="accent4" accent5="accent5" accent6="accent6" hlink="hlink" folHlink="folHlink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'tabela resultado'!$A$2:$A$11</c:f>
              <c:strCache>
                <c:ptCount val="10"/>
                <c:pt idx="0">
                  <c:v>1. Busca de oportunidades e iniciativa</c:v>
                </c:pt>
                <c:pt idx="1">
                  <c:v>2. Persistência</c:v>
                </c:pt>
                <c:pt idx="2">
                  <c:v>3. Comprometimento</c:v>
                </c:pt>
                <c:pt idx="3">
                  <c:v>4. Exigência de qualidade e eficiência</c:v>
                </c:pt>
                <c:pt idx="4">
                  <c:v>5. Correr riscos calculados</c:v>
                </c:pt>
                <c:pt idx="5">
                  <c:v>6. Estabelecimento de metas</c:v>
                </c:pt>
                <c:pt idx="6">
                  <c:v>7. Busca de informações</c:v>
                </c:pt>
                <c:pt idx="7">
                  <c:v>8. Planejamento e monitoramento sistemáticos</c:v>
                </c:pt>
                <c:pt idx="8">
                  <c:v>9. Persuasão e rede de contatos</c:v>
                </c:pt>
                <c:pt idx="9">
                  <c:v>10. Independência e autoconfiança</c:v>
                </c:pt>
              </c:strCache>
            </c:strRef>
          </c:cat>
          <c:val>
            <c:numRef>
              <c:f>'tabela resultado'!$B$2:$B$11</c:f>
              <c:numCache>
                <c:formatCode>0%</c:formatCode>
                <c:ptCount val="10"/>
                <c:pt idx="0">
                  <c:v>0.84000000000000064</c:v>
                </c:pt>
                <c:pt idx="1">
                  <c:v>0.52</c:v>
                </c:pt>
                <c:pt idx="2">
                  <c:v>0.68000000000000083</c:v>
                </c:pt>
                <c:pt idx="3">
                  <c:v>0.84000000000000064</c:v>
                </c:pt>
                <c:pt idx="4">
                  <c:v>0.68000000000000083</c:v>
                </c:pt>
                <c:pt idx="5">
                  <c:v>1</c:v>
                </c:pt>
                <c:pt idx="6">
                  <c:v>0.68000000000000083</c:v>
                </c:pt>
                <c:pt idx="7">
                  <c:v>1</c:v>
                </c:pt>
                <c:pt idx="8">
                  <c:v>0.68000000000000083</c:v>
                </c:pt>
                <c:pt idx="9">
                  <c:v>0.68000000000000083</c:v>
                </c:pt>
              </c:numCache>
            </c:numRef>
          </c:val>
        </c:ser>
        <c:shape val="box"/>
        <c:axId val="75704192"/>
        <c:axId val="75705728"/>
        <c:axId val="0"/>
      </c:bar3DChart>
      <c:catAx>
        <c:axId val="75704192"/>
        <c:scaling>
          <c:orientation val="minMax"/>
        </c:scaling>
        <c:axPos val="b"/>
        <c:tickLblPos val="nextTo"/>
        <c:crossAx val="75705728"/>
        <c:crosses val="autoZero"/>
        <c:auto val="1"/>
        <c:lblAlgn val="ctr"/>
        <c:lblOffset val="100"/>
      </c:catAx>
      <c:valAx>
        <c:axId val="75705728"/>
        <c:scaling>
          <c:orientation val="minMax"/>
        </c:scaling>
        <c:axPos val="l"/>
        <c:majorGridlines/>
        <c:numFmt formatCode="0%" sourceLinked="1"/>
        <c:tickLblPos val="nextTo"/>
        <c:crossAx val="75704192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13BF3-3A93-4516-8DB6-895F5A87F49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7979B62-AFF1-4FAC-91C4-9112548F5067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Criação do Negócio</a:t>
          </a:r>
          <a:endParaRPr lang="pt-BR" b="1" dirty="0">
            <a:latin typeface="Calibri" pitchFamily="34" charset="0"/>
          </a:endParaRPr>
        </a:p>
      </dgm:t>
    </dgm:pt>
    <dgm:pt modelId="{937FAE4F-BE48-41AD-9699-E68B6727FB35}" type="parTrans" cxnId="{AEC373FD-B5A3-43F4-8BBD-3E56DA883BF5}">
      <dgm:prSet/>
      <dgm:spPr/>
      <dgm:t>
        <a:bodyPr/>
        <a:lstStyle/>
        <a:p>
          <a:endParaRPr lang="pt-BR"/>
        </a:p>
      </dgm:t>
    </dgm:pt>
    <dgm:pt modelId="{EB50136E-EF56-4613-8D97-E582F62210DD}" type="sibTrans" cxnId="{AEC373FD-B5A3-43F4-8BBD-3E56DA883BF5}">
      <dgm:prSet/>
      <dgm:spPr/>
      <dgm:t>
        <a:bodyPr/>
        <a:lstStyle/>
        <a:p>
          <a:endParaRPr lang="pt-BR"/>
        </a:p>
      </dgm:t>
    </dgm:pt>
    <dgm:pt modelId="{625CF555-2619-46E0-8162-27EEDCA4125D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Desenvolvimento do negócio</a:t>
          </a:r>
          <a:endParaRPr lang="pt-BR" b="1" dirty="0">
            <a:latin typeface="Calibri" pitchFamily="34" charset="0"/>
          </a:endParaRPr>
        </a:p>
      </dgm:t>
    </dgm:pt>
    <dgm:pt modelId="{AE6233A2-BBC5-4641-BBB9-3C2EB34AD9F8}" type="parTrans" cxnId="{99003BA5-60EA-4372-82AD-A470AB0A36E4}">
      <dgm:prSet/>
      <dgm:spPr/>
      <dgm:t>
        <a:bodyPr/>
        <a:lstStyle/>
        <a:p>
          <a:endParaRPr lang="pt-BR"/>
        </a:p>
      </dgm:t>
    </dgm:pt>
    <dgm:pt modelId="{253B160A-64FF-458E-807F-12D679A7D9BB}" type="sibTrans" cxnId="{99003BA5-60EA-4372-82AD-A470AB0A36E4}">
      <dgm:prSet/>
      <dgm:spPr/>
      <dgm:t>
        <a:bodyPr/>
        <a:lstStyle/>
        <a:p>
          <a:endParaRPr lang="pt-BR"/>
        </a:p>
      </dgm:t>
    </dgm:pt>
    <dgm:pt modelId="{7DA08F4A-5ED1-4233-862D-3C05FC21DEC3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b="1" dirty="0" smtClean="0">
              <a:latin typeface="Calibri" pitchFamily="34" charset="0"/>
            </a:rPr>
            <a:t>Geração de Valor</a:t>
          </a:r>
          <a:endParaRPr lang="pt-BR" b="1" dirty="0">
            <a:latin typeface="Calibri" pitchFamily="34" charset="0"/>
          </a:endParaRPr>
        </a:p>
      </dgm:t>
    </dgm:pt>
    <dgm:pt modelId="{ECA84614-FEED-485C-9636-D0B1B1C5F890}" type="parTrans" cxnId="{760B3184-3EC0-412B-893D-FDC03D726F3B}">
      <dgm:prSet/>
      <dgm:spPr/>
      <dgm:t>
        <a:bodyPr/>
        <a:lstStyle/>
        <a:p>
          <a:endParaRPr lang="pt-BR"/>
        </a:p>
      </dgm:t>
    </dgm:pt>
    <dgm:pt modelId="{5913DC26-2380-4DBD-80A5-28BE4079555E}" type="sibTrans" cxnId="{760B3184-3EC0-412B-893D-FDC03D726F3B}">
      <dgm:prSet/>
      <dgm:spPr/>
      <dgm:t>
        <a:bodyPr/>
        <a:lstStyle/>
        <a:p>
          <a:endParaRPr lang="pt-BR"/>
        </a:p>
      </dgm:t>
    </dgm:pt>
    <dgm:pt modelId="{02AD411F-EBE4-4000-AB3A-7A6A51DEA3C5}" type="pres">
      <dgm:prSet presAssocID="{85813BF3-3A93-4516-8DB6-895F5A87F498}" presName="CompostProcess" presStyleCnt="0">
        <dgm:presLayoutVars>
          <dgm:dir/>
          <dgm:resizeHandles val="exact"/>
        </dgm:presLayoutVars>
      </dgm:prSet>
      <dgm:spPr/>
    </dgm:pt>
    <dgm:pt modelId="{DE814666-BF64-4462-A71A-6C5605F93F09}" type="pres">
      <dgm:prSet presAssocID="{85813BF3-3A93-4516-8DB6-895F5A87F498}" presName="arrow" presStyleLbl="bgShp" presStyleIdx="0" presStyleCnt="1" custScaleX="81700" custScaleY="62644" custLinFactNeighborX="-17361"/>
      <dgm:spPr>
        <a:solidFill>
          <a:schemeClr val="accent4">
            <a:lumMod val="75000"/>
          </a:schemeClr>
        </a:solidFill>
      </dgm:spPr>
    </dgm:pt>
    <dgm:pt modelId="{B8A2FECF-9DFD-4B9E-B988-CAF9DDBEB82D}" type="pres">
      <dgm:prSet presAssocID="{85813BF3-3A93-4516-8DB6-895F5A87F498}" presName="linearProcess" presStyleCnt="0"/>
      <dgm:spPr/>
    </dgm:pt>
    <dgm:pt modelId="{E9B20310-5705-4376-B352-23439673569D}" type="pres">
      <dgm:prSet presAssocID="{F7979B62-AFF1-4FAC-91C4-9112548F5067}" presName="textNode" presStyleLbl="node1" presStyleIdx="0" presStyleCnt="3" custScaleX="84037" custScaleY="57991" custLinFactX="-167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9A5786-D98C-4B6A-9C0D-CF4E98A5F5C1}" type="pres">
      <dgm:prSet presAssocID="{EB50136E-EF56-4613-8D97-E582F62210DD}" presName="sibTrans" presStyleCnt="0"/>
      <dgm:spPr/>
    </dgm:pt>
    <dgm:pt modelId="{787ED381-6FE2-4B35-877F-ECD37F0A51DC}" type="pres">
      <dgm:prSet presAssocID="{625CF555-2619-46E0-8162-27EEDCA4125D}" presName="textNode" presStyleLbl="node1" presStyleIdx="1" presStyleCnt="3" custScaleX="91913" custScaleY="57991" custLinFactX="-18344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93CE277-D5A0-495F-9403-7134D462B1E1}" type="pres">
      <dgm:prSet presAssocID="{253B160A-64FF-458E-807F-12D679A7D9BB}" presName="sibTrans" presStyleCnt="0"/>
      <dgm:spPr/>
    </dgm:pt>
    <dgm:pt modelId="{991051A4-215F-48FA-9675-134DA6E2CCCE}" type="pres">
      <dgm:prSet presAssocID="{7DA08F4A-5ED1-4233-862D-3C05FC21DEC3}" presName="textNode" presStyleLbl="node1" presStyleIdx="2" presStyleCnt="3" custScaleX="89482" custScaleY="55799" custLinFactX="-27537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A37513C-4F66-4B36-9EB2-27830A4D15A5}" type="presOf" srcId="{7DA08F4A-5ED1-4233-862D-3C05FC21DEC3}" destId="{991051A4-215F-48FA-9675-134DA6E2CCCE}" srcOrd="0" destOrd="0" presId="urn:microsoft.com/office/officeart/2005/8/layout/hProcess9"/>
    <dgm:cxn modelId="{B29C7EC7-EDCD-4D9E-8D37-EB821628BBB2}" type="presOf" srcId="{F7979B62-AFF1-4FAC-91C4-9112548F5067}" destId="{E9B20310-5705-4376-B352-23439673569D}" srcOrd="0" destOrd="0" presId="urn:microsoft.com/office/officeart/2005/8/layout/hProcess9"/>
    <dgm:cxn modelId="{F29BA069-73B1-4B7F-BFD3-D8AE06FD5254}" type="presOf" srcId="{625CF555-2619-46E0-8162-27EEDCA4125D}" destId="{787ED381-6FE2-4B35-877F-ECD37F0A51DC}" srcOrd="0" destOrd="0" presId="urn:microsoft.com/office/officeart/2005/8/layout/hProcess9"/>
    <dgm:cxn modelId="{99003BA5-60EA-4372-82AD-A470AB0A36E4}" srcId="{85813BF3-3A93-4516-8DB6-895F5A87F498}" destId="{625CF555-2619-46E0-8162-27EEDCA4125D}" srcOrd="1" destOrd="0" parTransId="{AE6233A2-BBC5-4641-BBB9-3C2EB34AD9F8}" sibTransId="{253B160A-64FF-458E-807F-12D679A7D9BB}"/>
    <dgm:cxn modelId="{AEC373FD-B5A3-43F4-8BBD-3E56DA883BF5}" srcId="{85813BF3-3A93-4516-8DB6-895F5A87F498}" destId="{F7979B62-AFF1-4FAC-91C4-9112548F5067}" srcOrd="0" destOrd="0" parTransId="{937FAE4F-BE48-41AD-9699-E68B6727FB35}" sibTransId="{EB50136E-EF56-4613-8D97-E582F62210DD}"/>
    <dgm:cxn modelId="{35EA2EA3-FE79-4656-8644-9E5A3D8FB0A9}" type="presOf" srcId="{85813BF3-3A93-4516-8DB6-895F5A87F498}" destId="{02AD411F-EBE4-4000-AB3A-7A6A51DEA3C5}" srcOrd="0" destOrd="0" presId="urn:microsoft.com/office/officeart/2005/8/layout/hProcess9"/>
    <dgm:cxn modelId="{760B3184-3EC0-412B-893D-FDC03D726F3B}" srcId="{85813BF3-3A93-4516-8DB6-895F5A87F498}" destId="{7DA08F4A-5ED1-4233-862D-3C05FC21DEC3}" srcOrd="2" destOrd="0" parTransId="{ECA84614-FEED-485C-9636-D0B1B1C5F890}" sibTransId="{5913DC26-2380-4DBD-80A5-28BE4079555E}"/>
    <dgm:cxn modelId="{10B44E21-C8A9-4F60-BBE9-A5FC8345E297}" type="presParOf" srcId="{02AD411F-EBE4-4000-AB3A-7A6A51DEA3C5}" destId="{DE814666-BF64-4462-A71A-6C5605F93F09}" srcOrd="0" destOrd="0" presId="urn:microsoft.com/office/officeart/2005/8/layout/hProcess9"/>
    <dgm:cxn modelId="{04A3D509-D80E-4D26-A6FA-9C27945D61C4}" type="presParOf" srcId="{02AD411F-EBE4-4000-AB3A-7A6A51DEA3C5}" destId="{B8A2FECF-9DFD-4B9E-B988-CAF9DDBEB82D}" srcOrd="1" destOrd="0" presId="urn:microsoft.com/office/officeart/2005/8/layout/hProcess9"/>
    <dgm:cxn modelId="{4C17FA74-CB16-429A-99D0-6D569019A556}" type="presParOf" srcId="{B8A2FECF-9DFD-4B9E-B988-CAF9DDBEB82D}" destId="{E9B20310-5705-4376-B352-23439673569D}" srcOrd="0" destOrd="0" presId="urn:microsoft.com/office/officeart/2005/8/layout/hProcess9"/>
    <dgm:cxn modelId="{13D68F7F-269E-4DC3-9401-B37922088A6E}" type="presParOf" srcId="{B8A2FECF-9DFD-4B9E-B988-CAF9DDBEB82D}" destId="{529A5786-D98C-4B6A-9C0D-CF4E98A5F5C1}" srcOrd="1" destOrd="0" presId="urn:microsoft.com/office/officeart/2005/8/layout/hProcess9"/>
    <dgm:cxn modelId="{9965A4D8-5761-47D2-8C98-1633C3E81B9F}" type="presParOf" srcId="{B8A2FECF-9DFD-4B9E-B988-CAF9DDBEB82D}" destId="{787ED381-6FE2-4B35-877F-ECD37F0A51DC}" srcOrd="2" destOrd="0" presId="urn:microsoft.com/office/officeart/2005/8/layout/hProcess9"/>
    <dgm:cxn modelId="{736592B3-243A-4006-AA45-5F69B3D7F3A0}" type="presParOf" srcId="{B8A2FECF-9DFD-4B9E-B988-CAF9DDBEB82D}" destId="{193CE277-D5A0-495F-9403-7134D462B1E1}" srcOrd="3" destOrd="0" presId="urn:microsoft.com/office/officeart/2005/8/layout/hProcess9"/>
    <dgm:cxn modelId="{EA68A8D7-0990-4434-9051-8F76F5B00B23}" type="presParOf" srcId="{B8A2FECF-9DFD-4B9E-B988-CAF9DDBEB82D}" destId="{991051A4-215F-48FA-9675-134DA6E2CCCE}" srcOrd="4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814666-BF64-4462-A71A-6C5605F93F09}">
      <dsp:nvSpPr>
        <dsp:cNvPr id="0" name=""/>
        <dsp:cNvSpPr/>
      </dsp:nvSpPr>
      <dsp:spPr>
        <a:xfrm>
          <a:off x="39365" y="879458"/>
          <a:ext cx="5250625" cy="2949608"/>
        </a:xfrm>
        <a:prstGeom prst="rightArrow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20310-5705-4376-B352-23439673569D}">
      <dsp:nvSpPr>
        <dsp:cNvPr id="0" name=""/>
        <dsp:cNvSpPr/>
      </dsp:nvSpPr>
      <dsp:spPr>
        <a:xfrm>
          <a:off x="4778" y="1808158"/>
          <a:ext cx="2184154" cy="1092208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Criação do Negócio</a:t>
          </a:r>
          <a:endParaRPr lang="pt-BR" sz="2200" b="1" kern="1200" dirty="0">
            <a:latin typeface="Calibri" pitchFamily="34" charset="0"/>
          </a:endParaRPr>
        </a:p>
      </dsp:txBody>
      <dsp:txXfrm>
        <a:off x="4778" y="1808158"/>
        <a:ext cx="2184154" cy="1092208"/>
      </dsp:txXfrm>
    </dsp:sp>
    <dsp:sp modelId="{787ED381-6FE2-4B35-877F-ECD37F0A51DC}">
      <dsp:nvSpPr>
        <dsp:cNvPr id="0" name=""/>
        <dsp:cNvSpPr/>
      </dsp:nvSpPr>
      <dsp:spPr>
        <a:xfrm>
          <a:off x="1897069" y="1808158"/>
          <a:ext cx="2388854" cy="1092208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Desenvolvimento do negócio</a:t>
          </a:r>
          <a:endParaRPr lang="pt-BR" sz="2200" b="1" kern="1200" dirty="0">
            <a:latin typeface="Calibri" pitchFamily="34" charset="0"/>
          </a:endParaRPr>
        </a:p>
      </dsp:txBody>
      <dsp:txXfrm>
        <a:off x="1897069" y="1808158"/>
        <a:ext cx="2388854" cy="1092208"/>
      </dsp:txXfrm>
    </dsp:sp>
    <dsp:sp modelId="{991051A4-215F-48FA-9675-134DA6E2CCCE}">
      <dsp:nvSpPr>
        <dsp:cNvPr id="0" name=""/>
        <dsp:cNvSpPr/>
      </dsp:nvSpPr>
      <dsp:spPr>
        <a:xfrm>
          <a:off x="4188391" y="1828800"/>
          <a:ext cx="2325671" cy="1050923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 smtClean="0">
              <a:latin typeface="Calibri" pitchFamily="34" charset="0"/>
            </a:rPr>
            <a:t>Geração de Valor</a:t>
          </a:r>
          <a:endParaRPr lang="pt-BR" sz="2200" b="1" kern="1200" dirty="0">
            <a:latin typeface="Calibri" pitchFamily="34" charset="0"/>
          </a:endParaRPr>
        </a:p>
      </dsp:txBody>
      <dsp:txXfrm>
        <a:off x="4188391" y="1828800"/>
        <a:ext cx="2325671" cy="1050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35D78-7444-4685-850E-17BC72B87F3D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F688-ECE3-471D-9A41-57DF3C57336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F688-ECE3-471D-9A41-57DF3C57336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6842-EE94-4006-BB23-285F95B4901A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612D-360C-4471-8C1B-6AF3BEE75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0080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10502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D4E93-0C33-4DA2-981A-6D2F7771BCD3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89DDA-413A-4565-B1A8-7E867019B70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B1AB9-BB4C-4094-A9EB-EC05EF814433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34C2-79D2-47C1-B007-1EACD6731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29689" t="28843" r="40671" b="20901"/>
          <a:stretch>
            <a:fillRect/>
          </a:stretch>
        </p:blipFill>
        <p:spPr bwMode="auto">
          <a:xfrm>
            <a:off x="6765708" y="0"/>
            <a:ext cx="23782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magemPSMN.bmp"/>
          <p:cNvPicPr>
            <a:picLocks noChangeAspect="1"/>
          </p:cNvPicPr>
          <p:nvPr userDrawn="1"/>
        </p:nvPicPr>
        <p:blipFill>
          <a:blip r:embed="rId2" cstate="print">
            <a:lum bright="-7000"/>
          </a:blip>
          <a:stretch>
            <a:fillRect/>
          </a:stretch>
        </p:blipFill>
        <p:spPr>
          <a:xfrm>
            <a:off x="0" y="0"/>
            <a:ext cx="627991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A5084-579C-4461-A3A9-E960246F10B3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63731-2F03-458D-9AF9-D89577A9A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F033-5495-48DE-88D2-07F0F022FEB6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681AD-FD73-4AEF-A670-8C5FA4B1F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BC13-419C-4AA4-9EAB-F3B9FA394966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9BA2-2C25-45AE-8B63-708D351D13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3"/>
          </p:nvPr>
        </p:nvSpPr>
        <p:spPr>
          <a:xfrm>
            <a:off x="468313" y="51577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A8E8E-D04B-43E4-9D32-14EAC313D07A}" type="datetimeFigureOut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46B-C06F-4A48-A81D-2C8774296C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146C8-EF32-44FB-9EB5-B3D483FB96FD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F0D9-F477-4F5A-910F-4A4747AB5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D18A-3D5E-47C3-8410-E0198E97C889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AA07-9199-43A2-82F7-D8DFE32E6E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B6C8A-C3BC-4C6B-B2DD-62113B98C134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6DFA-84D6-4BE8-95EE-4D34B35D9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B931-CEA2-4F7E-9CF7-31CD49EB0922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17AD6-2DCA-40F4-A584-98A813402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BF0E-FC13-4A34-822C-7A82D285ED66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B4212-5A23-47BA-824C-715DF6D7C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75E46D-13D9-4B27-8CB4-93A233BFA49E}" type="datetime1">
              <a:rPr lang="pt-BR"/>
              <a:pPr>
                <a:defRPr/>
              </a:pPr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448B7-3AE2-4615-BC03-B6897E8EC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8" name="Imagem 7" descr="Figura de mulher.jpg"/>
          <p:cNvPicPr>
            <a:picLocks noChangeAspect="1"/>
          </p:cNvPicPr>
          <p:nvPr userDrawn="1"/>
        </p:nvPicPr>
        <p:blipFill>
          <a:blip r:embed="rId4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913" y="1357298"/>
            <a:ext cx="2623096" cy="53578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  <p:sldLayoutId id="2147483672" r:id="rId10"/>
    <p:sldLayoutId id="2147483673" r:id="rId11"/>
    <p:sldLayoutId id="2147483689" r:id="rId12"/>
    <p:sldLayoutId id="2147483690" r:id="rId13"/>
    <p:sldLayoutId id="2147483716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  <p:sldLayoutId id="2147483784" r:id="rId35"/>
    <p:sldLayoutId id="2147483785" r:id="rId36"/>
    <p:sldLayoutId id="2147483786" r:id="rId37"/>
    <p:sldLayoutId id="2147483787" r:id="rId38"/>
    <p:sldLayoutId id="2147483788" r:id="rId39"/>
    <p:sldLayoutId id="2147483789" r:id="rId40"/>
    <p:sldLayoutId id="2147483790" r:id="rId41"/>
    <p:sldLayoutId id="2147483791" r:id="rId42"/>
    <p:sldLayoutId id="2147483792" r:id="rId43"/>
    <p:sldLayoutId id="2147483793" r:id="rId44"/>
    <p:sldLayoutId id="2147483794" r:id="rId4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C9E9-B60D-4EA1-B272-A805A449D325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89F6-E5B4-4047-B6F1-4A5969C50B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9133-497E-44EF-BDD0-DB4457465299}" type="datetimeFigureOut">
              <a:rPr lang="pt-BR" smtClean="0"/>
              <a:pPr/>
              <a:t>08/02/2013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CFC-71D9-454F-AB64-8166B941F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herdenegocios.sebrae.com.br/admin" TargetMode="External"/><Relationship Id="rId2" Type="http://schemas.openxmlformats.org/officeDocument/2006/relationships/hyperlink" Target="http://www.mulherdenegocios.sebrae.com.br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hyperlink" Target="mailto:mulherdenegocios@fnq.org.b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30065"/>
          </a:xfrm>
        </p:spPr>
        <p:txBody>
          <a:bodyPr/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Capacitação de NOVOS Gestores(as) Prêmio SEBRAE 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Mulher de Negócios</a:t>
            </a:r>
            <a:b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ciclo 2013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Brasília, 5 e 6 de março de 2013.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4869160"/>
            <a:ext cx="8136904" cy="1752600"/>
          </a:xfrm>
        </p:spPr>
        <p:txBody>
          <a:bodyPr/>
          <a:lstStyle/>
          <a:p>
            <a:r>
              <a:rPr lang="pt-BR" dirty="0" smtClean="0"/>
              <a:t>Realizadores e Parceiros:</a:t>
            </a:r>
          </a:p>
          <a:p>
            <a:endParaRPr lang="pt-BR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00702"/>
            <a:ext cx="7442306" cy="109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Autoavaliação Características </a:t>
            </a: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Comportamento Empreendedor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 l="25507" t="21478" r="24825" b="7642"/>
          <a:stretch>
            <a:fillRect/>
          </a:stretch>
        </p:blipFill>
        <p:spPr bwMode="auto">
          <a:xfrm>
            <a:off x="467544" y="1339850"/>
            <a:ext cx="64452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o explicativo em seta para a esquerda 4"/>
          <p:cNvSpPr/>
          <p:nvPr/>
        </p:nvSpPr>
        <p:spPr>
          <a:xfrm>
            <a:off x="6876256" y="1700808"/>
            <a:ext cx="2088232" cy="2160240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30</a:t>
            </a:r>
          </a:p>
          <a:p>
            <a:pPr algn="ctr"/>
            <a:r>
              <a:rPr lang="pt-BR" b="1" dirty="0" smtClean="0"/>
              <a:t> Perguntas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 Relato da Candidata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484313"/>
            <a:ext cx="8460432" cy="3900487"/>
          </a:xfrm>
          <a:prstGeom prst="rect">
            <a:avLst/>
          </a:prstGeom>
        </p:spPr>
        <p:txBody>
          <a:bodyPr/>
          <a:lstStyle/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Os relatos devem seguir um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Roteiro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descrito no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pt-BR" sz="2000" u="sng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nexo 5.2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Manual do Gestor e também disponível no site e no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regulamento do Prêmio;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história,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 escrita à </a:t>
            </a:r>
            <a:r>
              <a:rPr lang="pt-BR" sz="2000" u="sng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mão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, deverá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ter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mínimo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60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linhas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máximo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120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linhas,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incluindo o título, utilizado-se o formulário disponibilizado com a ficha de inscrição;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 digitada diretamente no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software, </a:t>
            </a:r>
            <a:r>
              <a:rPr lang="pt-BR" sz="2000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esse </a:t>
            </a:r>
            <a:r>
              <a:rPr lang="pt-BR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controlará o número mínimo e máximo de palavras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</a:p>
          <a:p>
            <a:pPr marL="269875" indent="-269875" algn="just" fontAlgn="auto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campo para descrição do relato não tem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divisão e o relato pode ser estruturado da seguinte forma: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Criação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conte como tudo começou;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Desenvolvimento (Condução) do Negócio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como está seu Negócio;</a:t>
            </a:r>
          </a:p>
          <a:p>
            <a:pPr marL="1143000" lvl="2" indent="-228600" algn="just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Resultados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– Realizações 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Contribuições para a sociedade.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47664" y="5805264"/>
            <a:ext cx="75963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pt-BR" b="1" dirty="0" smtClean="0">
                <a:solidFill>
                  <a:srgbClr val="FF0000"/>
                </a:solidFill>
              </a:rPr>
              <a:t>) As histórias com menos de 60 linhas ou ultrapassarem o limite de 120 linhas devem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ser desclassificadas, ou devolvidas à candidata.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FF0000"/>
                </a:solidFill>
              </a:rPr>
              <a:t>2) Alguns estados adotam a Oficina de Relatos – Detalhes no Workshop</a:t>
            </a:r>
            <a:r>
              <a:rPr lang="pt-BR" sz="2000" b="1" dirty="0" smtClean="0">
                <a:solidFill>
                  <a:srgbClr val="FF0000"/>
                </a:solidFill>
              </a:rPr>
              <a:t>.</a:t>
            </a:r>
            <a:endParaRPr lang="pt-BR" sz="20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Devolutiva da 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95536" y="1412776"/>
            <a:ext cx="72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Pontos Fortes: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A prática de se buscar informações antes da tomada de decisão deve ser mantida. Decisões tomadas com base em dados e fatos tendem a ser mais efetivas e promovem a competitividade do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Seguir com os esforços para manter seus produtos e serviços inovadores fará com que sua empresa se mantenha competitiva.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</a:t>
            </a:r>
          </a:p>
          <a:p>
            <a:endParaRPr lang="pt-BR" b="1" u="sng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b="1" u="sng" dirty="0" smtClean="0">
                <a:solidFill>
                  <a:schemeClr val="accent4">
                    <a:lumMod val="75000"/>
                  </a:schemeClr>
                </a:solidFill>
              </a:rPr>
              <a:t>Oportunidades de Melhoria: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Relacionar-se pessoalmente com as partes interessadas com que se relaciona é uma prática fundamental para compreensão de suas necessidades. Isso promove relacionamentos mais duradouros, troca de ideias, parcerias  e fortalece a sustentabilidade de um negócio.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Uma atuação democrática e inspiradora fortalece a mobilização de pessoas.  Quando elas são envolvidas nos processos decisórios da empresa, elas normalmente ficam mais comprometidas,  por verem suas contribuições sendo consideradas.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...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Devolutiva da Autoavaliação das Características Comportamento Empreendedor</a:t>
            </a:r>
            <a:endParaRPr lang="pt-BR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1" y="1340768"/>
          <a:ext cx="4896543" cy="3398916"/>
        </p:xfrm>
        <a:graphic>
          <a:graphicData uri="http://schemas.openxmlformats.org/drawingml/2006/table">
            <a:tbl>
              <a:tblPr/>
              <a:tblGrid>
                <a:gridCol w="2756485"/>
                <a:gridCol w="1070029"/>
                <a:gridCol w="1070029"/>
              </a:tblGrid>
              <a:tr h="44838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CARACTERÍSTICA EMPREENDEDORA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Percentual obtido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Percentual máximo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8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1. Busca de oportunidades e iniciativa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2. Persistência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52%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3. Comprometimento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8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4. Exigência de qualidade e eficiência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84%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5. Correr riscos calculados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6. Estabelecimento de metas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7. Busca de informações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384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8. Planejamento e monitoramento sistemáticos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9. Persuasão e rede de contatos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340">
                <a:tc>
                  <a:txBody>
                    <a:bodyPr/>
                    <a:lstStyle/>
                    <a:p>
                      <a:pPr algn="just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10. Independência e autoconfiança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68%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5148064" y="1340768"/>
          <a:ext cx="3995936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11018" t="18816" r="7475" b="5000"/>
          <a:stretch>
            <a:fillRect/>
          </a:stretch>
        </p:blipFill>
        <p:spPr bwMode="auto">
          <a:xfrm>
            <a:off x="1979712" y="4797152"/>
            <a:ext cx="4248472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556792"/>
            <a:ext cx="7488832" cy="43973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Convidar candidatos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a Capacitação dos Avaliadores e Verificadores –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Encorajar o trabalho voluntário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Preencher o cadastro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avaliadores/verificadores, que se encontra no anexo 5.12, do Manual;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Viabilizar a Capacitação dos Avaliadores e Verificadores –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Informar data da capacitação à FNQ e solicitar o  envio do Instrutor credenciado;</a:t>
            </a:r>
          </a:p>
          <a:p>
            <a:pPr eaLnBrk="1" hangingPunct="1">
              <a:spcBef>
                <a:spcPts val="600"/>
              </a:spcBef>
              <a:buFont typeface="Arial" pitchFamily="34" charset="0"/>
              <a:buBlip>
                <a:blip r:embed="rId2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Colher as assinaturas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dos candidatos a avaliador /verificador no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Termo de Voluntariado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, ao final das capacitações (anexo 5.13);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Assegurar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cada relato seja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analisado por 3 avaliadores;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Cadastrar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criar um </a:t>
            </a:r>
            <a:r>
              <a:rPr lang="pt-BR" sz="2000" b="1" i="1" dirty="0" err="1" smtClean="0">
                <a:solidFill>
                  <a:schemeClr val="accent4">
                    <a:lumMod val="75000"/>
                  </a:schemeClr>
                </a:solidFill>
              </a:rPr>
              <a:t>login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 e senha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cada avaliador/ e verificador considerado apto na Capacitação pelo instrutor;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Designar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os avaliadores/</a:t>
            </a:r>
            <a:r>
              <a:rPr lang="pt-BR" sz="2000" dirty="0" err="1" smtClean="0">
                <a:solidFill>
                  <a:schemeClr val="accent4">
                    <a:lumMod val="75000"/>
                  </a:schemeClr>
                </a:solidFill>
              </a:rPr>
              <a:t>verficadores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 no sistema do Prêmio;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Monitorar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avaliações/verificações realizadas. </a:t>
            </a: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Blip>
                <a:blip r:embed="rId3"/>
              </a:buBlip>
              <a:defRPr/>
            </a:pP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65125" indent="-365125" algn="just" fontAlgn="auto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968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Atuação </a:t>
            </a: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dos Avaliadores e Verificadores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Avaliação das Candidatas</a:t>
            </a:r>
            <a:endParaRPr lang="pt-BR" sz="3500" dirty="0">
              <a:solidFill>
                <a:schemeClr val="bg1"/>
              </a:solidFill>
            </a:endParaRPr>
          </a:p>
        </p:txBody>
      </p:sp>
      <p:sp useBgFill="1">
        <p:nvSpPr>
          <p:cNvPr id="54275" name="Rectangle 5"/>
          <p:cNvSpPr>
            <a:spLocks noGrp="1" noChangeArrowheads="1"/>
          </p:cNvSpPr>
          <p:nvPr>
            <p:ph idx="1"/>
          </p:nvPr>
        </p:nvSpPr>
        <p:spPr>
          <a:xfrm>
            <a:off x="2916238" y="1268412"/>
            <a:ext cx="5976937" cy="3456731"/>
          </a:xfrm>
        </p:spPr>
        <p:txBody>
          <a:bodyPr/>
          <a:lstStyle/>
          <a:p>
            <a:pPr algn="just" eaLnBrk="1" hangingPunct="1">
              <a:buFont typeface="Arial" charset="0"/>
              <a:buBlip>
                <a:blip r:embed="rId2"/>
              </a:buBlip>
            </a:pP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Coordenar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a Banca Avaliadora;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Recomenda-se que a Banca seja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voluntária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 os benefícios são: 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Aprendizado;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Aumento da rede de relacionamentos;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Satisfação pessoal;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Experiência; 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Reconhecimento;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Aumento da empregabilidade;</a:t>
            </a:r>
          </a:p>
          <a:p>
            <a:pPr lvl="1"/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Conhecimento em gestão</a:t>
            </a:r>
            <a:r>
              <a:rPr lang="pt-B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 eaLnBrk="1" hangingPunct="1">
              <a:buFont typeface="Arial" charset="0"/>
              <a:buNone/>
            </a:pPr>
            <a:endParaRPr lang="pt-BR" sz="2200" dirty="0" smtClean="0"/>
          </a:p>
        </p:txBody>
      </p:sp>
      <p:pic>
        <p:nvPicPr>
          <p:cNvPr id="54276" name="Imagem 8" descr="Imagem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844675"/>
            <a:ext cx="2433638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75656" y="4724400"/>
            <a:ext cx="748895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Inexistência de conflitos de interesse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(Código de Ética - anexo 5.6).</a:t>
            </a: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Os avaliadores selecionados farão 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análise dos relatos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evidenciando os requisitos solicitados nos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Critérios de Avaliação do Prêmio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apresentados no Manual do Gestor, no anexo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5.7;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Recomendamos que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3 avaliadores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façam a avaliação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cada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 pré-selecionado no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ranking de autoavaliação do negócio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4013" indent="-354013" algn="just">
              <a:buFontTx/>
              <a:buBlip>
                <a:blip r:embed="rId4"/>
              </a:buBlip>
              <a:defRPr/>
            </a:pPr>
            <a:endParaRPr lang="pt-BR" sz="22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3"/>
          </p:nvPr>
        </p:nvGraphicFramePr>
        <p:xfrm>
          <a:off x="1" y="0"/>
          <a:ext cx="7596335" cy="6769097"/>
        </p:xfrm>
        <a:graphic>
          <a:graphicData uri="http://schemas.openxmlformats.org/drawingml/2006/table">
            <a:tbl>
              <a:tblPr/>
              <a:tblGrid>
                <a:gridCol w="484415"/>
                <a:gridCol w="1034852"/>
                <a:gridCol w="3342387"/>
                <a:gridCol w="2734681"/>
              </a:tblGrid>
              <a:tr h="110056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403152"/>
                          </a:solidFill>
                          <a:latin typeface="Calibri"/>
                          <a:ea typeface="Calibri"/>
                          <a:cs typeface="Arial"/>
                        </a:rPr>
                        <a:t>Conhecimentos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Obrigatório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Noções sobre gestão empresarial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Modelo de Excelência da Gestão® - MEG®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Regulamento do PSMN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Processo de Avaliação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Uso de Informática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5407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Desejável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Gestão de Micro e Pequena Empresa Ferramentas da Qualidade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Noções básicas sobre finanças 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28832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000" b="1" dirty="0">
                          <a:solidFill>
                            <a:srgbClr val="403152"/>
                          </a:solidFill>
                          <a:latin typeface="Calibri"/>
                          <a:ea typeface="Calibri"/>
                          <a:cs typeface="Arial"/>
                        </a:rPr>
                        <a:t>Habilidades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Ser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Dinâmico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Comunicativo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Empático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Organizado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Flexível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Negociador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H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  <a:tr h="15570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Ter</a:t>
                      </a:r>
                      <a:endParaRPr lang="pt-BR" sz="10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Capacidade de interpretação/análise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Fluência verbal e escrita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Visão sistêmica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Relacionamento interpessoal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Percepção 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Trabalho em equipe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Poder de envolvimento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241895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Atitudes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vert="vert27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Comprometimento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Ética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Humildade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Gostar do que faz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Vontade de contribuir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Motivação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Pró-atividade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Dedicação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Perseverança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1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Solidariedade</a:t>
                      </a:r>
                      <a:endParaRPr lang="pt-BR" sz="1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00"/>
                        </a:spcAft>
                      </a:pPr>
                      <a:r>
                        <a:rPr lang="pt-BR" sz="7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  <a:endParaRPr lang="pt-BR" sz="7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074" marR="9074" marT="0" marB="0" anchor="ctr">
                    <a:lnL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seta para a esquerda 5"/>
          <p:cNvSpPr/>
          <p:nvPr/>
        </p:nvSpPr>
        <p:spPr>
          <a:xfrm>
            <a:off x="7452320" y="0"/>
            <a:ext cx="1368152" cy="4797152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pt-BR" b="1" dirty="0" smtClean="0"/>
              <a:t>PERFIL DOS VOLUNTÁRIOS</a:t>
            </a:r>
            <a:endParaRPr 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742716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Sugestões de locais para captação de avaliadores/verificadores: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Universidades: professores e alunos de graduação ou pós-graduação em administração, psicologia, engenharia, gestão e afins;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Federações das Associações comerciais e das indústrias;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Empresas juniores;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SEBRAE: Funcionários ou Consultores da área de gestão;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Na BPW, se presente em seu estado;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Prêmios Estaduais e/ou Setoriais: avaliadores que já atuaram;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Empresas e instituições que possuam programas de voluntariado;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Parceiros locais ou nacionais;</a:t>
            </a:r>
          </a:p>
          <a:p>
            <a:pPr lvl="1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Entidades de classe.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Captação de Avaliadores/Verificadores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395537" y="4143375"/>
            <a:ext cx="6984776" cy="2686050"/>
          </a:xfrm>
        </p:spPr>
        <p:txBody>
          <a:bodyPr/>
          <a:lstStyle/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Classificar as candidatas que obtiverem desempenho igual ou superior 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75% do desempenho da candidata com maior pontuação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na categoria correspondente.;</a:t>
            </a: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Verificar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documentação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269875" indent="-269875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Visitar pelo menos 10 empresas, se existente, 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facilitar o processo de avaliação e decisão da Comissão Julgadora.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850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Empresas Classificadas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27" name="Fluxograma: Processo alternativo 26"/>
          <p:cNvSpPr/>
          <p:nvPr/>
        </p:nvSpPr>
        <p:spPr>
          <a:xfrm>
            <a:off x="142875" y="1571625"/>
            <a:ext cx="1571625" cy="142875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Apresentação das candidatas no ranking </a:t>
            </a:r>
            <a:r>
              <a:rPr lang="pt-BR" sz="1400" b="1" dirty="0" smtClean="0"/>
              <a:t>de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/>
              <a:t> </a:t>
            </a:r>
            <a:r>
              <a:rPr lang="pt-BR" sz="1400" b="1" u="sng" dirty="0" smtClean="0"/>
              <a:t>autoavaliação do sistema</a:t>
            </a:r>
            <a:endParaRPr lang="pt-BR" sz="1400" b="1" u="sng" dirty="0"/>
          </a:p>
        </p:txBody>
      </p:sp>
      <p:sp>
        <p:nvSpPr>
          <p:cNvPr id="28" name="Fluxograma: Processo alternativo 27"/>
          <p:cNvSpPr/>
          <p:nvPr/>
        </p:nvSpPr>
        <p:spPr>
          <a:xfrm>
            <a:off x="2071688" y="1571625"/>
            <a:ext cx="1643062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</a:rPr>
              <a:t>Escolha das </a:t>
            </a:r>
            <a:r>
              <a:rPr lang="pt-BR" sz="1400" b="1" dirty="0" smtClean="0">
                <a:solidFill>
                  <a:schemeClr val="accent4">
                    <a:lumMod val="75000"/>
                  </a:schemeClr>
                </a:solidFill>
              </a:rPr>
              <a:t>empreendedoras no ranking </a:t>
            </a:r>
            <a:r>
              <a:rPr lang="pt-BR" sz="1400" b="1" u="sng" dirty="0" smtClean="0">
                <a:solidFill>
                  <a:schemeClr val="accent4">
                    <a:lumMod val="75000"/>
                  </a:schemeClr>
                </a:solidFill>
              </a:rPr>
              <a:t>após avaliação dos avaliadores</a:t>
            </a:r>
            <a:endParaRPr lang="pt-BR" sz="14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Fluxograma: Decisão 28"/>
          <p:cNvSpPr/>
          <p:nvPr/>
        </p:nvSpPr>
        <p:spPr>
          <a:xfrm>
            <a:off x="4071938" y="1398588"/>
            <a:ext cx="2857500" cy="1785937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Verificação da documentação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/>
              <a:t>OK?</a:t>
            </a:r>
          </a:p>
        </p:txBody>
      </p:sp>
      <p:sp>
        <p:nvSpPr>
          <p:cNvPr id="30" name="Fluxograma: Processo alternativo 29"/>
          <p:cNvSpPr/>
          <p:nvPr/>
        </p:nvSpPr>
        <p:spPr>
          <a:xfrm>
            <a:off x="7215188" y="1571625"/>
            <a:ext cx="1785937" cy="14287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</a:rPr>
              <a:t>Escolha das empreendedoras classificadas para a visita</a:t>
            </a:r>
          </a:p>
        </p:txBody>
      </p:sp>
      <p:cxnSp>
        <p:nvCxnSpPr>
          <p:cNvPr id="31" name="Conector de seta reta 30"/>
          <p:cNvCxnSpPr>
            <a:stCxn id="27" idx="3"/>
            <a:endCxn id="28" idx="1"/>
          </p:cNvCxnSpPr>
          <p:nvPr/>
        </p:nvCxnSpPr>
        <p:spPr>
          <a:xfrm>
            <a:off x="1714500" y="2286000"/>
            <a:ext cx="3571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8" idx="3"/>
            <a:endCxn id="29" idx="1"/>
          </p:cNvCxnSpPr>
          <p:nvPr/>
        </p:nvCxnSpPr>
        <p:spPr>
          <a:xfrm>
            <a:off x="3714750" y="2286000"/>
            <a:ext cx="357188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9" idx="3"/>
            <a:endCxn id="30" idx="1"/>
          </p:cNvCxnSpPr>
          <p:nvPr/>
        </p:nvCxnSpPr>
        <p:spPr>
          <a:xfrm flipV="1">
            <a:off x="6929438" y="2286000"/>
            <a:ext cx="285750" cy="6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Forma 33"/>
          <p:cNvCxnSpPr>
            <a:stCxn id="29" idx="2"/>
          </p:cNvCxnSpPr>
          <p:nvPr/>
        </p:nvCxnSpPr>
        <p:spPr>
          <a:xfrm rot="5400000">
            <a:off x="3949700" y="2163763"/>
            <a:ext cx="530225" cy="257175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endCxn id="28" idx="2"/>
          </p:cNvCxnSpPr>
          <p:nvPr/>
        </p:nvCxnSpPr>
        <p:spPr>
          <a:xfrm rot="16200000" flipV="1">
            <a:off x="2551906" y="3340894"/>
            <a:ext cx="715963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1" name="CaixaDeTexto 43"/>
          <p:cNvSpPr txBox="1">
            <a:spLocks noChangeArrowheads="1"/>
          </p:cNvSpPr>
          <p:nvPr/>
        </p:nvSpPr>
        <p:spPr bwMode="auto">
          <a:xfrm>
            <a:off x="6756400" y="1898650"/>
            <a:ext cx="537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Sim</a:t>
            </a:r>
          </a:p>
        </p:txBody>
      </p:sp>
      <p:sp>
        <p:nvSpPr>
          <p:cNvPr id="58382" name="CaixaDeTexto 44"/>
          <p:cNvSpPr txBox="1">
            <a:spLocks noChangeArrowheads="1"/>
          </p:cNvSpPr>
          <p:nvPr/>
        </p:nvSpPr>
        <p:spPr bwMode="auto">
          <a:xfrm>
            <a:off x="4857750" y="3143250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Não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Designação dos Verificadores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916832"/>
            <a:ext cx="6768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 algn="just">
              <a:buFontTx/>
              <a:buBlip>
                <a:blip r:embed="rId2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 atuar como avaliador/verificador é obrigatório a participação de pelo menos 80% e aprovação no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Curso de Preparação da Banca Avaliadora do Prêmio SEBRAE Mulher de Negócios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55600" indent="-355600" algn="just">
              <a:buFontTx/>
              <a:buBlip>
                <a:blip r:embed="rId2"/>
              </a:buBlip>
              <a:defRPr/>
            </a:pPr>
            <a:endParaRPr lang="pt-BR" sz="24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5600" indent="-355600" algn="just">
              <a:buFontTx/>
              <a:buBlip>
                <a:blip r:embed="rId2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designação será feita pelo Gestor Estadual e irá considerar entre outras questões, o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perfil (conhecimento, habilidade  e atitude) 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avaliador/verificador e das empresas, localidade e o  desempenho do avaliador/verificador em atuação anterior.  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2203450"/>
            <a:ext cx="8424863" cy="259397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Capacitar os(as) gestores(as) para a gestão estadual do Prêmio SEBRAE Mulher de Negócios, ciclo 2013.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Objetivos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250825" y="1844675"/>
            <a:ext cx="4105275" cy="2305050"/>
          </a:xfrm>
        </p:spPr>
        <p:txBody>
          <a:bodyPr/>
          <a:lstStyle/>
          <a:p>
            <a:pPr marL="900113" indent="-900113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b="1" dirty="0" smtClean="0"/>
              <a:t>	</a:t>
            </a:r>
            <a:endParaRPr lang="pt-BR" sz="1600" b="1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Planejamento da Visita / Verificação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61444" name="CaixaDeTexto 6"/>
          <p:cNvSpPr txBox="1">
            <a:spLocks noChangeArrowheads="1"/>
          </p:cNvSpPr>
          <p:nvPr/>
        </p:nvSpPr>
        <p:spPr bwMode="auto">
          <a:xfrm>
            <a:off x="179512" y="5949280"/>
            <a:ext cx="72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Obs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.: o Verificador não alterará a pontuação, apenas realizará o registro da confirmação ou refutação das evidências a partir dos seus comentários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1600" b="1" dirty="0" smtClean="0">
                <a:solidFill>
                  <a:schemeClr val="accent4">
                    <a:lumMod val="75000"/>
                  </a:schemeClr>
                </a:solidFill>
              </a:rPr>
              <a:t> O software gerará um acréscimo na pontuação com base no número de pontos fortes.</a:t>
            </a:r>
            <a:endParaRPr lang="pt-BR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484784"/>
            <a:ext cx="6336307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Verificador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deve seguir o seguinte processo:</a:t>
            </a:r>
          </a:p>
          <a:p>
            <a:pPr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55600" indent="-355600" algn="just" fontAlgn="auto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Acessar à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área administrativa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do Prêmio SEBRAE Mulher de Negócios;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Planejar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verificar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cronograma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 elaborar a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agenda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Imprimir e analisar 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 e as avaliações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Analisar os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tópicos de verificação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Visitar às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instalações;</a:t>
            </a:r>
          </a:p>
          <a:p>
            <a:pPr marL="354013" indent="-354013" algn="just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Elaborar os comentários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acordo com o anexo 5.10 do Manual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.</a:t>
            </a:r>
            <a:endParaRPr lang="pt-BR" sz="22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600"/>
              </a:spcBef>
              <a:defRPr/>
            </a:pPr>
            <a:endParaRPr lang="pt-BR" sz="22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Conteúdo 2"/>
          <p:cNvSpPr>
            <a:spLocks noGrp="1"/>
          </p:cNvSpPr>
          <p:nvPr>
            <p:ph idx="1"/>
          </p:nvPr>
        </p:nvSpPr>
        <p:spPr>
          <a:xfrm>
            <a:off x="2195513" y="6253163"/>
            <a:ext cx="4259262" cy="6048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Tempo de Visita</a:t>
            </a:r>
            <a:r>
              <a:rPr lang="pt-BR" sz="2400" dirty="0" smtClean="0">
                <a:solidFill>
                  <a:srgbClr val="FF0000"/>
                </a:solidFill>
              </a:rPr>
              <a:t>: Máximo de 4h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Visita Técnica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62468" name="Picture 4" descr="Imagem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412875"/>
            <a:ext cx="44799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39750" y="1628775"/>
            <a:ext cx="3198813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Reunião de Abertura: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Apresentações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Metodologia da Visita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Agenda planejada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1560" y="3501008"/>
            <a:ext cx="7273925" cy="2954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Validação das Informações: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Utilizar o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Instrumento de Verificação (anexo 5.10)</a:t>
            </a:r>
          </a:p>
          <a:p>
            <a:pPr marL="800100" lvl="1" indent="-34290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Preenchimento dos comentários de PF e OM</a:t>
            </a:r>
          </a:p>
          <a:p>
            <a:pPr marL="450850" lvl="1" indent="6350">
              <a:defRPr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Caso haja alteração da avaliação, descrever a justificativa para a Comissão Julgadora</a:t>
            </a:r>
          </a:p>
          <a:p>
            <a:pPr marL="342900" indent="-342900"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	</a:t>
            </a:r>
          </a:p>
          <a:p>
            <a:pPr marL="342900" indent="-342900">
              <a:buFontTx/>
              <a:buBlip>
                <a:blip r:embed="rId3"/>
              </a:buBlip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Reunião de Encerramento</a:t>
            </a:r>
          </a:p>
          <a:p>
            <a:pPr>
              <a:defRPr/>
            </a:pPr>
            <a:endParaRPr lang="pt-BR" sz="24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3"/>
          </p:nvPr>
        </p:nvGraphicFramePr>
        <p:xfrm>
          <a:off x="179512" y="1268760"/>
          <a:ext cx="7272808" cy="5608320"/>
        </p:xfrm>
        <a:graphic>
          <a:graphicData uri="http://schemas.openxmlformats.org/drawingml/2006/table">
            <a:tbl>
              <a:tblPr/>
              <a:tblGrid>
                <a:gridCol w="3135982"/>
                <a:gridCol w="4136826"/>
              </a:tblGrid>
              <a:tr h="272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alibri"/>
                          <a:ea typeface="Calibri"/>
                          <a:cs typeface="Times New Roman"/>
                        </a:rPr>
                        <a:t>QUESTÃO DE AVALIAÇÃO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Calibri"/>
                          <a:ea typeface="Calibri"/>
                          <a:cs typeface="Times New Roman"/>
                        </a:rPr>
                        <a:t>TÓPICOS DE VERIFICAÇÃO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909853">
                <a:tc>
                  <a:txBody>
                    <a:bodyPr/>
                    <a:lstStyle/>
                    <a:p>
                      <a:pPr marL="228600" indent="-133350" algn="just">
                        <a:spcAft>
                          <a:spcPts val="0"/>
                        </a:spcAft>
                        <a:tabLst>
                          <a:tab pos="355600" algn="l"/>
                          <a:tab pos="449263" algn="l"/>
                          <a:tab pos="3233738" algn="l"/>
                        </a:tabLst>
                      </a:pP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A.</a:t>
                      </a:r>
                      <a:r>
                        <a:rPr lang="pt-BR" sz="16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As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Times New Roman"/>
                          <a:cs typeface="Arial"/>
                        </a:rPr>
                        <a:t>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se conhece quais são as atividades desenvolvidas no seu Negocio e como associa a existência de uma atividade à outra.</a:t>
                      </a:r>
                    </a:p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como vê a relação de seu Negócio com os interesses da Sociedade.</a:t>
                      </a:r>
                    </a:p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Verificar como vê a relação de seu Negócio com o governo.</a:t>
                      </a: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2690">
                <a:tc>
                  <a:txBody>
                    <a:bodyPr/>
                    <a:lstStyle/>
                    <a:p>
                      <a:pPr marL="355600" indent="-2603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B.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As informações do mercado e do ambiente que cerca o negócio foram utilizadas na sua criação?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5600" indent="-1778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pt-BR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Verificar </a:t>
                      </a: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se conhece as tendências de mercado na sua área de atuação (se existem outros negócios similares no bairro/comunidade, como são praticados os preços nesses outros negócios similares, que produtos similares vendem e estão em falta, que novos negócios devem abrir no bairro ou na comunidade em um futuro próximo, por exemplo)</a:t>
                      </a:r>
                    </a:p>
                  </a:txBody>
                  <a:tcPr marL="8097" marR="80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850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Comentários</a:t>
                      </a:r>
                      <a:r>
                        <a:rPr lang="pt-BR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97" marR="80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Verificação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773238"/>
            <a:ext cx="6984826" cy="1684337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r>
              <a:rPr lang="pt-BR" sz="2600" dirty="0" smtClean="0">
                <a:solidFill>
                  <a:schemeClr val="accent4">
                    <a:lumMod val="75000"/>
                  </a:schemeClr>
                </a:solidFill>
              </a:rPr>
              <a:t>Após a conclusão dos verificadores, o Gestor Estadual submete a Comissão Julgadora, todas as empresas que foram visitadas, apresentando o relato, as avaliações, a pontuação no questionário de Autoavaliação do Negócio e os comentários do verificador.</a:t>
            </a: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pt-BR" sz="2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Finalistas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412776"/>
            <a:ext cx="6696670" cy="4525962"/>
          </a:xfrm>
        </p:spPr>
        <p:txBody>
          <a:bodyPr/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 decisão da Comissão Julgadora será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soberana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não havendo outra instância para recorrer.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 Gestor deve: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Atuar como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facilitador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Convocar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os Avaliadores e Verificadores;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Providenciar toda e qualquer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solução pertinente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ao processo para que possam ser promulgadas as candidatas vencedoras;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Blip>
                <a:blip r:embed="rId2"/>
              </a:buBlip>
              <a:defRPr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Lembrar aos juízes sobre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 sigilo das informações prestadas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 pela providência da divulgação das candidatas vencedoras em local e data previamente definidos.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2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Comissão Julgadora Estadual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 local deve ser definido pelo SEBRAE Local.</a:t>
            </a:r>
          </a:p>
          <a:p>
            <a:pPr marL="0" indent="0" algn="just">
              <a:buFont typeface="Arial" pitchFamily="34" charset="0"/>
              <a:buNone/>
              <a:defRPr/>
            </a:pPr>
            <a:endParaRPr lang="pt-BR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just"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Cada vencedora, na etapa estadual, receberá do SEBRAE Local: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placa/ troféu de reconhecimento;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certificado de premiação;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direito ao selo de vencedora estadual, explicitando o ciclo; </a:t>
            </a:r>
          </a:p>
          <a:p>
            <a:pPr marL="811213" lvl="1" indent="-411163" algn="just"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um curso da Matriz de Soluções Educacionais e/ou 16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(dezesseis) horas técnicas de consultoria.</a:t>
            </a:r>
          </a:p>
          <a:p>
            <a:pPr>
              <a:buFont typeface="Arial" pitchFamily="34" charset="0"/>
              <a:buNone/>
              <a:defRPr/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Cerimônia Estadual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7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28800"/>
            <a:ext cx="7283152" cy="4525963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O campo </a:t>
            </a:r>
            <a:r>
              <a:rPr lang="pt-BR" sz="2200" b="1" dirty="0" err="1" smtClean="0">
                <a:solidFill>
                  <a:schemeClr val="accent4">
                    <a:lumMod val="75000"/>
                  </a:schemeClr>
                </a:solidFill>
              </a:rPr>
              <a:t>E-mail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da empresária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é obrigatório para envio da devolutiva, caso não haja, colocar o e-mail do gestor. A devolutiva será enviada para o e-mail do gestor, assim você poderá mandar por correio a elas;</a:t>
            </a:r>
          </a:p>
          <a:p>
            <a:pPr algn="just">
              <a:buFont typeface="Arial" charset="0"/>
              <a:buNone/>
            </a:pP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Todas as candidatas receberão uma devolutiva sobre a autoavaliação do negócio e das suas Características do Comportamento Empreendedor. Esta devolutiva será confeccionada pelo site automaticamente e deverá ser encaminhada às empreendedoras pelo gestor estadual. As candidatas que realizarem sua candidatura diretamente pelo site do Prêmio poderão receber a devolutiva ao término de seu processo de candidatura.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Devolutiva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68611" name="Espaço Reservado para Conteúdo 2"/>
          <p:cNvSpPr>
            <a:spLocks noGrp="1"/>
          </p:cNvSpPr>
          <p:nvPr>
            <p:ph idx="1"/>
          </p:nvPr>
        </p:nvSpPr>
        <p:spPr>
          <a:xfrm>
            <a:off x="900113" y="1757363"/>
            <a:ext cx="7488237" cy="3400425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Cópia da documentação coletada das empresas (comprovação da regularidade fiscal/estatutária);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Pontuação da avaliação e comentários da verificação, atualizados no software;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Ata da Comissão Julgadora.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4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Envio da Documentação - FNQ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288340"/>
            <a:ext cx="550949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rgbClr val="FF0000"/>
                </a:solidFill>
                <a:latin typeface="+mn-lt"/>
              </a:rPr>
              <a:t>Atentar para o prazo!!! </a:t>
            </a:r>
          </a:p>
          <a:p>
            <a:pPr algn="ctr"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Caso, o estado não encaminhe a documentação acima descrita no prazo, as empresas vencedoras estaduais serão 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desconsideradas </a:t>
            </a:r>
            <a:r>
              <a:rPr lang="pt-BR" b="1" dirty="0">
                <a:solidFill>
                  <a:srgbClr val="FF0000"/>
                </a:solidFill>
              </a:rPr>
              <a:t>n</a:t>
            </a:r>
            <a:r>
              <a:rPr lang="pt-BR" b="1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etapa nacional.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Cabe ao Gestor Estadual indicar os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avaliadores estaduais com melhor desempenho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para que a FNQ possa designar os Avaliadores Nacionais. A FNQ irá considerar entre outras questões, a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pontuação dada pelo avaliador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estadual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e validada pelo verificador estadual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 número de avaliações/ciclos e seu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desempenho em atuação anterior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 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Indicação dos Avaliadores - FNQ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aixa para cima 6"/>
          <p:cNvSpPr/>
          <p:nvPr/>
        </p:nvSpPr>
        <p:spPr>
          <a:xfrm>
            <a:off x="755576" y="5517232"/>
            <a:ext cx="6120680" cy="108012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5 avaliadores participam da Cerimônia Nacional </a:t>
            </a:r>
            <a:endParaRPr lang="pt-BR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7200800" cy="452596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A Comissão Técnica Nacional deve classificar as candidatas que obtiverem desempenho igual ou superior a 75% do desempenho da candidata com maior pontuação na categoria correspondente e também classificar as melhores de cada categoria.</a:t>
            </a:r>
          </a:p>
          <a:p>
            <a:pPr marL="0" indent="0" algn="ctr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u="sng" dirty="0" smtClean="0">
                <a:solidFill>
                  <a:schemeClr val="accent4">
                    <a:lumMod val="75000"/>
                  </a:schemeClr>
                </a:solidFill>
              </a:rPr>
              <a:t>Mínimo de 5 e máximo de 7 candidatas de cada categoria serão encaminhadas à Comissão Julgadora Nacional (Banca de Juízes) 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pt-BR" sz="28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Empresas Classificadas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475656" y="1484784"/>
            <a:ext cx="7488510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Dia 5 de março – Novos Gestores(as):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Processo  de Gestão do Prêmio; 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Critérios e Fatores de Avaliação das Candidatas;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Papéis e Responsabilidades;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pt-BR" sz="2000" b="1" u="sng" dirty="0" smtClean="0">
                <a:solidFill>
                  <a:schemeClr val="accent4">
                    <a:lumMod val="75000"/>
                  </a:schemeClr>
                </a:solidFill>
              </a:rPr>
              <a:t>Dia 6 de março – Todos Gestores(as):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Regulamento 2013 e Principais mudanças do ciclo;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Metas 2013;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Cronograma 2013;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Novo Sistema;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Peças do Ciclo - Campanha e Plano de Mídia.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Pauta da Capacitação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Avaliação Nacional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71683" name="Espaço Reservado para Conteúdo 4"/>
          <p:cNvSpPr>
            <a:spLocks noGrp="1"/>
          </p:cNvSpPr>
          <p:nvPr>
            <p:ph idx="1"/>
          </p:nvPr>
        </p:nvSpPr>
        <p:spPr>
          <a:xfrm>
            <a:off x="971551" y="1600200"/>
            <a:ext cx="6264746" cy="4525963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Todas os relatos, que chegarem até esta fase, serão novamente avaliados por </a:t>
            </a:r>
            <a:r>
              <a:rPr lang="pt-BR" sz="2800" b="1" dirty="0" smtClean="0">
                <a:solidFill>
                  <a:schemeClr val="accent4">
                    <a:lumMod val="75000"/>
                  </a:schemeClr>
                </a:solidFill>
              </a:rPr>
              <a:t>2 ou 3 avaliadores nacionais</a:t>
            </a: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 indicados pelos gestores estaduais e validados pela FNQ. </a:t>
            </a:r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pt-BR" sz="2800" dirty="0" smtClean="0">
                <a:solidFill>
                  <a:schemeClr val="accent4">
                    <a:lumMod val="75000"/>
                  </a:schemeClr>
                </a:solidFill>
              </a:rPr>
              <a:t>Essas avaliações serão submetidas a uma Comissão Técnica Nacional para a seleção das nove (9) vencedoras nacionais.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Seleção das </a:t>
            </a:r>
            <a:r>
              <a:rPr lang="pt-BR" sz="3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Vencedoras Nacionais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12776"/>
            <a:ext cx="7004769" cy="252028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Os membros da Comissão Técnica Nacional serão escolhidos pela FNQ com base em sua </a:t>
            </a:r>
            <a:r>
              <a:rPr lang="pt-BR" sz="2000" b="1" i="1" dirty="0" smtClean="0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na avaliação nacional, quantidade de histórias avaliadas, quantidade de ciclos como avaliador/verificador, entre outros requisitos.  Os 5 melhores (1 de cada região) serão homenageados na Cerimônia Nacional.</a:t>
            </a: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endParaRPr lang="pt-BR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As vencedoras nacionais receberão: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Troféu  Ouro, Prata, ou Bronze;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Certificado de Participação; </a:t>
            </a:r>
          </a:p>
          <a:p>
            <a:pPr marL="850900" lvl="1" indent="-450850" algn="just">
              <a:lnSpc>
                <a:spcPct val="150000"/>
              </a:lnSpc>
              <a:buFont typeface="Arial" pitchFamily="34" charset="0"/>
              <a:buBlip>
                <a:blip r:embed="rId2"/>
              </a:buBlip>
              <a:defRPr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Viagem para capacitação em território nacional.</a:t>
            </a:r>
          </a:p>
          <a:p>
            <a:pPr marL="755650" lvl="1" indent="-355600" algn="just">
              <a:lnSpc>
                <a:spcPct val="150000"/>
              </a:lnSpc>
              <a:buNone/>
              <a:defRPr/>
            </a:pPr>
            <a:endParaRPr lang="pt-BR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Cerimônia Nacional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395289" y="2125931"/>
            <a:ext cx="727305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Este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evento é estratégico para o Prêmio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pois é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nessa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ocasião que participarão todas as partes interessadas do Prêmio, trazendo muita visibilidade ao projeto: </a:t>
            </a:r>
          </a:p>
          <a:p>
            <a:pPr marL="365125" indent="-365125" algn="just" eaLnBrk="0" hangingPunct="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</a:rPr>
              <a:t>ganhadoras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ouro, prata e bronze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receberão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uma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viagem de capacitação no território nacional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com duração de até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3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dias (incluindo deslocamentos de ida e volta) em data e local a ser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informado.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+mn-lt"/>
              <a:ea typeface="Calibri" pitchFamily="34" charset="0"/>
            </a:endParaRPr>
          </a:p>
          <a:p>
            <a:pPr marL="365125" indent="-365125" algn="just" eaLnBrk="0" hangingPunct="0"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As empreendedoras dos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(trê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) melhores relatos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sendo um de cada categoria,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independentemente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da região, serão contempladas com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todos os prêmios das etapas anteriores, bem como de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uma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viagem internacional.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Aprendizado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39750" y="1773238"/>
            <a:ext cx="4032250" cy="1655762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F3151"/>
            </a:solidFill>
            <a:miter lim="800000"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/>
          <a:lstStyle/>
          <a:p>
            <a:pPr marL="355600" lvl="1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Resultados do ciclo</a:t>
            </a:r>
          </a:p>
          <a:p>
            <a:pPr marL="355600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Pesquisas de Satisfação</a:t>
            </a:r>
          </a:p>
          <a:p>
            <a:pPr marL="355600" lvl="1" indent="-260350">
              <a:buFont typeface="Symbol" pitchFamily="18" charset="2"/>
              <a:buChar char="·"/>
              <a:defRPr/>
            </a:pP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</a:rPr>
              <a:t>Avaliação de desempenho dos avaliadores e verificadores</a:t>
            </a:r>
            <a:endParaRPr lang="pt-BR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</a:endParaRP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6261100" y="1905000"/>
            <a:ext cx="2055813" cy="1524000"/>
          </a:xfrm>
          <a:prstGeom prst="flowChartAlternateProcess">
            <a:avLst/>
          </a:prstGeom>
          <a:solidFill>
            <a:srgbClr val="5F497A"/>
          </a:solidFill>
          <a:ln w="12700">
            <a:noFill/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APRENDIZADO</a:t>
            </a:r>
          </a:p>
          <a:p>
            <a:pPr algn="ctr">
              <a:defRPr/>
            </a:pPr>
            <a:endParaRPr lang="pt-BR" sz="20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Reunião de </a:t>
            </a:r>
          </a:p>
          <a:p>
            <a:pPr algn="ctr">
              <a:defRPr/>
            </a:pPr>
            <a:r>
              <a:rPr lang="pt-BR" sz="2000" b="1" dirty="0">
                <a:solidFill>
                  <a:srgbClr val="FFFFFF"/>
                </a:solidFill>
                <a:latin typeface="Calibri" pitchFamily="34" charset="0"/>
              </a:rPr>
              <a:t>Análise Crítica</a:t>
            </a:r>
            <a:endParaRPr lang="pt-BR" sz="2000" dirty="0">
              <a:latin typeface="Arial" pitchFamily="34" charset="0"/>
            </a:endParaRP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5003800" y="2133600"/>
            <a:ext cx="1008063" cy="944563"/>
          </a:xfrm>
          <a:prstGeom prst="rightArrow">
            <a:avLst>
              <a:gd name="adj1" fmla="val 50000"/>
              <a:gd name="adj2" fmla="val 38679"/>
            </a:avLst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pt-BR">
              <a:latin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5536" y="4221088"/>
            <a:ext cx="65532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 aprendizado é a busca e alcance de um novo patamar de conhecimento por meio da percepção, reflexão, avaliação e compartilhamento de experiências.</a:t>
            </a:r>
          </a:p>
          <a:p>
            <a:pPr algn="r">
              <a:defRPr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Fonte: FNQ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Conteúdo 1"/>
          <p:cNvSpPr>
            <a:spLocks noGrp="1"/>
          </p:cNvSpPr>
          <p:nvPr>
            <p:ph idx="1"/>
          </p:nvPr>
        </p:nvSpPr>
        <p:spPr>
          <a:xfrm>
            <a:off x="684213" y="1600200"/>
            <a:ext cx="6840115" cy="4525963"/>
          </a:xfrm>
        </p:spPr>
        <p:txBody>
          <a:bodyPr/>
          <a:lstStyle/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três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ganhadoras da etapa nacional serão contempladas com uma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viagem internacional de até 10 (dez) dias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de duração (incluídos os deslocamentos aéreos de ida e volta).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Os gestores das respectivas ganhadoras participam da viagem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 tema será sobre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gestão empresarial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e/ou ao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segmento de negócio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vencedoras;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destino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será definido pela coordenação do Prêmio;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Os cursos e as viagens, patrocinados pelos promotores do Prêmio,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são individuais e intransferíveis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data e o local serão informados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durante o evento de premiação nacional em Brasília. </a:t>
            </a:r>
          </a:p>
          <a:p>
            <a:pPr algn="just">
              <a:buFont typeface="Arial" charset="0"/>
              <a:buBlip>
                <a:blip r:embed="rId2"/>
              </a:buBlip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As providências relativas à documentação para a viagem internacional serão de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responsabilidade de cada participante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algn="just"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7188" y="40957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Viagem Internacional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2203450"/>
            <a:ext cx="8640638" cy="25939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Critérios de julgamento;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Instrumento de avaliação;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Tabela de Pontuação;</a:t>
            </a:r>
          </a:p>
          <a:p>
            <a:pPr marL="0" indent="0" eaLnBrk="1" hangingPunct="1">
              <a:lnSpc>
                <a:spcPct val="150000"/>
              </a:lnSpc>
              <a:buFontTx/>
              <a:buChar char="-"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Devolutiva.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Avaliação das candidatas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388424" cy="2593975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1) 	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Superação da mulher;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2)	Visão de Futuro;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3)	Ideias inovadoras e adaptação às novas tendências;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4)	Atuação democrática, transparente, inspiradora e motivadora;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5)	Participação ativa nos negócios, perseverança e superação dos desafios;</a:t>
            </a: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6)	Ambiente participativo e agradável para quem trabalha no seu negócio;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7)	Estabelecimento de relacionamentos duradouros com os clientes;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8)	Preocupação com a preservação do meio ambiente e da cultura da sua região;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Estabelecimento de parcerias para o desenvolvimento das atividades;</a:t>
            </a:r>
          </a:p>
          <a:p>
            <a:pPr>
              <a:buFont typeface="Arial" charset="0"/>
              <a:buAutoNum type="arabicParenR" startAt="9"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Lições aprendidas (por meio de experimentações, erros cometidos            ou compartilhamento de informações);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11)	Crescimento dos resultados obtidos;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12)	Contribuição para o desenvolvimento de outras empreendedoras.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de Julgamento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251520" y="1484784"/>
            <a:ext cx="7992888" cy="2593975"/>
          </a:xfrm>
        </p:spPr>
        <p:txBody>
          <a:bodyPr/>
          <a:lstStyle/>
          <a:p>
            <a:pPr>
              <a:buNone/>
            </a:pPr>
            <a:r>
              <a:rPr lang="pt-BR" sz="1800" b="1" dirty="0" smtClean="0">
                <a:solidFill>
                  <a:schemeClr val="accent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.</a:t>
            </a:r>
            <a:endParaRPr lang="pt-BR" sz="1800" dirty="0" smtClean="0">
              <a:solidFill>
                <a:schemeClr val="accent1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0481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Critérios de Avaliação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Espaço Reservado para Conteúdo 7"/>
          <p:cNvGraphicFramePr>
            <a:graphicFrameLocks/>
          </p:cNvGraphicFramePr>
          <p:nvPr/>
        </p:nvGraphicFramePr>
        <p:xfrm>
          <a:off x="107504" y="1600200"/>
          <a:ext cx="756084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de cantos arredondados 6"/>
          <p:cNvSpPr/>
          <p:nvPr/>
        </p:nvSpPr>
        <p:spPr bwMode="auto">
          <a:xfrm>
            <a:off x="7380312" y="1988840"/>
            <a:ext cx="1620366" cy="422624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3 critérios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11 sub critérios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28 itens *   (</a:t>
            </a:r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charset="0"/>
              </a:rPr>
              <a:t>requisitos)</a:t>
            </a:r>
          </a:p>
          <a:p>
            <a:pPr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  <a:p>
            <a:pPr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Conteúdo 2"/>
          <p:cNvSpPr>
            <a:spLocks noGrp="1"/>
          </p:cNvSpPr>
          <p:nvPr>
            <p:ph idx="1"/>
          </p:nvPr>
        </p:nvSpPr>
        <p:spPr>
          <a:xfrm>
            <a:off x="1238250" y="1350963"/>
            <a:ext cx="7654925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1. CRIAÇÃO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1.1 PENSAMENTO SISTÊMICO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1.2 CULTURA DE INOVAÇÃO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2. DESENVOLVIMENTO (CONDUÇÃO) DO NEGÓCIO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2.1 LIDERANÇA E CONSTÂNCIA DE PROPÓSITOS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2.2 ORIENTAÇÃO POR PROCESSOS E INFORMAÇÕES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2.3 VALORIZAÇÃO DAS PESSOAS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2.4 CONHECIMENTO SOBRE O CLIENTE E O MERCADO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2.5 RESPONSABILIDADE SOCIAL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2.6 DESENVOLVIMENTO DE PARCERIAS</a:t>
            </a:r>
          </a:p>
          <a:p>
            <a:pPr>
              <a:buFont typeface="Arial" charset="0"/>
              <a:buNone/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3. GERAÇÃO DE VALOR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3.1 VISÃO DE FUTURO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3.2 APRENDIZADO ORGANIZACIONAL </a:t>
            </a:r>
          </a:p>
          <a:p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3.3 GERAÇÃO DE VALOR </a:t>
            </a:r>
          </a:p>
          <a:p>
            <a:pPr>
              <a:buFont typeface="Arial" charset="0"/>
              <a:buNone/>
            </a:pPr>
            <a:endParaRPr lang="pt-BR" sz="20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873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Instrumento de Avaliação </a:t>
            </a:r>
            <a:endParaRPr lang="pt-BR" sz="35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Tabela de Pontuação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3174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7056437" cy="588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Grp="1" noChangeArrowheads="1"/>
          </p:cNvSpPr>
          <p:nvPr>
            <p:ph idx="1"/>
          </p:nvPr>
        </p:nvSpPr>
        <p:spPr>
          <a:xfrm>
            <a:off x="3000375" y="2071688"/>
            <a:ext cx="3900488" cy="2686050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 </a:t>
            </a: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Nome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Estado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Função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Arial" pitchFamily="34" charset="0"/>
              <a:buBlip>
                <a:blip r:embed="rId2"/>
              </a:buBlip>
              <a:defRPr/>
            </a:pPr>
            <a:r>
              <a:rPr lang="pt-BR" sz="4000" b="1" kern="0" dirty="0" smtClean="0">
                <a:solidFill>
                  <a:schemeClr val="accent4">
                    <a:lumMod val="75000"/>
                  </a:schemeClr>
                </a:solidFill>
                <a:cs typeface="Arial" charset="0"/>
              </a:rPr>
              <a:t> Expectativas</a:t>
            </a:r>
            <a:endParaRPr lang="pt-BR" sz="4000" b="1" kern="0" dirty="0">
              <a:solidFill>
                <a:schemeClr val="accent4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Abertura e Apresentação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3"/>
          </p:nvPr>
        </p:nvGraphicFramePr>
        <p:xfrm>
          <a:off x="395536" y="1700808"/>
          <a:ext cx="8280920" cy="3076651"/>
        </p:xfrm>
        <a:graphic>
          <a:graphicData uri="http://schemas.openxmlformats.org/drawingml/2006/table">
            <a:tbl>
              <a:tblPr/>
              <a:tblGrid>
                <a:gridCol w="4338949"/>
                <a:gridCol w="1172404"/>
                <a:gridCol w="874168"/>
                <a:gridCol w="874168"/>
                <a:gridCol w="1021231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ITEM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Evidência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Onde? Quais linhas?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</a:tr>
              <a:tr h="5836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(nenhuma)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(leve)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Arial"/>
                        </a:rPr>
                        <a:t>(forte)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49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8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A. As informações utilizadas na concretização do sonho demonstram consciência da interdependência entre os diversos componentes do negócio?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4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B. As informações do mercado e do ambiente que cerca o negócio foram utilizadas na sua criação?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PONTUAÇÃO GERAL DO SUB-CRITÉRIO</a:t>
                      </a:r>
                      <a:endParaRPr lang="pt-BR" sz="160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Arial"/>
                        </a:rPr>
                        <a:t>40</a:t>
                      </a:r>
                      <a:endParaRPr lang="pt-B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2493" marR="124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Sistema de Avaliação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740352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Observar as orientações do Manual do Gestor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na realização do ciclo 2013;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Repassar o Manual 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Gestor e os conhecimentos obtidos na capacitação dos gestores ao novo(a) gestor(a),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caso seja substituído(a)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Viabilizar o Prêmio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em seu Estado, incluindo todas 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formas de parcerias, convênios, contratos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entre outras ações necessárias para a obtenção do êxito na implementação do Prêmio; 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Desenvolver um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cronograma físico-financeiro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que contemple todas as etapas de desenvolvimento do Prêmio, com as respectivas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distribuições de responsabilidade e de recursos entre os parceiros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e/ou promotores do Prêmio no seu Estado, de forma harmônica e compatível com o perfil dos parceiros;</a:t>
            </a:r>
          </a:p>
          <a:p>
            <a:pPr lvl="0">
              <a:buNone/>
            </a:pPr>
            <a:endParaRPr lang="pt-BR" sz="24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Estimular a realização do Prêmio em seu Estado.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Esta realização dependerá, também, da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articulação com parceiros locais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visando à sustentabilidade do Prêmio;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Receber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as inscrições estaduais, os questionários de autoavaliação sobre o negócio, de características do comportamento empreendedor e os relatos das candidatas;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Designar pelo menos 3 avaliadores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para a leitura dos relatos que tiverem melhor pontuação na autoavaliação sobre o negócio; 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Definir as candidatas que serão visitadas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com base no </a:t>
            </a:r>
            <a:r>
              <a:rPr lang="pt-BR" sz="2200" i="1" dirty="0" smtClean="0">
                <a:solidFill>
                  <a:schemeClr val="accent4">
                    <a:lumMod val="75000"/>
                  </a:schemeClr>
                </a:solidFill>
              </a:rPr>
              <a:t>ranking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pontuação após a avaliação pelos avaliadores (melhor pontuadas) – Ver Instrumento de Avaliação –  ver anexo 5.9;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Contatar as candidatas consideradas classificadas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tendo o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compromisso de orientá-las sobre a etapa de visita às instalações;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Angariar voluntários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qualificados para realização das avaliações/visitas de verificação das candidatas;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Acatar as orientações vindas do representante do Comitê Gestor de sua região, bem como responder às demandas de informações dele recebidas.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Solicitar à FNQ, o instrutor, bem como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viabilizar a capacitação dos avaliadores/verificadores em seu estado;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Dimensionar o quantitativo e a seleção dos avaliadores e 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que participarão do processo de avaliação/verificação das candidatas;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Fornecer acesso aos avaliadores e 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na área administrativa do sistema do Prêmio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Providenciar a logística da viagem da equipe de verificadores,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que são os responsáveis pelas visitas às candidatas e que devem fazê-las utilizando o Instrumento de Verificação estabelecido pelo Prêmio (Anexo 5.10); 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Orientar a equipe de avaliadores/verificadores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sobre todos os documentos pertinentes ao Prêmio incluindo o Regulamento e o Código de Ética;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Logística das finalistas e/ou vencedoras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para a cerimônia estadual;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Acompanhar as vencedoras estaduais na cerimônia nacional;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Assegurar a conclusão das avaliações pelos voluntários;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Validar os comentários dos verificadores;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Formar uma Comissão Julgadora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que deve ser composta, preferencialmente, por pessoas notoriamente isentas e qualificadas, que representem as organizações e instituições promotoras e parceiras e estejam alinhadas à missão do Prêmio SEBRAE Mulher de Negócios, lembrando que a Comissão Julgadora exercerá seu trabalho de forma não remunerada e deverá ter pelo menos 3 (três) integrantes;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Orientar a Comissão Julgadora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sobre todos os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documentos pertinentes ao Prêmio,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incluindo o Regulamento e o Código de Ética;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Participar da Comissão Julgadora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como um mediador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de todo o processo de avaliação. Sugere-se que seja realizada uma reunião prévia com a Comissão Julgadora, ou o envio de manual da Comissão Julgadora , para orientá-la sobre os trabalhos, código de ética, esclarecer as possíveis dúvidas existentes e oferecer as condições necessárias a ela para a execução dos trabalhos e a definição das candidatas vencedoras de cada categoria;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Indicar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as vencedoras estaduais no sistema do Prêmio;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Encaminhar a devolutiva sobre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 autoavaliação do negócio e sobre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as características do comportamento empreendedor a todas as candidatas;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Gestor Estadual: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Encaminhar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à FNQ toda 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a documentação, atualizada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, das vencedoras estaduais, bem como atualizar o software do Prêmio;</a:t>
            </a:r>
          </a:p>
          <a:p>
            <a:pPr lvl="0"/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Indicar avaliadores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para a etapa nacional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uma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pesquisa de satisfação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sobre o ciclo junto às candidatas (usar anexo 5.11);</a:t>
            </a:r>
          </a:p>
          <a:p>
            <a:pPr lvl="0"/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Realizar a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 reunião com os participantes (avaliadores, verificadores, juízes, entre outros) sobre o aprendizado 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do ciclo</a:t>
            </a:r>
            <a:r>
              <a:rPr lang="pt-BR" sz="2200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Da FNQ: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Atualizar o Manual do Gestor e da Banca Avaliadora, a cada ciclo,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conforme o acordado na reunião de aprendizado junto aos integrantes dos comitês executivo e gestor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Capacitar os gestores estaduais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padronizar nacionalmente o processo, além de proporcionar uma melhor gestão do Prêmio, principalmente para aqueles que estão nos seus primeiros ciclos; 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Capacitar os instrutores multiplicadores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que esses tenham as condições de capacitar os avaliadores/verificadores voluntários para avaliar as candidatas ao Prêmio em cada Estado com base nos critérios de avaliação; 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Designar instrutores e enviar materiais didáticos aos gestores estaduais,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para que esses possam realizar a capacitação de avaliadores;*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Formar a equipe de Avaliadores Nacionais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designados pelos estados para a avaliação nacional;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Da FNQ: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Coordenar o processo de avaliação das candidatas da Etapa Nacional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seleção das finalistas nacionais;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Formar a Comissão Julgadora Nacional,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lembrando que esta exercerá seu trabalho de forma não remunerada;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Orientar a Comissão Julgadora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sobre todos os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documentos pertinentes ao Prêmio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incluindo o Regulamento e o Código de Ética, inclusive os relatos e comentários dos verificadores, das finalistas do Prêmio;</a:t>
            </a:r>
          </a:p>
          <a:p>
            <a:pPr lvl="0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Participar da Comissão Julgadora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como um mediador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de todo o processo de avaliação. 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Processo de Gestão do Prêmio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7107" name="Imagem 5" descr="Imagem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72612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seta para baixo 5"/>
          <p:cNvSpPr/>
          <p:nvPr/>
        </p:nvSpPr>
        <p:spPr>
          <a:xfrm>
            <a:off x="3851920" y="1628800"/>
            <a:ext cx="3240360" cy="432048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Autoavaliação do Negócio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Executivo: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Participar em todos os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encontros do Comitê Gestor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Identificar novas demandas, expectativas e necessidades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para viabilização financeira dos encontros;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Garantir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alinhamento estratégico e operacional do Comitê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Identificar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ações e estratégias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garantam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cumprimento das metas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Revisar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o conjunto de documentos do Prêmio (metodologia de avaliação/verificação, regulamento, código de ética, regimento do Comitê Gestor), a metodologia de avaliação das candidatas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e definir novas demandas;</a:t>
            </a: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Garantir o </a:t>
            </a: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bom atendimento às empresárias, instrutores, avaliadores, verificadores e gestores do PSMN;</a:t>
            </a:r>
            <a:endParaRPr lang="pt-BR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Representar os realizadores em comissões julgadoras e cerimônias estaduais;</a:t>
            </a:r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Executivo: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a linha de corte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empresas que vão para a Comissão Técnica da Etapa Nacional;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as finalistas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que vão para a Comissão Julgadora Nacional;</a:t>
            </a:r>
          </a:p>
          <a:p>
            <a:pPr lvl="1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Definir os gestores e avaliadores a serem homenageados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na Cerimônia Nacional.</a:t>
            </a:r>
          </a:p>
          <a:p>
            <a:pPr lvl="0">
              <a:buNone/>
            </a:pPr>
            <a:endParaRPr lang="pt-BR" sz="2200" dirty="0" smtClean="0"/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0" y="1340768"/>
            <a:ext cx="7812360" cy="504098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200" b="1" u="sng" dirty="0" smtClean="0">
                <a:solidFill>
                  <a:schemeClr val="accent4">
                    <a:lumMod val="75000"/>
                  </a:schemeClr>
                </a:solidFill>
              </a:rPr>
              <a:t>Do Comitê Gestor:</a:t>
            </a:r>
          </a:p>
          <a:p>
            <a:pPr lvl="0"/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Implementar as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diretrizes do Comitê Executivo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Validar das resoluções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do Comitê Executivo;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Disseminar as decisões tomadas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aos estados que representa;</a:t>
            </a:r>
          </a:p>
          <a:p>
            <a:pPr lvl="0"/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Articular e ser o interlocutor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na busca e repasse de informações junto aos Estados que representa.</a:t>
            </a:r>
          </a:p>
          <a:p>
            <a:pPr lvl="0">
              <a:buNone/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Papéis e Responsabilidades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pt-BR" sz="4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Muito Agradecido!!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Francisco Teixeira Neto</a:t>
            </a:r>
          </a:p>
          <a:p>
            <a:pPr algn="ctr">
              <a:buNone/>
            </a:pPr>
            <a:r>
              <a:rPr lang="pt-BR" sz="4400" dirty="0" smtClean="0">
                <a:solidFill>
                  <a:schemeClr val="accent4">
                    <a:lumMod val="50000"/>
                  </a:schemeClr>
                </a:solidFill>
              </a:rPr>
              <a:t>Fone: 11 55097717</a:t>
            </a:r>
          </a:p>
          <a:p>
            <a:pPr algn="ctr">
              <a:buNone/>
            </a:pPr>
            <a:r>
              <a:rPr lang="pt-BR" dirty="0" smtClean="0">
                <a:solidFill>
                  <a:schemeClr val="accent4">
                    <a:lumMod val="50000"/>
                  </a:schemeClr>
                </a:solidFill>
              </a:rPr>
              <a:t>francisco.teixeira@fnq.org.br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A7E46B-C06F-4A48-A81D-2C8774296C46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12750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Planejamento do Ciclo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03263" y="1365250"/>
            <a:ext cx="7412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Perceber a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realidade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avaliar os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caminhos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construir um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referencial futuro</a:t>
            </a:r>
            <a:r>
              <a:rPr lang="pt-BR" sz="2400" dirty="0">
                <a:solidFill>
                  <a:schemeClr val="accent4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pic>
        <p:nvPicPr>
          <p:cNvPr id="48132" name="Imagem 6" descr="Imagem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348880"/>
            <a:ext cx="6410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Conteúdo 2"/>
          <p:cNvSpPr>
            <a:spLocks noGrp="1"/>
          </p:cNvSpPr>
          <p:nvPr>
            <p:ph idx="1"/>
          </p:nvPr>
        </p:nvSpPr>
        <p:spPr>
          <a:xfrm>
            <a:off x="744538" y="1855788"/>
            <a:ext cx="6563766" cy="4525962"/>
          </a:xfrm>
        </p:spPr>
        <p:txBody>
          <a:bodyPr/>
          <a:lstStyle/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Estadual com as Empresárias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evento envolvendo autoridades, jornalistas e representantes de entidades empresariais, assim como as empresárias vencedoras de outros ciclos para dar seu depoimento;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Estadual Interno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nesse caso, não há a participação das empresárias. O objetivo principal é mobilizar os colaboradores do SEBRAE e Entidades Empresariais para a captação de candidaturas;</a:t>
            </a:r>
          </a:p>
          <a:p>
            <a:pPr>
              <a:buFont typeface="Arial" charset="0"/>
              <a:buBlip>
                <a:blip r:embed="rId2"/>
              </a:buBlip>
            </a:pPr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Lançamento sem evento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– Nesse caso, o gestor pode utilizar o </a:t>
            </a:r>
            <a:r>
              <a:rPr lang="pt-BR" sz="2000" i="1" dirty="0" smtClean="0">
                <a:solidFill>
                  <a:schemeClr val="accent4">
                    <a:lumMod val="75000"/>
                  </a:schemeClr>
                </a:solidFill>
              </a:rPr>
              <a:t>mailing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das empresas inscritas nas edições anteriores, mas que ainda não venceram o Prêmio, objetivando garantir a fidelidade das mesmas. Além disso, também pode sensibilizar a cadeia de valor (clientes e fornecedores) dos realizadores do Prêmio.</a:t>
            </a:r>
          </a:p>
          <a:p>
            <a:pPr>
              <a:buFont typeface="Arial" charset="0"/>
              <a:buBlip>
                <a:blip r:embed="rId2"/>
              </a:buBlip>
            </a:pPr>
            <a:endParaRPr lang="pt-BR" sz="2200" dirty="0" smtClean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57188" y="339725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Lançamento do Ciclo</a:t>
            </a:r>
            <a:endParaRPr lang="pt-BR" sz="44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357188" y="484188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DaunPenh" pitchFamily="2" charset="0"/>
              </a:rPr>
              <a:t>Inscrições/Candidaturas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706712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inscrições/candidaturas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podem ser realizadas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: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No </a:t>
            </a:r>
            <a:r>
              <a:rPr lang="pt-BR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site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: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  <a:hlinkClick r:id="rId2"/>
              </a:rPr>
              <a:t>www.mulherdenegocios.sebrae.com.br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; 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Envio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da Ficha de Inscrição pelo </a:t>
            </a:r>
            <a:r>
              <a:rPr lang="pt-BR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correio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para o SEBRAE, ou entrega no Ponto de Atendimento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seu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estado.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pt-BR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Candidatura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: essa só se caracteriza quando a candidata apresenta: 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Ficha de inscrição preenchida completamente;</a:t>
            </a: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Relato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 dentro dos padrões do Prêmio;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 </a:t>
            </a: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Questionário de </a:t>
            </a: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Autoavaliação sobre o Negócio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e;</a:t>
            </a:r>
          </a:p>
          <a:p>
            <a:pPr marL="1657350" lvl="3" indent="-2857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Questionário das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Características do Comportamento </a:t>
            </a: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Empreendedor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;</a:t>
            </a: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defRPr/>
            </a:pPr>
            <a:endParaRPr lang="pt-BR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As candidaturas que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vierem em papel serão inseridas no sistema do Prêmio,  na parte administrativa, acessada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com o </a:t>
            </a:r>
            <a:r>
              <a:rPr lang="pt-BR" i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login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e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senha em: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  <a:hlinkClick r:id="rId3"/>
              </a:rPr>
              <a:t>www.mulherdenegocios.sebrae.com.br/admin</a:t>
            </a:r>
            <a:endParaRPr lang="pt-BR" dirty="0" smtClean="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Para solicitar o acesso, enviar email para: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  <a:hlinkClick r:id="rId4"/>
              </a:rPr>
              <a:t>mulherdenegocios@fnq.org.br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57188" y="411163"/>
            <a:ext cx="8429625" cy="857250"/>
          </a:xfrm>
          <a:prstGeom prst="roundRect">
            <a:avLst>
              <a:gd name="adj" fmla="val 254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Autoavaliação Sobre o Negócio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899225"/>
            <a:ext cx="1547664" cy="19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4070" t="19313" r="24460" b="8829"/>
          <a:stretch>
            <a:fillRect/>
          </a:stretch>
        </p:blipFill>
        <p:spPr bwMode="auto">
          <a:xfrm>
            <a:off x="467544" y="1340768"/>
            <a:ext cx="669674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em seta para a esquerda 8"/>
          <p:cNvSpPr/>
          <p:nvPr/>
        </p:nvSpPr>
        <p:spPr>
          <a:xfrm>
            <a:off x="6372200" y="2060848"/>
            <a:ext cx="1907704" cy="2160240"/>
          </a:xfrm>
          <a:prstGeom prst="lef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10 Perguntas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3869</Words>
  <Application>Microsoft Office PowerPoint</Application>
  <PresentationFormat>Apresentação na tela (4:3)</PresentationFormat>
  <Paragraphs>431</Paragraphs>
  <Slides>53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53</vt:i4>
      </vt:variant>
    </vt:vector>
  </HeadingPairs>
  <TitlesOfParts>
    <vt:vector size="56" baseType="lpstr">
      <vt:lpstr>1_Tema do Office</vt:lpstr>
      <vt:lpstr>Personalizar design</vt:lpstr>
      <vt:lpstr>1_Personalizar design</vt:lpstr>
      <vt:lpstr>Capacitação de NOVOS Gestores(as) Prêmio SEBRAE  Mulher de Negócios ciclo 2013  Brasília, 5 e 6 de março de 2013.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7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Prêmio SEBRAE  Mulher de Negócios</dc:title>
  <dc:creator>julianai</dc:creator>
  <cp:lastModifiedBy>magaly.rodrigues</cp:lastModifiedBy>
  <cp:revision>191</cp:revision>
  <dcterms:created xsi:type="dcterms:W3CDTF">2011-07-26T15:49:41Z</dcterms:created>
  <dcterms:modified xsi:type="dcterms:W3CDTF">2013-02-08T12:27:21Z</dcterms:modified>
</cp:coreProperties>
</file>