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04" r:id="rId3"/>
  </p:sldMasterIdLst>
  <p:notesMasterIdLst>
    <p:notesMasterId r:id="rId44"/>
  </p:notesMasterIdLst>
  <p:sldIdLst>
    <p:sldId id="256" r:id="rId4"/>
    <p:sldId id="279" r:id="rId5"/>
    <p:sldId id="328" r:id="rId6"/>
    <p:sldId id="410" r:id="rId7"/>
    <p:sldId id="425" r:id="rId8"/>
    <p:sldId id="426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09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19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12" r:id="rId34"/>
    <p:sldId id="450" r:id="rId35"/>
    <p:sldId id="451" r:id="rId36"/>
    <p:sldId id="452" r:id="rId37"/>
    <p:sldId id="453" r:id="rId38"/>
    <p:sldId id="454" r:id="rId39"/>
    <p:sldId id="455" r:id="rId40"/>
    <p:sldId id="456" r:id="rId41"/>
    <p:sldId id="457" r:id="rId42"/>
    <p:sldId id="408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35D78-7444-4685-850E-17BC72B87F3D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4F688-ECE3-471D-9A41-57DF3C5733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41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F688-ECE3-471D-9A41-57DF3C57336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4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C6842-EE94-4006-BB23-285F95B4901A}" type="datetime1">
              <a:rPr lang="pt-BR"/>
              <a:pPr>
                <a:defRPr/>
              </a:pPr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1612D-360C-4471-8C1B-6AF3BEE75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080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-24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10502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D4E93-0C33-4DA2-981A-6D2F7771BCD3}" type="datetime1">
              <a:rPr lang="pt-BR"/>
              <a:pPr>
                <a:defRPr/>
              </a:pPr>
              <a:t>17/02/2014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89DDA-413A-4565-B1A8-7E867019B70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29689" t="28843" r="40671" b="20901"/>
          <a:stretch>
            <a:fillRect/>
          </a:stretch>
        </p:blipFill>
        <p:spPr bwMode="auto">
          <a:xfrm>
            <a:off x="6765708" y="0"/>
            <a:ext cx="23782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magemPSMN.bmp"/>
          <p:cNvPicPr>
            <a:picLocks noChangeAspect="1"/>
          </p:cNvPicPr>
          <p:nvPr userDrawn="1"/>
        </p:nvPicPr>
        <p:blipFill>
          <a:blip r:embed="rId2" cstate="print">
            <a:lum bright="-7000"/>
          </a:blip>
          <a:stretch>
            <a:fillRect/>
          </a:stretch>
        </p:blipFill>
        <p:spPr>
          <a:xfrm>
            <a:off x="0" y="0"/>
            <a:ext cx="627991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146C8-EF32-44FB-9EB5-B3D483FB96FD}" type="datetime1">
              <a:rPr lang="pt-BR"/>
              <a:pPr>
                <a:defRPr/>
              </a:pPr>
              <a:t>17/02/2014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9F0D9-F477-4F5A-910F-4A4747AB55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D18A-3D5E-47C3-8410-E0198E97C889}" type="datetime1">
              <a:rPr lang="pt-BR"/>
              <a:pPr>
                <a:defRPr/>
              </a:pPr>
              <a:t>17/02/2014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AA07-9199-43A2-82F7-D8DFE32E6E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B6C8A-C3BC-4C6B-B2DD-62113B98C134}" type="datetime1">
              <a:rPr lang="pt-BR"/>
              <a:pPr>
                <a:defRPr/>
              </a:pPr>
              <a:t>17/02/2014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C6DFA-84D6-4BE8-95EE-4D34B35D9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B931-CEA2-4F7E-9CF7-31CD49EB0922}" type="datetime1">
              <a:rPr lang="pt-BR"/>
              <a:pPr>
                <a:defRPr/>
              </a:pPr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17AD6-2DCA-40F4-A584-98A8134022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CBF0E-FC13-4A34-822C-7A82D285ED66}" type="datetime1">
              <a:rPr lang="pt-BR"/>
              <a:pPr>
                <a:defRPr/>
              </a:pPr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B4212-5A23-47BA-824C-715DF6D7CF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75E46D-13D9-4B27-8CB4-93A233BFA49E}" type="datetime1">
              <a:rPr lang="pt-BR"/>
              <a:pPr>
                <a:defRPr/>
              </a:pPr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2448B7-3AE2-4615-BC03-B6897E8EC0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8" name="Imagem 7" descr="Figura de mulher.jpg"/>
          <p:cNvPicPr>
            <a:picLocks noChangeAspect="1"/>
          </p:cNvPicPr>
          <p:nvPr userDrawn="1"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913" y="1357298"/>
            <a:ext cx="2623096" cy="53578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  <p:sldLayoutId id="2147483673" r:id="rId11"/>
    <p:sldLayoutId id="2147483689" r:id="rId12"/>
    <p:sldLayoutId id="2147483716" r:id="rId13"/>
    <p:sldLayoutId id="2147483765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C9E9-B60D-4EA1-B272-A805A449D325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9133-497E-44EF-BDD0-DB4457465299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30065"/>
          </a:xfrm>
        </p:spPr>
        <p:txBody>
          <a:bodyPr/>
          <a:lstStyle/>
          <a:p>
            <a:r>
              <a:rPr lang="pt-BR" i="1" dirty="0" smtClean="0">
                <a:solidFill>
                  <a:schemeClr val="accent4">
                    <a:lumMod val="75000"/>
                  </a:schemeClr>
                </a:solidFill>
              </a:rPr>
              <a:t>Workshop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de Boas Práticas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Prêmio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SEBRAE 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Mulher de Negócios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ciclo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2014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Brasília, 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27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de 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fevereiro 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de 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2014.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4869160"/>
            <a:ext cx="8136904" cy="1752600"/>
          </a:xfrm>
        </p:spPr>
        <p:txBody>
          <a:bodyPr/>
          <a:lstStyle/>
          <a:p>
            <a:r>
              <a:rPr lang="pt-BR" dirty="0" smtClean="0"/>
              <a:t>Realizadores e Parceiros:</a:t>
            </a:r>
          </a:p>
          <a:p>
            <a:endParaRPr lang="pt-BR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5500702"/>
            <a:ext cx="7442306" cy="109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654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Captação de Candidaturas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57188" y="1484784"/>
            <a:ext cx="72391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Cuidados especiais</a:t>
            </a:r>
            <a:r>
              <a:rPr lang="pt-BR" sz="2000" dirty="0">
                <a:solidFill>
                  <a:schemeClr val="tx2"/>
                </a:solidFill>
              </a:rPr>
              <a:t>:</a:t>
            </a:r>
          </a:p>
          <a:p>
            <a:r>
              <a:rPr lang="pt-BR" dirty="0">
                <a:solidFill>
                  <a:schemeClr val="tx2"/>
                </a:solidFill>
              </a:rPr>
              <a:t>- Orientar sobre a abordagem pelos credenciados às candidatas ao Prêmio; (PA)</a:t>
            </a:r>
          </a:p>
          <a:p>
            <a:r>
              <a:rPr lang="pt-BR" dirty="0">
                <a:solidFill>
                  <a:schemeClr val="tx2"/>
                </a:solidFill>
              </a:rPr>
              <a:t>- Mobilizar e convocar as empresárias para o evento de lançamento; (PR)</a:t>
            </a:r>
          </a:p>
          <a:p>
            <a:r>
              <a:rPr lang="pt-BR" dirty="0">
                <a:solidFill>
                  <a:schemeClr val="tx2"/>
                </a:solidFill>
              </a:rPr>
              <a:t>- Preparar e organizar a agenda dos eventos de lançamento; (PR)</a:t>
            </a:r>
          </a:p>
          <a:p>
            <a:r>
              <a:rPr lang="pt-BR" dirty="0">
                <a:solidFill>
                  <a:schemeClr val="tx2"/>
                </a:solidFill>
              </a:rPr>
              <a:t>- Controlar a meta para os pontos de atendimento, escritórios locais e meta estadual; (PR)</a:t>
            </a:r>
          </a:p>
          <a:p>
            <a:r>
              <a:rPr lang="pt-BR" dirty="0">
                <a:solidFill>
                  <a:schemeClr val="tx2"/>
                </a:solidFill>
              </a:rPr>
              <a:t>- Digitar </a:t>
            </a:r>
            <a:r>
              <a:rPr lang="pt-BR" dirty="0" smtClean="0">
                <a:solidFill>
                  <a:schemeClr val="tx2"/>
                </a:solidFill>
              </a:rPr>
              <a:t>as </a:t>
            </a:r>
            <a:r>
              <a:rPr lang="pt-BR" dirty="0">
                <a:solidFill>
                  <a:schemeClr val="tx2"/>
                </a:solidFill>
              </a:rPr>
              <a:t>histórias ao longo do período de inscrição, evitando acúmulos; (PR)</a:t>
            </a:r>
          </a:p>
          <a:p>
            <a:r>
              <a:rPr lang="pt-BR" dirty="0">
                <a:solidFill>
                  <a:schemeClr val="tx2"/>
                </a:solidFill>
              </a:rPr>
              <a:t>- Mandar para parceiros e colegas, materiais de divulgação com antecedência; (RS)</a:t>
            </a:r>
          </a:p>
          <a:p>
            <a:r>
              <a:rPr lang="pt-BR" dirty="0">
                <a:solidFill>
                  <a:schemeClr val="tx2"/>
                </a:solidFill>
              </a:rPr>
              <a:t>- Contratar de acordo com o objeto e objetivo específico para </a:t>
            </a:r>
            <a:r>
              <a:rPr lang="pt-BR" dirty="0" smtClean="0">
                <a:solidFill>
                  <a:schemeClr val="tx2"/>
                </a:solidFill>
              </a:rPr>
              <a:t>a captação </a:t>
            </a:r>
            <a:r>
              <a:rPr lang="pt-BR" dirty="0">
                <a:solidFill>
                  <a:schemeClr val="tx2"/>
                </a:solidFill>
              </a:rPr>
              <a:t>de relatos; (MT)</a:t>
            </a:r>
          </a:p>
          <a:p>
            <a:r>
              <a:rPr lang="pt-BR" dirty="0">
                <a:solidFill>
                  <a:schemeClr val="tx2"/>
                </a:solidFill>
              </a:rPr>
              <a:t>- Divulgar de forma clara e objetiva o Prêmio, detalhando suas especificidades; (MT, ES)</a:t>
            </a:r>
          </a:p>
          <a:p>
            <a:r>
              <a:rPr lang="pt-BR" dirty="0">
                <a:solidFill>
                  <a:schemeClr val="tx2"/>
                </a:solidFill>
              </a:rPr>
              <a:t>- Orientação quanto à descrição correta dos </a:t>
            </a:r>
            <a:r>
              <a:rPr lang="pt-BR" dirty="0" smtClean="0">
                <a:solidFill>
                  <a:schemeClr val="tx2"/>
                </a:solidFill>
              </a:rPr>
              <a:t>relatos; </a:t>
            </a:r>
            <a:r>
              <a:rPr lang="pt-BR" dirty="0">
                <a:solidFill>
                  <a:schemeClr val="tx2"/>
                </a:solidFill>
              </a:rPr>
              <a:t>(ES)</a:t>
            </a:r>
          </a:p>
          <a:p>
            <a:r>
              <a:rPr lang="pt-BR" dirty="0">
                <a:solidFill>
                  <a:schemeClr val="tx2"/>
                </a:solidFill>
              </a:rPr>
              <a:t>- Orientar as empresárias quanto aos fundamentos de gestão da FNQ que devem constar dos relatos; (RJ)</a:t>
            </a:r>
          </a:p>
          <a:p>
            <a:r>
              <a:rPr lang="pt-BR" dirty="0">
                <a:solidFill>
                  <a:schemeClr val="tx2"/>
                </a:solidFill>
              </a:rPr>
              <a:t>- Ouvir com atenção os relatos; (CE)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425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654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Captação de Candidaturas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57188" y="1484784"/>
            <a:ext cx="72391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Atores a serem envolvidos: </a:t>
            </a:r>
            <a:endParaRPr lang="pt-BR" sz="2000" dirty="0">
              <a:solidFill>
                <a:schemeClr val="tx2"/>
              </a:solidFill>
            </a:endParaRPr>
          </a:p>
          <a:p>
            <a:r>
              <a:rPr lang="pt-BR" sz="2000" b="1" dirty="0">
                <a:solidFill>
                  <a:schemeClr val="tx2"/>
                </a:solidFill>
              </a:rPr>
              <a:t> </a:t>
            </a:r>
            <a:endParaRPr lang="pt-BR" sz="2000" dirty="0">
              <a:solidFill>
                <a:schemeClr val="tx2"/>
              </a:solidFill>
            </a:endParaRPr>
          </a:p>
          <a:p>
            <a:r>
              <a:rPr lang="pt-BR" sz="2000" dirty="0">
                <a:solidFill>
                  <a:schemeClr val="tx2"/>
                </a:solidFill>
              </a:rPr>
              <a:t>Gestor do Prêmio, gestores de projetos, gestores de outras unidades (DF, PA, PR, RS, RJ, SE), equipe do ALI (AL, DF), consultores contratados, facilitadores e credenciados (AC), apoio da </a:t>
            </a:r>
            <a:r>
              <a:rPr lang="pt-BR" sz="2000" dirty="0" err="1">
                <a:solidFill>
                  <a:schemeClr val="tx2"/>
                </a:solidFill>
              </a:rPr>
              <a:t>Direx</a:t>
            </a:r>
            <a:r>
              <a:rPr lang="pt-BR" sz="2000" dirty="0">
                <a:solidFill>
                  <a:schemeClr val="tx2"/>
                </a:solidFill>
              </a:rPr>
              <a:t> (AC, RR, PA), Parceiros (CE, MG, PE, TO), Associações Comerciais (DF), voluntários (TO), Lideranças Locais (SE) e UMC (ES)</a:t>
            </a:r>
          </a:p>
          <a:p>
            <a:r>
              <a:rPr lang="pt-BR" sz="2000" dirty="0">
                <a:solidFill>
                  <a:schemeClr val="tx2"/>
                </a:solidFill>
              </a:rPr>
              <a:t> </a:t>
            </a:r>
          </a:p>
          <a:p>
            <a:r>
              <a:rPr lang="pt-BR" sz="2000" dirty="0">
                <a:solidFill>
                  <a:schemeClr val="tx2"/>
                </a:solidFill>
              </a:rPr>
              <a:t> BPW, Vencedoras de outros ciclos para dar o depoimento, jornalistas (Francisco). 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04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654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Captação de Candidaturas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57188" y="1484784"/>
            <a:ext cx="72391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Indicadores do processo: </a:t>
            </a:r>
            <a:endParaRPr lang="pt-BR" sz="2000" dirty="0">
              <a:solidFill>
                <a:schemeClr val="tx2"/>
              </a:solidFill>
            </a:endParaRPr>
          </a:p>
          <a:p>
            <a:r>
              <a:rPr lang="pt-BR" sz="2000" b="1" dirty="0">
                <a:solidFill>
                  <a:schemeClr val="tx2"/>
                </a:solidFill>
              </a:rPr>
              <a:t> </a:t>
            </a:r>
            <a:r>
              <a:rPr lang="pt-BR" sz="2000" b="1" dirty="0" smtClean="0">
                <a:solidFill>
                  <a:schemeClr val="tx2"/>
                </a:solidFill>
              </a:rPr>
              <a:t>-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>
                <a:solidFill>
                  <a:schemeClr val="tx2"/>
                </a:solidFill>
              </a:rPr>
              <a:t>Número de empresas inscritas por projeto (AC, RR</a:t>
            </a:r>
            <a:r>
              <a:rPr lang="pt-BR" sz="2000" dirty="0" smtClean="0">
                <a:solidFill>
                  <a:schemeClr val="tx2"/>
                </a:solidFill>
              </a:rPr>
              <a:t>), </a:t>
            </a:r>
            <a:r>
              <a:rPr lang="pt-BR" sz="2000" dirty="0">
                <a:solidFill>
                  <a:schemeClr val="tx2"/>
                </a:solidFill>
              </a:rPr>
              <a:t>cursos e demanda espontânea (AC);</a:t>
            </a:r>
          </a:p>
          <a:p>
            <a:r>
              <a:rPr lang="pt-BR" sz="2000" i="1" dirty="0">
                <a:solidFill>
                  <a:schemeClr val="tx2"/>
                </a:solidFill>
              </a:rPr>
              <a:t>- </a:t>
            </a:r>
            <a:r>
              <a:rPr lang="pt-BR" sz="2000" dirty="0">
                <a:solidFill>
                  <a:schemeClr val="tx2"/>
                </a:solidFill>
              </a:rPr>
              <a:t>Divulgação das metas para a Sede e Pesquisa de </a:t>
            </a:r>
            <a:r>
              <a:rPr lang="pt-BR" sz="2000" dirty="0" smtClean="0">
                <a:solidFill>
                  <a:schemeClr val="tx2"/>
                </a:solidFill>
              </a:rPr>
              <a:t>opinião/satisfação; </a:t>
            </a:r>
            <a:r>
              <a:rPr lang="pt-BR" sz="2000" dirty="0">
                <a:solidFill>
                  <a:schemeClr val="tx2"/>
                </a:solidFill>
              </a:rPr>
              <a:t>(DF, TO)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Pontos que estão negativos (um quanto ao monitoramento e envio de informações sobre as etapas do prêmio); Quanto à devolutiva </a:t>
            </a:r>
            <a:r>
              <a:rPr lang="pt-BR" sz="2000" dirty="0" smtClean="0">
                <a:solidFill>
                  <a:schemeClr val="tx2"/>
                </a:solidFill>
              </a:rPr>
              <a:t>-RA</a:t>
            </a:r>
            <a:r>
              <a:rPr lang="pt-BR" sz="2000" dirty="0">
                <a:solidFill>
                  <a:schemeClr val="tx2"/>
                </a:solidFill>
              </a:rPr>
              <a:t>; (TO)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Metas para cada Escritório </a:t>
            </a:r>
            <a:r>
              <a:rPr lang="pt-BR" sz="2000" dirty="0" smtClean="0">
                <a:solidFill>
                  <a:schemeClr val="tx2"/>
                </a:solidFill>
              </a:rPr>
              <a:t>Regional; </a:t>
            </a:r>
            <a:r>
              <a:rPr lang="pt-BR" sz="2000" dirty="0">
                <a:solidFill>
                  <a:schemeClr val="tx2"/>
                </a:solidFill>
              </a:rPr>
              <a:t>(PA)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Número de gestores e credenciados </a:t>
            </a:r>
            <a:r>
              <a:rPr lang="pt-BR" sz="2000" dirty="0" smtClean="0">
                <a:solidFill>
                  <a:schemeClr val="tx2"/>
                </a:solidFill>
              </a:rPr>
              <a:t>capacitados; </a:t>
            </a:r>
            <a:r>
              <a:rPr lang="pt-BR" sz="2000" dirty="0">
                <a:solidFill>
                  <a:schemeClr val="tx2"/>
                </a:solidFill>
              </a:rPr>
              <a:t>(PA)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Número de candidaturas </a:t>
            </a:r>
            <a:r>
              <a:rPr lang="pt-BR" sz="2000" dirty="0" smtClean="0">
                <a:solidFill>
                  <a:schemeClr val="tx2"/>
                </a:solidFill>
              </a:rPr>
              <a:t>realizadas; </a:t>
            </a:r>
            <a:r>
              <a:rPr lang="pt-BR" sz="2000" dirty="0">
                <a:solidFill>
                  <a:schemeClr val="tx2"/>
                </a:solidFill>
              </a:rPr>
              <a:t>(SE);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 Número de municípios </a:t>
            </a:r>
            <a:r>
              <a:rPr lang="pt-BR" sz="2000" dirty="0" smtClean="0">
                <a:solidFill>
                  <a:schemeClr val="tx2"/>
                </a:solidFill>
              </a:rPr>
              <a:t>atingidos; </a:t>
            </a:r>
            <a:r>
              <a:rPr lang="pt-BR" sz="2000" dirty="0">
                <a:solidFill>
                  <a:schemeClr val="tx2"/>
                </a:solidFill>
              </a:rPr>
              <a:t>(SE);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Satisfação das empresárias </a:t>
            </a:r>
            <a:r>
              <a:rPr lang="pt-BR" sz="2000" dirty="0" smtClean="0">
                <a:solidFill>
                  <a:schemeClr val="tx2"/>
                </a:solidFill>
              </a:rPr>
              <a:t>quanto ao  evento; </a:t>
            </a:r>
            <a:r>
              <a:rPr lang="pt-BR" sz="2000" dirty="0">
                <a:solidFill>
                  <a:schemeClr val="tx2"/>
                </a:solidFill>
              </a:rPr>
              <a:t>(PR)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Índice de conversão de participantes em </a:t>
            </a:r>
            <a:r>
              <a:rPr lang="pt-BR" sz="2000" dirty="0" smtClean="0">
                <a:solidFill>
                  <a:schemeClr val="tx2"/>
                </a:solidFill>
              </a:rPr>
              <a:t>candidatas; </a:t>
            </a:r>
            <a:r>
              <a:rPr lang="pt-BR" sz="2000" dirty="0">
                <a:solidFill>
                  <a:schemeClr val="tx2"/>
                </a:solidFill>
              </a:rPr>
              <a:t>(PR)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Número de realizações por ponto de </a:t>
            </a:r>
            <a:r>
              <a:rPr lang="pt-BR" sz="2000" dirty="0" smtClean="0">
                <a:solidFill>
                  <a:schemeClr val="tx2"/>
                </a:solidFill>
              </a:rPr>
              <a:t>atendimento; </a:t>
            </a:r>
            <a:r>
              <a:rPr lang="pt-BR" sz="2000" dirty="0">
                <a:solidFill>
                  <a:schemeClr val="tx2"/>
                </a:solidFill>
              </a:rPr>
              <a:t>(PR)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Cumprimento de prazos de inscrições e </a:t>
            </a:r>
            <a:r>
              <a:rPr lang="pt-BR" sz="2000" dirty="0" smtClean="0">
                <a:solidFill>
                  <a:schemeClr val="tx2"/>
                </a:solidFill>
              </a:rPr>
              <a:t>candidaturas; </a:t>
            </a:r>
            <a:r>
              <a:rPr lang="pt-BR" sz="2000" dirty="0">
                <a:solidFill>
                  <a:schemeClr val="tx2"/>
                </a:solidFill>
              </a:rPr>
              <a:t>(PR)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Credenciamento ativo junto ao Sebrae (MT</a:t>
            </a:r>
            <a:r>
              <a:rPr lang="pt-BR" sz="2000" dirty="0" smtClean="0">
                <a:solidFill>
                  <a:schemeClr val="tx2"/>
                </a:solidFill>
              </a:rPr>
              <a:t>).</a:t>
            </a:r>
            <a:endParaRPr 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654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Captação de Candidaturas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57188" y="1484784"/>
            <a:ext cx="72391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Evidências</a:t>
            </a:r>
            <a:endParaRPr lang="pt-BR" sz="2000" dirty="0">
              <a:solidFill>
                <a:schemeClr val="tx2"/>
              </a:solidFill>
            </a:endParaRPr>
          </a:p>
          <a:p>
            <a:r>
              <a:rPr lang="pt-BR" sz="2000" b="1" dirty="0">
                <a:solidFill>
                  <a:schemeClr val="tx2"/>
                </a:solidFill>
              </a:rPr>
              <a:t> </a:t>
            </a:r>
            <a:endParaRPr lang="pt-BR" sz="2000" dirty="0">
              <a:solidFill>
                <a:schemeClr val="tx2"/>
              </a:solidFill>
            </a:endParaRPr>
          </a:p>
          <a:p>
            <a:r>
              <a:rPr lang="pt-BR" sz="2000" dirty="0">
                <a:solidFill>
                  <a:schemeClr val="tx2"/>
                </a:solidFill>
              </a:rPr>
              <a:t>Fotos, vídeos, listas de presença, clipping de aparição na mídia, tabelas de resultados do ciclo por regional, pesquisas de satisfação...</a:t>
            </a:r>
          </a:p>
        </p:txBody>
      </p:sp>
    </p:spTree>
    <p:extLst>
      <p:ext uri="{BB962C8B-B14F-4D97-AF65-F5344CB8AC3E}">
        <p14:creationId xmlns:p14="http://schemas.microsoft.com/office/powerpoint/2010/main" val="4138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Convidam </a:t>
            </a:r>
            <a:r>
              <a:rPr lang="pt-BR" sz="2000" dirty="0">
                <a:solidFill>
                  <a:schemeClr val="tx2"/>
                </a:solidFill>
              </a:rPr>
              <a:t>credenciados, funcionários do SEBRAE e parceiros para atuarem como avaliadores/verificadores;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Programam a capacitação;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Contratam consultores SGC, seja para atuarem como avaliadores </a:t>
            </a:r>
            <a:r>
              <a:rPr lang="pt-BR" sz="2000" dirty="0" smtClean="0">
                <a:solidFill>
                  <a:schemeClr val="tx2"/>
                </a:solidFill>
              </a:rPr>
              <a:t>ou como </a:t>
            </a:r>
            <a:r>
              <a:rPr lang="pt-BR" sz="2000" dirty="0">
                <a:solidFill>
                  <a:schemeClr val="tx2"/>
                </a:solidFill>
              </a:rPr>
              <a:t>verificadores, quando não conseguem </a:t>
            </a:r>
            <a:r>
              <a:rPr lang="pt-BR" sz="2000" dirty="0" smtClean="0">
                <a:solidFill>
                  <a:schemeClr val="tx2"/>
                </a:solidFill>
              </a:rPr>
              <a:t>voluntários; </a:t>
            </a:r>
            <a:r>
              <a:rPr lang="pt-BR" sz="2000" dirty="0">
                <a:solidFill>
                  <a:schemeClr val="tx2"/>
                </a:solidFill>
              </a:rPr>
              <a:t>(AL, RS, CE)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Convidam todos para a cerimônia estadual; (</a:t>
            </a:r>
            <a:r>
              <a:rPr lang="pt-BR" sz="2000" dirty="0" smtClean="0">
                <a:solidFill>
                  <a:schemeClr val="tx2"/>
                </a:solidFill>
              </a:rPr>
              <a:t>AL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Levantam os verificadores </a:t>
            </a:r>
            <a:r>
              <a:rPr lang="pt-BR" sz="2000" dirty="0" smtClean="0">
                <a:solidFill>
                  <a:schemeClr val="tx2"/>
                </a:solidFill>
              </a:rPr>
              <a:t>de anos </a:t>
            </a:r>
            <a:r>
              <a:rPr lang="pt-BR" sz="2000" dirty="0">
                <a:solidFill>
                  <a:schemeClr val="tx2"/>
                </a:solidFill>
              </a:rPr>
              <a:t>anteriores; (DF, SE)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Recrutam novos avaliadores em Universidades; (DF)</a:t>
            </a:r>
          </a:p>
          <a:p>
            <a:pPr>
              <a:buFontTx/>
              <a:buChar char="-"/>
            </a:pPr>
            <a:r>
              <a:rPr lang="pt-BR" sz="2000" dirty="0" smtClean="0">
                <a:solidFill>
                  <a:schemeClr val="tx2"/>
                </a:solidFill>
              </a:rPr>
              <a:t>Enviam </a:t>
            </a:r>
            <a:r>
              <a:rPr lang="pt-BR" sz="2000" dirty="0">
                <a:solidFill>
                  <a:schemeClr val="tx2"/>
                </a:solidFill>
              </a:rPr>
              <a:t>convite para os candidatos, informando os benefícios; (DF</a:t>
            </a:r>
            <a:r>
              <a:rPr lang="pt-BR" sz="2000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tx2"/>
                </a:solidFill>
              </a:rPr>
              <a:t> </a:t>
            </a:r>
            <a:r>
              <a:rPr lang="pt-BR" sz="2000" b="1" dirty="0">
                <a:solidFill>
                  <a:schemeClr val="tx2"/>
                </a:solidFill>
              </a:rPr>
              <a:t>(modelo?)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</a:t>
            </a:r>
            <a:r>
              <a:rPr lang="pt-BR" sz="2000" dirty="0" smtClean="0">
                <a:solidFill>
                  <a:schemeClr val="tx2"/>
                </a:solidFill>
              </a:rPr>
              <a:t>Confirmam a </a:t>
            </a:r>
            <a:r>
              <a:rPr lang="pt-BR" sz="2000" dirty="0">
                <a:solidFill>
                  <a:schemeClr val="tx2"/>
                </a:solidFill>
              </a:rPr>
              <a:t>participação;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Enviam e-mail para avisar os resultados e prestar agradecimento; (DF)</a:t>
            </a:r>
          </a:p>
          <a:p>
            <a:pPr>
              <a:buFontTx/>
              <a:buChar char="-"/>
            </a:pPr>
            <a:r>
              <a:rPr lang="pt-BR" sz="2000" dirty="0" smtClean="0">
                <a:solidFill>
                  <a:schemeClr val="tx2"/>
                </a:solidFill>
              </a:rPr>
              <a:t>Buscam </a:t>
            </a:r>
            <a:r>
              <a:rPr lang="pt-BR" sz="2000" dirty="0">
                <a:solidFill>
                  <a:schemeClr val="tx2"/>
                </a:solidFill>
              </a:rPr>
              <a:t>voluntários juntos aos </a:t>
            </a:r>
            <a:r>
              <a:rPr lang="pt-BR" sz="2000" dirty="0" err="1">
                <a:solidFill>
                  <a:schemeClr val="tx2"/>
                </a:solidFill>
              </a:rPr>
              <a:t>ALI´s</a:t>
            </a:r>
            <a:r>
              <a:rPr lang="pt-BR" sz="2000" dirty="0">
                <a:solidFill>
                  <a:schemeClr val="tx2"/>
                </a:solidFill>
              </a:rPr>
              <a:t> e </a:t>
            </a:r>
            <a:r>
              <a:rPr lang="pt-BR" sz="2000" dirty="0" smtClean="0">
                <a:solidFill>
                  <a:schemeClr val="tx2"/>
                </a:solidFill>
              </a:rPr>
              <a:t>a parceiros </a:t>
            </a:r>
            <a:r>
              <a:rPr lang="pt-BR" sz="2000" dirty="0">
                <a:solidFill>
                  <a:schemeClr val="tx2"/>
                </a:solidFill>
              </a:rPr>
              <a:t>externos como a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Associação </a:t>
            </a:r>
            <a:r>
              <a:rPr lang="pt-BR" sz="2000" dirty="0">
                <a:solidFill>
                  <a:schemeClr val="tx2"/>
                </a:solidFill>
              </a:rPr>
              <a:t>Junior </a:t>
            </a:r>
            <a:r>
              <a:rPr lang="pt-BR" sz="2000" dirty="0" err="1" smtClean="0">
                <a:solidFill>
                  <a:schemeClr val="tx2"/>
                </a:solidFill>
              </a:rPr>
              <a:t>Achievement</a:t>
            </a:r>
            <a:r>
              <a:rPr lang="pt-BR" sz="2000" dirty="0">
                <a:solidFill>
                  <a:schemeClr val="tx2"/>
                </a:solidFill>
              </a:rPr>
              <a:t>; (RR, PA)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bg1"/>
                </a:solidFill>
              </a:rPr>
              <a:t>Captação/Retenção de Avaliadores-Verificadores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15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Fornecem </a:t>
            </a:r>
            <a:r>
              <a:rPr lang="pt-BR" sz="2000" dirty="0">
                <a:solidFill>
                  <a:schemeClr val="tx2"/>
                </a:solidFill>
              </a:rPr>
              <a:t>certificado de participação como voluntário no </a:t>
            </a:r>
            <a:r>
              <a:rPr lang="pt-BR" sz="2000" dirty="0" smtClean="0">
                <a:solidFill>
                  <a:schemeClr val="tx2"/>
                </a:solidFill>
              </a:rPr>
              <a:t>processo, </a:t>
            </a:r>
            <a:r>
              <a:rPr lang="pt-BR" sz="2000" dirty="0">
                <a:solidFill>
                  <a:schemeClr val="tx2"/>
                </a:solidFill>
              </a:rPr>
              <a:t>contabilizando as horas dedicadas para este fim (RR); </a:t>
            </a:r>
            <a:r>
              <a:rPr lang="pt-BR" sz="2000" b="1" dirty="0">
                <a:solidFill>
                  <a:schemeClr val="tx2"/>
                </a:solidFill>
              </a:rPr>
              <a:t>visitas?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Fazem o reconhecimento destes na cerimônia de premiação; (RR, PA)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Indicam os destaques para participação na etapa nacional; (RR)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Oferecem cursos gratuitos no SEBRAE; (RR)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</a:t>
            </a:r>
            <a:r>
              <a:rPr lang="pt-BR" sz="2000" dirty="0" smtClean="0">
                <a:solidFill>
                  <a:schemeClr val="tx2"/>
                </a:solidFill>
              </a:rPr>
              <a:t>Convidam </a:t>
            </a:r>
            <a:r>
              <a:rPr lang="pt-BR" sz="2000" dirty="0">
                <a:solidFill>
                  <a:schemeClr val="tx2"/>
                </a:solidFill>
              </a:rPr>
              <a:t>conhecidos e pessoas de seu convívio que possuam formação profissional adequada, habilidade e interesse em participar da equipe de </a:t>
            </a:r>
            <a:r>
              <a:rPr lang="pt-BR" sz="2000" dirty="0" smtClean="0">
                <a:solidFill>
                  <a:schemeClr val="tx2"/>
                </a:solidFill>
              </a:rPr>
              <a:t>avaliadores/verificadores </a:t>
            </a:r>
            <a:r>
              <a:rPr lang="pt-BR" sz="2000" dirty="0">
                <a:solidFill>
                  <a:schemeClr val="tx2"/>
                </a:solidFill>
              </a:rPr>
              <a:t>do Prêmio; (SE)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Captam </a:t>
            </a:r>
            <a:r>
              <a:rPr lang="pt-BR" sz="2000" dirty="0">
                <a:solidFill>
                  <a:schemeClr val="tx2"/>
                </a:solidFill>
              </a:rPr>
              <a:t>novos avaliadores/verificadores como: profissionais que atuam como Instrutor, e/ou consultor do Sebrae/SE, estudantes universitários</a:t>
            </a:r>
            <a:r>
              <a:rPr lang="pt-BR" sz="2000" dirty="0" smtClean="0">
                <a:solidFill>
                  <a:schemeClr val="tx2"/>
                </a:solidFill>
              </a:rPr>
              <a:t>,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estagiários </a:t>
            </a:r>
            <a:r>
              <a:rPr lang="pt-BR" sz="2000" dirty="0">
                <a:solidFill>
                  <a:schemeClr val="tx2"/>
                </a:solidFill>
              </a:rPr>
              <a:t>do </a:t>
            </a:r>
            <a:r>
              <a:rPr lang="pt-BR" sz="2000" dirty="0" smtClean="0">
                <a:solidFill>
                  <a:schemeClr val="tx2"/>
                </a:solidFill>
              </a:rPr>
              <a:t>Sebrae/SE </a:t>
            </a:r>
            <a:r>
              <a:rPr lang="pt-BR" sz="2000" dirty="0">
                <a:solidFill>
                  <a:schemeClr val="tx2"/>
                </a:solidFill>
              </a:rPr>
              <a:t>etc. (SE)</a:t>
            </a:r>
          </a:p>
          <a:p>
            <a:pPr>
              <a:buFontTx/>
              <a:buChar char="-"/>
            </a:pPr>
            <a:r>
              <a:rPr lang="pt-BR" sz="2000" dirty="0" smtClean="0">
                <a:solidFill>
                  <a:schemeClr val="tx2"/>
                </a:solidFill>
              </a:rPr>
              <a:t>Solicitam </a:t>
            </a:r>
            <a:r>
              <a:rPr lang="pt-BR" sz="2000" dirty="0">
                <a:solidFill>
                  <a:schemeClr val="tx2"/>
                </a:solidFill>
              </a:rPr>
              <a:t>aos colegas do Sebrae, amigos de outras </a:t>
            </a:r>
            <a:r>
              <a:rPr lang="pt-BR" sz="2000" dirty="0" smtClean="0">
                <a:solidFill>
                  <a:schemeClr val="tx2"/>
                </a:solidFill>
              </a:rPr>
              <a:t>Instituições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(</a:t>
            </a:r>
            <a:r>
              <a:rPr lang="pt-BR" sz="2000" dirty="0">
                <a:solidFill>
                  <a:schemeClr val="tx2"/>
                </a:solidFill>
              </a:rPr>
              <a:t>tais como do SENAC, SENAI, UFS, SESC, Secretarias de </a:t>
            </a:r>
            <a:r>
              <a:rPr lang="pt-BR" sz="2000" dirty="0" smtClean="0">
                <a:solidFill>
                  <a:schemeClr val="tx2"/>
                </a:solidFill>
              </a:rPr>
              <a:t>Estado </a:t>
            </a:r>
            <a:r>
              <a:rPr lang="pt-BR" sz="2000" dirty="0">
                <a:solidFill>
                  <a:schemeClr val="tx2"/>
                </a:solidFill>
              </a:rPr>
              <a:t>etc.), 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que </a:t>
            </a:r>
            <a:r>
              <a:rPr lang="pt-BR" sz="2000" dirty="0">
                <a:solidFill>
                  <a:schemeClr val="tx2"/>
                </a:solidFill>
              </a:rPr>
              <a:t>indiquem pessoas com o perfil para atuar como avaliador</a:t>
            </a:r>
            <a:r>
              <a:rPr lang="pt-BR" sz="2000" dirty="0" smtClean="0">
                <a:solidFill>
                  <a:schemeClr val="tx2"/>
                </a:solidFill>
              </a:rPr>
              <a:t>/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verificador </a:t>
            </a:r>
            <a:r>
              <a:rPr lang="pt-BR" sz="2000" dirty="0">
                <a:solidFill>
                  <a:schemeClr val="tx2"/>
                </a:solidFill>
              </a:rPr>
              <a:t>voluntário (SE)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bg1"/>
                </a:solidFill>
              </a:rPr>
              <a:t>Captação/Retenção de Avaliadores-Verificadores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1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Participam da reunião dos novos </a:t>
            </a:r>
            <a:r>
              <a:rPr lang="pt-BR" sz="2000" dirty="0" err="1">
                <a:solidFill>
                  <a:schemeClr val="tx2"/>
                </a:solidFill>
              </a:rPr>
              <a:t>ALIs</a:t>
            </a:r>
            <a:r>
              <a:rPr lang="pt-BR" sz="2000" dirty="0">
                <a:solidFill>
                  <a:schemeClr val="tx2"/>
                </a:solidFill>
              </a:rPr>
              <a:t>, a fim de apresentar o PSMN e convidá-los para fazer parte da equipe de avaliadores/verificadores </a:t>
            </a:r>
            <a:r>
              <a:rPr lang="pt-BR" sz="2000" dirty="0" smtClean="0">
                <a:solidFill>
                  <a:schemeClr val="tx2"/>
                </a:solidFill>
              </a:rPr>
              <a:t>voluntários; </a:t>
            </a:r>
            <a:r>
              <a:rPr lang="pt-BR" sz="2000" dirty="0">
                <a:solidFill>
                  <a:schemeClr val="tx2"/>
                </a:solidFill>
              </a:rPr>
              <a:t>(SE)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Realizam a capacitação em ambiente agradável (todos os anos a capacitação dos </a:t>
            </a:r>
            <a:r>
              <a:rPr lang="pt-BR" sz="2000" dirty="0" smtClean="0">
                <a:solidFill>
                  <a:schemeClr val="tx2"/>
                </a:solidFill>
              </a:rPr>
              <a:t>avaliadores/verificadores é </a:t>
            </a:r>
            <a:r>
              <a:rPr lang="pt-BR" sz="2000" dirty="0">
                <a:solidFill>
                  <a:schemeClr val="tx2"/>
                </a:solidFill>
              </a:rPr>
              <a:t>realizada em um hotel, com todas as despesas de lanche e almoço pagas pelo Sebrae; (SE)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Asseguram transporte para </a:t>
            </a:r>
            <a:r>
              <a:rPr lang="pt-BR" sz="2000" dirty="0" smtClean="0">
                <a:solidFill>
                  <a:schemeClr val="tx2"/>
                </a:solidFill>
              </a:rPr>
              <a:t>realização das </a:t>
            </a:r>
            <a:r>
              <a:rPr lang="pt-BR" sz="2000" dirty="0">
                <a:solidFill>
                  <a:schemeClr val="tx2"/>
                </a:solidFill>
              </a:rPr>
              <a:t>visitas de verificação e dão ajuda de custo para </a:t>
            </a:r>
            <a:r>
              <a:rPr lang="pt-BR" sz="2000" dirty="0" smtClean="0">
                <a:solidFill>
                  <a:schemeClr val="tx2"/>
                </a:solidFill>
              </a:rPr>
              <a:t>alimentação; (SE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Divulgam através de e-mail marketing para consultores SGC e alunos da graduação de cursos ligados a humanas e </a:t>
            </a:r>
            <a:r>
              <a:rPr lang="pt-BR" sz="2000" dirty="0" smtClean="0">
                <a:solidFill>
                  <a:schemeClr val="tx2"/>
                </a:solidFill>
              </a:rPr>
              <a:t>a gestão; (ES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  <a:r>
              <a:rPr lang="pt-BR" sz="2000" b="1" dirty="0">
                <a:solidFill>
                  <a:schemeClr val="tx2"/>
                </a:solidFill>
              </a:rPr>
              <a:t>      </a:t>
            </a:r>
            <a:r>
              <a:rPr lang="pt-BR" sz="2000" b="1" dirty="0"/>
              <a:t>                            </a:t>
            </a:r>
            <a:endParaRPr lang="pt-BR" sz="2000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bg1"/>
                </a:solidFill>
              </a:rPr>
              <a:t>Captação/Retenção de Avaliadores-Verificadores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9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Cuidados especiais</a:t>
            </a:r>
            <a:r>
              <a:rPr lang="pt-BR" sz="20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Repassar aos consultores o prazo para cumprir as atividades da </a:t>
            </a:r>
            <a:r>
              <a:rPr lang="pt-BR" sz="2000" dirty="0" smtClean="0">
                <a:solidFill>
                  <a:schemeClr val="tx2"/>
                </a:solidFill>
              </a:rPr>
              <a:t>etapa; </a:t>
            </a:r>
            <a:r>
              <a:rPr lang="pt-BR" sz="2000" dirty="0">
                <a:solidFill>
                  <a:schemeClr val="tx2"/>
                </a:solidFill>
              </a:rPr>
              <a:t>(AC)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Incentivar com brindes;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Convidar parceiros internos do SEBRAE que não estejam diretamente ligados às empresas inscritas; (RR)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Pegar assinatura do termo de voluntariado e guardar por </a:t>
            </a:r>
            <a:r>
              <a:rPr lang="pt-BR" sz="2000" dirty="0" smtClean="0">
                <a:solidFill>
                  <a:schemeClr val="tx2"/>
                </a:solidFill>
              </a:rPr>
              <a:t>3-5anos; </a:t>
            </a:r>
            <a:r>
              <a:rPr lang="pt-BR" sz="2000" dirty="0">
                <a:solidFill>
                  <a:schemeClr val="tx2"/>
                </a:solidFill>
              </a:rPr>
              <a:t>(RR)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Arrumação do local da capacitação; (PE)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Pegar consultores que tenham disponibilidade, pois muitas vezes áreas finalísticas não têm tempo para o Prêmio; (PE, PA)</a:t>
            </a:r>
          </a:p>
          <a:p>
            <a:pPr>
              <a:buFontTx/>
              <a:buChar char="-"/>
            </a:pPr>
            <a:r>
              <a:rPr lang="pt-BR" sz="2000" dirty="0" smtClean="0">
                <a:solidFill>
                  <a:schemeClr val="tx2"/>
                </a:solidFill>
              </a:rPr>
              <a:t>Estipular </a:t>
            </a:r>
            <a:r>
              <a:rPr lang="pt-BR" sz="2000" dirty="0">
                <a:solidFill>
                  <a:schemeClr val="tx2"/>
                </a:solidFill>
              </a:rPr>
              <a:t>a quantidade mínima de avaliadores/verificadores necessária para fazer o processo com margem de desistência. (PR</a:t>
            </a:r>
            <a:r>
              <a:rPr lang="pt-BR" sz="2000" dirty="0" smtClean="0">
                <a:solidFill>
                  <a:schemeClr val="tx2"/>
                </a:solidFill>
              </a:rPr>
              <a:t>)</a:t>
            </a:r>
          </a:p>
          <a:p>
            <a:pPr>
              <a:buFontTx/>
              <a:buChar char="-"/>
            </a:pP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    </a:t>
            </a:r>
            <a:r>
              <a:rPr lang="pt-BR" sz="2000" b="1" dirty="0"/>
              <a:t>                            </a:t>
            </a:r>
            <a:endParaRPr lang="pt-BR" sz="2000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bg1"/>
                </a:solidFill>
              </a:rPr>
              <a:t>Captação/Retenção de Avaliadores-Verificadores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54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Cuidados especiais</a:t>
            </a:r>
            <a:r>
              <a:rPr lang="pt-BR" sz="20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Ler com atenção os relatos, fazer comparação com os critérios da </a:t>
            </a:r>
            <a:r>
              <a:rPr lang="pt-BR" sz="2000" dirty="0" smtClean="0">
                <a:solidFill>
                  <a:schemeClr val="tx2"/>
                </a:solidFill>
              </a:rPr>
              <a:t>FNQ; (CE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Avaliar o desempenho, postura e as pontuações dadas pelos avaliadores/verificadores; (Francisco)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Realizar pesquisas de satisfação com as candidatas, sobre o desempenho dos verificadores, dar feedback ou excluir aqueles que não tiveram a postura adequada (Francisco) </a:t>
            </a:r>
          </a:p>
          <a:p>
            <a:pPr>
              <a:buFontTx/>
              <a:buChar char="-"/>
            </a:pP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    </a:t>
            </a:r>
            <a:r>
              <a:rPr lang="pt-BR" sz="2000" b="1" dirty="0"/>
              <a:t>                            </a:t>
            </a:r>
            <a:endParaRPr lang="pt-BR" sz="2000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bg1"/>
                </a:solidFill>
              </a:rPr>
              <a:t>Captação/Retenção de Avaliadores-Verificadores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41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556792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Atores a serem envolvidos: 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</a:t>
            </a:r>
            <a:r>
              <a:rPr lang="pt-BR" sz="2000" dirty="0" smtClean="0">
                <a:solidFill>
                  <a:schemeClr val="tx2"/>
                </a:solidFill>
              </a:rPr>
              <a:t>- </a:t>
            </a:r>
            <a:r>
              <a:rPr lang="pt-BR" sz="2000" dirty="0">
                <a:solidFill>
                  <a:schemeClr val="tx2"/>
                </a:solidFill>
              </a:rPr>
              <a:t>Gestor do Prêmio, voluntários e credenciados (AL, AC), contratados e consultores credenciados (PE, PA, CE), estudantes universitários (DF), </a:t>
            </a:r>
            <a:r>
              <a:rPr lang="pt-BR" sz="2000" dirty="0" err="1">
                <a:solidFill>
                  <a:schemeClr val="tx2"/>
                </a:solidFill>
              </a:rPr>
              <a:t>ALIs</a:t>
            </a:r>
            <a:r>
              <a:rPr lang="pt-BR" sz="2000" dirty="0">
                <a:solidFill>
                  <a:schemeClr val="tx2"/>
                </a:solidFill>
              </a:rPr>
              <a:t> (DF, PA), parceiros (MG), gerente e equipe de área (RR, AC), Gerentes de Unidades Regionais (SE, PR), ex-funcionários aposentados (RJ);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pessoal da BPW, se </a:t>
            </a:r>
            <a:r>
              <a:rPr lang="pt-BR" sz="2000" dirty="0" smtClean="0">
                <a:solidFill>
                  <a:schemeClr val="tx2"/>
                </a:solidFill>
              </a:rPr>
              <a:t>disponível no estado, </a:t>
            </a:r>
            <a:r>
              <a:rPr lang="pt-BR" sz="2000" dirty="0">
                <a:solidFill>
                  <a:schemeClr val="tx2"/>
                </a:solidFill>
              </a:rPr>
              <a:t>jornalistas (Francisco)</a:t>
            </a:r>
          </a:p>
          <a:p>
            <a:pPr>
              <a:buFontTx/>
              <a:buChar char="-"/>
            </a:pP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    </a:t>
            </a:r>
            <a:r>
              <a:rPr lang="pt-BR" sz="2000" b="1" dirty="0"/>
              <a:t>                            </a:t>
            </a:r>
            <a:endParaRPr lang="pt-BR" sz="2000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bg1"/>
                </a:solidFill>
              </a:rPr>
              <a:t>Captação/Retenção de Avaliadores-Verificadores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07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30804" y="1818526"/>
            <a:ext cx="8424863" cy="2593975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Compartilhar as melhores práticas de gestão do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Prêmio SEBRAE Mulher de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Negócios.</a:t>
            </a:r>
          </a:p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Estados que responderam o levantamento no prazo: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AC,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AL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CE, DF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ES, MG,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MT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PA,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PE, PR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RJ, RR,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RS,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SE e TO.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 eaLnBrk="1" hangingPunct="1">
              <a:lnSpc>
                <a:spcPct val="150000"/>
              </a:lnSpc>
              <a:buFontTx/>
              <a:buNone/>
            </a:pP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Objetivo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556792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Indicadores do processo: 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Quantidade de relatos avaliados e verificados por consultores contratados e </a:t>
            </a:r>
            <a:r>
              <a:rPr lang="pt-BR" sz="2000" dirty="0" smtClean="0">
                <a:solidFill>
                  <a:schemeClr val="tx2"/>
                </a:solidFill>
              </a:rPr>
              <a:t>por voluntários; (AC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- </a:t>
            </a:r>
            <a:r>
              <a:rPr lang="pt-BR" sz="2000" dirty="0">
                <a:solidFill>
                  <a:schemeClr val="tx2"/>
                </a:solidFill>
              </a:rPr>
              <a:t>Avaliação do repasse;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Feedback dos participantes;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Quantidade de histórias avaliadas e verificadas por </a:t>
            </a:r>
            <a:r>
              <a:rPr lang="pt-BR" sz="2000" dirty="0" smtClean="0">
                <a:solidFill>
                  <a:schemeClr val="tx2"/>
                </a:solidFill>
              </a:rPr>
              <a:t>voluntário; </a:t>
            </a:r>
            <a:r>
              <a:rPr lang="pt-BR" sz="2000" dirty="0">
                <a:solidFill>
                  <a:schemeClr val="tx2"/>
                </a:solidFill>
              </a:rPr>
              <a:t>(RR)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Número de Avaliadores e </a:t>
            </a:r>
            <a:r>
              <a:rPr lang="pt-BR" sz="2000" dirty="0" smtClean="0">
                <a:solidFill>
                  <a:schemeClr val="tx2"/>
                </a:solidFill>
              </a:rPr>
              <a:t>verificadores; </a:t>
            </a:r>
            <a:r>
              <a:rPr lang="pt-BR" sz="2000" dirty="0">
                <a:solidFill>
                  <a:schemeClr val="tx2"/>
                </a:solidFill>
              </a:rPr>
              <a:t>(PA)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Número de avaliadores/verificadores recrutados, capacitados e cadastrados no sistema do </a:t>
            </a:r>
            <a:r>
              <a:rPr lang="pt-BR" sz="2000" dirty="0" smtClean="0">
                <a:solidFill>
                  <a:schemeClr val="tx2"/>
                </a:solidFill>
              </a:rPr>
              <a:t>PSMN; </a:t>
            </a:r>
            <a:r>
              <a:rPr lang="pt-BR" sz="2000" dirty="0">
                <a:solidFill>
                  <a:schemeClr val="tx2"/>
                </a:solidFill>
              </a:rPr>
              <a:t>(SE)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 - Adequação ao </a:t>
            </a:r>
            <a:r>
              <a:rPr lang="pt-BR" sz="2000" dirty="0" smtClean="0">
                <a:solidFill>
                  <a:schemeClr val="tx2"/>
                </a:solidFill>
              </a:rPr>
              <a:t>voluntariado; </a:t>
            </a:r>
            <a:r>
              <a:rPr lang="pt-BR" sz="2000" dirty="0">
                <a:solidFill>
                  <a:schemeClr val="tx2"/>
                </a:solidFill>
              </a:rPr>
              <a:t>(PR)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Profissionais com afinidade ao Processo – </a:t>
            </a:r>
            <a:r>
              <a:rPr lang="pt-BR" sz="2000" dirty="0" smtClean="0">
                <a:solidFill>
                  <a:schemeClr val="tx2"/>
                </a:solidFill>
              </a:rPr>
              <a:t>Prêmio; </a:t>
            </a:r>
            <a:r>
              <a:rPr lang="pt-BR" sz="2000" dirty="0">
                <a:solidFill>
                  <a:schemeClr val="tx2"/>
                </a:solidFill>
              </a:rPr>
              <a:t>(MT)</a:t>
            </a:r>
          </a:p>
          <a:p>
            <a:pPr>
              <a:buFontTx/>
              <a:buChar char="-"/>
            </a:pPr>
            <a:r>
              <a:rPr lang="pt-BR" sz="2000" dirty="0" smtClean="0">
                <a:solidFill>
                  <a:schemeClr val="tx2"/>
                </a:solidFill>
              </a:rPr>
              <a:t>Avaliadores/verificadores </a:t>
            </a:r>
            <a:r>
              <a:rPr lang="pt-BR" sz="2000" dirty="0">
                <a:solidFill>
                  <a:schemeClr val="tx2"/>
                </a:solidFill>
              </a:rPr>
              <a:t>voluntários reconhecidos ou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Homenageados; </a:t>
            </a:r>
            <a:r>
              <a:rPr lang="pt-BR" sz="2000" dirty="0">
                <a:solidFill>
                  <a:schemeClr val="tx2"/>
                </a:solidFill>
              </a:rPr>
              <a:t>(Francisco)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Número de ciclos de atuação </a:t>
            </a:r>
            <a:r>
              <a:rPr lang="pt-BR" sz="2000" dirty="0" err="1" smtClean="0">
                <a:solidFill>
                  <a:schemeClr val="tx2"/>
                </a:solidFill>
              </a:rPr>
              <a:t>deAvaliadores</a:t>
            </a:r>
            <a:r>
              <a:rPr lang="pt-BR" sz="2000" dirty="0" smtClean="0">
                <a:solidFill>
                  <a:schemeClr val="tx2"/>
                </a:solidFill>
              </a:rPr>
              <a:t>/verificadores; </a:t>
            </a:r>
            <a:r>
              <a:rPr lang="pt-BR" sz="2000" dirty="0">
                <a:solidFill>
                  <a:schemeClr val="tx2"/>
                </a:solidFill>
              </a:rPr>
              <a:t>(Francisco</a:t>
            </a:r>
            <a:r>
              <a:rPr lang="pt-BR" sz="2000" dirty="0"/>
              <a:t>)</a:t>
            </a:r>
          </a:p>
          <a:p>
            <a:pPr>
              <a:buFontTx/>
              <a:buChar char="-"/>
            </a:pP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    </a:t>
            </a:r>
            <a:r>
              <a:rPr lang="pt-BR" sz="2000" b="1" dirty="0"/>
              <a:t>                            </a:t>
            </a:r>
            <a:endParaRPr lang="pt-BR" sz="2000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bg1"/>
                </a:solidFill>
              </a:rPr>
              <a:t>Captação/Retenção de Avaliadores-Verificadores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87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556792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Evidências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Listas de presenças, fotos, vídeos, pesquisas de </a:t>
            </a:r>
            <a:r>
              <a:rPr lang="pt-BR" sz="2000" dirty="0" smtClean="0">
                <a:solidFill>
                  <a:schemeClr val="tx2"/>
                </a:solidFill>
              </a:rPr>
              <a:t>satisfação</a:t>
            </a:r>
            <a:r>
              <a:rPr lang="pt-BR" sz="2000" dirty="0">
                <a:solidFill>
                  <a:schemeClr val="tx2"/>
                </a:solidFill>
              </a:rPr>
              <a:t>;</a:t>
            </a:r>
            <a:endParaRPr lang="pt-BR" sz="2000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    </a:t>
            </a:r>
            <a:r>
              <a:rPr lang="pt-BR" sz="2000" b="1" dirty="0"/>
              <a:t>                            </a:t>
            </a:r>
            <a:endParaRPr lang="pt-BR" sz="2000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bg1"/>
                </a:solidFill>
              </a:rPr>
              <a:t>Captação/Retenção de Avaliadores-Verificadores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87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       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 </a:t>
            </a:r>
            <a:r>
              <a:rPr lang="pt-BR" sz="2000" dirty="0" smtClean="0">
                <a:solidFill>
                  <a:schemeClr val="tx2"/>
                </a:solidFill>
              </a:rPr>
              <a:t>- </a:t>
            </a:r>
            <a:r>
              <a:rPr lang="pt-BR" sz="2000" dirty="0">
                <a:solidFill>
                  <a:schemeClr val="tx2"/>
                </a:solidFill>
              </a:rPr>
              <a:t>Identificam as candidatas que serão submetidas à comissão julgadora: relatos melhor pontuados, </a:t>
            </a:r>
            <a:r>
              <a:rPr lang="pt-BR" sz="2000" dirty="0" smtClean="0">
                <a:solidFill>
                  <a:schemeClr val="tx2"/>
                </a:solidFill>
              </a:rPr>
              <a:t>candidatas enquadradas </a:t>
            </a:r>
            <a:r>
              <a:rPr lang="pt-BR" sz="2000" dirty="0">
                <a:solidFill>
                  <a:schemeClr val="tx2"/>
                </a:solidFill>
              </a:rPr>
              <a:t>no regulamento/categoria e com documentação ok;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Definem data, horário e local da Banca;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Preparam manual da comissão julgadora – </a:t>
            </a:r>
            <a:r>
              <a:rPr lang="pt-BR" sz="2000" dirty="0" smtClean="0">
                <a:solidFill>
                  <a:schemeClr val="tx2"/>
                </a:solidFill>
              </a:rPr>
              <a:t>imprimem </a:t>
            </a:r>
            <a:r>
              <a:rPr lang="pt-BR" sz="2000" dirty="0">
                <a:solidFill>
                  <a:schemeClr val="tx2"/>
                </a:solidFill>
              </a:rPr>
              <a:t>os relatos que serão analisados;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Identificam quem serão os juízes, formalizam o convite, validam </a:t>
            </a:r>
            <a:r>
              <a:rPr lang="pt-BR" sz="2000" dirty="0" smtClean="0">
                <a:solidFill>
                  <a:schemeClr val="tx2"/>
                </a:solidFill>
              </a:rPr>
              <a:t>a disponibilidade </a:t>
            </a:r>
            <a:r>
              <a:rPr lang="pt-BR" sz="2000" dirty="0">
                <a:solidFill>
                  <a:schemeClr val="tx2"/>
                </a:solidFill>
              </a:rPr>
              <a:t>de agenda e enviam </a:t>
            </a:r>
            <a:r>
              <a:rPr lang="pt-BR" sz="2000" dirty="0" smtClean="0">
                <a:solidFill>
                  <a:schemeClr val="tx2"/>
                </a:solidFill>
              </a:rPr>
              <a:t>o manual </a:t>
            </a:r>
            <a:r>
              <a:rPr lang="pt-BR" sz="2000" dirty="0">
                <a:solidFill>
                  <a:schemeClr val="tx2"/>
                </a:solidFill>
              </a:rPr>
              <a:t>da comissão julgadora ou entregam no próprio dia;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Providenciam a reserva e preparam o local para a realização da Banca de Juízes;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Providenciam </a:t>
            </a:r>
            <a:r>
              <a:rPr lang="pt-BR" sz="2000" dirty="0">
                <a:solidFill>
                  <a:schemeClr val="tx2"/>
                </a:solidFill>
              </a:rPr>
              <a:t>o envio da documentação das empresárias </a:t>
            </a:r>
            <a:r>
              <a:rPr lang="pt-BR" sz="2000" dirty="0" smtClean="0">
                <a:solidFill>
                  <a:schemeClr val="tx2"/>
                </a:solidFill>
              </a:rPr>
              <a:t>vencedoras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>
                <a:solidFill>
                  <a:schemeClr val="tx2"/>
                </a:solidFill>
              </a:rPr>
              <a:t>para à FNQ ; 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Providenciam a confecção de certificados e troféus para as vencedoras;</a:t>
            </a:r>
          </a:p>
          <a:p>
            <a:pPr>
              <a:buFontTx/>
              <a:buChar char="-"/>
            </a:pPr>
            <a:r>
              <a:rPr lang="pt-BR" sz="2000" dirty="0" smtClean="0">
                <a:solidFill>
                  <a:schemeClr val="tx2"/>
                </a:solidFill>
              </a:rPr>
              <a:t>Convidam </a:t>
            </a:r>
            <a:r>
              <a:rPr lang="pt-BR" sz="2000" dirty="0">
                <a:solidFill>
                  <a:schemeClr val="tx2"/>
                </a:solidFill>
              </a:rPr>
              <a:t>parceiros como: professores universitários, </a:t>
            </a:r>
            <a:r>
              <a:rPr lang="pt-BR" sz="2000" dirty="0" smtClean="0">
                <a:solidFill>
                  <a:schemeClr val="tx2"/>
                </a:solidFill>
              </a:rPr>
              <a:t>Secretaria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>
                <a:solidFill>
                  <a:schemeClr val="tx2"/>
                </a:solidFill>
              </a:rPr>
              <a:t>da </a:t>
            </a:r>
            <a:r>
              <a:rPr lang="pt-BR" sz="2000" dirty="0" smtClean="0">
                <a:solidFill>
                  <a:schemeClr val="tx2"/>
                </a:solidFill>
              </a:rPr>
              <a:t>mulher </a:t>
            </a:r>
            <a:r>
              <a:rPr lang="pt-BR" sz="2000" dirty="0">
                <a:solidFill>
                  <a:schemeClr val="tx2"/>
                </a:solidFill>
              </a:rPr>
              <a:t>etc. (AL)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Formalizam o convite aos facilitadores do EMPRETEC; (AC)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Comissão Julgadora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50636"/>
            <a:ext cx="1507042" cy="19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98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       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</a:t>
            </a:r>
            <a:r>
              <a:rPr lang="pt-BR" sz="2000" dirty="0" smtClean="0">
                <a:solidFill>
                  <a:schemeClr val="tx2"/>
                </a:solidFill>
              </a:rPr>
              <a:t>Convidam </a:t>
            </a:r>
            <a:r>
              <a:rPr lang="pt-BR" sz="2000" dirty="0">
                <a:solidFill>
                  <a:schemeClr val="tx2"/>
                </a:solidFill>
              </a:rPr>
              <a:t>o gerente da Unidade de Comunicação (SEBRAE</a:t>
            </a:r>
            <a:r>
              <a:rPr lang="pt-BR" sz="2000" dirty="0" smtClean="0">
                <a:solidFill>
                  <a:schemeClr val="tx2"/>
                </a:solidFill>
              </a:rPr>
              <a:t>) e </a:t>
            </a:r>
            <a:r>
              <a:rPr lang="pt-BR" sz="2000" dirty="0">
                <a:solidFill>
                  <a:schemeClr val="tx2"/>
                </a:solidFill>
              </a:rPr>
              <a:t>um parceiro (Secretária da Mulher</a:t>
            </a:r>
            <a:r>
              <a:rPr lang="pt-BR" sz="2000" dirty="0" smtClean="0">
                <a:solidFill>
                  <a:schemeClr val="tx2"/>
                </a:solidFill>
              </a:rPr>
              <a:t>); (</a:t>
            </a:r>
            <a:r>
              <a:rPr lang="pt-BR" sz="2000" dirty="0">
                <a:solidFill>
                  <a:schemeClr val="tx2"/>
                </a:solidFill>
              </a:rPr>
              <a:t>AC);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Solicitam a aprovação da diretoria; (DF, MT)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Enviam os relatos para a Comissão Julgadora com antecedência; (DF, RR, PA, RS)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Enviam do Código de Ética;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Providenciam lanche para a Comissão Julgadora; (DF, PA, SE)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Reservam uma tarde de leitura com registro em ata e utilização planilha de pontuação;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Elegem redator na Comissão julgadora para elaboração da ata; (DF)</a:t>
            </a:r>
          </a:p>
          <a:p>
            <a:pPr>
              <a:buFontTx/>
              <a:buChar char="-"/>
            </a:pPr>
            <a:r>
              <a:rPr lang="pt-BR" sz="2000" dirty="0" smtClean="0">
                <a:solidFill>
                  <a:schemeClr val="tx2"/>
                </a:solidFill>
              </a:rPr>
              <a:t>Adotam </a:t>
            </a:r>
            <a:r>
              <a:rPr lang="pt-BR" sz="2000" dirty="0">
                <a:solidFill>
                  <a:schemeClr val="tx2"/>
                </a:solidFill>
              </a:rPr>
              <a:t>estratégia para campanha nas redes sociais: </a:t>
            </a:r>
            <a:r>
              <a:rPr lang="pt-BR" sz="2000" dirty="0" err="1">
                <a:solidFill>
                  <a:schemeClr val="tx2"/>
                </a:solidFill>
              </a:rPr>
              <a:t>Facebook</a:t>
            </a:r>
            <a:r>
              <a:rPr lang="pt-BR" sz="2000" dirty="0">
                <a:solidFill>
                  <a:schemeClr val="tx2"/>
                </a:solidFill>
              </a:rPr>
              <a:t>,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tx2"/>
                </a:solidFill>
              </a:rPr>
              <a:t>Twitter</a:t>
            </a:r>
            <a:r>
              <a:rPr lang="pt-BR" sz="2000" dirty="0">
                <a:solidFill>
                  <a:schemeClr val="tx2"/>
                </a:solidFill>
              </a:rPr>
              <a:t>; (DF) (comentar)</a:t>
            </a:r>
          </a:p>
          <a:p>
            <a:pPr>
              <a:buFontTx/>
              <a:buChar char="-"/>
            </a:pPr>
            <a:r>
              <a:rPr lang="pt-BR" sz="2000" dirty="0" smtClean="0">
                <a:solidFill>
                  <a:schemeClr val="tx2"/>
                </a:solidFill>
              </a:rPr>
              <a:t>Cuidam </a:t>
            </a:r>
            <a:r>
              <a:rPr lang="pt-BR" sz="2000" dirty="0">
                <a:solidFill>
                  <a:schemeClr val="tx2"/>
                </a:solidFill>
              </a:rPr>
              <a:t>para que a carta-convite seja emitida pela diretoria para </a:t>
            </a:r>
            <a:r>
              <a:rPr lang="pt-BR" sz="2000" dirty="0" smtClean="0">
                <a:solidFill>
                  <a:schemeClr val="tx2"/>
                </a:solidFill>
              </a:rPr>
              <a:t>ser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>
                <a:solidFill>
                  <a:schemeClr val="tx2"/>
                </a:solidFill>
              </a:rPr>
              <a:t>entregue aos membros da comissão; (RR)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Comissão Julgadora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50636"/>
            <a:ext cx="1507042" cy="19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81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      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Selecionam a comissão julgadora com base na representatividade dos envolvidos no conselho deliberativo do SEBRAE, </a:t>
            </a:r>
            <a:r>
              <a:rPr lang="pt-BR" sz="1800" dirty="0" smtClean="0">
                <a:solidFill>
                  <a:schemeClr val="tx2"/>
                </a:solidFill>
              </a:rPr>
              <a:t>representante </a:t>
            </a:r>
            <a:r>
              <a:rPr lang="pt-BR" sz="1800" dirty="0">
                <a:solidFill>
                  <a:schemeClr val="tx2"/>
                </a:solidFill>
              </a:rPr>
              <a:t>dos “S”, representante da imprensa e das </a:t>
            </a:r>
            <a:r>
              <a:rPr lang="pt-BR" sz="1800" dirty="0" smtClean="0">
                <a:solidFill>
                  <a:schemeClr val="tx2"/>
                </a:solidFill>
              </a:rPr>
              <a:t>IES e </a:t>
            </a:r>
            <a:r>
              <a:rPr lang="pt-BR" sz="1800" dirty="0">
                <a:solidFill>
                  <a:schemeClr val="tx2"/>
                </a:solidFill>
              </a:rPr>
              <a:t>representante de alguns conselhos de classe; (RR)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Asseguram que a recepção dos membros da banca seja feita pela Gestora do Prêmio e Gerente da </a:t>
            </a:r>
            <a:r>
              <a:rPr lang="pt-BR" sz="1800" dirty="0" smtClean="0">
                <a:solidFill>
                  <a:schemeClr val="tx2"/>
                </a:solidFill>
              </a:rPr>
              <a:t>área; </a:t>
            </a:r>
            <a:r>
              <a:rPr lang="pt-BR" sz="1800" dirty="0">
                <a:solidFill>
                  <a:schemeClr val="tx2"/>
                </a:solidFill>
              </a:rPr>
              <a:t>(RR)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Preparam kit contendo material para os membros da comissão: relatos, manual da comissão, tabela com a pontuação alcançada nos relatos para análise da comissão; (SE)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</a:t>
            </a:r>
            <a:r>
              <a:rPr lang="pt-BR" sz="1800" dirty="0" smtClean="0">
                <a:solidFill>
                  <a:schemeClr val="tx2"/>
                </a:solidFill>
              </a:rPr>
              <a:t>Enviam </a:t>
            </a:r>
            <a:r>
              <a:rPr lang="pt-BR" sz="1800" dirty="0">
                <a:solidFill>
                  <a:schemeClr val="tx2"/>
                </a:solidFill>
              </a:rPr>
              <a:t>convite para os membros da banca de júri;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 </a:t>
            </a:r>
            <a:r>
              <a:rPr lang="pt-BR" sz="1800" dirty="0" smtClean="0">
                <a:solidFill>
                  <a:schemeClr val="tx2"/>
                </a:solidFill>
              </a:rPr>
              <a:t>- Imprimem </a:t>
            </a:r>
            <a:r>
              <a:rPr lang="pt-BR" sz="1800" dirty="0">
                <a:solidFill>
                  <a:schemeClr val="tx2"/>
                </a:solidFill>
              </a:rPr>
              <a:t>a Ata e colhem as assinaturas dos </a:t>
            </a:r>
            <a:r>
              <a:rPr lang="pt-BR" sz="1800" dirty="0" smtClean="0">
                <a:solidFill>
                  <a:schemeClr val="tx2"/>
                </a:solidFill>
              </a:rPr>
              <a:t>membros; </a:t>
            </a:r>
            <a:r>
              <a:rPr lang="pt-BR" sz="1800" dirty="0">
                <a:solidFill>
                  <a:schemeClr val="tx2"/>
                </a:solidFill>
              </a:rPr>
              <a:t>(SE, RS)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Convidam o Programa Estadual da qualidade, conselho da mulher empresária,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SEBRAE, e demais </a:t>
            </a:r>
            <a:r>
              <a:rPr lang="pt-BR" sz="1800" dirty="0" smtClean="0">
                <a:solidFill>
                  <a:schemeClr val="tx2"/>
                </a:solidFill>
              </a:rPr>
              <a:t>lideranças; (PR</a:t>
            </a:r>
            <a:r>
              <a:rPr lang="pt-BR" sz="1800" dirty="0">
                <a:solidFill>
                  <a:schemeClr val="tx2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pt-BR" sz="1800" dirty="0" smtClean="0">
                <a:solidFill>
                  <a:schemeClr val="tx2"/>
                </a:solidFill>
              </a:rPr>
              <a:t>Participam </a:t>
            </a:r>
            <a:r>
              <a:rPr lang="pt-BR" sz="1800" dirty="0">
                <a:solidFill>
                  <a:schemeClr val="tx2"/>
                </a:solidFill>
              </a:rPr>
              <a:t>da Comissão Julgadora como um mediador de todo o processo </a:t>
            </a:r>
            <a:endParaRPr lang="pt-BR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2"/>
                </a:solidFill>
              </a:rPr>
              <a:t>de </a:t>
            </a:r>
            <a:r>
              <a:rPr lang="pt-BR" sz="1800" dirty="0">
                <a:solidFill>
                  <a:schemeClr val="tx2"/>
                </a:solidFill>
              </a:rPr>
              <a:t>avaliação; (RS)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Orientam a comissão julgadora sobre os trabalhos, código de ética, esclarecem as possíveis dúvidas;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Agradecem a participação dos componentes da banca;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Comissão Julgadora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50636"/>
            <a:ext cx="1507042" cy="19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29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Cuidados especiais</a:t>
            </a:r>
            <a:r>
              <a:rPr lang="pt-BR" sz="20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 </a:t>
            </a:r>
            <a:r>
              <a:rPr lang="pt-BR" sz="2000" dirty="0" smtClean="0">
                <a:solidFill>
                  <a:schemeClr val="tx2"/>
                </a:solidFill>
              </a:rPr>
              <a:t>- </a:t>
            </a:r>
            <a:r>
              <a:rPr lang="pt-BR" sz="2000" dirty="0">
                <a:solidFill>
                  <a:schemeClr val="tx2"/>
                </a:solidFill>
              </a:rPr>
              <a:t>Solicitar a reserva de espaço e imprimir os relatos que foram verificados; (AC)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Realizar a etapa com muito cuidado para que não </a:t>
            </a:r>
            <a:r>
              <a:rPr lang="pt-BR" sz="2000" dirty="0" smtClean="0">
                <a:solidFill>
                  <a:schemeClr val="tx2"/>
                </a:solidFill>
              </a:rPr>
              <a:t>ocorram </a:t>
            </a:r>
            <a:r>
              <a:rPr lang="pt-BR" sz="2000" dirty="0">
                <a:solidFill>
                  <a:schemeClr val="tx2"/>
                </a:solidFill>
              </a:rPr>
              <a:t>fragilidades no processo; (AC) </a:t>
            </a:r>
            <a:r>
              <a:rPr lang="pt-BR" sz="2000" b="1" dirty="0">
                <a:solidFill>
                  <a:schemeClr val="tx2"/>
                </a:solidFill>
              </a:rPr>
              <a:t>(exemplos de fragilidades)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Confirmar a presença e se os juízes receberam os relatos;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Deixar claro a necessidade da leitura dos relatos com antecedência;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Equilibrar a Comissão com pessoas que detenham conhecimento do comportamento empreendedor e a questão do </a:t>
            </a:r>
            <a:r>
              <a:rPr lang="pt-BR" sz="2000" dirty="0" smtClean="0">
                <a:solidFill>
                  <a:schemeClr val="tx2"/>
                </a:solidFill>
              </a:rPr>
              <a:t>gênero; </a:t>
            </a:r>
            <a:r>
              <a:rPr lang="pt-BR" sz="2000" dirty="0">
                <a:solidFill>
                  <a:schemeClr val="tx2"/>
                </a:solidFill>
              </a:rPr>
              <a:t>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Enaltecer e valorizar os membros da </a:t>
            </a:r>
            <a:r>
              <a:rPr lang="pt-BR" sz="2000" dirty="0" smtClean="0">
                <a:solidFill>
                  <a:schemeClr val="tx2"/>
                </a:solidFill>
              </a:rPr>
              <a:t>banca; </a:t>
            </a:r>
            <a:r>
              <a:rPr lang="pt-BR" sz="2000" dirty="0">
                <a:solidFill>
                  <a:schemeClr val="tx2"/>
                </a:solidFill>
              </a:rPr>
              <a:t>(MG)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Assegurar </a:t>
            </a:r>
            <a:r>
              <a:rPr lang="pt-BR" sz="2000" dirty="0">
                <a:solidFill>
                  <a:schemeClr val="tx2"/>
                </a:solidFill>
              </a:rPr>
              <a:t>que o material seja muito bem elaborado e </a:t>
            </a:r>
            <a:r>
              <a:rPr lang="pt-BR" sz="2000" dirty="0" smtClean="0">
                <a:solidFill>
                  <a:schemeClr val="tx2"/>
                </a:solidFill>
              </a:rPr>
              <a:t>revisado; </a:t>
            </a:r>
            <a:r>
              <a:rPr lang="pt-BR" sz="2000" dirty="0">
                <a:solidFill>
                  <a:schemeClr val="tx2"/>
                </a:solidFill>
              </a:rPr>
              <a:t>(MG</a:t>
            </a:r>
            <a:r>
              <a:rPr lang="pt-BR" sz="2000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Organizar </a:t>
            </a:r>
            <a:r>
              <a:rPr lang="pt-BR" sz="2000" dirty="0">
                <a:solidFill>
                  <a:schemeClr val="tx2"/>
                </a:solidFill>
              </a:rPr>
              <a:t>o ambiente da forma mais adequada e confortável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possível </a:t>
            </a:r>
            <a:r>
              <a:rPr lang="pt-BR" sz="2000" dirty="0">
                <a:solidFill>
                  <a:schemeClr val="tx2"/>
                </a:solidFill>
              </a:rPr>
              <a:t>para o que pede a ocasião; (RR</a:t>
            </a:r>
            <a:r>
              <a:rPr lang="pt-BR" sz="2000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Fazer </a:t>
            </a:r>
            <a:r>
              <a:rPr lang="pt-BR" sz="2000" dirty="0">
                <a:solidFill>
                  <a:schemeClr val="tx2"/>
                </a:solidFill>
              </a:rPr>
              <a:t>sempre um breve histórico do Prêmio, apresentando as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principais </a:t>
            </a:r>
            <a:r>
              <a:rPr lang="pt-BR" sz="2000" dirty="0">
                <a:solidFill>
                  <a:schemeClr val="tx2"/>
                </a:solidFill>
              </a:rPr>
              <a:t>alterações de regulamento, as dificuldades do processo e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suas </a:t>
            </a:r>
            <a:r>
              <a:rPr lang="pt-BR" sz="2000" dirty="0">
                <a:solidFill>
                  <a:schemeClr val="tx2"/>
                </a:solidFill>
              </a:rPr>
              <a:t>demais etapas; (RR)</a:t>
            </a:r>
          </a:p>
          <a:p>
            <a:pPr marL="0" indent="0">
              <a:buNone/>
            </a:pPr>
            <a:endParaRPr lang="pt-BR" sz="2000" dirty="0"/>
          </a:p>
          <a:p>
            <a:pPr>
              <a:buFontTx/>
              <a:buChar char="-"/>
            </a:pPr>
            <a:endParaRPr lang="pt-BR" sz="20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Comissão Julgadora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50636"/>
            <a:ext cx="1507042" cy="19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64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Cuidados especiais</a:t>
            </a:r>
            <a:r>
              <a:rPr lang="pt-BR" sz="20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 Iniciar com uma leitura breve de pontos principais do código de </a:t>
            </a:r>
            <a:r>
              <a:rPr lang="pt-BR" sz="2000" dirty="0" smtClean="0">
                <a:solidFill>
                  <a:schemeClr val="tx2"/>
                </a:solidFill>
              </a:rPr>
              <a:t>ética ; </a:t>
            </a:r>
            <a:r>
              <a:rPr lang="pt-BR" sz="2000" dirty="0">
                <a:solidFill>
                  <a:schemeClr val="tx2"/>
                </a:solidFill>
              </a:rPr>
              <a:t>(RR</a:t>
            </a:r>
            <a:r>
              <a:rPr lang="pt-BR" sz="2000" dirty="0" smtClean="0">
                <a:solidFill>
                  <a:schemeClr val="tx2"/>
                </a:solidFill>
              </a:rPr>
              <a:t>) pegar assinatura (Francisco)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</a:t>
            </a:r>
            <a:r>
              <a:rPr lang="pt-BR" sz="2000" dirty="0" smtClean="0">
                <a:solidFill>
                  <a:schemeClr val="tx2"/>
                </a:solidFill>
              </a:rPr>
              <a:t>Lembrar </a:t>
            </a:r>
            <a:r>
              <a:rPr lang="pt-BR" sz="2000" dirty="0">
                <a:solidFill>
                  <a:schemeClr val="tx2"/>
                </a:solidFill>
              </a:rPr>
              <a:t>de convidar os presentes para que estes participem da </a:t>
            </a:r>
            <a:r>
              <a:rPr lang="pt-BR" sz="2000" dirty="0" smtClean="0">
                <a:solidFill>
                  <a:schemeClr val="tx2"/>
                </a:solidFill>
              </a:rPr>
              <a:t>cerimônia; </a:t>
            </a:r>
            <a:r>
              <a:rPr lang="pt-BR" sz="2000" dirty="0">
                <a:solidFill>
                  <a:schemeClr val="tx2"/>
                </a:solidFill>
              </a:rPr>
              <a:t>(RR)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Analisar </a:t>
            </a:r>
            <a:r>
              <a:rPr lang="pt-BR" sz="2000" dirty="0">
                <a:solidFill>
                  <a:schemeClr val="tx2"/>
                </a:solidFill>
              </a:rPr>
              <a:t>e conferir bem o material antes do envio para a </a:t>
            </a:r>
            <a:r>
              <a:rPr lang="pt-BR" sz="2000" dirty="0" smtClean="0">
                <a:solidFill>
                  <a:schemeClr val="tx2"/>
                </a:solidFill>
              </a:rPr>
              <a:t>comissão</a:t>
            </a:r>
            <a:r>
              <a:rPr lang="pt-BR" sz="2000" dirty="0">
                <a:solidFill>
                  <a:schemeClr val="tx2"/>
                </a:solidFill>
              </a:rPr>
              <a:t>;</a:t>
            </a:r>
            <a:r>
              <a:rPr lang="pt-BR" sz="2000" dirty="0" smtClean="0">
                <a:solidFill>
                  <a:schemeClr val="tx2"/>
                </a:solidFill>
              </a:rPr>
              <a:t>(PE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Verificar a disponibilidade de agenda dos </a:t>
            </a:r>
            <a:r>
              <a:rPr lang="pt-BR" sz="2000" dirty="0" smtClean="0">
                <a:solidFill>
                  <a:schemeClr val="tx2"/>
                </a:solidFill>
              </a:rPr>
              <a:t>julgadores; (PE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Escolher pessoas que conheçam o PSMN, que sejam comprometidas, éticas e que tenham </a:t>
            </a:r>
            <a:r>
              <a:rPr lang="pt-BR" sz="2000" dirty="0" smtClean="0">
                <a:solidFill>
                  <a:schemeClr val="tx2"/>
                </a:solidFill>
              </a:rPr>
              <a:t>disponibilidade; </a:t>
            </a:r>
            <a:r>
              <a:rPr lang="pt-BR" sz="2000" dirty="0">
                <a:solidFill>
                  <a:schemeClr val="tx2"/>
                </a:solidFill>
              </a:rPr>
              <a:t>(PA)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Antes do envio dos relatos para a comissão de júri, verificar se as empresas classificadas como </a:t>
            </a:r>
            <a:r>
              <a:rPr lang="pt-BR" sz="2000" dirty="0" smtClean="0">
                <a:solidFill>
                  <a:schemeClr val="tx2"/>
                </a:solidFill>
              </a:rPr>
              <a:t>finalistas </a:t>
            </a:r>
            <a:r>
              <a:rPr lang="pt-BR" sz="2000" dirty="0">
                <a:solidFill>
                  <a:schemeClr val="tx2"/>
                </a:solidFill>
              </a:rPr>
              <a:t>estão com as certidões negativas em dia, se não existem pendências. (SE)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Atenção ao prazo limite para envio da documentação à </a:t>
            </a:r>
            <a:r>
              <a:rPr lang="pt-BR" sz="2000" dirty="0" smtClean="0">
                <a:solidFill>
                  <a:schemeClr val="tx2"/>
                </a:solidFill>
              </a:rPr>
              <a:t>FNQ;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Manutenção </a:t>
            </a:r>
            <a:r>
              <a:rPr lang="pt-BR" sz="2000" dirty="0">
                <a:solidFill>
                  <a:schemeClr val="tx2"/>
                </a:solidFill>
              </a:rPr>
              <a:t>do relacionamento ao longo do ano para a adesão a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comissão </a:t>
            </a:r>
            <a:r>
              <a:rPr lang="pt-BR" sz="2000" dirty="0">
                <a:solidFill>
                  <a:schemeClr val="tx2"/>
                </a:solidFill>
              </a:rPr>
              <a:t>julgadora. (PR)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Enviar </a:t>
            </a:r>
            <a:r>
              <a:rPr lang="pt-BR" sz="2000" dirty="0">
                <a:solidFill>
                  <a:schemeClr val="tx2"/>
                </a:solidFill>
              </a:rPr>
              <a:t>para comissão julgadora os materiais da reunião com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antecedência </a:t>
            </a:r>
            <a:r>
              <a:rPr lang="pt-BR" sz="2000" dirty="0">
                <a:solidFill>
                  <a:schemeClr val="tx2"/>
                </a:solidFill>
              </a:rPr>
              <a:t>mínima de 10 </a:t>
            </a:r>
            <a:r>
              <a:rPr lang="pt-BR" sz="2000" dirty="0" smtClean="0">
                <a:solidFill>
                  <a:schemeClr val="tx2"/>
                </a:solidFill>
              </a:rPr>
              <a:t>dias;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sz="2000" dirty="0"/>
          </a:p>
          <a:p>
            <a:pPr>
              <a:buFontTx/>
              <a:buChar char="-"/>
            </a:pPr>
            <a:endParaRPr lang="pt-BR" sz="20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Comissão Julgadora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50636"/>
            <a:ext cx="1507042" cy="19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89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Cuidados especiais</a:t>
            </a:r>
            <a:r>
              <a:rPr lang="pt-BR" sz="20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Convidar os Profissionais Pertinentes a compor a Banca do Prêmio;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Acompanhar Processo até a realização do evento (</a:t>
            </a:r>
            <a:r>
              <a:rPr lang="pt-BR" sz="2000" i="1" dirty="0" err="1">
                <a:solidFill>
                  <a:schemeClr val="tx2"/>
                </a:solidFill>
              </a:rPr>
              <a:t>coffee</a:t>
            </a:r>
            <a:r>
              <a:rPr lang="pt-BR" sz="2000" i="1" dirty="0">
                <a:solidFill>
                  <a:schemeClr val="tx2"/>
                </a:solidFill>
              </a:rPr>
              <a:t> break</a:t>
            </a:r>
            <a:r>
              <a:rPr lang="pt-BR" sz="2000" dirty="0">
                <a:solidFill>
                  <a:schemeClr val="tx2"/>
                </a:solidFill>
              </a:rPr>
              <a:t>, sala, material, relatos</a:t>
            </a:r>
            <a:r>
              <a:rPr lang="pt-BR" sz="2000" dirty="0" smtClean="0">
                <a:solidFill>
                  <a:schemeClr val="tx2"/>
                </a:solidFill>
              </a:rPr>
              <a:t>);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Ter sempre número ímpar de </a:t>
            </a:r>
            <a:r>
              <a:rPr lang="pt-BR" sz="2000" dirty="0" smtClean="0">
                <a:solidFill>
                  <a:schemeClr val="tx2"/>
                </a:solidFill>
              </a:rPr>
              <a:t>julgadores; </a:t>
            </a:r>
            <a:r>
              <a:rPr lang="pt-BR" sz="2000" dirty="0">
                <a:solidFill>
                  <a:schemeClr val="tx2"/>
                </a:solidFill>
              </a:rPr>
              <a:t>(RJ)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Ser a mais imparcial possível, se ater ao escrito no relato e pontos registrados pelo </a:t>
            </a:r>
            <a:r>
              <a:rPr lang="pt-BR" sz="2000" dirty="0" smtClean="0">
                <a:solidFill>
                  <a:schemeClr val="tx2"/>
                </a:solidFill>
              </a:rPr>
              <a:t>verificador; </a:t>
            </a:r>
            <a:r>
              <a:rPr lang="pt-BR" sz="2000" dirty="0">
                <a:solidFill>
                  <a:schemeClr val="tx2"/>
                </a:solidFill>
              </a:rPr>
              <a:t>(CE)</a:t>
            </a:r>
          </a:p>
          <a:p>
            <a:pPr marL="0" indent="0">
              <a:buNone/>
            </a:pPr>
            <a:endParaRPr lang="pt-BR" sz="2000" dirty="0"/>
          </a:p>
          <a:p>
            <a:pPr>
              <a:buFontTx/>
              <a:buChar char="-"/>
            </a:pPr>
            <a:endParaRPr lang="pt-BR" sz="20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Comissão Julgadora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50636"/>
            <a:ext cx="1507042" cy="19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05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Atores a serem envolvidos: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Gestora </a:t>
            </a:r>
            <a:r>
              <a:rPr lang="pt-BR" sz="2000" dirty="0">
                <a:solidFill>
                  <a:schemeClr val="tx2"/>
                </a:solidFill>
              </a:rPr>
              <a:t>Estadual e Assistente (facilitadora/redação da ata, entrega das documentações) (RR); funcionários do Sebrae, da BPW, facilitadores do </a:t>
            </a:r>
            <a:r>
              <a:rPr lang="pt-BR" sz="2000" dirty="0" err="1">
                <a:solidFill>
                  <a:schemeClr val="tx2"/>
                </a:solidFill>
              </a:rPr>
              <a:t>Empretec</a:t>
            </a:r>
            <a:r>
              <a:rPr lang="pt-BR" sz="2000" dirty="0">
                <a:solidFill>
                  <a:schemeClr val="tx2"/>
                </a:solidFill>
              </a:rPr>
              <a:t>, ALI, instrutores, jornalistas, representantes do MBC e professores universitários (DF); representante do Programa Estadual (MG); Gerente da área (RR); Gerente da Unidade de Logística do Sebrae(SE); Entidades de liderança ligados a qualidade, gestão empresarial e empreendedorismo feminino (PR</a:t>
            </a:r>
            <a:r>
              <a:rPr lang="pt-BR" sz="2000" dirty="0" smtClean="0">
                <a:solidFill>
                  <a:schemeClr val="tx2"/>
                </a:solidFill>
              </a:rPr>
              <a:t>); </a:t>
            </a:r>
            <a:r>
              <a:rPr lang="pt-BR" sz="2000" dirty="0">
                <a:solidFill>
                  <a:schemeClr val="tx2"/>
                </a:solidFill>
              </a:rPr>
              <a:t>Formadores de opinião respeitados na sociedade (MT); Parceiros (RS);</a:t>
            </a:r>
          </a:p>
          <a:p>
            <a:pPr>
              <a:buFontTx/>
              <a:buChar char="-"/>
            </a:pPr>
            <a:endParaRPr lang="pt-BR" sz="20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Comissão Julgadora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50636"/>
            <a:ext cx="1507042" cy="19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83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Indicadores do processo: 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Padrão de credibilidade que o SEBRAE </a:t>
            </a:r>
            <a:r>
              <a:rPr lang="pt-BR" sz="2000" dirty="0" smtClean="0">
                <a:solidFill>
                  <a:schemeClr val="tx2"/>
                </a:solidFill>
              </a:rPr>
              <a:t>oferece; (AC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Feedback das avaliadoras, juízes e Resultado do Prêmio;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Número de participantes da Banca </a:t>
            </a:r>
            <a:r>
              <a:rPr lang="pt-BR" sz="2000" dirty="0" smtClean="0">
                <a:solidFill>
                  <a:schemeClr val="tx2"/>
                </a:solidFill>
              </a:rPr>
              <a:t>Julgadora; (PA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</a:p>
          <a:p>
            <a:pPr>
              <a:buFontTx/>
              <a:buChar char="-"/>
            </a:pPr>
            <a:endParaRPr lang="pt-BR" sz="20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Comissão Julgadora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50636"/>
            <a:ext cx="1507042" cy="19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5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654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Processo 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de Gestão do Prêmio; 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Captação de Candidatas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Captação/Retenção de Avaliadores-Verificadores;</a:t>
            </a: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Comissão Julgadora Estadual;</a:t>
            </a: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Cerimônia de Premiação Estadual;</a:t>
            </a: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Processos</a:t>
            </a: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 Abordados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62063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Evidências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Manual da comissão, planilhas e </a:t>
            </a:r>
            <a:r>
              <a:rPr lang="pt-BR" sz="2000" dirty="0" err="1">
                <a:solidFill>
                  <a:schemeClr val="tx2"/>
                </a:solidFill>
              </a:rPr>
              <a:t>ppts</a:t>
            </a:r>
            <a:r>
              <a:rPr lang="pt-BR" sz="2000" dirty="0">
                <a:solidFill>
                  <a:schemeClr val="tx2"/>
                </a:solidFill>
              </a:rPr>
              <a:t> utilizados, ata da reunião, pesquisas de satisfação.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Comissão Julgadora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50636"/>
            <a:ext cx="1507042" cy="19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09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86537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                 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 </a:t>
            </a:r>
            <a:r>
              <a:rPr lang="pt-BR" sz="2000" dirty="0" smtClean="0">
                <a:solidFill>
                  <a:schemeClr val="tx2"/>
                </a:solidFill>
              </a:rPr>
              <a:t>- </a:t>
            </a:r>
            <a:r>
              <a:rPr lang="pt-BR" sz="2000" dirty="0">
                <a:solidFill>
                  <a:schemeClr val="tx2"/>
                </a:solidFill>
              </a:rPr>
              <a:t>Definem data, local e orçamento para o evento;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Procuram fazer a cerimônia no mês da mulher; (AL, MT) </a:t>
            </a:r>
            <a:r>
              <a:rPr lang="pt-BR" sz="2000" b="1" dirty="0" smtClean="0">
                <a:solidFill>
                  <a:schemeClr val="tx2"/>
                </a:solidFill>
              </a:rPr>
              <a:t>(observar que isso impacta </a:t>
            </a:r>
            <a:r>
              <a:rPr lang="pt-BR" sz="2000" b="1" dirty="0">
                <a:solidFill>
                  <a:schemeClr val="tx2"/>
                </a:solidFill>
              </a:rPr>
              <a:t>a cerimônia nacional)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Fazem um almoço, sempre bem elaborado, num lugar diferente à cada ano, oferecem brindes, convidam uma ganhadora para dar seu depoimento e geralmente oferecem uma palestra específica para o público feminino. (AL) </a:t>
            </a:r>
            <a:r>
              <a:rPr lang="pt-BR" sz="2000" b="1" dirty="0">
                <a:solidFill>
                  <a:schemeClr val="tx2"/>
                </a:solidFill>
              </a:rPr>
              <a:t>detalhes?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- </a:t>
            </a:r>
            <a:r>
              <a:rPr lang="pt-BR" sz="2000" dirty="0">
                <a:solidFill>
                  <a:schemeClr val="tx2"/>
                </a:solidFill>
              </a:rPr>
              <a:t>Fazem miniprojeto de apresentação a </a:t>
            </a:r>
            <a:r>
              <a:rPr lang="pt-BR" sz="2000" dirty="0" err="1">
                <a:solidFill>
                  <a:schemeClr val="tx2"/>
                </a:solidFill>
              </a:rPr>
              <a:t>Direx</a:t>
            </a:r>
            <a:r>
              <a:rPr lang="pt-BR" sz="2000" dirty="0">
                <a:solidFill>
                  <a:schemeClr val="tx2"/>
                </a:solidFill>
              </a:rPr>
              <a:t> para aprovação; (AC)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Convidam as empresarias e todos os participantes das etapas do Prêmio; (AC)</a:t>
            </a:r>
          </a:p>
          <a:p>
            <a:pPr>
              <a:buFontTx/>
              <a:buChar char="-"/>
            </a:pPr>
            <a:r>
              <a:rPr lang="pt-BR" sz="2000" dirty="0" smtClean="0">
                <a:solidFill>
                  <a:schemeClr val="tx2"/>
                </a:solidFill>
              </a:rPr>
              <a:t>Confeccionam </a:t>
            </a:r>
            <a:r>
              <a:rPr lang="pt-BR" sz="2000" dirty="0">
                <a:solidFill>
                  <a:schemeClr val="tx2"/>
                </a:solidFill>
              </a:rPr>
              <a:t>dos certificados e troféus para as vencedoras;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(</a:t>
            </a:r>
            <a:r>
              <a:rPr lang="pt-BR" sz="2000" dirty="0">
                <a:solidFill>
                  <a:schemeClr val="tx2"/>
                </a:solidFill>
              </a:rPr>
              <a:t>AC, DF, MG)</a:t>
            </a:r>
          </a:p>
          <a:p>
            <a:pPr>
              <a:buFontTx/>
              <a:buChar char="-"/>
            </a:pPr>
            <a:r>
              <a:rPr lang="pt-BR" sz="2000" dirty="0" smtClean="0">
                <a:solidFill>
                  <a:schemeClr val="tx2"/>
                </a:solidFill>
              </a:rPr>
              <a:t>Verificam</a:t>
            </a:r>
            <a:r>
              <a:rPr lang="pt-BR" sz="2000" dirty="0">
                <a:solidFill>
                  <a:schemeClr val="tx2"/>
                </a:solidFill>
              </a:rPr>
              <a:t>, acompanham e contratam toda a logística (espaço,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equipamentos </a:t>
            </a:r>
            <a:r>
              <a:rPr lang="pt-BR" sz="2000" dirty="0">
                <a:solidFill>
                  <a:schemeClr val="tx2"/>
                </a:solidFill>
              </a:rPr>
              <a:t>etc.); (AC)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Verificam divulgação na mídia (Assessoria de Comunicação</a:t>
            </a:r>
            <a:r>
              <a:rPr lang="pt-BR" sz="2000" dirty="0" smtClean="0">
                <a:solidFill>
                  <a:schemeClr val="tx2"/>
                </a:solidFill>
              </a:rPr>
              <a:t>); </a:t>
            </a:r>
            <a:r>
              <a:rPr lang="pt-BR" sz="2000" dirty="0">
                <a:solidFill>
                  <a:schemeClr val="tx2"/>
                </a:solidFill>
              </a:rPr>
              <a:t>(AC)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Enviam e-mail para os convidados; (DF)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Cerimônia de Premiação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58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86537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                 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Definem </a:t>
            </a:r>
            <a:r>
              <a:rPr lang="pt-BR" sz="2000" dirty="0" smtClean="0">
                <a:solidFill>
                  <a:schemeClr val="tx2"/>
                </a:solidFill>
              </a:rPr>
              <a:t>tempo e </a:t>
            </a:r>
            <a:r>
              <a:rPr lang="pt-BR" sz="2000" dirty="0">
                <a:solidFill>
                  <a:schemeClr val="tx2"/>
                </a:solidFill>
              </a:rPr>
              <a:t>roteiro do evento – cerimonial;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Remetem os convites;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Produzem malas diretas para divulgar as vencedoras;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Fazem lista de convidados e </a:t>
            </a:r>
            <a:r>
              <a:rPr lang="pt-BR" sz="2000" dirty="0" smtClean="0">
                <a:solidFill>
                  <a:schemeClr val="tx2"/>
                </a:solidFill>
              </a:rPr>
              <a:t>R.S.V.P.; </a:t>
            </a:r>
            <a:r>
              <a:rPr lang="pt-BR" sz="2000" dirty="0">
                <a:solidFill>
                  <a:schemeClr val="tx2"/>
                </a:solidFill>
              </a:rPr>
              <a:t>(DF)</a:t>
            </a:r>
          </a:p>
          <a:p>
            <a:pPr marL="0" indent="0">
              <a:buNone/>
            </a:pPr>
            <a:r>
              <a:rPr lang="pt-BR" sz="2000" i="1" dirty="0">
                <a:solidFill>
                  <a:schemeClr val="tx2"/>
                </a:solidFill>
              </a:rPr>
              <a:t>- </a:t>
            </a:r>
            <a:r>
              <a:rPr lang="pt-BR" sz="2000" dirty="0">
                <a:solidFill>
                  <a:schemeClr val="tx2"/>
                </a:solidFill>
              </a:rPr>
              <a:t>Confeccionam os selos a serem distribuídos para as vencedoras;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Reservam computador + projetor; (DF)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Providenciam a cobertura fotográfica; 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Providenciam a cobertura jornalística; (DF)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Fazem </a:t>
            </a:r>
            <a:r>
              <a:rPr lang="pt-BR" sz="2000" dirty="0">
                <a:solidFill>
                  <a:schemeClr val="tx2"/>
                </a:solidFill>
              </a:rPr>
              <a:t>com que a cerimônia de premiação faça parte do calendário coorporativo como “A noite do Empreendedorismo”, no qual são reunidos todos os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prêmios </a:t>
            </a:r>
            <a:r>
              <a:rPr lang="pt-BR" sz="2000" dirty="0">
                <a:solidFill>
                  <a:schemeClr val="tx2"/>
                </a:solidFill>
              </a:rPr>
              <a:t>e lançamentos em um único evento, reunindo público de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vários </a:t>
            </a:r>
            <a:r>
              <a:rPr lang="pt-BR" sz="2000" dirty="0">
                <a:solidFill>
                  <a:schemeClr val="tx2"/>
                </a:solidFill>
              </a:rPr>
              <a:t>projetos do SEBRAE e potenciais; (RR)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Cerimônia de Premiação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91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86537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                 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Trabalham com noites temáticas, tendo como a primeira os “anos 60”, quando fizemos um cerimonial com breve histórico do desenvolvimento das empresas e da economia nacional e os grandes movimentos do mundo; (RR)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Já realizaram um coquetel dançante com vários ambientes para fotografia com objetos da época; (RR)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Contratam mestre de cerimônias; (PA)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Oferecem brindes; (AL, PA)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</a:t>
            </a:r>
            <a:r>
              <a:rPr lang="pt-BR" sz="2000" dirty="0" smtClean="0">
                <a:solidFill>
                  <a:schemeClr val="tx2"/>
                </a:solidFill>
              </a:rPr>
              <a:t>Confeccionam </a:t>
            </a:r>
            <a:r>
              <a:rPr lang="pt-BR" sz="2000" dirty="0" err="1">
                <a:solidFill>
                  <a:schemeClr val="tx2"/>
                </a:solidFill>
              </a:rPr>
              <a:t>Backdrop</a:t>
            </a:r>
            <a:r>
              <a:rPr lang="pt-BR" sz="2000" dirty="0">
                <a:solidFill>
                  <a:schemeClr val="tx2"/>
                </a:solidFill>
              </a:rPr>
              <a:t>; (PA)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Contratam DJs; (PA)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Providenciam </a:t>
            </a:r>
            <a:r>
              <a:rPr lang="pt-BR" sz="2000" dirty="0">
                <a:solidFill>
                  <a:schemeClr val="tx2"/>
                </a:solidFill>
              </a:rPr>
              <a:t>o deslocamento das candidatas finalistas que residem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fora </a:t>
            </a:r>
            <a:r>
              <a:rPr lang="pt-BR" sz="2000" dirty="0">
                <a:solidFill>
                  <a:schemeClr val="tx2"/>
                </a:solidFill>
              </a:rPr>
              <a:t>da capital: passagens aéreas, hospedagem e serviço de traslado;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(</a:t>
            </a:r>
            <a:r>
              <a:rPr lang="pt-BR" sz="2000" dirty="0">
                <a:solidFill>
                  <a:schemeClr val="tx2"/>
                </a:solidFill>
              </a:rPr>
              <a:t>PA, PE, PR)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Definem </a:t>
            </a:r>
            <a:r>
              <a:rPr lang="pt-BR" sz="2000" dirty="0">
                <a:solidFill>
                  <a:schemeClr val="tx2"/>
                </a:solidFill>
              </a:rPr>
              <a:t>com a Unidade de Logística: programação, coquetel,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apresentações </a:t>
            </a:r>
            <a:r>
              <a:rPr lang="pt-BR" sz="2000" dirty="0">
                <a:solidFill>
                  <a:schemeClr val="tx2"/>
                </a:solidFill>
              </a:rPr>
              <a:t>artísticas, contratação de multimídia (som e iluminação), decoração e ornamentação do ambiente, brindes, etc. (SE)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Cerimônia de Premiação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35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86537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                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Definem com a unidade de comunicação social: roteiro do cerimonial, contratação de </a:t>
            </a:r>
            <a:r>
              <a:rPr lang="pt-BR" sz="1800" dirty="0" err="1">
                <a:solidFill>
                  <a:schemeClr val="tx2"/>
                </a:solidFill>
              </a:rPr>
              <a:t>cerimonialista</a:t>
            </a:r>
            <a:r>
              <a:rPr lang="pt-BR" sz="1800" dirty="0">
                <a:solidFill>
                  <a:schemeClr val="tx2"/>
                </a:solidFill>
              </a:rPr>
              <a:t>, fotografia e filmagem do evento, divulgação do evento nos veículos de comunicação da cerimônia e após o evento a proclamação das </a:t>
            </a:r>
            <a:r>
              <a:rPr lang="pt-BR" sz="1800" dirty="0" smtClean="0">
                <a:solidFill>
                  <a:schemeClr val="tx2"/>
                </a:solidFill>
              </a:rPr>
              <a:t>vencedoras; </a:t>
            </a:r>
            <a:r>
              <a:rPr lang="pt-BR" sz="1800" dirty="0">
                <a:solidFill>
                  <a:schemeClr val="tx2"/>
                </a:solidFill>
              </a:rPr>
              <a:t>(SE)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 Providenciam com a unidade de comunicação: convites da cerimônia, certificados para os avaliadores/verificadores e membros da comissão, certificados das empresárias que participaram do </a:t>
            </a:r>
            <a:r>
              <a:rPr lang="pt-BR" sz="1800" dirty="0" smtClean="0">
                <a:solidFill>
                  <a:schemeClr val="tx2"/>
                </a:solidFill>
              </a:rPr>
              <a:t>Prêmio; (SE</a:t>
            </a:r>
            <a:r>
              <a:rPr lang="pt-BR" sz="18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Distribuem convites impressos para os membros do conselho regional e autoridades; (SE)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Enviam convite eletrônico para: empresárias, avaliadores, verificadores, membros da comissão de júri, colegas do SEBRAE, consultores, </a:t>
            </a:r>
            <a:r>
              <a:rPr lang="pt-BR" sz="1800" dirty="0" smtClean="0">
                <a:solidFill>
                  <a:schemeClr val="tx2"/>
                </a:solidFill>
              </a:rPr>
              <a:t>instrutores etc</a:t>
            </a:r>
            <a:r>
              <a:rPr lang="pt-BR" sz="1800" dirty="0">
                <a:solidFill>
                  <a:schemeClr val="tx2"/>
                </a:solidFill>
              </a:rPr>
              <a:t>. (SE)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Conseguem lideranças para prestigiar o evento, dando visibilidade para o prêmio; (PR)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2"/>
                </a:solidFill>
              </a:rPr>
              <a:t>- </a:t>
            </a:r>
            <a:r>
              <a:rPr lang="pt-BR" sz="1800" dirty="0">
                <a:solidFill>
                  <a:schemeClr val="tx2"/>
                </a:solidFill>
              </a:rPr>
              <a:t>Cotam preço e visitam locais de </a:t>
            </a:r>
            <a:r>
              <a:rPr lang="pt-BR" sz="1800" dirty="0" smtClean="0">
                <a:solidFill>
                  <a:schemeClr val="tx2"/>
                </a:solidFill>
              </a:rPr>
              <a:t>evento </a:t>
            </a:r>
            <a:r>
              <a:rPr lang="pt-BR" sz="1800" dirty="0">
                <a:solidFill>
                  <a:schemeClr val="tx2"/>
                </a:solidFill>
              </a:rPr>
              <a:t>etc</a:t>
            </a:r>
            <a:r>
              <a:rPr lang="pt-BR" sz="1800" dirty="0" smtClean="0">
                <a:solidFill>
                  <a:schemeClr val="tx2"/>
                </a:solidFill>
              </a:rPr>
              <a:t>.; </a:t>
            </a:r>
            <a:r>
              <a:rPr lang="pt-BR" sz="1800" dirty="0">
                <a:solidFill>
                  <a:schemeClr val="tx2"/>
                </a:solidFill>
              </a:rPr>
              <a:t>(RS)</a:t>
            </a:r>
          </a:p>
          <a:p>
            <a:pPr>
              <a:buFontTx/>
              <a:buChar char="-"/>
            </a:pPr>
            <a:r>
              <a:rPr lang="pt-BR" sz="1800" dirty="0" smtClean="0">
                <a:solidFill>
                  <a:schemeClr val="tx2"/>
                </a:solidFill>
              </a:rPr>
              <a:t>Enviam </a:t>
            </a:r>
            <a:r>
              <a:rPr lang="pt-BR" sz="1800" dirty="0">
                <a:solidFill>
                  <a:schemeClr val="tx2"/>
                </a:solidFill>
              </a:rPr>
              <a:t>convite para escritórios Regionais, parceiros e empreendedoras do </a:t>
            </a:r>
            <a:endParaRPr lang="pt-BR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2"/>
                </a:solidFill>
              </a:rPr>
              <a:t>ciclo</a:t>
            </a:r>
            <a:r>
              <a:rPr lang="pt-BR" sz="1800" dirty="0">
                <a:solidFill>
                  <a:schemeClr val="tx2"/>
                </a:solidFill>
              </a:rPr>
              <a:t>; (RS)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Organizam missões das empreendedoras visitadas; (RS)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Enviam carta de agradecimento por participar da cerimônia; (RS)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Promovem a integração entre os convidados; (AL) </a:t>
            </a:r>
            <a:r>
              <a:rPr lang="pt-BR" sz="1800" b="1" dirty="0">
                <a:solidFill>
                  <a:schemeClr val="tx2"/>
                </a:solidFill>
              </a:rPr>
              <a:t>(como?) </a:t>
            </a:r>
            <a:endParaRPr lang="pt-BR" sz="1800" b="1" dirty="0" smtClean="0">
              <a:solidFill>
                <a:schemeClr val="tx2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Cerimônia de Premiação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2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86537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Cuidados especiais</a:t>
            </a:r>
            <a:r>
              <a:rPr lang="pt-BR" sz="2000" dirty="0">
                <a:solidFill>
                  <a:schemeClr val="tx2"/>
                </a:solidFill>
              </a:rPr>
              <a:t>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 </a:t>
            </a:r>
            <a:r>
              <a:rPr lang="pt-BR" sz="2000" dirty="0" smtClean="0">
                <a:solidFill>
                  <a:schemeClr val="tx2"/>
                </a:solidFill>
              </a:rPr>
              <a:t>- </a:t>
            </a:r>
            <a:r>
              <a:rPr lang="pt-BR" sz="2000" dirty="0">
                <a:solidFill>
                  <a:schemeClr val="tx2"/>
                </a:solidFill>
              </a:rPr>
              <a:t>Solicitar a Unidade de Marketing e Comunicação a cerimônia de premiação, com 3 meses de antecedência; (ES)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Relacionar as empresárias e seus convidados – 2 meses de antecedência; (ES)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Agradecer sempre todos os participantes e </a:t>
            </a:r>
            <a:r>
              <a:rPr lang="pt-BR" sz="2000" dirty="0" smtClean="0">
                <a:solidFill>
                  <a:schemeClr val="tx2"/>
                </a:solidFill>
              </a:rPr>
              <a:t>envolvidos; </a:t>
            </a:r>
            <a:r>
              <a:rPr lang="pt-BR" sz="2000" dirty="0">
                <a:solidFill>
                  <a:schemeClr val="tx2"/>
                </a:solidFill>
              </a:rPr>
              <a:t>(AL)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Além de todos os cuidados com as etapas relacionadas à mídia e à </a:t>
            </a:r>
            <a:r>
              <a:rPr lang="pt-BR" sz="2000" dirty="0" smtClean="0">
                <a:solidFill>
                  <a:schemeClr val="tx2"/>
                </a:solidFill>
              </a:rPr>
              <a:t>logística, </a:t>
            </a:r>
            <a:r>
              <a:rPr lang="pt-BR" sz="2000" dirty="0">
                <a:solidFill>
                  <a:schemeClr val="tx2"/>
                </a:solidFill>
              </a:rPr>
              <a:t>são fundamentais transparência e qualidade para fortalecer a credibilidade do Prêmio e o sucesso da </a:t>
            </a:r>
            <a:r>
              <a:rPr lang="pt-BR" sz="2000" dirty="0" smtClean="0">
                <a:solidFill>
                  <a:schemeClr val="tx2"/>
                </a:solidFill>
              </a:rPr>
              <a:t>premiação; </a:t>
            </a:r>
            <a:r>
              <a:rPr lang="pt-BR" sz="2000" dirty="0">
                <a:solidFill>
                  <a:schemeClr val="tx2"/>
                </a:solidFill>
              </a:rPr>
              <a:t>(AC)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O tempo é muito importante em eventos assim, o planejamento de cada participação é </a:t>
            </a:r>
            <a:r>
              <a:rPr lang="pt-BR" sz="2000" dirty="0" smtClean="0">
                <a:solidFill>
                  <a:schemeClr val="tx2"/>
                </a:solidFill>
              </a:rPr>
              <a:t>vital; </a:t>
            </a:r>
            <a:r>
              <a:rPr lang="pt-BR" sz="2000" dirty="0">
                <a:solidFill>
                  <a:schemeClr val="tx2"/>
                </a:solidFill>
              </a:rPr>
              <a:t>(DF)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Ensaio de como será entrega das placas é muito </a:t>
            </a:r>
            <a:r>
              <a:rPr lang="pt-BR" sz="2000" dirty="0" smtClean="0">
                <a:solidFill>
                  <a:schemeClr val="tx2"/>
                </a:solidFill>
              </a:rPr>
              <a:t>importante; (DF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 - Auxílio na logística da viagem das empresárias para o </a:t>
            </a:r>
            <a:r>
              <a:rPr lang="pt-BR" sz="2000" dirty="0" smtClean="0">
                <a:solidFill>
                  <a:schemeClr val="tx2"/>
                </a:solidFill>
              </a:rPr>
              <a:t>evento; </a:t>
            </a:r>
            <a:r>
              <a:rPr lang="pt-BR" sz="2000" dirty="0">
                <a:solidFill>
                  <a:schemeClr val="tx2"/>
                </a:solidFill>
              </a:rPr>
              <a:t>(MG)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Recepção especial para as </a:t>
            </a:r>
            <a:r>
              <a:rPr lang="pt-BR" sz="2000" dirty="0" smtClean="0">
                <a:solidFill>
                  <a:schemeClr val="tx2"/>
                </a:solidFill>
              </a:rPr>
              <a:t>empresárias; (MG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- Atenção </a:t>
            </a:r>
            <a:r>
              <a:rPr lang="pt-BR" sz="2000" dirty="0">
                <a:solidFill>
                  <a:schemeClr val="tx2"/>
                </a:solidFill>
              </a:rPr>
              <a:t>especial para entrega e confirmação dos convites, </a:t>
            </a: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principalmente </a:t>
            </a:r>
            <a:r>
              <a:rPr lang="pt-BR" sz="2000" dirty="0">
                <a:solidFill>
                  <a:schemeClr val="tx2"/>
                </a:solidFill>
              </a:rPr>
              <a:t>das vencedoras; (RR)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Cerimônia de Premiação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91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41236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Cuidados especiais</a:t>
            </a:r>
            <a:r>
              <a:rPr lang="pt-BR" sz="2000" dirty="0">
                <a:solidFill>
                  <a:schemeClr val="tx2"/>
                </a:solidFill>
              </a:rPr>
              <a:t>: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Ter antecedência na confecção dos troféus; (RR)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Ter uma equipe de recepção que possa orientar as participantes quanto ao ambiente e a pauta do evento, bem como organização das mesas; (RR)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Certificar-se que todas as vencedoras estejam presentes antes do início da cerimônia, mesmo após as confirmações telefônicas; (RR)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Escolher local central e de fácil </a:t>
            </a:r>
            <a:r>
              <a:rPr lang="pt-BR" sz="1800" dirty="0" smtClean="0">
                <a:solidFill>
                  <a:schemeClr val="tx2"/>
                </a:solidFill>
              </a:rPr>
              <a:t>estacionamento; </a:t>
            </a:r>
            <a:r>
              <a:rPr lang="pt-BR" sz="1800" dirty="0">
                <a:solidFill>
                  <a:schemeClr val="tx2"/>
                </a:solidFill>
              </a:rPr>
              <a:t>(PA)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Verificar a disponibilidade orçamentária para contratação de todos os itens e serviços profissionais necessários para realização do evento; (SE)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- Convidar as finalistas para participar da cerimônia de premiação, e de uma forma mais particular e especial, porém sem dar pistas, as vencedoras, para que elas estejam presentes na cerimônia. </a:t>
            </a:r>
          </a:p>
          <a:p>
            <a:pPr>
              <a:buFontTx/>
              <a:buChar char="-"/>
            </a:pPr>
            <a:r>
              <a:rPr lang="pt-BR" sz="1800" dirty="0" smtClean="0">
                <a:solidFill>
                  <a:schemeClr val="tx2"/>
                </a:solidFill>
              </a:rPr>
              <a:t>Não </a:t>
            </a:r>
            <a:r>
              <a:rPr lang="pt-BR" sz="1800" dirty="0">
                <a:solidFill>
                  <a:schemeClr val="tx2"/>
                </a:solidFill>
              </a:rPr>
              <a:t>divulgar os nomes das vencedoras antes da cerimônia de premiação; </a:t>
            </a:r>
            <a:endParaRPr lang="pt-B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2"/>
                </a:solidFill>
              </a:rPr>
              <a:t>(</a:t>
            </a:r>
            <a:r>
              <a:rPr lang="pt-BR" sz="1800" dirty="0">
                <a:solidFill>
                  <a:schemeClr val="tx2"/>
                </a:solidFill>
              </a:rPr>
              <a:t>SE, CE)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2"/>
                </a:solidFill>
              </a:rPr>
              <a:t>- Reservar </a:t>
            </a:r>
            <a:r>
              <a:rPr lang="pt-BR" sz="1800" dirty="0">
                <a:solidFill>
                  <a:schemeClr val="tx2"/>
                </a:solidFill>
              </a:rPr>
              <a:t>local para cerimônia com antecedência, bem como contratar </a:t>
            </a:r>
            <a:endParaRPr lang="pt-BR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2"/>
                </a:solidFill>
              </a:rPr>
              <a:t>Palestrante; (RS</a:t>
            </a:r>
            <a:r>
              <a:rPr lang="pt-BR" sz="18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2"/>
                </a:solidFill>
              </a:rPr>
              <a:t>- Fornecer </a:t>
            </a:r>
            <a:r>
              <a:rPr lang="pt-BR" sz="1800" dirty="0">
                <a:solidFill>
                  <a:schemeClr val="tx2"/>
                </a:solidFill>
              </a:rPr>
              <a:t>as informações necessárias para a Unidade de Marketing e </a:t>
            </a:r>
            <a:endParaRPr lang="pt-BR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2"/>
                </a:solidFill>
              </a:rPr>
              <a:t>Comunicação</a:t>
            </a:r>
            <a:r>
              <a:rPr lang="pt-BR" sz="1800" dirty="0">
                <a:solidFill>
                  <a:schemeClr val="tx2"/>
                </a:solidFill>
              </a:rPr>
              <a:t> </a:t>
            </a:r>
            <a:r>
              <a:rPr lang="pt-BR" sz="1800" dirty="0" smtClean="0">
                <a:solidFill>
                  <a:schemeClr val="tx2"/>
                </a:solidFill>
              </a:rPr>
              <a:t>e realizar </a:t>
            </a:r>
            <a:r>
              <a:rPr lang="pt-BR" sz="1800" dirty="0">
                <a:solidFill>
                  <a:schemeClr val="tx2"/>
                </a:solidFill>
              </a:rPr>
              <a:t>cerimônia com qualidade e </a:t>
            </a:r>
            <a:r>
              <a:rPr lang="pt-BR" sz="1800" dirty="0" smtClean="0">
                <a:solidFill>
                  <a:schemeClr val="tx2"/>
                </a:solidFill>
              </a:rPr>
              <a:t>dedicação; (ES</a:t>
            </a:r>
            <a:r>
              <a:rPr lang="pt-BR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Cerimônia de Premiação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88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41236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Atores a serem envolvidos: 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Gestora </a:t>
            </a:r>
            <a:r>
              <a:rPr lang="pt-BR" sz="2000" dirty="0">
                <a:solidFill>
                  <a:schemeClr val="tx2"/>
                </a:solidFill>
              </a:rPr>
              <a:t>do Prêmio, Secretaria de eventos e equipe (AL, AC, MG); Unidade de Marketing e Comunicação (AC, DF, ES); gerente da área (AC); Diretoria (AC, RR); Colaboradores da unidade (RR), BPW (DF, MT); Parceiros Locais (RJ, RS</a:t>
            </a:r>
            <a:r>
              <a:rPr lang="pt-BR" sz="2000" dirty="0" smtClean="0">
                <a:solidFill>
                  <a:schemeClr val="tx2"/>
                </a:solidFill>
              </a:rPr>
              <a:t>); fornecedores e </a:t>
            </a:r>
            <a:r>
              <a:rPr lang="pt-BR" sz="2000" dirty="0">
                <a:solidFill>
                  <a:schemeClr val="tx2"/>
                </a:solidFill>
              </a:rPr>
              <a:t>gestores de projetos (PA); finalistas; Assessoria de Comunicação (SE); Federações Empresariais (PR); autoridades (CE); jornalistas externos, avaliadores/verificadores voluntários (Francisco)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Cerimônia de Premiação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67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41236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Indicadores do processo: 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 - </a:t>
            </a:r>
            <a:r>
              <a:rPr lang="pt-BR" sz="2000" i="1" dirty="0">
                <a:solidFill>
                  <a:schemeClr val="tx2"/>
                </a:solidFill>
              </a:rPr>
              <a:t>Feedback</a:t>
            </a:r>
            <a:r>
              <a:rPr lang="pt-BR" sz="2000" dirty="0">
                <a:solidFill>
                  <a:schemeClr val="tx2"/>
                </a:solidFill>
              </a:rPr>
              <a:t> dos participantes, pesquisa para avaliar o evento enviado por </a:t>
            </a:r>
            <a:r>
              <a:rPr lang="pt-BR" sz="2000" dirty="0" err="1">
                <a:solidFill>
                  <a:schemeClr val="tx2"/>
                </a:solidFill>
              </a:rPr>
              <a:t>email</a:t>
            </a:r>
            <a:r>
              <a:rPr lang="pt-BR" sz="2000" dirty="0">
                <a:solidFill>
                  <a:schemeClr val="tx2"/>
                </a:solidFill>
              </a:rPr>
              <a:t>; (DF, PR)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- número de participantes, avaliadores/verificadores reconhecidos; certificados/troféus entregues; exposição </a:t>
            </a:r>
            <a:r>
              <a:rPr lang="pt-BR" sz="2000" dirty="0" smtClean="0">
                <a:solidFill>
                  <a:schemeClr val="tx2"/>
                </a:solidFill>
              </a:rPr>
              <a:t>espontânea na mídia; </a:t>
            </a:r>
            <a:r>
              <a:rPr lang="pt-BR" sz="2000" dirty="0">
                <a:solidFill>
                  <a:schemeClr val="tx2"/>
                </a:solidFill>
              </a:rPr>
              <a:t>(Francisco)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Cerimônia de Premiação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05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673" y="1241236"/>
            <a:ext cx="8784654" cy="259397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Evidências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2"/>
                </a:solidFill>
              </a:rPr>
              <a:t> 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Fotos, vídeos, exposição na mídia, pesquisas de satisfação, listas de presença. 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Cerimônia de Premiação Estadual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61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654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Captação de Candidaturas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57188" y="1484784"/>
            <a:ext cx="72391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     </a:t>
            </a:r>
            <a:r>
              <a:rPr lang="pt-BR" sz="2000" dirty="0"/>
              <a:t>	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Realizam eventos de </a:t>
            </a:r>
            <a:r>
              <a:rPr lang="pt-BR" sz="2000" dirty="0" smtClean="0">
                <a:solidFill>
                  <a:schemeClr val="tx2"/>
                </a:solidFill>
              </a:rPr>
              <a:t>lançamento/seminários </a:t>
            </a:r>
            <a:r>
              <a:rPr lang="pt-BR" sz="2000" dirty="0">
                <a:solidFill>
                  <a:schemeClr val="tx2"/>
                </a:solidFill>
              </a:rPr>
              <a:t>regionais;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Monitoram inscrições e candidaturas em relação às metas; 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Realizam ações de Endomarketing sobre o Prêmio;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Pedem a colaboração de gestores de projetos e do ALI para que esses indiquem empresárias que tenham o perfil do Prêmio (AL, AC, RR);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Contratam consultores para mobilizar as mulheres; 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Agendam a visita com o consultor contratado para explicar o </a:t>
            </a:r>
            <a:r>
              <a:rPr lang="pt-BR" sz="2000" dirty="0" smtClean="0">
                <a:solidFill>
                  <a:schemeClr val="tx2"/>
                </a:solidFill>
              </a:rPr>
              <a:t>prêmio e </a:t>
            </a:r>
            <a:r>
              <a:rPr lang="pt-BR" sz="2000" dirty="0">
                <a:solidFill>
                  <a:schemeClr val="tx2"/>
                </a:solidFill>
              </a:rPr>
              <a:t>o seu regulamento (AC, RR);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Participam dos eventos promovidos pelo SEBRAE(AC, SE) (exemplos: EMPRETEC);  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Utilizam mídias espontâneas para divulgar e fortalecer a imagem do Prêmio; (AC, RR) (exemplos</a:t>
            </a:r>
            <a:r>
              <a:rPr lang="pt-BR" sz="2000" dirty="0" smtClean="0">
                <a:solidFill>
                  <a:schemeClr val="tx2"/>
                </a:solidFill>
              </a:rPr>
              <a:t>);</a:t>
            </a:r>
            <a:endParaRPr lang="pt-BR" sz="2000" dirty="0">
              <a:solidFill>
                <a:schemeClr val="tx2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6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pt-BR" sz="4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pt-BR" sz="4400" dirty="0" smtClean="0">
                <a:solidFill>
                  <a:schemeClr val="tx2"/>
                </a:solidFill>
              </a:rPr>
              <a:t>Muito Agradecido!!</a:t>
            </a:r>
          </a:p>
          <a:p>
            <a:pPr algn="ctr">
              <a:buNone/>
            </a:pPr>
            <a:r>
              <a:rPr lang="pt-BR" sz="4400" dirty="0" smtClean="0">
                <a:solidFill>
                  <a:schemeClr val="tx2"/>
                </a:solidFill>
              </a:rPr>
              <a:t>Francisco Teixeira Neto</a:t>
            </a:r>
          </a:p>
          <a:p>
            <a:pPr algn="ctr">
              <a:buNone/>
            </a:pPr>
            <a:r>
              <a:rPr lang="pt-BR" sz="4400" dirty="0" smtClean="0">
                <a:solidFill>
                  <a:schemeClr val="tx2"/>
                </a:solidFill>
              </a:rPr>
              <a:t>Fone: 11 55097717</a:t>
            </a:r>
          </a:p>
          <a:p>
            <a:pPr algn="ctr">
              <a:buNone/>
            </a:pPr>
            <a:r>
              <a:rPr lang="pt-BR" dirty="0" smtClean="0">
                <a:solidFill>
                  <a:schemeClr val="tx2"/>
                </a:solidFill>
              </a:rPr>
              <a:t>francisco.teixeira@fnq.org.br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A7E46B-C06F-4A48-A81D-2C8774296C46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654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Captação de Candidaturas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57188" y="1484784"/>
            <a:ext cx="723914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     </a:t>
            </a:r>
            <a:r>
              <a:rPr lang="pt-BR" sz="2000" dirty="0"/>
              <a:t>	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Verificam e ajudam nos lançamentos dos relatos etc.; (AC) (detalhes)</a:t>
            </a:r>
          </a:p>
          <a:p>
            <a:r>
              <a:rPr lang="pt-BR" sz="2000" i="1" dirty="0">
                <a:solidFill>
                  <a:schemeClr val="tx2"/>
                </a:solidFill>
              </a:rPr>
              <a:t>- </a:t>
            </a:r>
            <a:r>
              <a:rPr lang="pt-BR" sz="2000" dirty="0">
                <a:solidFill>
                  <a:schemeClr val="tx2"/>
                </a:solidFill>
              </a:rPr>
              <a:t>Negociam com as Unidade Regionais para que cada uma tenha uma meta de candidatas e repassam estratégias; (DF, TO)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Realizam Oficinas de Relato (DF, RR, TO, RS)</a:t>
            </a:r>
            <a:r>
              <a:rPr lang="pt-BR" sz="2000" b="1" dirty="0">
                <a:solidFill>
                  <a:schemeClr val="tx2"/>
                </a:solidFill>
              </a:rPr>
              <a:t> (detalhes)</a:t>
            </a:r>
            <a:endParaRPr lang="pt-BR" sz="2000" dirty="0">
              <a:solidFill>
                <a:schemeClr val="tx2"/>
              </a:solidFill>
            </a:endParaRPr>
          </a:p>
          <a:p>
            <a:r>
              <a:rPr lang="pt-BR" sz="2000" dirty="0">
                <a:solidFill>
                  <a:schemeClr val="tx2"/>
                </a:solidFill>
              </a:rPr>
              <a:t>- Realizam treinamento com a Unidade de Atendimento para reconhecer uma candidata para indicar; </a:t>
            </a:r>
            <a:r>
              <a:rPr lang="pt-BR" sz="2000" b="1" dirty="0">
                <a:solidFill>
                  <a:schemeClr val="tx2"/>
                </a:solidFill>
              </a:rPr>
              <a:t>(modelo?) (DF, PR)</a:t>
            </a:r>
            <a:endParaRPr lang="pt-BR" sz="2000" dirty="0">
              <a:solidFill>
                <a:schemeClr val="tx2"/>
              </a:solidFill>
            </a:endParaRPr>
          </a:p>
          <a:p>
            <a:r>
              <a:rPr lang="pt-BR" sz="2000" dirty="0">
                <a:solidFill>
                  <a:schemeClr val="tx2"/>
                </a:solidFill>
              </a:rPr>
              <a:t>-  Realizam treinamento da Central de Relacionamentos para reconhecer e dar informações sobre o evento;</a:t>
            </a:r>
            <a:r>
              <a:rPr lang="pt-BR" sz="2000" b="1" dirty="0">
                <a:solidFill>
                  <a:schemeClr val="tx2"/>
                </a:solidFill>
              </a:rPr>
              <a:t> (DF) (modelo?)</a:t>
            </a:r>
            <a:endParaRPr lang="pt-BR" sz="2000" dirty="0">
              <a:solidFill>
                <a:schemeClr val="tx2"/>
              </a:solidFill>
            </a:endParaRPr>
          </a:p>
          <a:p>
            <a:r>
              <a:rPr lang="pt-BR" sz="2000" dirty="0">
                <a:solidFill>
                  <a:schemeClr val="tx2"/>
                </a:solidFill>
              </a:rPr>
              <a:t>- Participam de palestras e eventos relacionados a mulher </a:t>
            </a:r>
            <a:r>
              <a:rPr lang="pt-BR" sz="2000" dirty="0" smtClean="0">
                <a:solidFill>
                  <a:schemeClr val="tx2"/>
                </a:solidFill>
              </a:rPr>
              <a:t>empreendedora; </a:t>
            </a:r>
            <a:r>
              <a:rPr lang="pt-BR" sz="2000" dirty="0">
                <a:solidFill>
                  <a:schemeClr val="tx2"/>
                </a:solidFill>
              </a:rPr>
              <a:t>(DF)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Visitam as associações comerciais e administrativas. (DF)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Produzem matérias jornalísticas; (DF)</a:t>
            </a:r>
          </a:p>
          <a:p>
            <a:r>
              <a:rPr lang="en-US" sz="2000" dirty="0">
                <a:solidFill>
                  <a:schemeClr val="tx2"/>
                </a:solidFill>
              </a:rPr>
              <a:t>- </a:t>
            </a:r>
            <a:r>
              <a:rPr lang="en-US" sz="2000" dirty="0" err="1">
                <a:solidFill>
                  <a:schemeClr val="tx2"/>
                </a:solidFill>
              </a:rPr>
              <a:t>Disparam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e-mail </a:t>
            </a:r>
            <a:r>
              <a:rPr lang="en-US" sz="2000" dirty="0">
                <a:solidFill>
                  <a:schemeClr val="tx2"/>
                </a:solidFill>
              </a:rPr>
              <a:t>marketing ; (DF, MG, TO, PA, SE)</a:t>
            </a:r>
            <a:endParaRPr lang="pt-BR" sz="2000" dirty="0">
              <a:solidFill>
                <a:schemeClr val="tx2"/>
              </a:solidFill>
            </a:endParaRPr>
          </a:p>
          <a:p>
            <a:r>
              <a:rPr lang="pt-BR" sz="2000" dirty="0">
                <a:solidFill>
                  <a:schemeClr val="tx2"/>
                </a:solidFill>
              </a:rPr>
              <a:t>- Divulgam para empreendedoras individuais; (DF) – (detalhes?)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654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Captação de Candidaturas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57188" y="1484784"/>
            <a:ext cx="72391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     </a:t>
            </a:r>
            <a:r>
              <a:rPr lang="pt-BR" sz="2000" dirty="0"/>
              <a:t>	</a:t>
            </a:r>
          </a:p>
          <a:p>
            <a:r>
              <a:rPr lang="pt-BR" sz="2000" i="1" dirty="0">
                <a:solidFill>
                  <a:schemeClr val="tx2"/>
                </a:solidFill>
              </a:rPr>
              <a:t>- </a:t>
            </a:r>
            <a:r>
              <a:rPr lang="pt-BR" sz="2000" dirty="0">
                <a:solidFill>
                  <a:schemeClr val="tx2"/>
                </a:solidFill>
              </a:rPr>
              <a:t>Lançam o ciclo nos canais de divulgação (MG, ES)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Mobilizam as regionais para atrair candidatas com histórias </a:t>
            </a:r>
            <a:r>
              <a:rPr lang="pt-BR" sz="2000" dirty="0" smtClean="0">
                <a:solidFill>
                  <a:schemeClr val="tx2"/>
                </a:solidFill>
              </a:rPr>
              <a:t>relevantes;(MG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Acompanham as empresas na fase da inscrição dos relatos e respostas aos questionários; (RR)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Captam através de </a:t>
            </a:r>
            <a:r>
              <a:rPr lang="pt-BR" sz="2000" dirty="0" smtClean="0">
                <a:solidFill>
                  <a:schemeClr val="tx2"/>
                </a:solidFill>
              </a:rPr>
              <a:t>convênio </a:t>
            </a:r>
            <a:r>
              <a:rPr lang="pt-BR" sz="2000" dirty="0">
                <a:solidFill>
                  <a:schemeClr val="tx2"/>
                </a:solidFill>
              </a:rPr>
              <a:t>com parceiros e contratação de consultores; (PE, RS)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Providenciam carta para Gestores para envio junto ao material e divulgação; (TO)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Criam processo principal </a:t>
            </a:r>
            <a:r>
              <a:rPr lang="pt-BR" sz="2000" dirty="0" err="1">
                <a:solidFill>
                  <a:schemeClr val="tx2"/>
                </a:solidFill>
              </a:rPr>
              <a:t>docflow</a:t>
            </a:r>
            <a:r>
              <a:rPr lang="pt-BR" sz="2000" dirty="0">
                <a:solidFill>
                  <a:schemeClr val="tx2"/>
                </a:solidFill>
              </a:rPr>
              <a:t> para monitoramento e gestão do processo (TO)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Identificam mídias nas regiões para divulgação do prêmio; (TO)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Enviam de SMS para inscritas no </a:t>
            </a:r>
            <a:r>
              <a:rPr lang="pt-BR" sz="2000" dirty="0" smtClean="0">
                <a:solidFill>
                  <a:schemeClr val="tx2"/>
                </a:solidFill>
              </a:rPr>
              <a:t>ciclo </a:t>
            </a:r>
            <a:r>
              <a:rPr lang="pt-BR" sz="2000" dirty="0">
                <a:solidFill>
                  <a:schemeClr val="tx2"/>
                </a:solidFill>
              </a:rPr>
              <a:t>anterior (TO)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Realizam Oficinas de orientação para os gestores dos 11 (onze) Escritórios Regionais; (PA</a:t>
            </a:r>
            <a:r>
              <a:rPr lang="pt-BR" sz="2000" dirty="0" smtClean="0">
                <a:solidFill>
                  <a:schemeClr val="tx2"/>
                </a:solidFill>
              </a:rPr>
              <a:t>)</a:t>
            </a:r>
            <a:endParaRPr 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654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Captação de Candidaturas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57188" y="1484784"/>
            <a:ext cx="72391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     </a:t>
            </a:r>
            <a:r>
              <a:rPr lang="pt-BR" sz="2000" dirty="0"/>
              <a:t>	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Apresentam </a:t>
            </a:r>
            <a:r>
              <a:rPr lang="pt-BR" sz="2000" dirty="0" smtClean="0">
                <a:solidFill>
                  <a:schemeClr val="tx2"/>
                </a:solidFill>
              </a:rPr>
              <a:t>o ciclo </a:t>
            </a:r>
            <a:r>
              <a:rPr lang="pt-BR" sz="2000" dirty="0">
                <a:solidFill>
                  <a:schemeClr val="tx2"/>
                </a:solidFill>
              </a:rPr>
              <a:t>para as credenciadas que apoiam na divulgação do Prêmio; (PA</a:t>
            </a:r>
            <a:r>
              <a:rPr lang="pt-BR" sz="2000" b="1" dirty="0">
                <a:solidFill>
                  <a:schemeClr val="tx2"/>
                </a:solidFill>
              </a:rPr>
              <a:t>)      </a:t>
            </a:r>
            <a:endParaRPr lang="pt-BR" sz="2000" dirty="0">
              <a:solidFill>
                <a:schemeClr val="tx2"/>
              </a:solidFill>
            </a:endParaRPr>
          </a:p>
          <a:p>
            <a:r>
              <a:rPr lang="pt-BR" sz="2000" dirty="0">
                <a:solidFill>
                  <a:schemeClr val="tx2"/>
                </a:solidFill>
              </a:rPr>
              <a:t>- Apresentam o Prêmio para as associadas do Conselho da Mulher Empresária; (PA)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Confeccionam correspondência institucional informando sobre o novo ciclo para candidatas inscritas nos ciclos anteriores; (PA)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Divulgam o Prêmio na Feira do Empreendedor e fazem contatos com expositoras, agendando contatos; (SE)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 Fazem oficina com os </a:t>
            </a:r>
            <a:r>
              <a:rPr lang="pt-BR" sz="2000" dirty="0" err="1">
                <a:solidFill>
                  <a:schemeClr val="tx2"/>
                </a:solidFill>
              </a:rPr>
              <a:t>ALIs</a:t>
            </a:r>
            <a:r>
              <a:rPr lang="pt-BR" sz="2000" dirty="0">
                <a:solidFill>
                  <a:schemeClr val="tx2"/>
                </a:solidFill>
              </a:rPr>
              <a:t>, para apresentar o Prêmio, solicitar a colaboração para divulgar </a:t>
            </a:r>
            <a:r>
              <a:rPr lang="pt-BR" sz="2000" dirty="0" smtClean="0">
                <a:solidFill>
                  <a:schemeClr val="tx2"/>
                </a:solidFill>
              </a:rPr>
              <a:t>junto às </a:t>
            </a:r>
            <a:r>
              <a:rPr lang="pt-BR" sz="2000" dirty="0">
                <a:solidFill>
                  <a:schemeClr val="tx2"/>
                </a:solidFill>
              </a:rPr>
              <a:t>empresárias atendidas pelo programa, convidá-los para atuarem como </a:t>
            </a:r>
            <a:r>
              <a:rPr lang="pt-BR" sz="2000" dirty="0" smtClean="0">
                <a:solidFill>
                  <a:schemeClr val="tx2"/>
                </a:solidFill>
              </a:rPr>
              <a:t>avaliadores/verificadores voluntários; </a:t>
            </a:r>
            <a:r>
              <a:rPr lang="pt-BR" sz="2000" dirty="0">
                <a:solidFill>
                  <a:schemeClr val="tx2"/>
                </a:solidFill>
              </a:rPr>
              <a:t>(SE)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Distribuem Folders nas pastas dos participantes das programações realizadas na sede e nos escritórios regionais do Sebrae: Palestras, </a:t>
            </a:r>
            <a:r>
              <a:rPr lang="pt-BR" sz="2000" dirty="0" smtClean="0">
                <a:solidFill>
                  <a:schemeClr val="tx2"/>
                </a:solidFill>
              </a:rPr>
              <a:t>Cursos </a:t>
            </a:r>
            <a:r>
              <a:rPr lang="pt-BR" sz="2000" dirty="0">
                <a:solidFill>
                  <a:schemeClr val="tx2"/>
                </a:solidFill>
              </a:rPr>
              <a:t>e Seminários; (SE</a:t>
            </a:r>
            <a:r>
              <a:rPr lang="pt-BR" sz="2000" dirty="0" smtClean="0">
                <a:solidFill>
                  <a:schemeClr val="tx2"/>
                </a:solidFill>
              </a:rPr>
              <a:t>)</a:t>
            </a:r>
            <a:endParaRPr 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654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Captação de Candidaturas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57188" y="1484784"/>
            <a:ext cx="72391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Lista de Atividades/Ações</a:t>
            </a:r>
            <a:r>
              <a:rPr lang="pt-BR" sz="2000" dirty="0">
                <a:solidFill>
                  <a:schemeClr val="tx2"/>
                </a:solidFill>
              </a:rPr>
              <a:t>:     </a:t>
            </a:r>
            <a:r>
              <a:rPr lang="pt-BR" sz="2000" dirty="0"/>
              <a:t>	</a:t>
            </a:r>
          </a:p>
          <a:p>
            <a:r>
              <a:rPr lang="pt-BR" dirty="0" smtClean="0">
                <a:solidFill>
                  <a:schemeClr val="tx2"/>
                </a:solidFill>
              </a:rPr>
              <a:t>- </a:t>
            </a:r>
            <a:r>
              <a:rPr lang="pt-BR" dirty="0">
                <a:solidFill>
                  <a:schemeClr val="tx2"/>
                </a:solidFill>
              </a:rPr>
              <a:t>Divulgam o Prêmio nos eventos apoiados e/ou realizados pelo Sebrae: Congressos, </a:t>
            </a:r>
            <a:r>
              <a:rPr lang="pt-BR" dirty="0" smtClean="0">
                <a:solidFill>
                  <a:schemeClr val="tx2"/>
                </a:solidFill>
              </a:rPr>
              <a:t>Feiras e Rodadas </a:t>
            </a:r>
            <a:r>
              <a:rPr lang="pt-BR" dirty="0">
                <a:solidFill>
                  <a:schemeClr val="tx2"/>
                </a:solidFill>
              </a:rPr>
              <a:t>de Negócios; (SE)</a:t>
            </a:r>
          </a:p>
          <a:p>
            <a:r>
              <a:rPr lang="pt-BR" dirty="0">
                <a:solidFill>
                  <a:schemeClr val="tx2"/>
                </a:solidFill>
              </a:rPr>
              <a:t>- Dão entrevistas nos canais de comunicação; Rádio, TV, Jornal, Site do </a:t>
            </a:r>
            <a:r>
              <a:rPr lang="pt-BR" dirty="0" smtClean="0">
                <a:solidFill>
                  <a:schemeClr val="tx2"/>
                </a:solidFill>
              </a:rPr>
              <a:t>Sebrae </a:t>
            </a:r>
            <a:r>
              <a:rPr lang="pt-BR" dirty="0">
                <a:solidFill>
                  <a:schemeClr val="tx2"/>
                </a:solidFill>
              </a:rPr>
              <a:t>e </a:t>
            </a:r>
            <a:r>
              <a:rPr lang="pt-BR" dirty="0" smtClean="0">
                <a:solidFill>
                  <a:schemeClr val="tx2"/>
                </a:solidFill>
              </a:rPr>
              <a:t>outros; </a:t>
            </a:r>
            <a:r>
              <a:rPr lang="pt-BR" dirty="0">
                <a:solidFill>
                  <a:schemeClr val="tx2"/>
                </a:solidFill>
              </a:rPr>
              <a:t>(SE, ES)</a:t>
            </a:r>
          </a:p>
          <a:p>
            <a:r>
              <a:rPr lang="pt-BR" dirty="0">
                <a:solidFill>
                  <a:schemeClr val="tx2"/>
                </a:solidFill>
              </a:rPr>
              <a:t>- Buscam parcerias junto as lideranças dos municípios, órgãos de classe, associações, etc. (Associação Comercial, CDL, Secretarias de Indústria e Comércio</a:t>
            </a:r>
            <a:r>
              <a:rPr lang="pt-BR" dirty="0" smtClean="0">
                <a:solidFill>
                  <a:schemeClr val="tx2"/>
                </a:solidFill>
              </a:rPr>
              <a:t>); </a:t>
            </a:r>
            <a:r>
              <a:rPr lang="pt-BR" dirty="0">
                <a:solidFill>
                  <a:schemeClr val="tx2"/>
                </a:solidFill>
              </a:rPr>
              <a:t>(SE, RJ)</a:t>
            </a:r>
          </a:p>
          <a:p>
            <a:r>
              <a:rPr lang="pt-BR" dirty="0">
                <a:solidFill>
                  <a:schemeClr val="tx2"/>
                </a:solidFill>
              </a:rPr>
              <a:t> - Divulgam o prêmio para o público feminino dos projetos do SEBRAE em especial </a:t>
            </a:r>
            <a:r>
              <a:rPr lang="pt-BR" dirty="0">
                <a:solidFill>
                  <a:schemeClr val="tx2"/>
                </a:solidFill>
              </a:rPr>
              <a:t>à</a:t>
            </a:r>
            <a:r>
              <a:rPr lang="pt-BR" dirty="0" smtClean="0">
                <a:solidFill>
                  <a:schemeClr val="tx2"/>
                </a:solidFill>
              </a:rPr>
              <a:t>s </a:t>
            </a:r>
            <a:r>
              <a:rPr lang="pt-BR" dirty="0">
                <a:solidFill>
                  <a:schemeClr val="tx2"/>
                </a:solidFill>
              </a:rPr>
              <a:t>Produtoras </a:t>
            </a:r>
            <a:r>
              <a:rPr lang="pt-BR" dirty="0" smtClean="0">
                <a:solidFill>
                  <a:schemeClr val="tx2"/>
                </a:solidFill>
              </a:rPr>
              <a:t>Rurais</a:t>
            </a:r>
            <a:r>
              <a:rPr lang="pt-BR" dirty="0">
                <a:solidFill>
                  <a:schemeClr val="tx2"/>
                </a:solidFill>
              </a:rPr>
              <a:t>; (SE)</a:t>
            </a:r>
          </a:p>
          <a:p>
            <a:r>
              <a:rPr lang="pt-BR" dirty="0">
                <a:solidFill>
                  <a:schemeClr val="tx2"/>
                </a:solidFill>
              </a:rPr>
              <a:t>- Apresentam o Prêmio na reunião do Conselho Deliberativo; (SE)</a:t>
            </a:r>
          </a:p>
          <a:p>
            <a:r>
              <a:rPr lang="pt-BR" dirty="0">
                <a:solidFill>
                  <a:schemeClr val="tx2"/>
                </a:solidFill>
              </a:rPr>
              <a:t>- Articulam com </a:t>
            </a:r>
            <a:r>
              <a:rPr lang="pt-BR" dirty="0" smtClean="0">
                <a:solidFill>
                  <a:schemeClr val="tx2"/>
                </a:solidFill>
              </a:rPr>
              <a:t>os pontos </a:t>
            </a:r>
            <a:r>
              <a:rPr lang="pt-BR" dirty="0">
                <a:solidFill>
                  <a:schemeClr val="tx2"/>
                </a:solidFill>
              </a:rPr>
              <a:t>de atendimento para captação de candidaturas; (PR)                                                                                      </a:t>
            </a:r>
          </a:p>
          <a:p>
            <a:r>
              <a:rPr lang="pt-BR" dirty="0">
                <a:solidFill>
                  <a:schemeClr val="tx2"/>
                </a:solidFill>
              </a:rPr>
              <a:t>- Contratam </a:t>
            </a:r>
            <a:r>
              <a:rPr lang="pt-BR" dirty="0">
                <a:solidFill>
                  <a:schemeClr val="tx2"/>
                </a:solidFill>
              </a:rPr>
              <a:t>p</a:t>
            </a:r>
            <a:r>
              <a:rPr lang="pt-BR" dirty="0" smtClean="0">
                <a:solidFill>
                  <a:schemeClr val="tx2"/>
                </a:solidFill>
              </a:rPr>
              <a:t>rofissionais </a:t>
            </a:r>
            <a:r>
              <a:rPr lang="pt-BR" dirty="0">
                <a:solidFill>
                  <a:schemeClr val="tx2"/>
                </a:solidFill>
              </a:rPr>
              <a:t>(Jornalistas) para captação dos relatos; (MT)                                                           </a:t>
            </a:r>
          </a:p>
          <a:p>
            <a:r>
              <a:rPr lang="pt-BR" dirty="0">
                <a:solidFill>
                  <a:schemeClr val="tx2"/>
                </a:solidFill>
              </a:rPr>
              <a:t>- Participam de eventos ligados ao público feminino; (CE)</a:t>
            </a:r>
          </a:p>
        </p:txBody>
      </p:sp>
    </p:spTree>
    <p:extLst>
      <p:ext uri="{BB962C8B-B14F-4D97-AF65-F5344CB8AC3E}">
        <p14:creationId xmlns:p14="http://schemas.microsoft.com/office/powerpoint/2010/main" val="22911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654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</a:rPr>
              <a:t>Captação de Candidaturas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57188" y="1484784"/>
            <a:ext cx="72391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Cuidados especiais</a:t>
            </a:r>
            <a:r>
              <a:rPr lang="pt-BR" sz="2000" dirty="0">
                <a:solidFill>
                  <a:schemeClr val="tx2"/>
                </a:solidFill>
              </a:rPr>
              <a:t>: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Orientar a candidata sobre regulamento do Prêmio, tempo de abertura, documentação necessária, para que a mesma tenha condições de concorrer ao Prêmio, inclusive em nível Nacional, e não inscrever quem não estiver tudo certo (AC, SE, RR, PA, RJ)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Informar as candidatas sobre as fases do Prêmio e a passagem para outra etapa; (RR) 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Valorizar os colaboradores que contribuem ao Processo; (DF) </a:t>
            </a:r>
            <a:r>
              <a:rPr lang="pt-BR" sz="2000" b="1" dirty="0">
                <a:solidFill>
                  <a:schemeClr val="tx2"/>
                </a:solidFill>
              </a:rPr>
              <a:t>como?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Disponibilizar para todas candidatas os resultados do </a:t>
            </a:r>
            <a:r>
              <a:rPr lang="pt-BR" sz="2000" dirty="0" smtClean="0">
                <a:solidFill>
                  <a:schemeClr val="tx2"/>
                </a:solidFill>
              </a:rPr>
              <a:t>Ciclo; </a:t>
            </a:r>
            <a:r>
              <a:rPr lang="pt-BR" sz="2000" dirty="0">
                <a:solidFill>
                  <a:schemeClr val="tx2"/>
                </a:solidFill>
              </a:rPr>
              <a:t>(DF)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Assegurar que todas as candidatas tenham recebido sua </a:t>
            </a:r>
            <a:r>
              <a:rPr lang="pt-BR" sz="2000" dirty="0" smtClean="0">
                <a:solidFill>
                  <a:schemeClr val="tx2"/>
                </a:solidFill>
              </a:rPr>
              <a:t>devolutiva; </a:t>
            </a:r>
            <a:r>
              <a:rPr lang="pt-BR" sz="2000" dirty="0">
                <a:solidFill>
                  <a:schemeClr val="tx2"/>
                </a:solidFill>
              </a:rPr>
              <a:t>(Francisco)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Dar</a:t>
            </a:r>
            <a:r>
              <a:rPr lang="pt-BR" sz="2000" i="1" dirty="0">
                <a:solidFill>
                  <a:schemeClr val="tx2"/>
                </a:solidFill>
              </a:rPr>
              <a:t> </a:t>
            </a:r>
            <a:r>
              <a:rPr lang="pt-BR" sz="2000" dirty="0">
                <a:solidFill>
                  <a:schemeClr val="tx2"/>
                </a:solidFill>
              </a:rPr>
              <a:t>suporte na escrita do relato, para as candidatas que tem </a:t>
            </a:r>
            <a:r>
              <a:rPr lang="pt-BR" sz="2000" dirty="0" smtClean="0">
                <a:solidFill>
                  <a:schemeClr val="tx2"/>
                </a:solidFill>
              </a:rPr>
              <a:t>dificuldade; (MG</a:t>
            </a:r>
            <a:r>
              <a:rPr lang="pt-BR" sz="2000" dirty="0">
                <a:solidFill>
                  <a:schemeClr val="tx2"/>
                </a:solidFill>
              </a:rPr>
              <a:t>) – </a:t>
            </a:r>
            <a:r>
              <a:rPr lang="pt-BR" sz="2000" b="1" dirty="0">
                <a:solidFill>
                  <a:schemeClr val="tx2"/>
                </a:solidFill>
              </a:rPr>
              <a:t>como?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Monitorar os relatos captados pelas Regionais e Parceiros (MG, PE)</a:t>
            </a:r>
          </a:p>
          <a:p>
            <a:r>
              <a:rPr lang="pt-BR" sz="2000" dirty="0">
                <a:solidFill>
                  <a:schemeClr val="tx2"/>
                </a:solidFill>
              </a:rPr>
              <a:t>- Informar gestores e digitadores sobre o uso do software; (</a:t>
            </a:r>
            <a:r>
              <a:rPr lang="pt-BR" sz="2000" dirty="0" smtClean="0">
                <a:solidFill>
                  <a:schemeClr val="tx2"/>
                </a:solidFill>
              </a:rPr>
              <a:t>TO)</a:t>
            </a:r>
            <a:endParaRPr lang="pt-BR" sz="2000" dirty="0">
              <a:solidFill>
                <a:schemeClr val="tx2"/>
              </a:solidFill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933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2629</Words>
  <Application>Microsoft Office PowerPoint</Application>
  <PresentationFormat>Apresentação na tela (4:3)</PresentationFormat>
  <Paragraphs>374</Paragraphs>
  <Slides>40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Calibri</vt:lpstr>
      <vt:lpstr>DaunPenh</vt:lpstr>
      <vt:lpstr>Wingdings</vt:lpstr>
      <vt:lpstr>1_Tema do Office</vt:lpstr>
      <vt:lpstr>Personalizar design</vt:lpstr>
      <vt:lpstr>1_Personalizar design</vt:lpstr>
      <vt:lpstr>Workshop de Boas Práticas Prêmio SEBRAE  Mulher de Negócios ciclo 2014  Brasília, 27 de fevereiro de 2014.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Prêmio SEBRAE  Mulher de Negócios</dc:title>
  <dc:creator>julianai</dc:creator>
  <cp:lastModifiedBy>Francisco Teixeira - FNQ</cp:lastModifiedBy>
  <cp:revision>223</cp:revision>
  <dcterms:created xsi:type="dcterms:W3CDTF">2011-07-26T15:49:41Z</dcterms:created>
  <dcterms:modified xsi:type="dcterms:W3CDTF">2014-02-17T19:07:18Z</dcterms:modified>
</cp:coreProperties>
</file>