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2" r:id="rId2"/>
    <p:sldMasterId id="2147483704" r:id="rId3"/>
  </p:sldMasterIdLst>
  <p:notesMasterIdLst>
    <p:notesMasterId r:id="rId42"/>
  </p:notesMasterIdLst>
  <p:sldIdLst>
    <p:sldId id="256" r:id="rId4"/>
    <p:sldId id="279" r:id="rId5"/>
    <p:sldId id="328" r:id="rId6"/>
    <p:sldId id="422" r:id="rId7"/>
    <p:sldId id="409" r:id="rId8"/>
    <p:sldId id="410" r:id="rId9"/>
    <p:sldId id="411" r:id="rId10"/>
    <p:sldId id="418" r:id="rId11"/>
    <p:sldId id="412" r:id="rId12"/>
    <p:sldId id="413" r:id="rId13"/>
    <p:sldId id="415" r:id="rId14"/>
    <p:sldId id="416" r:id="rId15"/>
    <p:sldId id="417" r:id="rId16"/>
    <p:sldId id="419" r:id="rId17"/>
    <p:sldId id="420" r:id="rId18"/>
    <p:sldId id="421" r:id="rId19"/>
    <p:sldId id="423" r:id="rId20"/>
    <p:sldId id="424" r:id="rId21"/>
    <p:sldId id="425" r:id="rId22"/>
    <p:sldId id="426" r:id="rId23"/>
    <p:sldId id="429" r:id="rId24"/>
    <p:sldId id="428" r:id="rId25"/>
    <p:sldId id="430" r:id="rId26"/>
    <p:sldId id="431" r:id="rId27"/>
    <p:sldId id="432" r:id="rId28"/>
    <p:sldId id="433" r:id="rId29"/>
    <p:sldId id="434" r:id="rId30"/>
    <p:sldId id="436" r:id="rId31"/>
    <p:sldId id="437" r:id="rId32"/>
    <p:sldId id="438" r:id="rId33"/>
    <p:sldId id="439" r:id="rId34"/>
    <p:sldId id="440" r:id="rId35"/>
    <p:sldId id="441" r:id="rId36"/>
    <p:sldId id="442" r:id="rId37"/>
    <p:sldId id="443" r:id="rId38"/>
    <p:sldId id="444" r:id="rId39"/>
    <p:sldId id="445" r:id="rId40"/>
    <p:sldId id="446" r:id="rId4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4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35D78-7444-4685-850E-17BC72B87F3D}" type="datetimeFigureOut">
              <a:rPr lang="pt-BR" smtClean="0"/>
              <a:pPr/>
              <a:t>04/05/2015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4F688-ECE3-471D-9A41-57DF3C57336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827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4F688-ECE3-471D-9A41-57DF3C57336C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434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C6842-EE94-4006-BB23-285F95B4901A}" type="datetime1">
              <a:rPr lang="pt-BR"/>
              <a:pPr>
                <a:defRPr/>
              </a:pPr>
              <a:t>04/05/2015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1612D-360C-4471-8C1B-6AF3BEE754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10080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-24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10502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D4E93-0C33-4DA2-981A-6D2F7771BCD3}" type="datetime1">
              <a:rPr lang="pt-BR"/>
              <a:pPr>
                <a:defRPr/>
              </a:pPr>
              <a:t>04/05/2015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89DDA-413A-4565-B1A8-7E867019B70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04/05/2015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04/05/2015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04/05/2015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04/05/2015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04/05/2015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04/05/2015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04/05/2015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29689" t="28843" r="40671" b="20901"/>
          <a:stretch>
            <a:fillRect/>
          </a:stretch>
        </p:blipFill>
        <p:spPr bwMode="auto">
          <a:xfrm>
            <a:off x="6765708" y="0"/>
            <a:ext cx="237829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04/05/2015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04/05/2015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04/05/2015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04/05/2015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04/05/2015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04/05/2015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04/05/2015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04/05/2015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04/05/2015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04/05/2015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imagemPSMN.bmp"/>
          <p:cNvPicPr>
            <a:picLocks noChangeAspect="1"/>
          </p:cNvPicPr>
          <p:nvPr userDrawn="1"/>
        </p:nvPicPr>
        <p:blipFill>
          <a:blip r:embed="rId2" cstate="print">
            <a:lum bright="-7000"/>
          </a:blip>
          <a:stretch>
            <a:fillRect/>
          </a:stretch>
        </p:blipFill>
        <p:spPr>
          <a:xfrm>
            <a:off x="0" y="0"/>
            <a:ext cx="6279917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04/05/2015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04/05/2015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04/05/2015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04/05/2015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04/05/2015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04/05/2015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146C8-EF32-44FB-9EB5-B3D483FB96FD}" type="datetime1">
              <a:rPr lang="pt-BR"/>
              <a:pPr>
                <a:defRPr/>
              </a:pPr>
              <a:t>04/05/2015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49F0D9-F477-4F5A-910F-4A4747AB55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CD18A-3D5E-47C3-8410-E0198E97C889}" type="datetime1">
              <a:rPr lang="pt-BR"/>
              <a:pPr>
                <a:defRPr/>
              </a:pPr>
              <a:t>04/05/2015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3AA07-9199-43A2-82F7-D8DFE32E6E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B6C8A-C3BC-4C6B-B2DD-62113B98C134}" type="datetime1">
              <a:rPr lang="pt-BR"/>
              <a:pPr>
                <a:defRPr/>
              </a:pPr>
              <a:t>04/05/2015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C6DFA-84D6-4BE8-95EE-4D34B35D97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0B931-CEA2-4F7E-9CF7-31CD49EB0922}" type="datetime1">
              <a:rPr lang="pt-BR"/>
              <a:pPr>
                <a:defRPr/>
              </a:pPr>
              <a:t>04/05/2015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17AD6-2DCA-40F4-A584-98A8134022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CBF0E-FC13-4A34-822C-7A82D285ED66}" type="datetime1">
              <a:rPr lang="pt-BR"/>
              <a:pPr>
                <a:defRPr/>
              </a:pPr>
              <a:t>04/05/2015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B4212-5A23-47BA-824C-715DF6D7CF5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175E46D-13D9-4B27-8CB4-93A233BFA49E}" type="datetime1">
              <a:rPr lang="pt-BR"/>
              <a:pPr>
                <a:defRPr/>
              </a:pPr>
              <a:t>04/05/2015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E2448B7-3AE2-4615-BC03-B6897E8EC0C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8" name="Imagem 7" descr="Figura de mulher.jpg"/>
          <p:cNvPicPr>
            <a:picLocks noChangeAspect="1"/>
          </p:cNvPicPr>
          <p:nvPr userDrawn="1"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4913" y="1357298"/>
            <a:ext cx="2623096" cy="535782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70" r:id="rId8"/>
    <p:sldLayoutId id="2147483671" r:id="rId9"/>
    <p:sldLayoutId id="2147483672" r:id="rId10"/>
    <p:sldLayoutId id="2147483673" r:id="rId11"/>
    <p:sldLayoutId id="2147483689" r:id="rId12"/>
    <p:sldLayoutId id="2147483716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C9E9-B60D-4EA1-B272-A805A449D325}" type="datetimeFigureOut">
              <a:rPr lang="pt-BR" smtClean="0"/>
              <a:pPr/>
              <a:t>04/05/2015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9133-497E-44EF-BDD0-DB4457465299}" type="datetimeFigureOut">
              <a:rPr lang="pt-BR" smtClean="0"/>
              <a:pPr/>
              <a:t>04/05/2015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mulherdenegocios.sebrae.com.br/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830065"/>
          </a:xfrm>
        </p:spPr>
        <p:txBody>
          <a:bodyPr/>
          <a:lstStyle/>
          <a:p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  Aplicação Prêmio SEBRAE </a:t>
            </a:r>
            <a:b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 Mulher de Negócios</a:t>
            </a:r>
            <a:b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ciclo 2015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1600" dirty="0" smtClean="0">
                <a:solidFill>
                  <a:schemeClr val="accent4">
                    <a:lumMod val="75000"/>
                  </a:schemeClr>
                </a:solidFill>
              </a:rPr>
              <a:t>São Paulo, 28 de abril de 2015.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4869160"/>
            <a:ext cx="8136904" cy="1752600"/>
          </a:xfrm>
        </p:spPr>
        <p:txBody>
          <a:bodyPr/>
          <a:lstStyle/>
          <a:p>
            <a:r>
              <a:rPr lang="pt-BR" dirty="0" smtClean="0"/>
              <a:t>Realizadores e Parceiros:</a:t>
            </a:r>
          </a:p>
          <a:p>
            <a:endParaRPr lang="pt-BR" dirty="0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0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1600" y="5500702"/>
            <a:ext cx="7442306" cy="1092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357188" y="1484785"/>
            <a:ext cx="8606978" cy="1584176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Utilizando o menu localizado na lateral da página, é possível navegar entre as etapas para preenchimento: Cadastro, Questionário, Relato e Geração de RAA.</a:t>
            </a: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Cadastro Empresária</a:t>
            </a:r>
            <a:endParaRPr lang="pt-BR" sz="4400" dirty="0">
              <a:solidFill>
                <a:prstClr val="white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8" y="2492896"/>
            <a:ext cx="6776244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9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357188" y="1484785"/>
            <a:ext cx="8606978" cy="1584176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Utilizando o menu localizado na lateral da página, é possível navegar entre as etapas para preenchimento: Cadastro, Questionário, Relato e Geração de RAA.</a:t>
            </a: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Cadastro Empresária</a:t>
            </a:r>
            <a:endParaRPr lang="pt-BR" sz="4400" dirty="0">
              <a:solidFill>
                <a:prstClr val="white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8" y="2479635"/>
            <a:ext cx="6083820" cy="437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1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357188" y="1484785"/>
            <a:ext cx="8606978" cy="1584176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Utilizando o menu localizado na lateral da página, é possível navegar entre as etapas para preenchimento: Cadastro, Questionário, Relato e Geração de RAA.</a:t>
            </a: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Cadastro Empresária</a:t>
            </a:r>
            <a:endParaRPr lang="pt-BR" sz="4400" dirty="0">
              <a:solidFill>
                <a:prstClr val="white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80" y="2492896"/>
            <a:ext cx="7088124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0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357188" y="1484784"/>
            <a:ext cx="8606978" cy="230425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Para realizar a geração da devolutiva, é obrigatório o preenchimento do cadastro, questionário e relato, se houver campos não preenchidos, o sistema exibirá uma mensagem. Também será apresentada nesta página, caso a empresária não tenha confirmado participação, uma mensagem solicitando a confirmação via link encaminhado por e-mail.</a:t>
            </a: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Cadastro Empresária</a:t>
            </a:r>
            <a:endParaRPr lang="pt-BR" sz="4400" dirty="0">
              <a:solidFill>
                <a:prstClr val="white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8" y="3861048"/>
            <a:ext cx="6231532" cy="272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6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357188" y="1484784"/>
            <a:ext cx="8606978" cy="230425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Para realizar o cadastro de uma empresa com o perfil Digitador, basta acessar a aplicação e informar </a:t>
            </a:r>
            <a:r>
              <a:rPr lang="pt-BR" sz="2000" dirty="0" err="1" smtClean="0">
                <a:solidFill>
                  <a:schemeClr val="accent4">
                    <a:lumMod val="75000"/>
                  </a:schemeClr>
                </a:solidFill>
              </a:rPr>
              <a:t>login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e senha no campo indicado.</a:t>
            </a: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Cadastro </a:t>
            </a:r>
            <a:r>
              <a:rPr lang="pt-BR" sz="4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Digitador</a:t>
            </a:r>
            <a:endParaRPr lang="pt-BR" sz="4400" dirty="0">
              <a:solidFill>
                <a:prstClr val="white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8" y="2630993"/>
            <a:ext cx="7580952" cy="3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0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357188" y="1484784"/>
            <a:ext cx="8606978" cy="3672407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Após realizar </a:t>
            </a:r>
            <a:r>
              <a:rPr lang="pt-BR" sz="2000" dirty="0" err="1" smtClean="0">
                <a:solidFill>
                  <a:schemeClr val="accent4">
                    <a:lumMod val="75000"/>
                  </a:schemeClr>
                </a:solidFill>
              </a:rPr>
              <a:t>login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na aplicação, o usuário deve inserir o CPF da empresária no campo indicado e clicar no botão Cadastrar. Caso a empresa já possua cadastro na aplicação, mesmo que em ciclos anteriores, o sistema irá abrir o cadastro para atualização dos dados e habilitar o menu para o preenchimento das demais informações.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</a:rPr>
              <a:t>C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aso a empresaria não possua cadastro, o sistema irá criar um novo, sendo necessário seguir os mesmo passos conforme descrito anteriormente.</a:t>
            </a: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Cadastro </a:t>
            </a:r>
            <a:r>
              <a:rPr lang="pt-BR" sz="4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Digitador</a:t>
            </a:r>
            <a:endParaRPr lang="pt-BR" sz="4400" dirty="0">
              <a:solidFill>
                <a:prstClr val="white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828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Cadastro </a:t>
            </a:r>
            <a:r>
              <a:rPr lang="pt-BR" sz="4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Digitador</a:t>
            </a:r>
            <a:endParaRPr lang="pt-BR" sz="4400" dirty="0">
              <a:solidFill>
                <a:prstClr val="white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Espaço Reservado para Conteúdo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8" y="1484784"/>
            <a:ext cx="8400000" cy="3609524"/>
          </a:xfrm>
        </p:spPr>
      </p:pic>
    </p:spTree>
    <p:extLst>
      <p:ext uri="{BB962C8B-B14F-4D97-AF65-F5344CB8AC3E}">
        <p14:creationId xmlns:p14="http://schemas.microsoft.com/office/powerpoint/2010/main" val="348337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4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Acesso Gestor Estadual</a:t>
            </a:r>
            <a:endParaRPr lang="pt-BR" sz="4400" dirty="0">
              <a:solidFill>
                <a:prstClr val="white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4"/>
          <p:cNvSpPr>
            <a:spLocks noGrp="1" noChangeArrowheads="1"/>
          </p:cNvSpPr>
          <p:nvPr>
            <p:ph idx="1"/>
          </p:nvPr>
        </p:nvSpPr>
        <p:spPr>
          <a:xfrm>
            <a:off x="357188" y="1484784"/>
            <a:ext cx="8606978" cy="3672407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Ao </a:t>
            </a:r>
            <a:r>
              <a:rPr lang="pt-BR" sz="2000" dirty="0" err="1" smtClean="0">
                <a:solidFill>
                  <a:schemeClr val="accent4">
                    <a:lumMod val="75000"/>
                  </a:schemeClr>
                </a:solidFill>
              </a:rPr>
              <a:t>logar-se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o gestor será direcionado diretamente à tela de inscritas, onde terá acesso a lista de empresas inscritas, com relato, questionário de negócios, devolutiva, confirmação de inscrição e edição do cadastro.</a:t>
            </a: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93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4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Inscritas</a:t>
            </a:r>
            <a:endParaRPr lang="pt-BR" sz="4400" dirty="0">
              <a:solidFill>
                <a:prstClr val="white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Imagem 1" descr="Recorte de Ecrã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7303"/>
            <a:ext cx="9144000" cy="228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3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4400" dirty="0" smtClean="0">
                <a:solidFill>
                  <a:prstClr val="white"/>
                </a:solidFill>
              </a:rPr>
              <a:t>Menus administrativos</a:t>
            </a:r>
            <a:endParaRPr lang="pt-BR" sz="4400" dirty="0">
              <a:solidFill>
                <a:prstClr val="white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>
          <a:xfrm>
            <a:off x="357188" y="1484784"/>
            <a:ext cx="8606978" cy="3672407"/>
          </a:xfrm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No topo da página, o gestor tem acesso aos menus administrativos.</a:t>
            </a: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Imagem 2" descr="Recorte de Ecrã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16" y="3092355"/>
            <a:ext cx="6211167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4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251520" y="1783656"/>
            <a:ext cx="8424863" cy="3301528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buFontTx/>
              <a:buNone/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Para acessar as funcionalidades do sistema, é necessário realizar </a:t>
            </a:r>
            <a:r>
              <a:rPr lang="pt-BR" dirty="0" err="1" smtClean="0">
                <a:solidFill>
                  <a:schemeClr val="accent4">
                    <a:lumMod val="75000"/>
                  </a:schemeClr>
                </a:solidFill>
              </a:rPr>
              <a:t>login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 na aplicação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através do link: 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  <a:hlinkClick r:id="rId2"/>
              </a:rPr>
              <a:t>http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  <a:hlinkClick r:id="rId2"/>
              </a:rPr>
              <a:t>://www.mulherdenegocios.sebrae.com.br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  <a:hlinkClick r:id="rId2"/>
              </a:rPr>
              <a:t>/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Acesso á Aplicação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4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Ranking - Candidatas</a:t>
            </a:r>
            <a:endParaRPr lang="pt-BR" sz="4400" dirty="0">
              <a:solidFill>
                <a:prstClr val="white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>
          <a:xfrm>
            <a:off x="357188" y="1484784"/>
            <a:ext cx="8606978" cy="3672407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No Ranking de candidatas, o gestor pode classificar as empresárias para terem seu relato lido, podendo selecionar até 3 avaliadores para ler o relato, desclassificar uma empresária, ver sua pontuação e ter acesso a devolutiva.</a:t>
            </a:r>
            <a:b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Atenção as legendas, localizadas no canto superior esquerdo da página.</a:t>
            </a: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4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4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Ranking - Candidatas</a:t>
            </a:r>
            <a:endParaRPr lang="pt-BR" sz="4400" dirty="0">
              <a:solidFill>
                <a:prstClr val="white"/>
              </a:solidFill>
            </a:endParaRPr>
          </a:p>
        </p:txBody>
      </p:sp>
      <p:pic>
        <p:nvPicPr>
          <p:cNvPr id="3" name="Imagem 2" descr="Recorte de Ecrã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3308"/>
            <a:ext cx="9144000" cy="373138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4945737"/>
            <a:ext cx="1475656" cy="186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303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Relatórios – Participantes por setor</a:t>
            </a:r>
            <a:endParaRPr lang="pt-BR" sz="4000" dirty="0">
              <a:solidFill>
                <a:prstClr val="white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>
          <a:xfrm>
            <a:off x="357188" y="1484784"/>
            <a:ext cx="8606978" cy="3672407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Neste relatório o gestor pode ter acesso aos números de participantes (inscritas, candidatas, verificadas e vencedoras) por setor (agronegócio, comércio, indústria e serviços), bem como exportar o relatório.</a:t>
            </a: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93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Relatórios – Participantes por setor</a:t>
            </a:r>
            <a:endParaRPr lang="pt-BR" sz="4000" dirty="0">
              <a:solidFill>
                <a:prstClr val="white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m 2" descr="Recorte de Ecrã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101" y="1961945"/>
            <a:ext cx="5715798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8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Relatórios – Participantes por Digitador</a:t>
            </a:r>
            <a:endParaRPr lang="pt-BR" sz="3600" dirty="0">
              <a:solidFill>
                <a:prstClr val="white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tângulo 1"/>
          <p:cNvSpPr/>
          <p:nvPr/>
        </p:nvSpPr>
        <p:spPr>
          <a:xfrm>
            <a:off x="467544" y="1628800"/>
            <a:ext cx="842962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Neste relatório o gestor pode 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verificar o número de empresas que cada digitador inseriu no sistema, bem como cadastros que ele alterou e devolutivas que gerou, podendo também exportar estes números.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93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Relatórios – Participantes por Digitador</a:t>
            </a:r>
            <a:endParaRPr lang="pt-BR" sz="3600" dirty="0">
              <a:solidFill>
                <a:prstClr val="white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tângulo 1"/>
          <p:cNvSpPr/>
          <p:nvPr/>
        </p:nvSpPr>
        <p:spPr>
          <a:xfrm>
            <a:off x="467544" y="1628800"/>
            <a:ext cx="842962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Neste relatório o gestor pode 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verificar o número de empresas que cada digitador inseriu no sistema, bem como cadastros que ele alterou e devolutivas que gerou, podendo também exportar estes números.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16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Relatórios – Participantes por Digitador</a:t>
            </a:r>
            <a:endParaRPr lang="pt-BR" sz="3600" dirty="0">
              <a:solidFill>
                <a:prstClr val="white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m 2" descr="Recorte de Ecrã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088" y="1484784"/>
            <a:ext cx="3663824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1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Relatórios – Participantes por Escritório Regional</a:t>
            </a:r>
            <a:endParaRPr lang="pt-BR" sz="2800" dirty="0">
              <a:solidFill>
                <a:prstClr val="white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tângulo 1"/>
          <p:cNvSpPr/>
          <p:nvPr/>
        </p:nvSpPr>
        <p:spPr>
          <a:xfrm>
            <a:off x="467544" y="1628800"/>
            <a:ext cx="8429625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Neste relatório o 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gestor tem acesso aos números de participantes distribuídos entre os escritórios regionais, bem como exportar estes números.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Imagem 2" descr="Recorte de Ecrã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932" y="2636913"/>
            <a:ext cx="4492136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9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Relatórios – Preenchimento de inscrições</a:t>
            </a:r>
            <a:endParaRPr lang="pt-BR" sz="3600" dirty="0">
              <a:solidFill>
                <a:prstClr val="white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945737"/>
            <a:ext cx="1475656" cy="186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tângulo 1"/>
          <p:cNvSpPr/>
          <p:nvPr/>
        </p:nvSpPr>
        <p:spPr>
          <a:xfrm>
            <a:off x="357189" y="1556792"/>
            <a:ext cx="842962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Neste relatório o gestor tem acesso aos números de empresas inscritas por digitadores e pelas próprias empresas em forma de tabela e em forma de gráfico “pizza”, podendo exportar a tabela.</a:t>
            </a:r>
            <a:b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Tem acesso também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acesso aos números de empresas inscritas por digitadores e pelas próprias 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empresas, separados por setor, tendo também a possibilidade de exportar.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70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Relatórios – Preenchimento de inscrições</a:t>
            </a:r>
            <a:endParaRPr lang="pt-BR" sz="3600" dirty="0">
              <a:solidFill>
                <a:prstClr val="white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945737"/>
            <a:ext cx="1475656" cy="186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m 2" descr="Recorte de Ecrã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753" y="1484784"/>
            <a:ext cx="3646869" cy="3960440"/>
          </a:xfrm>
          <a:prstGeom prst="rect">
            <a:avLst/>
          </a:prstGeom>
        </p:spPr>
      </p:pic>
      <p:pic>
        <p:nvPicPr>
          <p:cNvPr id="5" name="Imagem 4" descr="Recorte de Ecrã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87" y="5667945"/>
            <a:ext cx="4228001" cy="93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357188" y="1484784"/>
            <a:ext cx="8429625" cy="1440159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pt-BR" sz="2000" dirty="0">
                <a:solidFill>
                  <a:schemeClr val="accent4">
                    <a:lumMod val="75000"/>
                  </a:schemeClr>
                </a:solidFill>
              </a:rPr>
              <a:t>Caso a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empresária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</a:rPr>
              <a:t>já possua cadastro na aplicação, mesmo que em ciclos anteriores, o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usuário deve realizar </a:t>
            </a:r>
            <a:r>
              <a:rPr lang="pt-BR" sz="2000" dirty="0" err="1" smtClean="0">
                <a:solidFill>
                  <a:schemeClr val="accent4">
                    <a:lumMod val="75000"/>
                  </a:schemeClr>
                </a:solidFill>
              </a:rPr>
              <a:t>login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no sistema para atualizar os dados cadastrais, preencher o questionário de gestão, redigir o relato e gerar o RAA.</a:t>
            </a: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Cadastro Empresária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8" y="3057672"/>
            <a:ext cx="6120680" cy="3683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Relatórios – Panorama de respostas</a:t>
            </a:r>
            <a:endParaRPr lang="pt-BR" sz="4000" dirty="0">
              <a:solidFill>
                <a:prstClr val="white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945737"/>
            <a:ext cx="1475656" cy="186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357189" y="1556792"/>
            <a:ext cx="8429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Neste relatório o gestor tem acesso, baseado nos filtros aplicados, um panorama que indica quantas empresas responderam as alternativas listadas, nas questões.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Imagem 1" descr="Recorte de Ecrã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480122"/>
            <a:ext cx="5244247" cy="391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8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Relatórios – Status da avaliação</a:t>
            </a:r>
            <a:endParaRPr lang="pt-BR" sz="4000" dirty="0">
              <a:solidFill>
                <a:prstClr val="white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945737"/>
            <a:ext cx="1475656" cy="186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357189" y="1556792"/>
            <a:ext cx="842962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Neste relatório o gestor pode controlar se os avaliadores iniciaram suas avaliações, bem como verificar os avaliadores que iniciaram as avaliações e não concluíram e exportar estas informações.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agem 4" descr="Recorte de Ecrã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793290"/>
            <a:ext cx="6173061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2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Usuários – Listagem</a:t>
            </a:r>
            <a:endParaRPr lang="pt-BR" sz="4000" dirty="0">
              <a:solidFill>
                <a:prstClr val="white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945737"/>
            <a:ext cx="1475656" cy="186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357189" y="1556792"/>
            <a:ext cx="842962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Nesta tela, o gestor tem acesso a todos os usuários cadastrados no seu estado, ou na sua regional, dependendo do nível de permissionamento cadastrado. Podendo editar seu cadastro e também excluir.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Imagem 1" descr="Recorte de Ecrã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186224"/>
            <a:ext cx="6059963" cy="294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6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Usuários – Listagem – Editar</a:t>
            </a:r>
            <a:endParaRPr lang="pt-BR" sz="4000" dirty="0">
              <a:solidFill>
                <a:prstClr val="white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945737"/>
            <a:ext cx="1475656" cy="186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357189" y="1556792"/>
            <a:ext cx="8429624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Nesta tela, o gestor tem acesso ao cadastro do usuário, podendo alterar suas informações e salvar novamente o cadastro.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Imagem 1" descr="Recorte de Ecrã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37161"/>
            <a:ext cx="5234160" cy="373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3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Usuários – Criar usuário</a:t>
            </a:r>
            <a:endParaRPr lang="pt-BR" sz="4000" dirty="0">
              <a:solidFill>
                <a:prstClr val="white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945737"/>
            <a:ext cx="1475656" cy="186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357189" y="1556792"/>
            <a:ext cx="8429624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Nesta tela, o gestor pode inserir um novo usuário do sistema, inserindo seu nome, sobrenome, email, CPF, Regional, perfil, </a:t>
            </a:r>
            <a:r>
              <a:rPr lang="pt-BR" dirty="0" err="1" smtClean="0">
                <a:solidFill>
                  <a:schemeClr val="accent4">
                    <a:lumMod val="75000"/>
                  </a:schemeClr>
                </a:solidFill>
              </a:rPr>
              <a:t>login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 e uma senha (sendo estes obrigatórios).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Imagem 2" descr="Recorte de Ecrã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740369"/>
            <a:ext cx="5393400" cy="396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4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Regionais – Listagem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945737"/>
            <a:ext cx="1475656" cy="186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357189" y="1556792"/>
            <a:ext cx="8429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Nesta tela, o gestor pode listar as regionais do seu estado e alterar ou excluí-las, conforme necessidade.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Imagem 1" descr="Recorte de Ecrã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924944"/>
            <a:ext cx="5906609" cy="342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15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351982" y="406262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Regionais – Listagem – Editar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945737"/>
            <a:ext cx="1475656" cy="186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357189" y="1556792"/>
            <a:ext cx="8429624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Nesta tela, o gestor pode alterar o nome e as cidades que compõe a regional.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Imagem 2" descr="Recorte de Ecrã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564904"/>
            <a:ext cx="4898496" cy="364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9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351982" y="406262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Regionais – Listagem – Editar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945737"/>
            <a:ext cx="1475656" cy="186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357189" y="1556792"/>
            <a:ext cx="842962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Nesta tela, o gestor pode criar uma nova regional, conforme necessidade.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Imagem 1" descr="Recorte de Ecrã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636912"/>
            <a:ext cx="5651918" cy="37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351982" y="406262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Espaço do gestor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945737"/>
            <a:ext cx="1475656" cy="186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357189" y="1556792"/>
            <a:ext cx="8429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Nesta tela, o gestor tem acesso a arquivos relacionados ao Prêmio Sebrae Mulher de Negócios.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Imagem 2" descr="Recorte de Ecrã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45356"/>
            <a:ext cx="5682458" cy="327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8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357188" y="1484784"/>
            <a:ext cx="8967340" cy="1440159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Para realizar um novo cadastro no Prêmio Sebrae Mulher de Negócios Ciclo 2015 utilizando um perfil de empresária, deve-se acessar o link da aplicação e clicar no botão Inscreva-se.</a:t>
            </a: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Cadastro Empresária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9609" r="-1398"/>
          <a:stretch/>
        </p:blipFill>
        <p:spPr>
          <a:xfrm>
            <a:off x="357188" y="2924943"/>
            <a:ext cx="6087020" cy="382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0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357188" y="1484785"/>
            <a:ext cx="8606978" cy="1584176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Após clicar no botão inscreva-se, o sistema irá abrir a página de cadastro, possibilitando que a empresária insira as informações da empresa e as informações do contato responsável pela participação da empresa no Prêmio. </a:t>
            </a: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Cadastro Empresária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8" y="2994115"/>
            <a:ext cx="5849912" cy="381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1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357188" y="1484785"/>
            <a:ext cx="8606978" cy="1584176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Após realizar o preenchimento de todas as informações obrigatórias, deve-se clicar no botão Salvar. Nesse momento, o sistema irá verificar se todas as informações obrigatórias foram inseridas e realizará as validações;</a:t>
            </a: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Cadastro Empresária</a:t>
            </a:r>
            <a:endParaRPr lang="pt-BR" sz="4400" dirty="0">
              <a:solidFill>
                <a:prstClr val="white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8" y="3068961"/>
            <a:ext cx="6303044" cy="36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7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357188" y="1484785"/>
            <a:ext cx="8606978" cy="1584176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Após salvar o cadastro, o sistema exibirá uma mensagem informando que o cadastro foi realizado com sucesso. Caso a empresa seja inelegível por algum motivo, também será apresentada uma mensagem com essa informação.</a:t>
            </a: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Cadastro Empresária</a:t>
            </a:r>
            <a:endParaRPr lang="pt-BR" sz="4400" dirty="0">
              <a:solidFill>
                <a:prstClr val="white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8" y="3291683"/>
            <a:ext cx="7297979" cy="33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4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357188" y="1484785"/>
            <a:ext cx="8606978" cy="1584176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Ao finalizar o cadastro, o sistema enviará automaticamente um e-mail ao responsável pelo cadastro da empresa, para que seja realizada a confirmação da participação no Prêmio.</a:t>
            </a: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Cadastro Empresária</a:t>
            </a:r>
            <a:endParaRPr lang="pt-BR" sz="4400" dirty="0">
              <a:solidFill>
                <a:prstClr val="white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8" y="3162747"/>
            <a:ext cx="8429625" cy="140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5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357188" y="1484785"/>
            <a:ext cx="8606978" cy="1584176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Para realizar o preenchimento do questionário, relato e gerar a devolutiva, após finalizar o cadastro, o usuário deve realizar </a:t>
            </a:r>
            <a:r>
              <a:rPr lang="pt-BR" sz="2000" dirty="0" err="1" smtClean="0">
                <a:solidFill>
                  <a:schemeClr val="accent4">
                    <a:lumMod val="75000"/>
                  </a:schemeClr>
                </a:solidFill>
              </a:rPr>
              <a:t>login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na aplicação utilizando o acesso no topo da página inicial.</a:t>
            </a: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Cadastro Empresária</a:t>
            </a:r>
            <a:endParaRPr lang="pt-BR" sz="4400" dirty="0">
              <a:solidFill>
                <a:prstClr val="white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8" y="3047582"/>
            <a:ext cx="6154216" cy="370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8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2102</TotalTime>
  <Words>1114</Words>
  <Application>Microsoft Office PowerPoint</Application>
  <PresentationFormat>Apresentação no Ecrã (4:3)</PresentationFormat>
  <Paragraphs>71</Paragraphs>
  <Slides>38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dos diapositivos</vt:lpstr>
      </vt:variant>
      <vt:variant>
        <vt:i4>38</vt:i4>
      </vt:variant>
    </vt:vector>
  </HeadingPairs>
  <TitlesOfParts>
    <vt:vector size="44" baseType="lpstr">
      <vt:lpstr>Arial</vt:lpstr>
      <vt:lpstr>Calibri</vt:lpstr>
      <vt:lpstr>DaunPenh</vt:lpstr>
      <vt:lpstr>1_Tema do Office</vt:lpstr>
      <vt:lpstr>Personalizar design</vt:lpstr>
      <vt:lpstr>1_Personalizar design</vt:lpstr>
      <vt:lpstr>  Aplicação Prêmio SEBRAE   Mulher de Negócios ciclo 2015  São Paulo, 28 de abril de 2015.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Prêmio SEBRAE  Mulher de Negócios</dc:title>
  <dc:creator>julianai</dc:creator>
  <cp:lastModifiedBy>Nicolas Costa</cp:lastModifiedBy>
  <cp:revision>259</cp:revision>
  <dcterms:created xsi:type="dcterms:W3CDTF">2011-07-26T15:49:41Z</dcterms:created>
  <dcterms:modified xsi:type="dcterms:W3CDTF">2015-05-04T23:07:18Z</dcterms:modified>
</cp:coreProperties>
</file>