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p:cViewPr varScale="1">
        <p:scale>
          <a:sx n="61" d="100"/>
          <a:sy n="61" d="100"/>
        </p:scale>
        <p:origin x="132"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wnloads\Jayasurya%20G%20excel%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pivotSource>
    <c:name>[Jayasurya G excel (1).xlsx]Work Sheet!PivotTable2</c:name>
    <c:fmtId val="36"/>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
        <c:idx val="18"/>
        <c:marker>
          <c:symbol val="none"/>
        </c:marker>
        <c:dLbl>
          <c:idx val="0"/>
          <c:delete val="1"/>
          <c:extLst>
            <c:ext xmlns:c15="http://schemas.microsoft.com/office/drawing/2012/chart" uri="{CE6537A1-D6FC-4f65-9D91-7224C49458BB}"/>
          </c:extLst>
        </c:dLbl>
      </c:pivotFmt>
      <c:pivotFmt>
        <c:idx val="19"/>
        <c:marker>
          <c:symbol val="none"/>
        </c:marker>
        <c:dLbl>
          <c:idx val="0"/>
          <c:delete val="1"/>
          <c:extLst>
            <c:ext xmlns:c15="http://schemas.microsoft.com/office/drawing/2012/chart" uri="{CE6537A1-D6FC-4f65-9D91-7224C49458BB}"/>
          </c:extLst>
        </c:dLbl>
      </c:pivotFmt>
      <c:pivotFmt>
        <c:idx val="20"/>
        <c:marker>
          <c:symbol val="none"/>
        </c:marker>
        <c:dLbl>
          <c:idx val="0"/>
          <c:delete val="1"/>
          <c:extLst>
            <c:ext xmlns:c15="http://schemas.microsoft.com/office/drawing/2012/chart" uri="{CE6537A1-D6FC-4f65-9D91-7224C49458BB}"/>
          </c:extLst>
        </c:dLbl>
      </c:pivotFmt>
      <c:pivotFmt>
        <c:idx val="21"/>
        <c:marker>
          <c:symbol val="none"/>
        </c:marker>
        <c:dLbl>
          <c:idx val="0"/>
          <c:delete val="1"/>
          <c:extLst>
            <c:ext xmlns:c15="http://schemas.microsoft.com/office/drawing/2012/chart" uri="{CE6537A1-D6FC-4f65-9D91-7224C49458BB}"/>
          </c:extLst>
        </c:dLbl>
      </c:pivotFmt>
      <c:pivotFmt>
        <c:idx val="22"/>
        <c:marker>
          <c:symbol val="none"/>
        </c:marker>
        <c:dLbl>
          <c:idx val="0"/>
          <c:delete val="1"/>
          <c:extLst>
            <c:ext xmlns:c15="http://schemas.microsoft.com/office/drawing/2012/chart" uri="{CE6537A1-D6FC-4f65-9D91-7224C49458BB}"/>
          </c:extLst>
        </c:dLbl>
      </c:pivotFmt>
      <c:pivotFmt>
        <c:idx val="23"/>
        <c:marker>
          <c:symbol val="none"/>
        </c:marker>
        <c:dLbl>
          <c:idx val="0"/>
          <c:delete val="1"/>
          <c:extLst>
            <c:ext xmlns:c15="http://schemas.microsoft.com/office/drawing/2012/chart" uri="{CE6537A1-D6FC-4f65-9D91-7224C49458BB}"/>
          </c:extLst>
        </c:dLbl>
      </c:pivotFmt>
      <c:pivotFmt>
        <c:idx val="24"/>
        <c:marker>
          <c:symbol val="none"/>
        </c:marker>
        <c:dLbl>
          <c:idx val="0"/>
          <c:delete val="1"/>
          <c:extLst>
            <c:ext xmlns:c15="http://schemas.microsoft.com/office/drawing/2012/chart" uri="{CE6537A1-D6FC-4f65-9D91-7224C49458BB}"/>
          </c:extLst>
        </c:dLbl>
      </c:pivotFmt>
    </c:pivotFmts>
    <c:plotArea>
      <c:layout/>
      <c:barChart>
        <c:barDir val="bar"/>
        <c:grouping val="clustered"/>
        <c:varyColors val="0"/>
        <c:ser>
          <c:idx val="0"/>
          <c:order val="0"/>
          <c:tx>
            <c:strRef>
              <c:f>'Work Sheet'!$B$3:$B$4</c:f>
              <c:strCache>
                <c:ptCount val="1"/>
                <c:pt idx="0">
                  <c:v>1</c:v>
                </c:pt>
              </c:strCache>
            </c:strRef>
          </c:tx>
          <c:invertIfNegative val="0"/>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133</c:v>
                </c:pt>
              </c:numCache>
            </c:numRef>
          </c:val>
          <c:extLst>
            <c:ext xmlns:c16="http://schemas.microsoft.com/office/drawing/2014/chart" uri="{C3380CC4-5D6E-409C-BE32-E72D297353CC}">
              <c16:uniqueId val="{00000000-7229-4398-931D-D781EEB17249}"/>
            </c:ext>
          </c:extLst>
        </c:ser>
        <c:ser>
          <c:idx val="1"/>
          <c:order val="1"/>
          <c:tx>
            <c:strRef>
              <c:f>'Work Sheet'!$C$3:$C$4</c:f>
              <c:strCache>
                <c:ptCount val="1"/>
                <c:pt idx="0">
                  <c:v>2</c:v>
                </c:pt>
              </c:strCache>
            </c:strRef>
          </c:tx>
          <c:invertIfNegative val="0"/>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496</c:v>
                </c:pt>
              </c:numCache>
            </c:numRef>
          </c:val>
          <c:extLst>
            <c:ext xmlns:c16="http://schemas.microsoft.com/office/drawing/2014/chart" uri="{C3380CC4-5D6E-409C-BE32-E72D297353CC}">
              <c16:uniqueId val="{00000001-7229-4398-931D-D781EEB17249}"/>
            </c:ext>
          </c:extLst>
        </c:ser>
        <c:ser>
          <c:idx val="2"/>
          <c:order val="2"/>
          <c:tx>
            <c:strRef>
              <c:f>'Work Sheet'!$D$3:$D$4</c:f>
              <c:strCache>
                <c:ptCount val="1"/>
                <c:pt idx="0">
                  <c:v>3</c:v>
                </c:pt>
              </c:strCache>
            </c:strRef>
          </c:tx>
          <c:invertIfNegative val="0"/>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2859</c:v>
                </c:pt>
              </c:numCache>
            </c:numRef>
          </c:val>
          <c:extLst>
            <c:ext xmlns:c16="http://schemas.microsoft.com/office/drawing/2014/chart" uri="{C3380CC4-5D6E-409C-BE32-E72D297353CC}">
              <c16:uniqueId val="{00000002-7229-4398-931D-D781EEB17249}"/>
            </c:ext>
          </c:extLst>
        </c:ser>
        <c:ser>
          <c:idx val="3"/>
          <c:order val="3"/>
          <c:tx>
            <c:strRef>
              <c:f>'Work Sheet'!$E$3:$E$4</c:f>
              <c:strCache>
                <c:ptCount val="1"/>
                <c:pt idx="0">
                  <c:v>4</c:v>
                </c:pt>
              </c:strCache>
            </c:strRef>
          </c:tx>
          <c:invertIfNegative val="0"/>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828</c:v>
                </c:pt>
              </c:numCache>
            </c:numRef>
          </c:val>
          <c:extLst>
            <c:ext xmlns:c16="http://schemas.microsoft.com/office/drawing/2014/chart" uri="{C3380CC4-5D6E-409C-BE32-E72D297353CC}">
              <c16:uniqueId val="{00000003-7229-4398-931D-D781EEB17249}"/>
            </c:ext>
          </c:extLst>
        </c:ser>
        <c:ser>
          <c:idx val="4"/>
          <c:order val="4"/>
          <c:tx>
            <c:strRef>
              <c:f>'Work Sheet'!$F$3:$F$4</c:f>
              <c:strCache>
                <c:ptCount val="1"/>
                <c:pt idx="0">
                  <c:v>5</c:v>
                </c:pt>
              </c:strCache>
            </c:strRef>
          </c:tx>
          <c:invertIfNegative val="0"/>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705</c:v>
                </c:pt>
              </c:numCache>
            </c:numRef>
          </c:val>
          <c:extLst>
            <c:ext xmlns:c16="http://schemas.microsoft.com/office/drawing/2014/chart" uri="{C3380CC4-5D6E-409C-BE32-E72D297353CC}">
              <c16:uniqueId val="{00000004-7229-4398-931D-D781EEB17249}"/>
            </c:ext>
          </c:extLst>
        </c:ser>
        <c:dLbls>
          <c:showLegendKey val="0"/>
          <c:showVal val="0"/>
          <c:showCatName val="0"/>
          <c:showSerName val="0"/>
          <c:showPercent val="0"/>
          <c:showBubbleSize val="0"/>
        </c:dLbls>
        <c:gapWidth val="150"/>
        <c:axId val="67238144"/>
        <c:axId val="72287360"/>
      </c:barChart>
      <c:catAx>
        <c:axId val="67238144"/>
        <c:scaling>
          <c:orientation val="minMax"/>
        </c:scaling>
        <c:delete val="0"/>
        <c:axPos val="l"/>
        <c:numFmt formatCode="General" sourceLinked="0"/>
        <c:majorTickMark val="out"/>
        <c:minorTickMark val="none"/>
        <c:tickLblPos val="nextTo"/>
        <c:crossAx val="72287360"/>
        <c:crosses val="autoZero"/>
        <c:auto val="1"/>
        <c:lblAlgn val="ctr"/>
        <c:lblOffset val="100"/>
        <c:noMultiLvlLbl val="0"/>
      </c:catAx>
      <c:valAx>
        <c:axId val="72287360"/>
        <c:scaling>
          <c:orientation val="minMax"/>
        </c:scaling>
        <c:delete val="0"/>
        <c:axPos val="b"/>
        <c:majorGridlines/>
        <c:numFmt formatCode="General" sourceLinked="1"/>
        <c:majorTickMark val="out"/>
        <c:minorTickMark val="none"/>
        <c:tickLblPos val="nextTo"/>
        <c:crossAx val="6723814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3290233"/>
            <a:ext cx="9067800" cy="1938992"/>
          </a:xfrm>
          <a:prstGeom prst="rect">
            <a:avLst/>
          </a:prstGeom>
          <a:noFill/>
        </p:spPr>
        <p:txBody>
          <a:bodyPr wrap="square" rtlCol="0">
            <a:spAutoFit/>
          </a:bodyPr>
          <a:lstStyle/>
          <a:p>
            <a:r>
              <a:rPr lang="en-US" sz="2400" dirty="0"/>
              <a:t>STUDENT NAME:LAZARUS B                                                                REGISTER NO</a:t>
            </a:r>
            <a:r>
              <a:rPr lang="en-US" sz="2400"/>
              <a:t>: 312203583</a:t>
            </a:r>
            <a:r>
              <a:rPr lang="en-US" sz="2400" dirty="0"/>
              <a:t>/ DBD55618D90C64684564A0A7799B1B72</a:t>
            </a:r>
          </a:p>
          <a:p>
            <a:r>
              <a:rPr lang="en-US" sz="2400" dirty="0"/>
              <a:t>DEPARTMMENT: DEPARTMENT OF COMMERCE</a:t>
            </a:r>
          </a:p>
          <a:p>
            <a:r>
              <a:rPr lang="en-US" sz="2400" dirty="0"/>
              <a:t>COLLEGE NAME: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4" name="Chart 3">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3265831177"/>
              </p:ext>
            </p:extLst>
          </p:nvPr>
        </p:nvGraphicFramePr>
        <p:xfrm>
          <a:off x="2667000" y="2105025"/>
          <a:ext cx="5818187" cy="3257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5544D6E-6389-0139-83BB-305892D18371}"/>
              </a:ext>
            </a:extLst>
          </p:cNvPr>
          <p:cNvSpPr txBox="1"/>
          <p:nvPr/>
        </p:nvSpPr>
        <p:spPr>
          <a:xfrm>
            <a:off x="1371600" y="1371600"/>
            <a:ext cx="8458200" cy="4401205"/>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employee performance refers to how (or how poorly) an employee </a:t>
            </a:r>
            <a:r>
              <a:rPr lang="en-IN" sz="2800" dirty="0" err="1">
                <a:latin typeface="Times New Roman" panose="02020603050405020304" pitchFamily="18" charset="0"/>
                <a:cs typeface="Times New Roman" panose="02020603050405020304" pitchFamily="18" charset="0"/>
              </a:rPr>
              <a:t>fulfills</a:t>
            </a:r>
            <a:r>
              <a:rPr lang="en-IN" sz="2800" dirty="0">
                <a:latin typeface="Times New Roman" panose="02020603050405020304" pitchFamily="18" charset="0"/>
                <a:cs typeface="Times New Roman" panose="02020603050405020304" pitchFamily="18" charset="0"/>
              </a:rPr>
              <a:t> their duties and reaches their goal. </a:t>
            </a:r>
          </a:p>
          <a:p>
            <a:pPr marL="285750" indent="-285750"/>
            <a:endParaRPr lang="en-IN" sz="2800" dirty="0">
              <a:latin typeface="Times New Roman" panose="02020603050405020304" pitchFamily="18" charset="0"/>
              <a:cs typeface="Times New Roman" panose="02020603050405020304" pitchFamily="18" charset="0"/>
            </a:endParaRPr>
          </a:p>
          <a:p>
            <a:pPr marL="285750" indent="-285750"/>
            <a:endParaRPr lang="en-IN" sz="2800">
              <a:latin typeface="Times New Roman" panose="02020603050405020304" pitchFamily="18" charset="0"/>
              <a:cs typeface="Times New Roman" panose="02020603050405020304" pitchFamily="18" charset="0"/>
            </a:endParaRPr>
          </a:p>
          <a:p>
            <a:pPr marL="285750" indent="-285750"/>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D8D3F0B-CEE3-3125-CF66-BD3FAD8CED1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id="{6B0EA301-70B9-815B-881E-77791078BF1B}"/>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664</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33</cp:revision>
  <dcterms:created xsi:type="dcterms:W3CDTF">2024-03-29T15:07:22Z</dcterms:created>
  <dcterms:modified xsi:type="dcterms:W3CDTF">2024-11-06T08:15:26Z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