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7707B-0E22-4FAD-9D67-BD324709B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43BC22-464D-4C4E-823D-CE89D10C9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50EDA9-EDB7-4CC5-B4D1-CF2572FB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F614-7B5C-4B5E-8B5B-7AA41EE6F49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47D83C-C4F6-4A27-84E2-C062953A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E856E8-F2D8-4509-849D-AE41AA8A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373F-7FDB-4CA7-BC3B-2AFCBB1B2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97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FE47C-CE6C-491F-AB62-B77F422A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427DC0-CDF9-4502-81E8-8A7A95DF4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DD01F4-577A-45CE-871C-C10531A0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F614-7B5C-4B5E-8B5B-7AA41EE6F49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3838F0-1825-4FF7-B8A3-9E0E6FAC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F0D7A0-3EF8-4BA3-A73F-E1BE0D57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373F-7FDB-4CA7-BC3B-2AFCBB1B2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99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3D7E43D-8121-472F-9F13-DE8DF71A8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DDA5AE-4B12-4DD2-BAFF-574FB49C8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8EDC03-AC69-46E4-8537-080DA0D2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F614-7B5C-4B5E-8B5B-7AA41EE6F49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AFEA53-FD09-47E7-A35B-DD626642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8F17AE-8F8E-4B07-AE46-D53B0B40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373F-7FDB-4CA7-BC3B-2AFCBB1B2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7E0EB-6E73-4F1E-8EC2-5C46DC3D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EDF4B8-A4DE-4FD2-A009-514FA50C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B04465-4310-40C4-B9EA-C9BF7972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F614-7B5C-4B5E-8B5B-7AA41EE6F49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D3E237-B13C-4BE7-A347-2DFEF0D3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959FE7-074B-4657-8DF2-7595EB39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373F-7FDB-4CA7-BC3B-2AFCBB1B2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4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C1CE0-B3A2-494C-8F40-2CAA746F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1D4E57-DB29-4137-B07D-0A6FE161A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BB8025-59F9-474D-9E1C-526289EE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F614-7B5C-4B5E-8B5B-7AA41EE6F49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EB4B0-5843-4DD3-8267-83552B9A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B7B06B-4BCE-443F-95A2-E8D2BDD8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373F-7FDB-4CA7-BC3B-2AFCBB1B2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54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3742C-57AB-43E8-AAA5-83A6FD1D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1864E4-8844-4670-A2FF-818D61B1D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AF9B15-2AD9-4317-945C-56B26922A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E5A944-114A-40C2-A00D-C82A08CA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F614-7B5C-4B5E-8B5B-7AA41EE6F49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7EDABC-5963-4E58-8298-5DE4E998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DAEC43-E580-40F4-97E7-78D22E83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373F-7FDB-4CA7-BC3B-2AFCBB1B2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62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B80F2-8C3B-4916-8E90-17041701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6A0A6-7CCD-46F2-B619-A7604230F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8F5488-7FF1-49A1-800D-4C4325EB4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F4C35C-20C5-4321-B8EF-015E32AB9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6BF1D8-94EC-4CE6-94E1-72BE1DBE0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EE3EEA-B0C9-43F3-917F-ADED793E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F614-7B5C-4B5E-8B5B-7AA41EE6F49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89A282A-3EB6-4852-BEE0-093270BA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FB6C4EA-A2AD-4BBF-AC2F-DA499E48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373F-7FDB-4CA7-BC3B-2AFCBB1B2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45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F8572-9BC5-491C-8993-5A309817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EFE77B-0213-4BD0-B773-5992F93D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F614-7B5C-4B5E-8B5B-7AA41EE6F49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6FEA90-03A8-45E9-B364-AFE5F18F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95CFC1-4635-4447-8BD6-1F902F44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373F-7FDB-4CA7-BC3B-2AFCBB1B2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90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64B4DDF-5543-40A1-B0CA-A10620BE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F614-7B5C-4B5E-8B5B-7AA41EE6F49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FC812A7-4104-41BD-96FE-ECBD2436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15254E-1F46-440A-B638-26203C12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373F-7FDB-4CA7-BC3B-2AFCBB1B2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02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4E5C5-48FE-4F5C-9C40-B71AF31B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0E8660-F89E-4A69-8540-D26A46FC7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9EEB86-EA48-40CD-933B-51100EEA9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7CA694-01C3-42E0-B708-5A3C4107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F614-7B5C-4B5E-8B5B-7AA41EE6F49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62F53B-3E0C-4190-A400-B2A90AA0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DA16BD-F70E-487C-8986-0D1E6B29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373F-7FDB-4CA7-BC3B-2AFCBB1B2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47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A6A59-BB74-40AA-90E7-7AEFFC12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DDFECA6-29A8-41F2-A8B7-2D5035A62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C3398E-5E92-49E3-9808-EA5020EBA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964768-9257-4206-8A74-868B59AA8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F614-7B5C-4B5E-8B5B-7AA41EE6F49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3BA02B-4ECA-47EC-8680-7C6F6E85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7E3CD2-7E24-4CCB-88EC-3340AB62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373F-7FDB-4CA7-BC3B-2AFCBB1B2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71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9E283-3A39-4368-9B58-CB0A8226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480608-C452-4A44-BACA-8491952EB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DBE516-30CC-4CC8-8E14-543F90C26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8F614-7B5C-4B5E-8B5B-7AA41EE6F49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AEFF09-4074-4686-8141-F289994E5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5D071D-08AE-478F-88C7-21A9CCD1D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C373F-7FDB-4CA7-BC3B-2AFCBB1B2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65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41607-BBAE-44A1-8DDC-616AA8B32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1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F7BBD1-BE54-44D8-A1ED-9CBEEEE6B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Qgood</a:t>
            </a:r>
            <a:r>
              <a:rPr lang="en-US" dirty="0"/>
              <a:t> solution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98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64AE5-08C6-4F0A-8000-BD0BB392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BDED6-EE4E-4DFF-A413-18F8B5E4C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 such vector </a:t>
            </a:r>
            <a:r>
              <a:rPr lang="en-US" dirty="0" err="1"/>
              <a:t>x</a:t>
            </a:r>
            <a:r>
              <a:rPr lang="en-US" baseline="-25000" dirty="0" err="1"/>
              <a:t>ijklm</a:t>
            </a:r>
            <a:r>
              <a:rPr lang="en-US" dirty="0"/>
              <a:t> that it satisfies all listed constraints.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Here indices are:</a:t>
            </a:r>
          </a:p>
          <a:p>
            <a:r>
              <a:rPr lang="en-US" dirty="0" err="1"/>
              <a:t>i</a:t>
            </a:r>
            <a:r>
              <a:rPr lang="en-US" dirty="0"/>
              <a:t> – for teacher</a:t>
            </a:r>
          </a:p>
          <a:p>
            <a:r>
              <a:rPr lang="en-US" dirty="0"/>
              <a:t>j – for subject</a:t>
            </a:r>
          </a:p>
          <a:p>
            <a:r>
              <a:rPr lang="en-US" dirty="0"/>
              <a:t>k – for group</a:t>
            </a:r>
          </a:p>
          <a:p>
            <a:r>
              <a:rPr lang="en-US" dirty="0"/>
              <a:t>l – for day</a:t>
            </a:r>
          </a:p>
          <a:p>
            <a:r>
              <a:rPr lang="en-US" dirty="0"/>
              <a:t>m – for hour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54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64AE5-08C6-4F0A-8000-BD0BB392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BDED6-EE4E-4DFF-A413-18F8B5E4C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eliminate j in our case, since it can be classically filled.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5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4AB05-F203-4D50-B2DE-88966D2D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QUBO estimation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CB0C2B-B2CC-459D-8E96-C599B91C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617"/>
            <a:ext cx="10515600" cy="493325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Let it be T=W*D*H time slots</a:t>
            </a:r>
          </a:p>
          <a:p>
            <a:r>
              <a:rPr lang="en-US" dirty="0"/>
              <a:t>N teachers and M=S*N subjects, each tutor teach S</a:t>
            </a:r>
          </a:p>
          <a:p>
            <a:r>
              <a:rPr lang="en-US" dirty="0"/>
              <a:t>K groups</a:t>
            </a:r>
          </a:p>
          <a:p>
            <a:r>
              <a:rPr lang="en-US" dirty="0"/>
              <a:t>No more than F equal subjects in one day</a:t>
            </a:r>
          </a:p>
          <a:p>
            <a:r>
              <a:rPr lang="en-US" dirty="0"/>
              <a:t>No more than G lessons in one day</a:t>
            </a:r>
          </a:p>
          <a:p>
            <a:r>
              <a:rPr lang="en-US" dirty="0"/>
              <a:t>No more than E hours for teacher in a week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T*K*M binary variables. Additionally:</a:t>
            </a:r>
          </a:p>
          <a:p>
            <a:r>
              <a:rPr lang="en-US" dirty="0"/>
              <a:t>K*W*D*G variables for max lesson in a day constraint</a:t>
            </a:r>
          </a:p>
          <a:p>
            <a:r>
              <a:rPr lang="en-US" dirty="0"/>
              <a:t>S*N*W*D*K*F variables for max equal lesson in a day constraint</a:t>
            </a:r>
          </a:p>
          <a:p>
            <a:r>
              <a:rPr lang="en-US" dirty="0"/>
              <a:t>W*N*E variables for teacher worktime constraint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=&gt; O(TKM + KWDG + MWDKF + WNE) binary variables and O((TKM + KWDG + MWDKF + WNE)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/>
              <a:t>space/time complexity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78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BFC56-3356-42DE-915A-F0D1A710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of QUBO formulation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5FDF2E-7E40-4187-9D81-11AFA6995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subject at one time -&gt; O(T*K*(M)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One lesson for teacher -&gt; O(T*N*(S*K)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Max lectures in one day -&gt; O(W*D*K*(G</a:t>
            </a:r>
            <a:r>
              <a:rPr lang="en-US" baseline="30000" dirty="0"/>
              <a:t>2</a:t>
            </a:r>
            <a:r>
              <a:rPr lang="en-US" dirty="0"/>
              <a:t>+(G+M*H)</a:t>
            </a:r>
            <a:r>
              <a:rPr lang="en-US" baseline="30000" dirty="0"/>
              <a:t>2</a:t>
            </a:r>
            <a:r>
              <a:rPr lang="en-US" dirty="0"/>
              <a:t>))</a:t>
            </a:r>
          </a:p>
          <a:p>
            <a:r>
              <a:rPr lang="en-US" dirty="0"/>
              <a:t>Max similar lessons -&gt; O(W*D*K*M*(F</a:t>
            </a:r>
            <a:r>
              <a:rPr lang="en-US" baseline="30000" dirty="0"/>
              <a:t>2</a:t>
            </a:r>
            <a:r>
              <a:rPr lang="en-US" dirty="0"/>
              <a:t>+(H+F)</a:t>
            </a:r>
            <a:r>
              <a:rPr lang="en-US" baseline="30000" dirty="0"/>
              <a:t>2</a:t>
            </a:r>
            <a:r>
              <a:rPr lang="en-US" dirty="0"/>
              <a:t>))</a:t>
            </a:r>
          </a:p>
          <a:p>
            <a:r>
              <a:rPr lang="en-US" dirty="0"/>
              <a:t>Right amount of lectures -&gt; O(K*M*T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Teachers workdays -&gt; O(N*(S*T)</a:t>
            </a:r>
            <a:r>
              <a:rPr lang="en-US" baseline="30000" dirty="0"/>
              <a:t>(2)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27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53263-B96E-4868-A736-DC90291E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561"/>
            <a:ext cx="10515600" cy="1325563"/>
          </a:xfrm>
        </p:spPr>
        <p:txBody>
          <a:bodyPr/>
          <a:lstStyle/>
          <a:p>
            <a:r>
              <a:rPr lang="en-US" dirty="0"/>
              <a:t>Conclusions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0E53D7-7234-496C-BD95-8AFB5976F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Only polynomial amount of time/space is required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A880A2-778C-45BE-B33F-AFFFC96FA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0721"/>
            <a:ext cx="5174428" cy="396274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A491B5-3D58-4688-825B-979A7D8FF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21" y="2438527"/>
            <a:ext cx="5204911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7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25274-C5F6-4A47-B566-F796B0DD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approaches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C6A324-035E-4413-BD31-9C833679F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Annealing Simulation (exactly what we do)</a:t>
            </a:r>
          </a:p>
          <a:p>
            <a:r>
              <a:rPr lang="en-US" dirty="0"/>
              <a:t>Evolution algorithms</a:t>
            </a:r>
          </a:p>
          <a:p>
            <a:r>
              <a:rPr lang="en-US" dirty="0"/>
              <a:t>Artificial intelligence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26752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338</Words>
  <Application>Microsoft Office PowerPoint</Application>
  <PresentationFormat>Широкоэкранный</PresentationFormat>
  <Paragraphs>39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Тема Office</vt:lpstr>
      <vt:lpstr>Task 1</vt:lpstr>
      <vt:lpstr>Problem formulation</vt:lpstr>
      <vt:lpstr>Problem formulation</vt:lpstr>
      <vt:lpstr>Complexity of QUBO estimation</vt:lpstr>
      <vt:lpstr>Time complexity of QUBO formulation</vt:lpstr>
      <vt:lpstr>Conclusions</vt:lpstr>
      <vt:lpstr>Classical approaches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>Евгений Дедков</dc:creator>
  <cp:lastModifiedBy>Евгений Дедков</cp:lastModifiedBy>
  <cp:revision>8</cp:revision>
  <dcterms:created xsi:type="dcterms:W3CDTF">2023-11-23T23:29:45Z</dcterms:created>
  <dcterms:modified xsi:type="dcterms:W3CDTF">2023-11-24T06:52:08Z</dcterms:modified>
</cp:coreProperties>
</file>