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40E4F4-E5CB-44AA-B2E5-5DA683880492}" v="1" dt="2022-07-16T07:27:22.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3" d="100"/>
          <a:sy n="103" d="100"/>
        </p:scale>
        <p:origin x="7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userId="aa110e693df5fd91" providerId="LiveId" clId="{E240E4F4-E5CB-44AA-B2E5-5DA683880492}"/>
    <pc:docChg chg="addSld modSld">
      <pc:chgData name="Tom" userId="aa110e693df5fd91" providerId="LiveId" clId="{E240E4F4-E5CB-44AA-B2E5-5DA683880492}" dt="2022-07-16T07:29:29.070" v="101" actId="20577"/>
      <pc:docMkLst>
        <pc:docMk/>
      </pc:docMkLst>
      <pc:sldChg chg="modSp mod">
        <pc:chgData name="Tom" userId="aa110e693df5fd91" providerId="LiveId" clId="{E240E4F4-E5CB-44AA-B2E5-5DA683880492}" dt="2022-07-16T07:29:29.070" v="101" actId="20577"/>
        <pc:sldMkLst>
          <pc:docMk/>
          <pc:sldMk cId="95992585" sldId="256"/>
        </pc:sldMkLst>
        <pc:spChg chg="mod">
          <ac:chgData name="Tom" userId="aa110e693df5fd91" providerId="LiveId" clId="{E240E4F4-E5CB-44AA-B2E5-5DA683880492}" dt="2022-07-16T07:28:33.555" v="39" actId="20577"/>
          <ac:spMkLst>
            <pc:docMk/>
            <pc:sldMk cId="95992585" sldId="256"/>
            <ac:spMk id="2" creationId="{248683CE-4E1A-4462-9211-AA5B08227B63}"/>
          </ac:spMkLst>
        </pc:spChg>
        <pc:spChg chg="mod">
          <ac:chgData name="Tom" userId="aa110e693df5fd91" providerId="LiveId" clId="{E240E4F4-E5CB-44AA-B2E5-5DA683880492}" dt="2022-07-16T07:29:29.070" v="101" actId="20577"/>
          <ac:spMkLst>
            <pc:docMk/>
            <pc:sldMk cId="95992585" sldId="256"/>
            <ac:spMk id="3" creationId="{61CC8D46-0518-439A-A67B-46360FB5D27E}"/>
          </ac:spMkLst>
        </pc:spChg>
      </pc:sldChg>
      <pc:sldChg chg="addSp delSp modSp new mod">
        <pc:chgData name="Tom" userId="aa110e693df5fd91" providerId="LiveId" clId="{E240E4F4-E5CB-44AA-B2E5-5DA683880492}" dt="2022-07-16T07:28:24.651" v="37" actId="113"/>
        <pc:sldMkLst>
          <pc:docMk/>
          <pc:sldMk cId="3361757022" sldId="264"/>
        </pc:sldMkLst>
        <pc:spChg chg="mod">
          <ac:chgData name="Tom" userId="aa110e693df5fd91" providerId="LiveId" clId="{E240E4F4-E5CB-44AA-B2E5-5DA683880492}" dt="2022-07-16T07:28:24.651" v="37" actId="113"/>
          <ac:spMkLst>
            <pc:docMk/>
            <pc:sldMk cId="3361757022" sldId="264"/>
            <ac:spMk id="2" creationId="{15C94499-C7C4-8615-1560-A41DC7217D68}"/>
          </ac:spMkLst>
        </pc:spChg>
        <pc:spChg chg="del">
          <ac:chgData name="Tom" userId="aa110e693df5fd91" providerId="LiveId" clId="{E240E4F4-E5CB-44AA-B2E5-5DA683880492}" dt="2022-07-16T07:27:22.274" v="1"/>
          <ac:spMkLst>
            <pc:docMk/>
            <pc:sldMk cId="3361757022" sldId="264"/>
            <ac:spMk id="3" creationId="{6E8F6476-7EC4-CB48-7E03-0B2198754FAC}"/>
          </ac:spMkLst>
        </pc:spChg>
        <pc:graphicFrameChg chg="add mod">
          <ac:chgData name="Tom" userId="aa110e693df5fd91" providerId="LiveId" clId="{E240E4F4-E5CB-44AA-B2E5-5DA683880492}" dt="2022-07-16T07:27:22.274" v="1"/>
          <ac:graphicFrameMkLst>
            <pc:docMk/>
            <pc:sldMk cId="3361757022" sldId="264"/>
            <ac:graphicFrameMk id="4" creationId="{1313EF49-410A-0517-2A36-82CD6B954FA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EF07A-1641-4EDB-A0B0-E6F661E74675}"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A9BFA7-2B40-43FC-8029-49D2C289DA06}">
      <dgm:prSet/>
      <dgm:spPr/>
      <dgm:t>
        <a:bodyPr/>
        <a:lstStyle/>
        <a:p>
          <a:pPr>
            <a:defRPr cap="all"/>
          </a:pPr>
          <a:r>
            <a:rPr lang="en-US"/>
            <a:t>You have been hired by a coal terminal to assess which of their coal Reclaimer machines require maintenance in the upcoming month.</a:t>
          </a:r>
        </a:p>
      </dgm:t>
    </dgm:pt>
    <dgm:pt modelId="{6452BD17-783A-4D41-AEAE-00C7D25AE7B1}" type="parTrans" cxnId="{B4DE12C6-8287-4A95-AA33-D377ACF59B54}">
      <dgm:prSet/>
      <dgm:spPr/>
      <dgm:t>
        <a:bodyPr/>
        <a:lstStyle/>
        <a:p>
          <a:endParaRPr lang="en-US"/>
        </a:p>
      </dgm:t>
    </dgm:pt>
    <dgm:pt modelId="{390B0691-7746-4F40-A060-D61934A42949}" type="sibTrans" cxnId="{B4DE12C6-8287-4A95-AA33-D377ACF59B54}">
      <dgm:prSet/>
      <dgm:spPr/>
      <dgm:t>
        <a:bodyPr/>
        <a:lstStyle/>
        <a:p>
          <a:endParaRPr lang="en-US"/>
        </a:p>
      </dgm:t>
    </dgm:pt>
    <dgm:pt modelId="{8788C8B4-D04C-4BC1-AD75-5A6654E905F3}">
      <dgm:prSet/>
      <dgm:spPr/>
      <dgm:t>
        <a:bodyPr/>
        <a:lstStyle/>
        <a:p>
          <a:pPr>
            <a:defRPr cap="all"/>
          </a:pPr>
          <a:r>
            <a:rPr lang="en-US"/>
            <a:t>These machines run literally around the clock 24/7 for 365 days a year. Every minute of downtime equates to millions of dollars lost revenue, that is why it is crucial to identify exactly when these machines require maintenance(neither less or more frequently is acceptable).</a:t>
          </a:r>
        </a:p>
      </dgm:t>
    </dgm:pt>
    <dgm:pt modelId="{74447EFA-95FD-4C0F-98C0-959B4E267800}" type="parTrans" cxnId="{4A8A70E1-2102-49CD-B778-E2C2846B5FE3}">
      <dgm:prSet/>
      <dgm:spPr/>
      <dgm:t>
        <a:bodyPr/>
        <a:lstStyle/>
        <a:p>
          <a:endParaRPr lang="en-US"/>
        </a:p>
      </dgm:t>
    </dgm:pt>
    <dgm:pt modelId="{D39E1465-992A-4DFC-9ADB-0FA48179726A}" type="sibTrans" cxnId="{4A8A70E1-2102-49CD-B778-E2C2846B5FE3}">
      <dgm:prSet/>
      <dgm:spPr/>
      <dgm:t>
        <a:bodyPr/>
        <a:lstStyle/>
        <a:p>
          <a:endParaRPr lang="en-US"/>
        </a:p>
      </dgm:t>
    </dgm:pt>
    <dgm:pt modelId="{0773866B-1CA6-44E2-A83C-B8CF460060E8}">
      <dgm:prSet/>
      <dgm:spPr/>
      <dgm:t>
        <a:bodyPr/>
        <a:lstStyle/>
        <a:p>
          <a:pPr>
            <a:defRPr cap="all"/>
          </a:pPr>
          <a:r>
            <a:rPr lang="en-US"/>
            <a:t>Currently the coal terminal follows the following criteria: A reclaimer-type machine requires maintenance when within the previous month there was at least one 9-hour period when the average idle capacity was over 10%. Idle capacity is a utilization metric which, for the purpose of this project is defined as:</a:t>
          </a:r>
        </a:p>
      </dgm:t>
    </dgm:pt>
    <dgm:pt modelId="{DB7D76D3-D271-4947-BC25-13A1B155CB4F}" type="parTrans" cxnId="{D03523D7-A613-418F-A78E-1402E433883E}">
      <dgm:prSet/>
      <dgm:spPr/>
      <dgm:t>
        <a:bodyPr/>
        <a:lstStyle/>
        <a:p>
          <a:endParaRPr lang="en-US"/>
        </a:p>
      </dgm:t>
    </dgm:pt>
    <dgm:pt modelId="{4CAE51CF-108F-4381-A005-FA5237E80B6E}" type="sibTrans" cxnId="{D03523D7-A613-418F-A78E-1402E433883E}">
      <dgm:prSet/>
      <dgm:spPr/>
      <dgm:t>
        <a:bodyPr/>
        <a:lstStyle/>
        <a:p>
          <a:endParaRPr lang="en-US"/>
        </a:p>
      </dgm:t>
    </dgm:pt>
    <dgm:pt modelId="{8B64DA51-8819-4C46-882A-D1DAC62CB963}">
      <dgm:prSet/>
      <dgm:spPr/>
      <dgm:t>
        <a:bodyPr/>
        <a:lstStyle/>
        <a:p>
          <a:pPr>
            <a:defRPr cap="all"/>
          </a:pPr>
          <a:r>
            <a:rPr lang="en-US"/>
            <a:t>Idle capacity =(Actual Tonnage – Nominal Capacity)/Nominal Capacity.</a:t>
          </a:r>
        </a:p>
      </dgm:t>
    </dgm:pt>
    <dgm:pt modelId="{0535127F-18EB-4356-8AB9-B6AA0C3E7D0F}" type="parTrans" cxnId="{E94B9565-082E-48EE-9A8F-1F74520B7AA0}">
      <dgm:prSet/>
      <dgm:spPr/>
      <dgm:t>
        <a:bodyPr/>
        <a:lstStyle/>
        <a:p>
          <a:endParaRPr lang="en-US"/>
        </a:p>
      </dgm:t>
    </dgm:pt>
    <dgm:pt modelId="{DE5D802F-84B2-48CC-B04B-33425921C7B5}" type="sibTrans" cxnId="{E94B9565-082E-48EE-9A8F-1F74520B7AA0}">
      <dgm:prSet/>
      <dgm:spPr/>
      <dgm:t>
        <a:bodyPr/>
        <a:lstStyle/>
        <a:p>
          <a:endParaRPr lang="en-US"/>
        </a:p>
      </dgm:t>
    </dgm:pt>
    <dgm:pt modelId="{3254EA61-E562-4A0B-91C8-D600025D90FD}">
      <dgm:prSet/>
      <dgm:spPr/>
      <dgm:t>
        <a:bodyPr/>
        <a:lstStyle/>
        <a:p>
          <a:pPr>
            <a:defRPr cap="all"/>
          </a:pPr>
          <a:r>
            <a:rPr lang="en-US"/>
            <a:t>Your task is to find out which of the 4 machines have exceeded this level and create a report for the executive stakeholders with your recommendations.</a:t>
          </a:r>
        </a:p>
      </dgm:t>
    </dgm:pt>
    <dgm:pt modelId="{6F4628C2-9D46-4387-AEDA-9678F123512B}" type="parTrans" cxnId="{2A9E362F-A0EB-4679-A014-45733EEE0D49}">
      <dgm:prSet/>
      <dgm:spPr/>
      <dgm:t>
        <a:bodyPr/>
        <a:lstStyle/>
        <a:p>
          <a:endParaRPr lang="en-US"/>
        </a:p>
      </dgm:t>
    </dgm:pt>
    <dgm:pt modelId="{2FCF9FF2-2859-4EC5-AD07-544D99115170}" type="sibTrans" cxnId="{2A9E362F-A0EB-4679-A014-45733EEE0D49}">
      <dgm:prSet/>
      <dgm:spPr/>
      <dgm:t>
        <a:bodyPr/>
        <a:lstStyle/>
        <a:p>
          <a:endParaRPr lang="en-US"/>
        </a:p>
      </dgm:t>
    </dgm:pt>
    <dgm:pt modelId="{E8E191BA-D5B3-4FE7-B4D2-F5D80A9EF0B2}" type="pres">
      <dgm:prSet presAssocID="{3C3EF07A-1641-4EDB-A0B0-E6F661E74675}" presName="root" presStyleCnt="0">
        <dgm:presLayoutVars>
          <dgm:dir/>
          <dgm:resizeHandles val="exact"/>
        </dgm:presLayoutVars>
      </dgm:prSet>
      <dgm:spPr/>
    </dgm:pt>
    <dgm:pt modelId="{2C8D69FD-7010-4CDF-B81F-88B4EF232A2E}" type="pres">
      <dgm:prSet presAssocID="{4FA9BFA7-2B40-43FC-8029-49D2C289DA06}" presName="compNode" presStyleCnt="0"/>
      <dgm:spPr/>
    </dgm:pt>
    <dgm:pt modelId="{5D64CCEA-A16D-4854-977C-61679931E315}" type="pres">
      <dgm:prSet presAssocID="{4FA9BFA7-2B40-43FC-8029-49D2C289DA06}" presName="iconBgRect" presStyleLbl="bgShp" presStyleIdx="0" presStyleCnt="5"/>
      <dgm:spPr>
        <a:prstGeom prst="round2DiagRect">
          <a:avLst>
            <a:gd name="adj1" fmla="val 29727"/>
            <a:gd name="adj2" fmla="val 0"/>
          </a:avLst>
        </a:prstGeom>
      </dgm:spPr>
    </dgm:pt>
    <dgm:pt modelId="{6FFAED9F-AA20-4B3A-A2A2-25D8DFF933B5}" type="pres">
      <dgm:prSet presAssocID="{4FA9BFA7-2B40-43FC-8029-49D2C289DA0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dozer"/>
        </a:ext>
      </dgm:extLst>
    </dgm:pt>
    <dgm:pt modelId="{9AE1E0AD-83B9-49BF-8F94-335456F6005D}" type="pres">
      <dgm:prSet presAssocID="{4FA9BFA7-2B40-43FC-8029-49D2C289DA06}" presName="spaceRect" presStyleCnt="0"/>
      <dgm:spPr/>
    </dgm:pt>
    <dgm:pt modelId="{EC9A4E37-B9F4-4CE8-8402-D63B81AF1750}" type="pres">
      <dgm:prSet presAssocID="{4FA9BFA7-2B40-43FC-8029-49D2C289DA06}" presName="textRect" presStyleLbl="revTx" presStyleIdx="0" presStyleCnt="5">
        <dgm:presLayoutVars>
          <dgm:chMax val="1"/>
          <dgm:chPref val="1"/>
        </dgm:presLayoutVars>
      </dgm:prSet>
      <dgm:spPr/>
    </dgm:pt>
    <dgm:pt modelId="{F5211E44-FBC3-47D4-9FFA-5065A3782E51}" type="pres">
      <dgm:prSet presAssocID="{390B0691-7746-4F40-A060-D61934A42949}" presName="sibTrans" presStyleCnt="0"/>
      <dgm:spPr/>
    </dgm:pt>
    <dgm:pt modelId="{74295800-E408-49E7-8289-9AF3FCE17A6A}" type="pres">
      <dgm:prSet presAssocID="{8788C8B4-D04C-4BC1-AD75-5A6654E905F3}" presName="compNode" presStyleCnt="0"/>
      <dgm:spPr/>
    </dgm:pt>
    <dgm:pt modelId="{2048872C-384B-4697-8B57-2915882A8EED}" type="pres">
      <dgm:prSet presAssocID="{8788C8B4-D04C-4BC1-AD75-5A6654E905F3}" presName="iconBgRect" presStyleLbl="bgShp" presStyleIdx="1" presStyleCnt="5"/>
      <dgm:spPr>
        <a:prstGeom prst="round2DiagRect">
          <a:avLst>
            <a:gd name="adj1" fmla="val 29727"/>
            <a:gd name="adj2" fmla="val 0"/>
          </a:avLst>
        </a:prstGeom>
      </dgm:spPr>
    </dgm:pt>
    <dgm:pt modelId="{A36C3676-12ED-4AC4-ADF9-B94CEB236EFC}" type="pres">
      <dgm:prSet presAssocID="{8788C8B4-D04C-4BC1-AD75-5A6654E905F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E082D105-38C3-42D1-A352-AC89CCD6A435}" type="pres">
      <dgm:prSet presAssocID="{8788C8B4-D04C-4BC1-AD75-5A6654E905F3}" presName="spaceRect" presStyleCnt="0"/>
      <dgm:spPr/>
    </dgm:pt>
    <dgm:pt modelId="{984CE4D4-44BC-44BD-991D-95F2660CE8E0}" type="pres">
      <dgm:prSet presAssocID="{8788C8B4-D04C-4BC1-AD75-5A6654E905F3}" presName="textRect" presStyleLbl="revTx" presStyleIdx="1" presStyleCnt="5">
        <dgm:presLayoutVars>
          <dgm:chMax val="1"/>
          <dgm:chPref val="1"/>
        </dgm:presLayoutVars>
      </dgm:prSet>
      <dgm:spPr/>
    </dgm:pt>
    <dgm:pt modelId="{F7D932CB-2135-4DCD-9AE0-4C5F20E56AB2}" type="pres">
      <dgm:prSet presAssocID="{D39E1465-992A-4DFC-9ADB-0FA48179726A}" presName="sibTrans" presStyleCnt="0"/>
      <dgm:spPr/>
    </dgm:pt>
    <dgm:pt modelId="{866BCB3F-9CB7-4020-B43E-C5CF1EA0A087}" type="pres">
      <dgm:prSet presAssocID="{0773866B-1CA6-44E2-A83C-B8CF460060E8}" presName="compNode" presStyleCnt="0"/>
      <dgm:spPr/>
    </dgm:pt>
    <dgm:pt modelId="{DD728AE0-C9AC-4951-B74C-83AC4AC32029}" type="pres">
      <dgm:prSet presAssocID="{0773866B-1CA6-44E2-A83C-B8CF460060E8}" presName="iconBgRect" presStyleLbl="bgShp" presStyleIdx="2" presStyleCnt="5"/>
      <dgm:spPr>
        <a:prstGeom prst="round2DiagRect">
          <a:avLst>
            <a:gd name="adj1" fmla="val 29727"/>
            <a:gd name="adj2" fmla="val 0"/>
          </a:avLst>
        </a:prstGeom>
      </dgm:spPr>
    </dgm:pt>
    <dgm:pt modelId="{486EB10F-B51C-44EC-9D7E-8F11CC6A0041}" type="pres">
      <dgm:prSet presAssocID="{0773866B-1CA6-44E2-A83C-B8CF460060E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ement truck"/>
        </a:ext>
      </dgm:extLst>
    </dgm:pt>
    <dgm:pt modelId="{99A711F4-B4C2-4C2D-AF80-6005E47ED575}" type="pres">
      <dgm:prSet presAssocID="{0773866B-1CA6-44E2-A83C-B8CF460060E8}" presName="spaceRect" presStyleCnt="0"/>
      <dgm:spPr/>
    </dgm:pt>
    <dgm:pt modelId="{A9CB7182-722E-4ADD-A9CB-2671D1807EE5}" type="pres">
      <dgm:prSet presAssocID="{0773866B-1CA6-44E2-A83C-B8CF460060E8}" presName="textRect" presStyleLbl="revTx" presStyleIdx="2" presStyleCnt="5">
        <dgm:presLayoutVars>
          <dgm:chMax val="1"/>
          <dgm:chPref val="1"/>
        </dgm:presLayoutVars>
      </dgm:prSet>
      <dgm:spPr/>
    </dgm:pt>
    <dgm:pt modelId="{CB46A1B3-6B0B-47AA-AEBD-BD33120F7DA9}" type="pres">
      <dgm:prSet presAssocID="{4CAE51CF-108F-4381-A005-FA5237E80B6E}" presName="sibTrans" presStyleCnt="0"/>
      <dgm:spPr/>
    </dgm:pt>
    <dgm:pt modelId="{3FD5487B-447D-4A9A-B2B6-A64B62E2E114}" type="pres">
      <dgm:prSet presAssocID="{8B64DA51-8819-4C46-882A-D1DAC62CB963}" presName="compNode" presStyleCnt="0"/>
      <dgm:spPr/>
    </dgm:pt>
    <dgm:pt modelId="{E392A4C2-AFF5-43CC-A21C-0B45CB86746F}" type="pres">
      <dgm:prSet presAssocID="{8B64DA51-8819-4C46-882A-D1DAC62CB963}" presName="iconBgRect" presStyleLbl="bgShp" presStyleIdx="3" presStyleCnt="5"/>
      <dgm:spPr>
        <a:prstGeom prst="round2DiagRect">
          <a:avLst>
            <a:gd name="adj1" fmla="val 29727"/>
            <a:gd name="adj2" fmla="val 0"/>
          </a:avLst>
        </a:prstGeom>
      </dgm:spPr>
    </dgm:pt>
    <dgm:pt modelId="{F0032DAC-2034-4156-A703-E9D5451DC479}" type="pres">
      <dgm:prSet presAssocID="{8B64DA51-8819-4C46-882A-D1DAC62CB9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dmill"/>
        </a:ext>
      </dgm:extLst>
    </dgm:pt>
    <dgm:pt modelId="{F0D34278-B41F-4003-B5E2-28D5CF78125D}" type="pres">
      <dgm:prSet presAssocID="{8B64DA51-8819-4C46-882A-D1DAC62CB963}" presName="spaceRect" presStyleCnt="0"/>
      <dgm:spPr/>
    </dgm:pt>
    <dgm:pt modelId="{C3B35474-7595-4491-9A9A-FDBCB7F26B79}" type="pres">
      <dgm:prSet presAssocID="{8B64DA51-8819-4C46-882A-D1DAC62CB963}" presName="textRect" presStyleLbl="revTx" presStyleIdx="3" presStyleCnt="5">
        <dgm:presLayoutVars>
          <dgm:chMax val="1"/>
          <dgm:chPref val="1"/>
        </dgm:presLayoutVars>
      </dgm:prSet>
      <dgm:spPr/>
    </dgm:pt>
    <dgm:pt modelId="{C410312F-1523-44BA-AA24-D45DFA52B22F}" type="pres">
      <dgm:prSet presAssocID="{DE5D802F-84B2-48CC-B04B-33425921C7B5}" presName="sibTrans" presStyleCnt="0"/>
      <dgm:spPr/>
    </dgm:pt>
    <dgm:pt modelId="{B56B47A1-677B-4155-9C5A-E5269213D32A}" type="pres">
      <dgm:prSet presAssocID="{3254EA61-E562-4A0B-91C8-D600025D90FD}" presName="compNode" presStyleCnt="0"/>
      <dgm:spPr/>
    </dgm:pt>
    <dgm:pt modelId="{DACB8078-5082-41C1-BFA4-BEF4F0C36D71}" type="pres">
      <dgm:prSet presAssocID="{3254EA61-E562-4A0B-91C8-D600025D90FD}" presName="iconBgRect" presStyleLbl="bgShp" presStyleIdx="4" presStyleCnt="5"/>
      <dgm:spPr>
        <a:prstGeom prst="round2DiagRect">
          <a:avLst>
            <a:gd name="adj1" fmla="val 29727"/>
            <a:gd name="adj2" fmla="val 0"/>
          </a:avLst>
        </a:prstGeom>
      </dgm:spPr>
    </dgm:pt>
    <dgm:pt modelId="{9A3667D3-B404-4DA0-AF8E-B4AA9AAC324B}" type="pres">
      <dgm:prSet presAssocID="{3254EA61-E562-4A0B-91C8-D600025D90F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0B47EB46-C4BF-4D9F-AEDB-9D630C9F652D}" type="pres">
      <dgm:prSet presAssocID="{3254EA61-E562-4A0B-91C8-D600025D90FD}" presName="spaceRect" presStyleCnt="0"/>
      <dgm:spPr/>
    </dgm:pt>
    <dgm:pt modelId="{CCF6F595-4743-4FA0-95FD-BA364546B34A}" type="pres">
      <dgm:prSet presAssocID="{3254EA61-E562-4A0B-91C8-D600025D90FD}" presName="textRect" presStyleLbl="revTx" presStyleIdx="4" presStyleCnt="5">
        <dgm:presLayoutVars>
          <dgm:chMax val="1"/>
          <dgm:chPref val="1"/>
        </dgm:presLayoutVars>
      </dgm:prSet>
      <dgm:spPr/>
    </dgm:pt>
  </dgm:ptLst>
  <dgm:cxnLst>
    <dgm:cxn modelId="{CAA45A19-BA83-4FE1-9289-67637F154A9B}" type="presOf" srcId="{0773866B-1CA6-44E2-A83C-B8CF460060E8}" destId="{A9CB7182-722E-4ADD-A9CB-2671D1807EE5}" srcOrd="0" destOrd="0" presId="urn:microsoft.com/office/officeart/2018/5/layout/IconLeafLabelList"/>
    <dgm:cxn modelId="{B8A73F1E-1365-4ACD-927B-59FB547EA22D}" type="presOf" srcId="{8788C8B4-D04C-4BC1-AD75-5A6654E905F3}" destId="{984CE4D4-44BC-44BD-991D-95F2660CE8E0}" srcOrd="0" destOrd="0" presId="urn:microsoft.com/office/officeart/2018/5/layout/IconLeafLabelList"/>
    <dgm:cxn modelId="{2A9E362F-A0EB-4679-A014-45733EEE0D49}" srcId="{3C3EF07A-1641-4EDB-A0B0-E6F661E74675}" destId="{3254EA61-E562-4A0B-91C8-D600025D90FD}" srcOrd="4" destOrd="0" parTransId="{6F4628C2-9D46-4387-AEDA-9678F123512B}" sibTransId="{2FCF9FF2-2859-4EC5-AD07-544D99115170}"/>
    <dgm:cxn modelId="{5C32A635-ECB3-4D34-BB36-726DF7E9385A}" type="presOf" srcId="{3C3EF07A-1641-4EDB-A0B0-E6F661E74675}" destId="{E8E191BA-D5B3-4FE7-B4D2-F5D80A9EF0B2}" srcOrd="0" destOrd="0" presId="urn:microsoft.com/office/officeart/2018/5/layout/IconLeafLabelList"/>
    <dgm:cxn modelId="{E94B9565-082E-48EE-9A8F-1F74520B7AA0}" srcId="{3C3EF07A-1641-4EDB-A0B0-E6F661E74675}" destId="{8B64DA51-8819-4C46-882A-D1DAC62CB963}" srcOrd="3" destOrd="0" parTransId="{0535127F-18EB-4356-8AB9-B6AA0C3E7D0F}" sibTransId="{DE5D802F-84B2-48CC-B04B-33425921C7B5}"/>
    <dgm:cxn modelId="{DEA83769-3A4E-4490-BB50-0C6FA1978939}" type="presOf" srcId="{4FA9BFA7-2B40-43FC-8029-49D2C289DA06}" destId="{EC9A4E37-B9F4-4CE8-8402-D63B81AF1750}" srcOrd="0" destOrd="0" presId="urn:microsoft.com/office/officeart/2018/5/layout/IconLeafLabelList"/>
    <dgm:cxn modelId="{BEABC851-5BC9-4EF0-8D3B-53A9B7B4745D}" type="presOf" srcId="{3254EA61-E562-4A0B-91C8-D600025D90FD}" destId="{CCF6F595-4743-4FA0-95FD-BA364546B34A}" srcOrd="0" destOrd="0" presId="urn:microsoft.com/office/officeart/2018/5/layout/IconLeafLabelList"/>
    <dgm:cxn modelId="{78085E8E-943F-40AD-8029-3F3A7550E03B}" type="presOf" srcId="{8B64DA51-8819-4C46-882A-D1DAC62CB963}" destId="{C3B35474-7595-4491-9A9A-FDBCB7F26B79}" srcOrd="0" destOrd="0" presId="urn:microsoft.com/office/officeart/2018/5/layout/IconLeafLabelList"/>
    <dgm:cxn modelId="{B4DE12C6-8287-4A95-AA33-D377ACF59B54}" srcId="{3C3EF07A-1641-4EDB-A0B0-E6F661E74675}" destId="{4FA9BFA7-2B40-43FC-8029-49D2C289DA06}" srcOrd="0" destOrd="0" parTransId="{6452BD17-783A-4D41-AEAE-00C7D25AE7B1}" sibTransId="{390B0691-7746-4F40-A060-D61934A42949}"/>
    <dgm:cxn modelId="{D03523D7-A613-418F-A78E-1402E433883E}" srcId="{3C3EF07A-1641-4EDB-A0B0-E6F661E74675}" destId="{0773866B-1CA6-44E2-A83C-B8CF460060E8}" srcOrd="2" destOrd="0" parTransId="{DB7D76D3-D271-4947-BC25-13A1B155CB4F}" sibTransId="{4CAE51CF-108F-4381-A005-FA5237E80B6E}"/>
    <dgm:cxn modelId="{4A8A70E1-2102-49CD-B778-E2C2846B5FE3}" srcId="{3C3EF07A-1641-4EDB-A0B0-E6F661E74675}" destId="{8788C8B4-D04C-4BC1-AD75-5A6654E905F3}" srcOrd="1" destOrd="0" parTransId="{74447EFA-95FD-4C0F-98C0-959B4E267800}" sibTransId="{D39E1465-992A-4DFC-9ADB-0FA48179726A}"/>
    <dgm:cxn modelId="{421B717A-1EAD-4FB5-B9B8-074BCC83E0AC}" type="presParOf" srcId="{E8E191BA-D5B3-4FE7-B4D2-F5D80A9EF0B2}" destId="{2C8D69FD-7010-4CDF-B81F-88B4EF232A2E}" srcOrd="0" destOrd="0" presId="urn:microsoft.com/office/officeart/2018/5/layout/IconLeafLabelList"/>
    <dgm:cxn modelId="{3AD78164-7F58-4AD8-9DAE-3D68E18E26AB}" type="presParOf" srcId="{2C8D69FD-7010-4CDF-B81F-88B4EF232A2E}" destId="{5D64CCEA-A16D-4854-977C-61679931E315}" srcOrd="0" destOrd="0" presId="urn:microsoft.com/office/officeart/2018/5/layout/IconLeafLabelList"/>
    <dgm:cxn modelId="{619D11C2-DDAC-48F1-8BB8-C21CB3577F69}" type="presParOf" srcId="{2C8D69FD-7010-4CDF-B81F-88B4EF232A2E}" destId="{6FFAED9F-AA20-4B3A-A2A2-25D8DFF933B5}" srcOrd="1" destOrd="0" presId="urn:microsoft.com/office/officeart/2018/5/layout/IconLeafLabelList"/>
    <dgm:cxn modelId="{E10400C6-009A-4B17-AC35-B0AF05A436FB}" type="presParOf" srcId="{2C8D69FD-7010-4CDF-B81F-88B4EF232A2E}" destId="{9AE1E0AD-83B9-49BF-8F94-335456F6005D}" srcOrd="2" destOrd="0" presId="urn:microsoft.com/office/officeart/2018/5/layout/IconLeafLabelList"/>
    <dgm:cxn modelId="{D6E637AD-0ABE-4F89-9D6F-E4A15310DE00}" type="presParOf" srcId="{2C8D69FD-7010-4CDF-B81F-88B4EF232A2E}" destId="{EC9A4E37-B9F4-4CE8-8402-D63B81AF1750}" srcOrd="3" destOrd="0" presId="urn:microsoft.com/office/officeart/2018/5/layout/IconLeafLabelList"/>
    <dgm:cxn modelId="{9A7BDF07-32AE-4F73-BC1C-882EA84C4F31}" type="presParOf" srcId="{E8E191BA-D5B3-4FE7-B4D2-F5D80A9EF0B2}" destId="{F5211E44-FBC3-47D4-9FFA-5065A3782E51}" srcOrd="1" destOrd="0" presId="urn:microsoft.com/office/officeart/2018/5/layout/IconLeafLabelList"/>
    <dgm:cxn modelId="{85E563E6-E65C-4B3B-8BDF-1714185D4E66}" type="presParOf" srcId="{E8E191BA-D5B3-4FE7-B4D2-F5D80A9EF0B2}" destId="{74295800-E408-49E7-8289-9AF3FCE17A6A}" srcOrd="2" destOrd="0" presId="urn:microsoft.com/office/officeart/2018/5/layout/IconLeafLabelList"/>
    <dgm:cxn modelId="{DFE19C00-9CF2-422D-9F43-3DFC06CDFB05}" type="presParOf" srcId="{74295800-E408-49E7-8289-9AF3FCE17A6A}" destId="{2048872C-384B-4697-8B57-2915882A8EED}" srcOrd="0" destOrd="0" presId="urn:microsoft.com/office/officeart/2018/5/layout/IconLeafLabelList"/>
    <dgm:cxn modelId="{52728EC5-C4A4-453D-8B03-59DCBC2F2EF3}" type="presParOf" srcId="{74295800-E408-49E7-8289-9AF3FCE17A6A}" destId="{A36C3676-12ED-4AC4-ADF9-B94CEB236EFC}" srcOrd="1" destOrd="0" presId="urn:microsoft.com/office/officeart/2018/5/layout/IconLeafLabelList"/>
    <dgm:cxn modelId="{A0B6A6AC-3CA5-4A69-89FA-C7DDE8371E8B}" type="presParOf" srcId="{74295800-E408-49E7-8289-9AF3FCE17A6A}" destId="{E082D105-38C3-42D1-A352-AC89CCD6A435}" srcOrd="2" destOrd="0" presId="urn:microsoft.com/office/officeart/2018/5/layout/IconLeafLabelList"/>
    <dgm:cxn modelId="{8B9CA165-A0AF-491D-9E07-DEDD955FD6CE}" type="presParOf" srcId="{74295800-E408-49E7-8289-9AF3FCE17A6A}" destId="{984CE4D4-44BC-44BD-991D-95F2660CE8E0}" srcOrd="3" destOrd="0" presId="urn:microsoft.com/office/officeart/2018/5/layout/IconLeafLabelList"/>
    <dgm:cxn modelId="{D0EC2022-CDE2-4856-8739-76D48B626E16}" type="presParOf" srcId="{E8E191BA-D5B3-4FE7-B4D2-F5D80A9EF0B2}" destId="{F7D932CB-2135-4DCD-9AE0-4C5F20E56AB2}" srcOrd="3" destOrd="0" presId="urn:microsoft.com/office/officeart/2018/5/layout/IconLeafLabelList"/>
    <dgm:cxn modelId="{2E096AE2-9123-44A0-8303-06242DB6C90A}" type="presParOf" srcId="{E8E191BA-D5B3-4FE7-B4D2-F5D80A9EF0B2}" destId="{866BCB3F-9CB7-4020-B43E-C5CF1EA0A087}" srcOrd="4" destOrd="0" presId="urn:microsoft.com/office/officeart/2018/5/layout/IconLeafLabelList"/>
    <dgm:cxn modelId="{11EC434F-D1EB-4AEE-8D11-353E09976E3B}" type="presParOf" srcId="{866BCB3F-9CB7-4020-B43E-C5CF1EA0A087}" destId="{DD728AE0-C9AC-4951-B74C-83AC4AC32029}" srcOrd="0" destOrd="0" presId="urn:microsoft.com/office/officeart/2018/5/layout/IconLeafLabelList"/>
    <dgm:cxn modelId="{0D688C90-3FBB-49F9-8110-A4C32597F838}" type="presParOf" srcId="{866BCB3F-9CB7-4020-B43E-C5CF1EA0A087}" destId="{486EB10F-B51C-44EC-9D7E-8F11CC6A0041}" srcOrd="1" destOrd="0" presId="urn:microsoft.com/office/officeart/2018/5/layout/IconLeafLabelList"/>
    <dgm:cxn modelId="{2AA2C014-834E-49E6-9600-A45E428E620B}" type="presParOf" srcId="{866BCB3F-9CB7-4020-B43E-C5CF1EA0A087}" destId="{99A711F4-B4C2-4C2D-AF80-6005E47ED575}" srcOrd="2" destOrd="0" presId="urn:microsoft.com/office/officeart/2018/5/layout/IconLeafLabelList"/>
    <dgm:cxn modelId="{8F5FA321-97CA-48EE-8E3B-BD10E6F7D909}" type="presParOf" srcId="{866BCB3F-9CB7-4020-B43E-C5CF1EA0A087}" destId="{A9CB7182-722E-4ADD-A9CB-2671D1807EE5}" srcOrd="3" destOrd="0" presId="urn:microsoft.com/office/officeart/2018/5/layout/IconLeafLabelList"/>
    <dgm:cxn modelId="{DA091B2D-9E23-4DBB-B2DE-B6C59F7C261E}" type="presParOf" srcId="{E8E191BA-D5B3-4FE7-B4D2-F5D80A9EF0B2}" destId="{CB46A1B3-6B0B-47AA-AEBD-BD33120F7DA9}" srcOrd="5" destOrd="0" presId="urn:microsoft.com/office/officeart/2018/5/layout/IconLeafLabelList"/>
    <dgm:cxn modelId="{DF58D2B5-5A35-41A0-8837-7D38399A4232}" type="presParOf" srcId="{E8E191BA-D5B3-4FE7-B4D2-F5D80A9EF0B2}" destId="{3FD5487B-447D-4A9A-B2B6-A64B62E2E114}" srcOrd="6" destOrd="0" presId="urn:microsoft.com/office/officeart/2018/5/layout/IconLeafLabelList"/>
    <dgm:cxn modelId="{23E1E1E8-3799-42C5-9DB0-685F0E085E4C}" type="presParOf" srcId="{3FD5487B-447D-4A9A-B2B6-A64B62E2E114}" destId="{E392A4C2-AFF5-43CC-A21C-0B45CB86746F}" srcOrd="0" destOrd="0" presId="urn:microsoft.com/office/officeart/2018/5/layout/IconLeafLabelList"/>
    <dgm:cxn modelId="{9E114EDF-2D51-4D0C-A2CE-113B686525F5}" type="presParOf" srcId="{3FD5487B-447D-4A9A-B2B6-A64B62E2E114}" destId="{F0032DAC-2034-4156-A703-E9D5451DC479}" srcOrd="1" destOrd="0" presId="urn:microsoft.com/office/officeart/2018/5/layout/IconLeafLabelList"/>
    <dgm:cxn modelId="{ABFFAB77-1FF8-409B-80A2-AC4230E90CC4}" type="presParOf" srcId="{3FD5487B-447D-4A9A-B2B6-A64B62E2E114}" destId="{F0D34278-B41F-4003-B5E2-28D5CF78125D}" srcOrd="2" destOrd="0" presId="urn:microsoft.com/office/officeart/2018/5/layout/IconLeafLabelList"/>
    <dgm:cxn modelId="{648E91B1-E606-478A-8E60-3085866E5805}" type="presParOf" srcId="{3FD5487B-447D-4A9A-B2B6-A64B62E2E114}" destId="{C3B35474-7595-4491-9A9A-FDBCB7F26B79}" srcOrd="3" destOrd="0" presId="urn:microsoft.com/office/officeart/2018/5/layout/IconLeafLabelList"/>
    <dgm:cxn modelId="{A17E32A0-DAFA-4AA1-A061-EEA005665351}" type="presParOf" srcId="{E8E191BA-D5B3-4FE7-B4D2-F5D80A9EF0B2}" destId="{C410312F-1523-44BA-AA24-D45DFA52B22F}" srcOrd="7" destOrd="0" presId="urn:microsoft.com/office/officeart/2018/5/layout/IconLeafLabelList"/>
    <dgm:cxn modelId="{3E86A4DA-EE88-4BB1-90B5-F90B2BEC3886}" type="presParOf" srcId="{E8E191BA-D5B3-4FE7-B4D2-F5D80A9EF0B2}" destId="{B56B47A1-677B-4155-9C5A-E5269213D32A}" srcOrd="8" destOrd="0" presId="urn:microsoft.com/office/officeart/2018/5/layout/IconLeafLabelList"/>
    <dgm:cxn modelId="{4BC65F0C-0102-4BF4-B77F-89F96B084E9D}" type="presParOf" srcId="{B56B47A1-677B-4155-9C5A-E5269213D32A}" destId="{DACB8078-5082-41C1-BFA4-BEF4F0C36D71}" srcOrd="0" destOrd="0" presId="urn:microsoft.com/office/officeart/2018/5/layout/IconLeafLabelList"/>
    <dgm:cxn modelId="{D7E6D47A-3A91-45CC-A2A5-19F20C95ABF4}" type="presParOf" srcId="{B56B47A1-677B-4155-9C5A-E5269213D32A}" destId="{9A3667D3-B404-4DA0-AF8E-B4AA9AAC324B}" srcOrd="1" destOrd="0" presId="urn:microsoft.com/office/officeart/2018/5/layout/IconLeafLabelList"/>
    <dgm:cxn modelId="{7C575ED2-1FC5-4E44-8735-C037C6910698}" type="presParOf" srcId="{B56B47A1-677B-4155-9C5A-E5269213D32A}" destId="{0B47EB46-C4BF-4D9F-AEDB-9D630C9F652D}" srcOrd="2" destOrd="0" presId="urn:microsoft.com/office/officeart/2018/5/layout/IconLeafLabelList"/>
    <dgm:cxn modelId="{662A1DE3-4014-4737-AAED-AF5397FBDBA0}" type="presParOf" srcId="{B56B47A1-677B-4155-9C5A-E5269213D32A}" destId="{CCF6F595-4743-4FA0-95FD-BA364546B34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4CCEA-A16D-4854-977C-61679931E315}">
      <dsp:nvSpPr>
        <dsp:cNvPr id="0" name=""/>
        <dsp:cNvSpPr/>
      </dsp:nvSpPr>
      <dsp:spPr>
        <a:xfrm>
          <a:off x="478800" y="457382"/>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AED9F-AA20-4B3A-A2A2-25D8DFF933B5}">
      <dsp:nvSpPr>
        <dsp:cNvPr id="0" name=""/>
        <dsp:cNvSpPr/>
      </dsp:nvSpPr>
      <dsp:spPr>
        <a:xfrm>
          <a:off x="712800" y="69138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9A4E37-B9F4-4CE8-8402-D63B81AF1750}">
      <dsp:nvSpPr>
        <dsp:cNvPr id="0" name=""/>
        <dsp:cNvSpPr/>
      </dsp:nvSpPr>
      <dsp:spPr>
        <a:xfrm>
          <a:off x="127800" y="1897382"/>
          <a:ext cx="1800000" cy="19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You have been hired by a coal terminal to assess which of their coal Reclaimer machines require maintenance in the upcoming month.</a:t>
          </a:r>
        </a:p>
      </dsp:txBody>
      <dsp:txXfrm>
        <a:off x="127800" y="1897382"/>
        <a:ext cx="1800000" cy="1996572"/>
      </dsp:txXfrm>
    </dsp:sp>
    <dsp:sp modelId="{2048872C-384B-4697-8B57-2915882A8EED}">
      <dsp:nvSpPr>
        <dsp:cNvPr id="0" name=""/>
        <dsp:cNvSpPr/>
      </dsp:nvSpPr>
      <dsp:spPr>
        <a:xfrm>
          <a:off x="2593800" y="457382"/>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C3676-12ED-4AC4-ADF9-B94CEB236EFC}">
      <dsp:nvSpPr>
        <dsp:cNvPr id="0" name=""/>
        <dsp:cNvSpPr/>
      </dsp:nvSpPr>
      <dsp:spPr>
        <a:xfrm>
          <a:off x="2827800" y="69138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4CE4D4-44BC-44BD-991D-95F2660CE8E0}">
      <dsp:nvSpPr>
        <dsp:cNvPr id="0" name=""/>
        <dsp:cNvSpPr/>
      </dsp:nvSpPr>
      <dsp:spPr>
        <a:xfrm>
          <a:off x="2242800" y="1897382"/>
          <a:ext cx="1800000" cy="19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These machines run literally around the clock 24/7 for 365 days a year. Every minute of downtime equates to millions of dollars lost revenue, that is why it is crucial to identify exactly when these machines require maintenance(neither less or more frequently is acceptable).</a:t>
          </a:r>
        </a:p>
      </dsp:txBody>
      <dsp:txXfrm>
        <a:off x="2242800" y="1897382"/>
        <a:ext cx="1800000" cy="1996572"/>
      </dsp:txXfrm>
    </dsp:sp>
    <dsp:sp modelId="{DD728AE0-C9AC-4951-B74C-83AC4AC32029}">
      <dsp:nvSpPr>
        <dsp:cNvPr id="0" name=""/>
        <dsp:cNvSpPr/>
      </dsp:nvSpPr>
      <dsp:spPr>
        <a:xfrm>
          <a:off x="4708800" y="457382"/>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6EB10F-B51C-44EC-9D7E-8F11CC6A0041}">
      <dsp:nvSpPr>
        <dsp:cNvPr id="0" name=""/>
        <dsp:cNvSpPr/>
      </dsp:nvSpPr>
      <dsp:spPr>
        <a:xfrm>
          <a:off x="4942800" y="69138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CB7182-722E-4ADD-A9CB-2671D1807EE5}">
      <dsp:nvSpPr>
        <dsp:cNvPr id="0" name=""/>
        <dsp:cNvSpPr/>
      </dsp:nvSpPr>
      <dsp:spPr>
        <a:xfrm>
          <a:off x="4357800" y="1897382"/>
          <a:ext cx="1800000" cy="19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Currently the coal terminal follows the following criteria: A reclaimer-type machine requires maintenance when within the previous month there was at least one 9-hour period when the average idle capacity was over 10%. Idle capacity is a utilization metric which, for the purpose of this project is defined as:</a:t>
          </a:r>
        </a:p>
      </dsp:txBody>
      <dsp:txXfrm>
        <a:off x="4357800" y="1897382"/>
        <a:ext cx="1800000" cy="1996572"/>
      </dsp:txXfrm>
    </dsp:sp>
    <dsp:sp modelId="{E392A4C2-AFF5-43CC-A21C-0B45CB86746F}">
      <dsp:nvSpPr>
        <dsp:cNvPr id="0" name=""/>
        <dsp:cNvSpPr/>
      </dsp:nvSpPr>
      <dsp:spPr>
        <a:xfrm>
          <a:off x="6823800" y="457382"/>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032DAC-2034-4156-A703-E9D5451DC479}">
      <dsp:nvSpPr>
        <dsp:cNvPr id="0" name=""/>
        <dsp:cNvSpPr/>
      </dsp:nvSpPr>
      <dsp:spPr>
        <a:xfrm>
          <a:off x="7057800" y="69138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B35474-7595-4491-9A9A-FDBCB7F26B79}">
      <dsp:nvSpPr>
        <dsp:cNvPr id="0" name=""/>
        <dsp:cNvSpPr/>
      </dsp:nvSpPr>
      <dsp:spPr>
        <a:xfrm>
          <a:off x="6472800" y="1897382"/>
          <a:ext cx="1800000" cy="19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Idle capacity =(Actual Tonnage – Nominal Capacity)/Nominal Capacity.</a:t>
          </a:r>
        </a:p>
      </dsp:txBody>
      <dsp:txXfrm>
        <a:off x="6472800" y="1897382"/>
        <a:ext cx="1800000" cy="1996572"/>
      </dsp:txXfrm>
    </dsp:sp>
    <dsp:sp modelId="{DACB8078-5082-41C1-BFA4-BEF4F0C36D71}">
      <dsp:nvSpPr>
        <dsp:cNvPr id="0" name=""/>
        <dsp:cNvSpPr/>
      </dsp:nvSpPr>
      <dsp:spPr>
        <a:xfrm>
          <a:off x="8938800" y="457382"/>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667D3-B404-4DA0-AF8E-B4AA9AAC324B}">
      <dsp:nvSpPr>
        <dsp:cNvPr id="0" name=""/>
        <dsp:cNvSpPr/>
      </dsp:nvSpPr>
      <dsp:spPr>
        <a:xfrm>
          <a:off x="9172800" y="69138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F6F595-4743-4FA0-95FD-BA364546B34A}">
      <dsp:nvSpPr>
        <dsp:cNvPr id="0" name=""/>
        <dsp:cNvSpPr/>
      </dsp:nvSpPr>
      <dsp:spPr>
        <a:xfrm>
          <a:off x="8587800" y="1897382"/>
          <a:ext cx="1800000" cy="199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Your task is to find out which of the 4 machines have exceeded this level and create a report for the executive stakeholders with your recommendations.</a:t>
          </a:r>
        </a:p>
      </dsp:txBody>
      <dsp:txXfrm>
        <a:off x="8587800" y="1897382"/>
        <a:ext cx="1800000" cy="199657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7/16/2022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7/16/2022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7/16/2022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7/16/2022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7/16/2022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7/16/2022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7/16/2022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7/16/2022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7/16/2022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7/16/2022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7/16/2022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7/16/2022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48683CE-4E1A-4462-9211-AA5B08227B63}"/>
              </a:ext>
            </a:extLst>
          </p:cNvPr>
          <p:cNvSpPr>
            <a:spLocks noGrp="1"/>
          </p:cNvSpPr>
          <p:nvPr>
            <p:ph type="ctrTitle"/>
          </p:nvPr>
        </p:nvSpPr>
        <p:spPr/>
        <p:txBody>
          <a:bodyPr/>
          <a:lstStyle/>
          <a:p>
            <a:r>
              <a:rPr dirty="0"/>
              <a:t>Co</a:t>
            </a:r>
            <a:r>
              <a:rPr lang="en-US" dirty="0"/>
              <a:t>a</a:t>
            </a:r>
            <a:r>
              <a:rPr dirty="0"/>
              <a:t>l Terminal Analysis Report</a:t>
            </a:r>
          </a:p>
        </p:txBody>
      </p:sp>
      <p:sp>
        <p:nvSpPr>
          <p:cNvPr id="3" name="slide1">
            <a:extLst>
              <a:ext uri="{FF2B5EF4-FFF2-40B4-BE49-F238E27FC236}">
                <a16:creationId xmlns:a16="http://schemas.microsoft.com/office/drawing/2014/main" id="{61CC8D46-0518-439A-A67B-46360FB5D27E}"/>
              </a:ext>
            </a:extLst>
          </p:cNvPr>
          <p:cNvSpPr>
            <a:spLocks noGrp="1"/>
          </p:cNvSpPr>
          <p:nvPr>
            <p:ph type="subTitle" idx="1"/>
          </p:nvPr>
        </p:nvSpPr>
        <p:spPr/>
        <p:txBody>
          <a:bodyPr/>
          <a:lstStyle/>
          <a:p>
            <a:r>
              <a:rPr lang="en-US" dirty="0"/>
              <a:t>By: Tom Barasa</a:t>
            </a:r>
          </a:p>
          <a:p>
            <a:r>
              <a:rPr lang="en-US" dirty="0"/>
              <a:t>05/15/2022</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4499-C7C4-8615-1560-A41DC7217D68}"/>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Coal Terminal Analysis Report</a:t>
            </a:r>
          </a:p>
        </p:txBody>
      </p:sp>
      <p:graphicFrame>
        <p:nvGraphicFramePr>
          <p:cNvPr id="4" name="Content Placeholder 2">
            <a:extLst>
              <a:ext uri="{FF2B5EF4-FFF2-40B4-BE49-F238E27FC236}">
                <a16:creationId xmlns:a16="http://schemas.microsoft.com/office/drawing/2014/main" id="{1313EF49-410A-0517-2A36-82CD6B954FA0}"/>
              </a:ext>
            </a:extLst>
          </p:cNvPr>
          <p:cNvGraphicFramePr>
            <a:graphicFrameLocks noGrp="1"/>
          </p:cNvGraphicFramePr>
          <p:nvPr>
            <p:ph idx="1"/>
            <p:extLst>
              <p:ext uri="{D42A27DB-BD31-4B8C-83A1-F6EECF244321}">
                <p14:modId xmlns:p14="http://schemas.microsoft.com/office/powerpoint/2010/main" val="26808642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175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Report1">
            <a:extLst>
              <a:ext uri="{FF2B5EF4-FFF2-40B4-BE49-F238E27FC236}">
                <a16:creationId xmlns:a16="http://schemas.microsoft.com/office/drawing/2014/main" id="{5E2940AC-DE86-4FA7-B8B5-93E2AE450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750" y="0"/>
            <a:ext cx="8064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Report2">
            <a:extLst>
              <a:ext uri="{FF2B5EF4-FFF2-40B4-BE49-F238E27FC236}">
                <a16:creationId xmlns:a16="http://schemas.microsoft.com/office/drawing/2014/main" id="{650CB626-1A49-4AF7-BE63-E463233CA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750" y="0"/>
            <a:ext cx="8064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Report4">
            <a:extLst>
              <a:ext uri="{FF2B5EF4-FFF2-40B4-BE49-F238E27FC236}">
                <a16:creationId xmlns:a16="http://schemas.microsoft.com/office/drawing/2014/main" id="{A41B075C-2CD2-45B8-9D0C-884C28562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750" y="0"/>
            <a:ext cx="8064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Report5">
            <a:extLst>
              <a:ext uri="{FF2B5EF4-FFF2-40B4-BE49-F238E27FC236}">
                <a16:creationId xmlns:a16="http://schemas.microsoft.com/office/drawing/2014/main" id="{B77D4462-8C80-4101-B61D-48F23C4D8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750" y="0"/>
            <a:ext cx="8064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Report8">
            <a:extLst>
              <a:ext uri="{FF2B5EF4-FFF2-40B4-BE49-F238E27FC236}">
                <a16:creationId xmlns:a16="http://schemas.microsoft.com/office/drawing/2014/main" id="{EDE2F5BC-768E-4B98-AC26-23F85F3B5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750" y="0"/>
            <a:ext cx="8064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Report6">
            <a:extLst>
              <a:ext uri="{FF2B5EF4-FFF2-40B4-BE49-F238E27FC236}">
                <a16:creationId xmlns:a16="http://schemas.microsoft.com/office/drawing/2014/main" id="{3481C83B-2807-40B4-9125-12DA985E6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750" y="0"/>
            <a:ext cx="8064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Report7">
            <a:extLst>
              <a:ext uri="{FF2B5EF4-FFF2-40B4-BE49-F238E27FC236}">
                <a16:creationId xmlns:a16="http://schemas.microsoft.com/office/drawing/2014/main" id="{9A5D6E7F-8B8A-4345-AF34-823215C88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750" y="0"/>
            <a:ext cx="8064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179</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Coal Terminal Analysis Report</vt:lpstr>
      <vt:lpstr>Coal Terminal Analysis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Coal Terminal Analysis Report</dc:title>
  <dc:creator/>
  <cp:lastModifiedBy>Tom</cp:lastModifiedBy>
  <cp:revision>1</cp:revision>
  <dcterms:created xsi:type="dcterms:W3CDTF">2022-07-16T07:16:43Z</dcterms:created>
  <dcterms:modified xsi:type="dcterms:W3CDTF">2022-07-16T07:29:35Z</dcterms:modified>
</cp:coreProperties>
</file>