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5" r:id="rId3"/>
    <p:sldId id="373" r:id="rId4"/>
    <p:sldId id="386" r:id="rId5"/>
    <p:sldId id="375" r:id="rId6"/>
    <p:sldId id="376" r:id="rId7"/>
    <p:sldId id="377" r:id="rId8"/>
    <p:sldId id="379" r:id="rId9"/>
    <p:sldId id="387" r:id="rId10"/>
    <p:sldId id="388" r:id="rId11"/>
    <p:sldId id="389" r:id="rId12"/>
    <p:sldId id="3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CF5D-E911-4268-8856-5567CC344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CB2E7-FCF5-4DB0-9C8B-E87002F73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EDB9E-A674-41BA-86A9-D1095BF6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E61F-DB91-4328-ADC0-8913AC7E61E5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3ECC9-E5FE-41BD-A877-17D9037D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5925B-23C3-4014-BF73-20681FD8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BAE7-A509-45F8-B604-1A6137F19C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4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06EF-20A2-4632-B993-A1D492D9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5B71D-037C-47B1-B9E2-8840EB8FB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000BB-61AE-456B-9B2D-0B7C54C4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E61F-DB91-4328-ADC0-8913AC7E61E5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691A0-8417-4920-A6A3-9987147C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AABD-531D-455B-A324-9F17025B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BAE7-A509-45F8-B604-1A6137F19C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0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5B896-9124-4B14-A567-AD8E35D99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B27D8-16BC-4E59-B790-6377D4D4E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696A8-BB96-485A-B061-B798C233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E61F-DB91-4328-ADC0-8913AC7E61E5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191E3-F1D9-4CA6-9C36-D01C68BB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97750-CA82-4FF4-9335-6724E34B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BAE7-A509-45F8-B604-1A6137F19C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7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5FD4-12C1-499D-BBD6-659617C4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56403-BBD2-4977-AAE5-E7987E01D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EF211-AF5E-458E-A56A-63E46F1E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E61F-DB91-4328-ADC0-8913AC7E61E5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C3029-8A17-4C52-914B-64985CB5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674DA-8D45-4227-9C2D-D3D0BAF2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BAE7-A509-45F8-B604-1A6137F19C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2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2EDF-CA77-432B-A81C-2FB12990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2B825-8607-413D-8A55-9602F86CD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6BD33-48B3-4749-ADFC-9F977C34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E61F-DB91-4328-ADC0-8913AC7E61E5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828DB-E97D-404D-8615-CAFC85B9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AEC8A-4B9F-4B61-A16F-E4689E3C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BAE7-A509-45F8-B604-1A6137F19C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0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0936-D518-4E8A-ABCA-8480716F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2B30-037B-40F1-9273-8A06A14BA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0A5F1-810F-4E6C-A9F9-4BB5C3026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3868E-F9EA-4B11-AF81-5D92C2AE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E61F-DB91-4328-ADC0-8913AC7E61E5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A6460-D14D-4521-A285-EFB46BD5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57BEF-EBA8-4C41-84D2-5A3C17FE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BAE7-A509-45F8-B604-1A6137F19C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4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D24C-F4C7-460E-A98D-324324C8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80773-3BE6-4FFD-8105-2AFC18250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8D816-457A-4A3E-B684-2E9F06FA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71D0C-E3F9-4EE5-BD9E-FD01CEC51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8624C-D8EA-49AD-853F-3856970B0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334A1-FE95-450C-BA1F-6F1EE8F9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E61F-DB91-4328-ADC0-8913AC7E61E5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31F7F-C846-403A-9B30-9C87763E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D3612-1C86-40B9-9330-260DA1B2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BAE7-A509-45F8-B604-1A6137F19C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3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524C-7E6A-4A9A-B2D0-2A56B926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6393A-74F1-4E10-A310-3170F9D5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E61F-DB91-4328-ADC0-8913AC7E61E5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8C812-573C-4512-A99C-DC5DDF1F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B3C6F-23DB-490F-B271-250A2AB8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BAE7-A509-45F8-B604-1A6137F19C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1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CE747-21E3-458B-9A9D-2ACFEA4A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E61F-DB91-4328-ADC0-8913AC7E61E5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013E5-2E1B-4AA4-91F9-318A6D3B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8F481-04D7-4223-B65F-C708757E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BAE7-A509-45F8-B604-1A6137F19C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5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B979-CDD0-4256-BA94-C5BFFE14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9B03C-87FD-4DD0-A372-C737567C9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053BB-4838-4865-9BBB-0520962F0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0C6BE-B50D-4291-A75A-C4648BC9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E61F-DB91-4328-ADC0-8913AC7E61E5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92BF0-9867-4E43-AFD5-01D3A18D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DC7B9-7958-432F-A7AC-8670E319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BAE7-A509-45F8-B604-1A6137F19C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51ED-926A-4D9B-91BC-B566F0595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09295-E4DF-481E-95E4-A05996D35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F8B51-BB1C-4567-B615-A6AD6B80D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1BD32-1943-4F8C-AB15-5F662089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E61F-DB91-4328-ADC0-8913AC7E61E5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56DCF-8539-45FC-9466-2E627266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37763-FF7A-47CB-B23D-B0C0CE72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BAE7-A509-45F8-B604-1A6137F19C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6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59E25-DF5F-421D-A772-3F6CEB84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0BDC5-68D8-45AD-B81D-116362D1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6624F-984F-4F22-8337-29905CBA4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4E61F-DB91-4328-ADC0-8913AC7E61E5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90BA7-EFB1-4B59-929F-5BDB20C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93A7-95BD-4F84-923B-CF6FAD8A3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2BAE7-A509-45F8-B604-1A6137F19C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8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E128CC-1F8B-4D5F-A377-0D991123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MBJ Coffee Research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B95B8E-1F2D-4088-802B-697FBA44B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MBJ Coffee shop, is a relatively small company which can’t compete with big players in the current market. The company’s strategy is to build a vast network of shops in  smaller cities. MBJ Coffee shop already has a strong presence in 140 locations and recently opened stores in 10 new cities. Additionally, the company has two separate sales regions.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wants to: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Identify which of the two sales regions is performing better (outperforming the other in 2 of the following 3 metrics).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Revenue per City.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Marketing spend per city(tip- less is better).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ROMI (Return on Marketing Investment) per city. Calculated as (revenue/marketing spend).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 Identify which of the 10 new locations have the best potential for the company to invest more funds into marketing.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2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Map&#10;&#10;Description automatically generated">
            <a:extLst>
              <a:ext uri="{FF2B5EF4-FFF2-40B4-BE49-F238E27FC236}">
                <a16:creationId xmlns:a16="http://schemas.microsoft.com/office/drawing/2014/main" id="{9200F789-F999-AAB8-86B7-6B36AA4C1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60" r="17546" b="-1"/>
          <a:stretch/>
        </p:blipFill>
        <p:spPr>
          <a:xfrm>
            <a:off x="4038599" y="10"/>
            <a:ext cx="9173548" cy="687580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F557B-69A9-7934-870B-1AD3B7AB3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Revenue By City</a:t>
            </a:r>
          </a:p>
        </p:txBody>
      </p:sp>
    </p:spTree>
    <p:extLst>
      <p:ext uri="{BB962C8B-B14F-4D97-AF65-F5344CB8AC3E}">
        <p14:creationId xmlns:p14="http://schemas.microsoft.com/office/powerpoint/2010/main" val="140222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C40D9-08C9-7BC4-B414-D7D13D83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MBJ Dashboard</a:t>
            </a:r>
          </a:p>
        </p:txBody>
      </p:sp>
      <p:pic>
        <p:nvPicPr>
          <p:cNvPr id="9" name="Content Placeholder 8" descr="Map&#10;&#10;Description automatically generated">
            <a:extLst>
              <a:ext uri="{FF2B5EF4-FFF2-40B4-BE49-F238E27FC236}">
                <a16:creationId xmlns:a16="http://schemas.microsoft.com/office/drawing/2014/main" id="{CC06AE86-DD90-067F-8971-B4D744464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6057" y="467208"/>
            <a:ext cx="631848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7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FB5A7-78DE-899F-0E15-521AEB75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MBJ Storyline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9FDA2F9-AB0B-7834-4027-3476E63DF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1316" y="467207"/>
            <a:ext cx="7216155" cy="613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2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D573C-502D-BE2A-0794-D59D178E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Regional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Revenue</a:t>
            </a:r>
          </a:p>
        </p:txBody>
      </p:sp>
      <p:pic>
        <p:nvPicPr>
          <p:cNvPr id="9" name="Content Placeholder 8" descr="Map&#10;&#10;Description automatically generated">
            <a:extLst>
              <a:ext uri="{FF2B5EF4-FFF2-40B4-BE49-F238E27FC236}">
                <a16:creationId xmlns:a16="http://schemas.microsoft.com/office/drawing/2014/main" id="{1ADE6469-1F4C-A0A2-4781-28DF183FB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3065" y="467208"/>
            <a:ext cx="604447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2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B27C-9F77-5929-DA92-3C66C062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0230B-0205-2078-EEBD-F70AE0C6D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1 is performing better best on the three KPI criteria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marketing spend was $ 2,886.52.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revenue return on our investment was  $40,985.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ROMI $ 14.35.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2 underperformed region 1.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marketing spend was $ 2,897.27.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revenue return on our investment was $38,496 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ROMI $13.49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1 is doing better than region 2 based on KPI criteria given above. We spend more on marketing in region 2, but revenue return was less than region 1, where we spend less on marketing.</a:t>
            </a:r>
          </a:p>
        </p:txBody>
      </p:sp>
    </p:spTree>
    <p:extLst>
      <p:ext uri="{BB962C8B-B14F-4D97-AF65-F5344CB8AC3E}">
        <p14:creationId xmlns:p14="http://schemas.microsoft.com/office/powerpoint/2010/main" val="276134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85DDB-D835-824A-E382-B1C50121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Locations Analysis</a:t>
            </a:r>
          </a:p>
        </p:txBody>
      </p:sp>
      <p:pic>
        <p:nvPicPr>
          <p:cNvPr id="28" name="Content Placeholder 27" descr="Chart, line chart&#10;&#10;Description automatically generated">
            <a:extLst>
              <a:ext uri="{FF2B5EF4-FFF2-40B4-BE49-F238E27FC236}">
                <a16:creationId xmlns:a16="http://schemas.microsoft.com/office/drawing/2014/main" id="{AEA7CA76-1F9E-F32A-7AF7-AB884A163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338" y="467208"/>
            <a:ext cx="7201927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5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36B7-AA7F-5D73-37A1-80B6BE39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65A97-2280-9B11-9948-0BC4B5F9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 : Has 7 new locations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on marketing expenditure is $7.63 for each $1 spend.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8A66992F-94B5-3926-ED49-2B8EF9533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7" r="46173" b="-1"/>
          <a:stretch/>
        </p:blipFill>
        <p:spPr>
          <a:xfrm>
            <a:off x="2015791" y="2742397"/>
            <a:ext cx="2225114" cy="3291840"/>
          </a:xfrm>
          <a:prstGeom prst="rect">
            <a:avLst/>
          </a:prstGeom>
        </p:spPr>
      </p:pic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454817-471B-B1FE-D0E0-EF9CC4794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613070"/>
              </p:ext>
            </p:extLst>
          </p:nvPr>
        </p:nvGraphicFramePr>
        <p:xfrm>
          <a:off x="6576484" y="3200890"/>
          <a:ext cx="4974337" cy="2374856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</a:tblPr>
              <a:tblGrid>
                <a:gridCol w="1890596">
                  <a:extLst>
                    <a:ext uri="{9D8B030D-6E8A-4147-A177-3AD203B41FA5}">
                      <a16:colId xmlns:a16="http://schemas.microsoft.com/office/drawing/2014/main" val="1584128542"/>
                    </a:ext>
                  </a:extLst>
                </a:gridCol>
                <a:gridCol w="3083741">
                  <a:extLst>
                    <a:ext uri="{9D8B030D-6E8A-4147-A177-3AD203B41FA5}">
                      <a16:colId xmlns:a16="http://schemas.microsoft.com/office/drawing/2014/main" val="1029196900"/>
                    </a:ext>
                  </a:extLst>
                </a:gridCol>
              </a:tblGrid>
              <a:tr h="795353"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P-value:</a:t>
                      </a:r>
                    </a:p>
                  </a:txBody>
                  <a:tcPr marL="218442" marR="70013" marT="168032" marB="168032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0.0006068</a:t>
                      </a:r>
                    </a:p>
                  </a:txBody>
                  <a:tcPr marL="218442" marR="70013" marT="168032" marB="1680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975994"/>
                  </a:ext>
                </a:extLst>
              </a:tr>
              <a:tr h="1579503">
                <a:tc>
                  <a:txBody>
                    <a:bodyPr/>
                    <a:lstStyle/>
                    <a:p>
                      <a:r>
                        <a:rPr lang="en-US" sz="2600" b="1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Equation:</a:t>
                      </a:r>
                      <a:endParaRPr lang="en-US" sz="26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442" marR="70013" marT="168032" marB="168032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Revenue = 7.63422*Marketing Spend + 27656.1</a:t>
                      </a:r>
                    </a:p>
                  </a:txBody>
                  <a:tcPr marL="218442" marR="70013" marT="168032" marB="16803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37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10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36B7-AA7F-5D73-37A1-80B6BE39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65A97-2280-9B11-9948-0BC4B5F9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7135067" cy="160508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 : Has 2 new locations.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on marketing expenditure is $-5.45 for each $1 spend. 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8A66992F-94B5-3926-ED49-2B8EF9533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7" r="46173" b="-1"/>
          <a:stretch/>
        </p:blipFill>
        <p:spPr>
          <a:xfrm>
            <a:off x="2015791" y="2742397"/>
            <a:ext cx="2225114" cy="3291840"/>
          </a:xfrm>
          <a:prstGeom prst="rect">
            <a:avLst/>
          </a:prstGeom>
        </p:spPr>
      </p:pic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454817-471B-B1FE-D0E0-EF9CC4794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357509"/>
              </p:ext>
            </p:extLst>
          </p:nvPr>
        </p:nvGraphicFramePr>
        <p:xfrm>
          <a:off x="6576484" y="3200889"/>
          <a:ext cx="4974337" cy="2833347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</a:tblPr>
              <a:tblGrid>
                <a:gridCol w="1890596">
                  <a:extLst>
                    <a:ext uri="{9D8B030D-6E8A-4147-A177-3AD203B41FA5}">
                      <a16:colId xmlns:a16="http://schemas.microsoft.com/office/drawing/2014/main" val="1584128542"/>
                    </a:ext>
                  </a:extLst>
                </a:gridCol>
                <a:gridCol w="3083741">
                  <a:extLst>
                    <a:ext uri="{9D8B030D-6E8A-4147-A177-3AD203B41FA5}">
                      <a16:colId xmlns:a16="http://schemas.microsoft.com/office/drawing/2014/main" val="1029196900"/>
                    </a:ext>
                  </a:extLst>
                </a:gridCol>
              </a:tblGrid>
              <a:tr h="948904"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P-value:</a:t>
                      </a:r>
                    </a:p>
                  </a:txBody>
                  <a:tcPr marL="218442" marR="70013" marT="168032" marB="168032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0.001648</a:t>
                      </a:r>
                    </a:p>
                  </a:txBody>
                  <a:tcPr marL="218442" marR="70013" marT="168032" marB="1680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975994"/>
                  </a:ext>
                </a:extLst>
              </a:tr>
              <a:tr h="1884443">
                <a:tc>
                  <a:txBody>
                    <a:bodyPr/>
                    <a:lstStyle/>
                    <a:p>
                      <a:r>
                        <a:rPr lang="en-US" sz="2600" b="1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Equation:</a:t>
                      </a:r>
                      <a:endParaRPr lang="en-US" sz="26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442" marR="70013" marT="168032" marB="168032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Revenue = -5.44822*Marketing Spend + 36845.7</a:t>
                      </a:r>
                    </a:p>
                  </a:txBody>
                  <a:tcPr marL="218442" marR="70013" marT="168032" marB="16803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37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05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36B7-AA7F-5D73-37A1-80B6BE39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65A97-2280-9B11-9948-0BC4B5F9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214604"/>
            <a:ext cx="7004218" cy="1324947"/>
          </a:xfrm>
        </p:spPr>
        <p:txBody>
          <a:bodyPr anchor="ctr"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3:  Has 1 new location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on marketing expenditure is  $-19.13 for each $1 spend.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8A66992F-94B5-3926-ED49-2B8EF9533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7" r="46173" b="-1"/>
          <a:stretch/>
        </p:blipFill>
        <p:spPr>
          <a:xfrm>
            <a:off x="2015791" y="2742397"/>
            <a:ext cx="2225114" cy="3291840"/>
          </a:xfrm>
          <a:prstGeom prst="rect">
            <a:avLst/>
          </a:prstGeom>
        </p:spPr>
      </p:pic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454817-471B-B1FE-D0E0-EF9CC4794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269200"/>
              </p:ext>
            </p:extLst>
          </p:nvPr>
        </p:nvGraphicFramePr>
        <p:xfrm>
          <a:off x="6576483" y="3200889"/>
          <a:ext cx="5264064" cy="2833347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</a:tblPr>
              <a:tblGrid>
                <a:gridCol w="2005190">
                  <a:extLst>
                    <a:ext uri="{9D8B030D-6E8A-4147-A177-3AD203B41FA5}">
                      <a16:colId xmlns:a16="http://schemas.microsoft.com/office/drawing/2014/main" val="1584128542"/>
                    </a:ext>
                  </a:extLst>
                </a:gridCol>
                <a:gridCol w="3258874">
                  <a:extLst>
                    <a:ext uri="{9D8B030D-6E8A-4147-A177-3AD203B41FA5}">
                      <a16:colId xmlns:a16="http://schemas.microsoft.com/office/drawing/2014/main" val="1029196900"/>
                    </a:ext>
                  </a:extLst>
                </a:gridCol>
              </a:tblGrid>
              <a:tr h="948904"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P-value:</a:t>
                      </a:r>
                    </a:p>
                  </a:txBody>
                  <a:tcPr marL="218442" marR="70013" marT="168032" marB="168032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0.142716</a:t>
                      </a:r>
                    </a:p>
                  </a:txBody>
                  <a:tcPr marL="218442" marR="70013" marT="168032" marB="1680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975994"/>
                  </a:ext>
                </a:extLst>
              </a:tr>
              <a:tr h="1884443">
                <a:tc>
                  <a:txBody>
                    <a:bodyPr/>
                    <a:lstStyle/>
                    <a:p>
                      <a:r>
                        <a:rPr lang="en-US" sz="2600" b="1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Equation:</a:t>
                      </a:r>
                      <a:endParaRPr lang="en-US" sz="26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442" marR="70013" marT="168032" marB="168032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Revenue = -19.1349*Marketing Spend + 198653</a:t>
                      </a:r>
                    </a:p>
                  </a:txBody>
                  <a:tcPr marL="218442" marR="70013" marT="168032" marB="168032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37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77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3DC4-40BD-D3E2-7268-9BE9B907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to add more marketing expenditure?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B353-C272-10E7-4289-7B955CB00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new locations in cluster 1 or blue in color have the best potential to get more revenue for every dollar we spend on marketing. Return on every $1 dollar spend on marketing we  get  $7.63 in revenue, compared with the other two clusters where return on investment is $-5.45 in cluster 2 and $-19.13 in cluster 3 respectively.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03EC7-84F4-61D4-8EA4-28152F36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Population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25BB66-7C09-0CD2-1DDE-36A3BA1B4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9591" y="467208"/>
            <a:ext cx="3064213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5639</TotalTime>
  <Words>460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MBJ Coffee Research </vt:lpstr>
      <vt:lpstr>Regional Revenue</vt:lpstr>
      <vt:lpstr>Results</vt:lpstr>
      <vt:lpstr>New Locations Analysis</vt:lpstr>
      <vt:lpstr>Clustering Analysis results</vt:lpstr>
      <vt:lpstr>Clustering Analysis results</vt:lpstr>
      <vt:lpstr>Clustering Analysis results</vt:lpstr>
      <vt:lpstr>Where to add more marketing expenditure?</vt:lpstr>
      <vt:lpstr>Population</vt:lpstr>
      <vt:lpstr>Revenue By City</vt:lpstr>
      <vt:lpstr>MBJ Dashboard</vt:lpstr>
      <vt:lpstr>MBJ Storyline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Tom</cp:lastModifiedBy>
  <cp:revision>137</cp:revision>
  <dcterms:created xsi:type="dcterms:W3CDTF">2022-01-23T06:04:50Z</dcterms:created>
  <dcterms:modified xsi:type="dcterms:W3CDTF">2022-07-12T18:16:31Z</dcterms:modified>
</cp:coreProperties>
</file>