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3AC6A-4C9F-4525-A959-D7933F965DB4}" v="8" dt="2025-04-26T16:37:3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1" d="100"/>
          <a:sy n="71" d="100"/>
        </p:scale>
        <p:origin x="2323"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Peterson" userId="4369cc68f8b72ca2" providerId="LiveId" clId="{F0D3AC6A-4C9F-4525-A959-D7933F965DB4}"/>
    <pc:docChg chg="custSel modSld">
      <pc:chgData name="Corey Peterson" userId="4369cc68f8b72ca2" providerId="LiveId" clId="{F0D3AC6A-4C9F-4525-A959-D7933F965DB4}" dt="2025-04-26T16:45:28.072" v="1217" actId="12"/>
      <pc:docMkLst>
        <pc:docMk/>
      </pc:docMkLst>
      <pc:sldChg chg="modSp mod modNotesTx">
        <pc:chgData name="Corey Peterson" userId="4369cc68f8b72ca2" providerId="LiveId" clId="{F0D3AC6A-4C9F-4525-A959-D7933F965DB4}" dt="2025-04-26T16:39:49.617" v="1170" actId="6549"/>
        <pc:sldMkLst>
          <pc:docMk/>
          <pc:sldMk cId="409182036" sldId="258"/>
        </pc:sldMkLst>
        <pc:spChg chg="mod">
          <ac:chgData name="Corey Peterson" userId="4369cc68f8b72ca2" providerId="LiveId" clId="{F0D3AC6A-4C9F-4525-A959-D7933F965DB4}" dt="2025-04-26T15:46:04.910" v="34" actId="20577"/>
          <ac:spMkLst>
            <pc:docMk/>
            <pc:sldMk cId="409182036" sldId="258"/>
            <ac:spMk id="3" creationId="{00000000-0000-0000-0000-000000000000}"/>
          </ac:spMkLst>
        </pc:spChg>
      </pc:sldChg>
      <pc:sldChg chg="modSp mod modNotesTx">
        <pc:chgData name="Corey Peterson" userId="4369cc68f8b72ca2" providerId="LiveId" clId="{F0D3AC6A-4C9F-4525-A959-D7933F965DB4}" dt="2025-04-26T16:43:43.717" v="1197" actId="12"/>
        <pc:sldMkLst>
          <pc:docMk/>
          <pc:sldMk cId="1865885945" sldId="260"/>
        </pc:sldMkLst>
        <pc:spChg chg="mod">
          <ac:chgData name="Corey Peterson" userId="4369cc68f8b72ca2" providerId="LiveId" clId="{F0D3AC6A-4C9F-4525-A959-D7933F965DB4}" dt="2025-04-26T15:54:48.949" v="461" actId="20577"/>
          <ac:spMkLst>
            <pc:docMk/>
            <pc:sldMk cId="1865885945" sldId="260"/>
            <ac:spMk id="3" creationId="{00000000-0000-0000-0000-000000000000}"/>
          </ac:spMkLst>
        </pc:spChg>
      </pc:sldChg>
      <pc:sldChg chg="addSp delSp modSp mod modNotesTx">
        <pc:chgData name="Corey Peterson" userId="4369cc68f8b72ca2" providerId="LiveId" clId="{F0D3AC6A-4C9F-4525-A959-D7933F965DB4}" dt="2025-04-26T16:43:12.210" v="1195" actId="12"/>
        <pc:sldMkLst>
          <pc:docMk/>
          <pc:sldMk cId="2776425341" sldId="261"/>
        </pc:sldMkLst>
        <pc:spChg chg="del">
          <ac:chgData name="Corey Peterson" userId="4369cc68f8b72ca2" providerId="LiveId" clId="{F0D3AC6A-4C9F-4525-A959-D7933F965DB4}" dt="2025-04-26T15:58:28.703" v="464" actId="478"/>
          <ac:spMkLst>
            <pc:docMk/>
            <pc:sldMk cId="2776425341" sldId="261"/>
            <ac:spMk id="3" creationId="{00000000-0000-0000-0000-000000000000}"/>
          </ac:spMkLst>
        </pc:spChg>
        <pc:spChg chg="add del mod">
          <ac:chgData name="Corey Peterson" userId="4369cc68f8b72ca2" providerId="LiveId" clId="{F0D3AC6A-4C9F-4525-A959-D7933F965DB4}" dt="2025-04-26T15:58:40.805" v="466" actId="478"/>
          <ac:spMkLst>
            <pc:docMk/>
            <pc:sldMk cId="2776425341" sldId="261"/>
            <ac:spMk id="7" creationId="{1FA16F3F-EC86-C46C-3DD0-44275843BB52}"/>
          </ac:spMkLst>
        </pc:spChg>
        <pc:picChg chg="add mod">
          <ac:chgData name="Corey Peterson" userId="4369cc68f8b72ca2" providerId="LiveId" clId="{F0D3AC6A-4C9F-4525-A959-D7933F965DB4}" dt="2025-04-26T15:59:01.023" v="470" actId="1076"/>
          <ac:picMkLst>
            <pc:docMk/>
            <pc:sldMk cId="2776425341" sldId="261"/>
            <ac:picMk id="5" creationId="{C8C932DD-7D1D-5B46-F269-7FC1E8C5630C}"/>
          </ac:picMkLst>
        </pc:picChg>
      </pc:sldChg>
      <pc:sldChg chg="modSp mod modNotesTx">
        <pc:chgData name="Corey Peterson" userId="4369cc68f8b72ca2" providerId="LiveId" clId="{F0D3AC6A-4C9F-4525-A959-D7933F965DB4}" dt="2025-04-26T16:44:19.131" v="1201" actId="12"/>
        <pc:sldMkLst>
          <pc:docMk/>
          <pc:sldMk cId="376843144" sldId="263"/>
        </pc:sldMkLst>
        <pc:spChg chg="mod">
          <ac:chgData name="Corey Peterson" userId="4369cc68f8b72ca2" providerId="LiveId" clId="{F0D3AC6A-4C9F-4525-A959-D7933F965DB4}" dt="2025-04-26T16:09:01.046" v="815" actId="20577"/>
          <ac:spMkLst>
            <pc:docMk/>
            <pc:sldMk cId="376843144" sldId="263"/>
            <ac:spMk id="3" creationId="{00000000-0000-0000-0000-000000000000}"/>
          </ac:spMkLst>
        </pc:spChg>
      </pc:sldChg>
      <pc:sldChg chg="modSp mod modNotesTx">
        <pc:chgData name="Corey Peterson" userId="4369cc68f8b72ca2" providerId="LiveId" clId="{F0D3AC6A-4C9F-4525-A959-D7933F965DB4}" dt="2025-04-26T16:45:28.072" v="1217" actId="12"/>
        <pc:sldMkLst>
          <pc:docMk/>
          <pc:sldMk cId="3225141645" sldId="265"/>
        </pc:sldMkLst>
        <pc:spChg chg="mod">
          <ac:chgData name="Corey Peterson" userId="4369cc68f8b72ca2" providerId="LiveId" clId="{F0D3AC6A-4C9F-4525-A959-D7933F965DB4}" dt="2025-04-26T16:04:46.226" v="501" actId="27636"/>
          <ac:spMkLst>
            <pc:docMk/>
            <pc:sldMk cId="3225141645" sldId="265"/>
            <ac:spMk id="3" creationId="{00000000-0000-0000-0000-000000000000}"/>
          </ac:spMkLst>
        </pc:spChg>
      </pc:sldChg>
      <pc:sldChg chg="addSp delSp modSp mod modNotesTx">
        <pc:chgData name="Corey Peterson" userId="4369cc68f8b72ca2" providerId="LiveId" clId="{F0D3AC6A-4C9F-4525-A959-D7933F965DB4}" dt="2025-04-26T16:42:22.525" v="1188" actId="12"/>
        <pc:sldMkLst>
          <pc:docMk/>
          <pc:sldMk cId="3564055637" sldId="267"/>
        </pc:sldMkLst>
        <pc:spChg chg="del mod">
          <ac:chgData name="Corey Peterson" userId="4369cc68f8b72ca2" providerId="LiveId" clId="{F0D3AC6A-4C9F-4525-A959-D7933F965DB4}" dt="2025-04-26T16:00:45.664" v="472" actId="22"/>
          <ac:spMkLst>
            <pc:docMk/>
            <pc:sldMk cId="3564055637" sldId="267"/>
            <ac:spMk id="3" creationId="{00000000-0000-0000-0000-000000000000}"/>
          </ac:spMkLst>
        </pc:spChg>
        <pc:picChg chg="add mod ord">
          <ac:chgData name="Corey Peterson" userId="4369cc68f8b72ca2" providerId="LiveId" clId="{F0D3AC6A-4C9F-4525-A959-D7933F965DB4}" dt="2025-04-26T16:01:27.970" v="478" actId="1076"/>
          <ac:picMkLst>
            <pc:docMk/>
            <pc:sldMk cId="3564055637" sldId="267"/>
            <ac:picMk id="5" creationId="{DBB85193-8100-7A24-2A59-6459D9023E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about the 'rules' for the DriverPass system. I have divided them into two groups: what the system does and how well it does it. </a:t>
            </a:r>
          </a:p>
          <a:p>
            <a:pPr marL="171450" indent="-171450">
              <a:buFont typeface="Arial" panose="020B0604020202020204" pitchFamily="34" charset="0"/>
              <a:buChar char="•"/>
            </a:pPr>
            <a:r>
              <a:rPr lang="en-US" dirty="0"/>
              <a:t>First, the ‘what’ is the functional requirements. The system will let students create and manage their accounts. This means signing up, changing info, and so on. It’ll also let them schedule and manage their driving lessons – book times, change appointments. These are the core actions the system must perform. </a:t>
            </a:r>
          </a:p>
          <a:p>
            <a:pPr marL="171450" indent="-171450">
              <a:buFont typeface="Arial" panose="020B0604020202020204" pitchFamily="34" charset="0"/>
              <a:buChar char="•"/>
            </a:pPr>
            <a:r>
              <a:rPr lang="en-US" dirty="0"/>
              <a:t>Then, the 'how well' – the Non-functional Requirements. We're focusing on Performance, meaning the system needs to be fast and responsive, so there's no waiting around. </a:t>
            </a:r>
          </a:p>
          <a:p>
            <a:r>
              <a:rPr lang="en-US" dirty="0"/>
              <a:t>Security is vital to protect student data, such as names and contact information. So, these 'rules' ensure the system performs effectively and reliably.</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all the different things users can do with the system. </a:t>
            </a:r>
          </a:p>
          <a:p>
            <a:r>
              <a:rPr lang="en-US" dirty="0"/>
              <a:t>It’s like a flowchart of the system’s functions. </a:t>
            </a:r>
          </a:p>
          <a:p>
            <a:pPr marL="171450" indent="-171450">
              <a:buFont typeface="Arial" panose="020B0604020202020204" pitchFamily="34" charset="0"/>
              <a:buChar char="•"/>
            </a:pPr>
            <a:r>
              <a:rPr lang="en-US" dirty="0"/>
              <a:t>Customers are the students who want to learn to drive.  </a:t>
            </a:r>
          </a:p>
          <a:p>
            <a:pPr marL="171450" indent="-171450">
              <a:buFont typeface="Arial" panose="020B0604020202020204" pitchFamily="34" charset="0"/>
              <a:buChar char="•"/>
            </a:pPr>
            <a:r>
              <a:rPr lang="en-US" dirty="0"/>
              <a:t>Administrators are the Driver Pass staff who manage the system. </a:t>
            </a:r>
          </a:p>
          <a:p>
            <a:pPr marL="171450" indent="-171450">
              <a:buFont typeface="Arial" panose="020B0604020202020204" pitchFamily="34" charset="0"/>
              <a:buChar char="•"/>
            </a:pPr>
            <a:r>
              <a:rPr lang="en-US" dirty="0"/>
              <a:t>Drivers are the driving instructors. </a:t>
            </a:r>
          </a:p>
          <a:p>
            <a:pPr marL="171450" indent="-171450">
              <a:buFont typeface="Arial" panose="020B0604020202020204" pitchFamily="34" charset="0"/>
              <a:buChar char="•"/>
            </a:pPr>
            <a:r>
              <a:rPr lang="en-US" dirty="0"/>
              <a:t>The circles in the diagram represent the different tasks each person can perform. For example, Customers can "Schedule Lessons," "Take Practice Exams," and "Manage Payments.“ Administrators can "Manage Accounts" and "Manage Lessons.“ Drivers can "View Schedule" and "Provide Feedback.“ </a:t>
            </a:r>
          </a:p>
          <a:p>
            <a:pPr marL="171450" indent="-171450">
              <a:buFont typeface="Arial" panose="020B0604020202020204" pitchFamily="34" charset="0"/>
              <a:buChar char="•"/>
            </a:pPr>
            <a:r>
              <a:rPr lang="en-US" dirty="0"/>
              <a:t>The lines show which people do what. For example, a line between "Customer" and "Schedule Lessons" means customers can schedule lessons. </a:t>
            </a:r>
          </a:p>
          <a:p>
            <a:pPr marL="171450" indent="-171450">
              <a:buFont typeface="Arial" panose="020B0604020202020204" pitchFamily="34" charset="0"/>
              <a:buChar char="•"/>
            </a:pPr>
            <a:r>
              <a:rPr lang="en-US" dirty="0"/>
              <a:t>Some of the lines have “&lt;&lt;include&gt;&gt;" written on them. This means that one task is part of another. For example, "Register" is included in "Manage Account," because you have to register to manage your account.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a diagram that outlines the steps involved when a DriverPass administrator creates a report. Think of it as a recipe for generating a report.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how the process 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with the administrator choosing what type of report they want to see. This could be a report on student progress, revenue, or system activity.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the system gathers all the necessary information to create that report.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system checks if it has found any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it didn't find anything, it goes back to the beginning, and the administrator might need to choose a different report type or adjust their 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system does find information, it formats it into a readable report, like putting it into a table or chart.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the system shows the formatted report to the administrator.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the administrator has the option to export the report – that is, save it in a different format like a PDF or spreadsheet. If they choose to do that, the system exports the report. If not, the process ends.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type of diagram shows all the steps the system takes, from the moment an administrator asks for a report to the moment they receive it, making sure it handles situations where there might not be any information available.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top priority for the DriverPass system. We're taking several steps to make sure everyone's information is safe. </a:t>
            </a:r>
          </a:p>
          <a:p>
            <a:pPr marL="171450" indent="-171450">
              <a:buFont typeface="Arial" panose="020B0604020202020204" pitchFamily="34" charset="0"/>
              <a:buChar char="•"/>
            </a:pPr>
            <a:r>
              <a:rPr lang="en-US" dirty="0"/>
              <a:t>First, we have User Login Requirements. This is how we control who can access the system. We'll need strong passwords – think of them as secret codes – and maybe even extra steps like sending a code to your phone, so only the right person gets in.</a:t>
            </a:r>
          </a:p>
          <a:p>
            <a:pPr marL="171450" indent="-171450">
              <a:buFont typeface="Arial" panose="020B0604020202020204" pitchFamily="34" charset="0"/>
              <a:buChar char="•"/>
            </a:pPr>
            <a:r>
              <a:rPr lang="en-US" dirty="0"/>
              <a:t>Next is Secure Connection &amp; Data Exchange. This means that when information is sent between your computer or phone and the DriverPass system, it's scrambled up so no one can read it if they intercept it. Like having a secret conversation that no one else can understand.</a:t>
            </a:r>
          </a:p>
          <a:p>
            <a:pPr marL="171450" indent="-171450">
              <a:buFont typeface="Arial" panose="020B0604020202020204" pitchFamily="34" charset="0"/>
              <a:buChar char="•"/>
            </a:pPr>
            <a:r>
              <a:rPr lang="en-US" dirty="0"/>
              <a:t>We're also thinking about how to Mitigate Brute-Force Hacking Attempts. This is when someone tries to guess your password by trying many combinations. We'll have systems in place to lock accounts after too many wrong tries, so they can't just keep guessing.</a:t>
            </a:r>
          </a:p>
          <a:p>
            <a:pPr marL="171450" indent="-171450">
              <a:buFont typeface="Arial" panose="020B0604020202020204" pitchFamily="34" charset="0"/>
              <a:buChar char="•"/>
            </a:pPr>
            <a:r>
              <a:rPr lang="en-US" dirty="0"/>
              <a:t>Finally, we'll have Secure Password Recovery. If you forget your password, we'll have a safe way for you to get it back, like sending a reset link to your email, so only you can change it.</a:t>
            </a:r>
          </a:p>
          <a:p>
            <a:r>
              <a:rPr lang="en-US" dirty="0"/>
              <a:t>All these security measures are like locks and alarms for the system, protecting everyone's information and ensuring only authorized people can access it.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It's important to be realistic about what our system can and can't do, especially in its initial stages. So, let's talk about some limitations.</a:t>
            </a:r>
          </a:p>
          <a:p>
            <a:pPr marL="171450" indent="-171450">
              <a:buFont typeface="Arial" panose="020B0604020202020204" pitchFamily="34" charset="0"/>
              <a:buChar char="•"/>
            </a:pPr>
            <a:r>
              <a:rPr lang="en-US" dirty="0"/>
              <a:t>First, the early version might not have all the bells and whistles. </a:t>
            </a:r>
          </a:p>
          <a:p>
            <a:pPr marL="628650" lvl="1" indent="-171450">
              <a:buFont typeface="Arial" panose="020B0604020202020204" pitchFamily="34" charset="0"/>
              <a:buChar char="•"/>
            </a:pPr>
            <a:r>
              <a:rPr lang="en-US" dirty="0"/>
              <a:t>For example:</a:t>
            </a:r>
          </a:p>
          <a:p>
            <a:pPr marL="1085850" lvl="2" indent="-171450">
              <a:buFont typeface="Arial" panose="020B0604020202020204" pitchFamily="34" charset="0"/>
              <a:buChar char="•"/>
            </a:pPr>
            <a:r>
              <a:rPr lang="en-US" dirty="0"/>
              <a:t>It might not connect with other learning websites or platforms.</a:t>
            </a:r>
          </a:p>
          <a:p>
            <a:pPr marL="1085850" lvl="2" indent="-171450">
              <a:buFont typeface="Arial" panose="020B0604020202020204" pitchFamily="34" charset="0"/>
              <a:buChar char="•"/>
            </a:pPr>
            <a:r>
              <a:rPr lang="en-US" dirty="0"/>
              <a:t>The reporting and analytics might be pretty basic, not highly detailed.</a:t>
            </a:r>
          </a:p>
          <a:p>
            <a:pPr marL="1085850" lvl="2" indent="-171450">
              <a:buFont typeface="Arial" panose="020B0604020202020204" pitchFamily="34" charset="0"/>
              <a:buChar char="•"/>
            </a:pPr>
            <a:r>
              <a:rPr lang="en-US" dirty="0"/>
              <a:t>We might not have many options for students to personalize their experience, like choosing a specific look or feel for their account.</a:t>
            </a:r>
          </a:p>
          <a:p>
            <a:pPr marL="171450" indent="-171450">
              <a:buFont typeface="Arial" panose="020B0604020202020204" pitchFamily="34" charset="0"/>
              <a:buChar char="•"/>
            </a:pPr>
            <a:r>
              <a:rPr lang="en-US" dirty="0"/>
              <a:t>Second, the system's accuracy depends on the information we get from outside sources, especially the DMV. If they have delays or changes, our system will be affected. So, we're relying on them to keep us updated.</a:t>
            </a:r>
          </a:p>
          <a:p>
            <a:pPr marL="171450" indent="-171450">
              <a:buFont typeface="Arial" panose="020B0604020202020204" pitchFamily="34" charset="0"/>
              <a:buChar char="•"/>
            </a:pPr>
            <a:r>
              <a:rPr lang="en-US" dirty="0"/>
              <a:t>Finally, the system's speed and performance could be limited by how powerful the computers and servers are that it runs on, and how efficiently we've designed the way the information is stored and accessed. </a:t>
            </a:r>
          </a:p>
          <a:p>
            <a:pPr>
              <a:buNone/>
            </a:pPr>
            <a:r>
              <a:rPr lang="en-US" dirty="0"/>
              <a:t>Think of it like a website that can get slow if too many people use it at once, or if it's not built well.</a:t>
            </a:r>
          </a:p>
          <a:p>
            <a:r>
              <a:rPr lang="en-US" dirty="0"/>
              <a:t>These limitations are just things to be aware of. We'll work to address them as the system develops, but it's good to be upfront about them from the start.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4/26/2025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4/26/2025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Corey Peterson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Non-functional Requirements</a:t>
            </a:r>
          </a:p>
          <a:p>
            <a:pPr lvl="1"/>
            <a:r>
              <a:rPr lang="en-US" sz="2000" dirty="0">
                <a:solidFill>
                  <a:srgbClr val="000000"/>
                </a:solidFill>
              </a:rPr>
              <a:t>Performance</a:t>
            </a:r>
          </a:p>
          <a:p>
            <a:pPr lvl="1"/>
            <a:r>
              <a:rPr lang="en-US" sz="2000" dirty="0">
                <a:solidFill>
                  <a:srgbClr val="000000"/>
                </a:solidFill>
              </a:rPr>
              <a:t>Security</a:t>
            </a:r>
          </a:p>
          <a:p>
            <a:pPr marL="0" indent="0">
              <a:buNone/>
            </a:pPr>
            <a:endParaRPr lang="en-US" sz="2400" dirty="0">
              <a:solidFill>
                <a:srgbClr val="000000"/>
              </a:solidFill>
            </a:endParaRPr>
          </a:p>
          <a:p>
            <a:pPr marL="0" indent="0">
              <a:buNone/>
            </a:pPr>
            <a:r>
              <a:rPr lang="en-US" sz="2400" dirty="0">
                <a:solidFill>
                  <a:srgbClr val="000000"/>
                </a:solidFill>
              </a:rPr>
              <a:t>Functional Requirements</a:t>
            </a:r>
          </a:p>
          <a:p>
            <a:pPr lvl="1"/>
            <a:r>
              <a:rPr lang="en-US" sz="2000" dirty="0">
                <a:solidFill>
                  <a:srgbClr val="000000"/>
                </a:solidFill>
              </a:rPr>
              <a:t> The system should allow customers to create and manage accounts.</a:t>
            </a:r>
          </a:p>
          <a:p>
            <a:pPr lvl="1"/>
            <a:r>
              <a:rPr lang="en-US" sz="2000" dirty="0">
                <a:solidFill>
                  <a:srgbClr val="000000"/>
                </a:solidFill>
              </a:rPr>
              <a:t> The system should allow customers to schedule and manage driving lessons.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Picture 4">
            <a:extLst>
              <a:ext uri="{FF2B5EF4-FFF2-40B4-BE49-F238E27FC236}">
                <a16:creationId xmlns:a16="http://schemas.microsoft.com/office/drawing/2014/main" id="{C8C932DD-7D1D-5B46-F269-7FC1E8C5630C}"/>
              </a:ext>
            </a:extLst>
          </p:cNvPr>
          <p:cNvPicPr>
            <a:picLocks noChangeAspect="1"/>
          </p:cNvPicPr>
          <p:nvPr/>
        </p:nvPicPr>
        <p:blipFill>
          <a:blip r:embed="rId5"/>
          <a:stretch>
            <a:fillRect/>
          </a:stretch>
        </p:blipFill>
        <p:spPr>
          <a:xfrm>
            <a:off x="6096000" y="620448"/>
            <a:ext cx="5771445" cy="561710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a:extLst>
              <a:ext uri="{FF2B5EF4-FFF2-40B4-BE49-F238E27FC236}">
                <a16:creationId xmlns:a16="http://schemas.microsoft.com/office/drawing/2014/main" id="{DBB85193-8100-7A24-2A59-6459D9023E4E}"/>
              </a:ext>
            </a:extLst>
          </p:cNvPr>
          <p:cNvPicPr>
            <a:picLocks noGrp="1" noChangeAspect="1"/>
          </p:cNvPicPr>
          <p:nvPr>
            <p:ph idx="1"/>
          </p:nvPr>
        </p:nvPicPr>
        <p:blipFill>
          <a:blip r:embed="rId5"/>
          <a:stretch>
            <a:fillRect/>
          </a:stretch>
        </p:blipFill>
        <p:spPr>
          <a:xfrm>
            <a:off x="7885356" y="379207"/>
            <a:ext cx="2345168" cy="609958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User Login Requirements</a:t>
            </a:r>
          </a:p>
          <a:p>
            <a:r>
              <a:rPr lang="en-US" sz="2400" dirty="0">
                <a:solidFill>
                  <a:srgbClr val="000000"/>
                </a:solidFill>
              </a:rPr>
              <a:t>Secure Connection &amp; Data Exchange</a:t>
            </a:r>
          </a:p>
          <a:p>
            <a:r>
              <a:rPr lang="en-US" sz="2400" dirty="0">
                <a:solidFill>
                  <a:srgbClr val="000000"/>
                </a:solidFill>
              </a:rPr>
              <a:t>Mitigate Brute-Force Hacking Attempts</a:t>
            </a:r>
          </a:p>
          <a:p>
            <a:r>
              <a:rPr lang="en-US" sz="2400" dirty="0">
                <a:solidFill>
                  <a:srgbClr val="000000"/>
                </a:solidFill>
              </a:rPr>
              <a:t>Secure Password Recovery</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1900" dirty="0">
                <a:solidFill>
                  <a:srgbClr val="000000"/>
                </a:solidFill>
              </a:rPr>
              <a:t>The initial version of the system may have limitations in terms of advanced features, such as:</a:t>
            </a:r>
          </a:p>
          <a:p>
            <a:pPr lvl="1"/>
            <a:r>
              <a:rPr lang="en-US" sz="1900" dirty="0">
                <a:solidFill>
                  <a:srgbClr val="000000"/>
                </a:solidFill>
              </a:rPr>
              <a:t>Integration with other educational platforms.</a:t>
            </a:r>
          </a:p>
          <a:p>
            <a:pPr lvl="1"/>
            <a:r>
              <a:rPr lang="en-US" sz="1900" dirty="0">
                <a:solidFill>
                  <a:srgbClr val="000000"/>
                </a:solidFill>
              </a:rPr>
              <a:t>Highly customized reporting and analytics.</a:t>
            </a:r>
          </a:p>
          <a:p>
            <a:r>
              <a:rPr lang="en-US" sz="1900" dirty="0">
                <a:solidFill>
                  <a:srgbClr val="000000"/>
                </a:solidFill>
              </a:rPr>
              <a:t>Advanced user personalization options.</a:t>
            </a:r>
          </a:p>
          <a:p>
            <a:r>
              <a:rPr lang="en-US" sz="1900" dirty="0">
                <a:solidFill>
                  <a:srgbClr val="000000"/>
                </a:solidFill>
              </a:rPr>
              <a:t>The system's functionality may be limited by the availability and accuracy of data provided by external sources, such as those from the DMV (Southern New Hampshire University, 2025). </a:t>
            </a:r>
          </a:p>
          <a:p>
            <a:r>
              <a:rPr lang="en-US" sz="1900" dirty="0">
                <a:solidFill>
                  <a:srgbClr val="000000"/>
                </a:solidFill>
              </a:rPr>
              <a:t>The system's performance may be limited by the capacity of the hosting environment and the efficiency of the database design (Dennis, Wixom, &amp; Tegarden, 2015).</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1402</TotalTime>
  <Words>1209</Words>
  <Application>Microsoft Office PowerPoint</Application>
  <PresentationFormat>Widescreen</PresentationFormat>
  <Paragraphs>68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Corey Peterson</cp:lastModifiedBy>
  <cp:revision>20</cp:revision>
  <dcterms:created xsi:type="dcterms:W3CDTF">2019-10-14T02:36:52Z</dcterms:created>
  <dcterms:modified xsi:type="dcterms:W3CDTF">2025-04-26T16:45:30Z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