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6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7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3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2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1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uble-pointer-pointer-pointer-c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ptr.com/question/a1152395372/using-a-double-pointer-for-dynamic-memory-alloc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872D37A1-49DD-5616-7E4F-79EF877F2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35" b="24004"/>
          <a:stretch/>
        </p:blipFill>
        <p:spPr>
          <a:xfrm>
            <a:off x="20" y="10"/>
            <a:ext cx="12191979" cy="4537867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37879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D26B-B8F1-422E-807D-9E510922C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4831307"/>
            <a:ext cx="5474257" cy="1815151"/>
          </a:xfrm>
        </p:spPr>
        <p:txBody>
          <a:bodyPr anchor="ctr">
            <a:normAutofit/>
          </a:bodyPr>
          <a:lstStyle/>
          <a:p>
            <a:r>
              <a:rPr lang="hr-HR" sz="3600" dirty="0"/>
              <a:t>Rješenje Nagradnog Zadatka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C4C0-CD4F-4906-8060-2914577C2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4831306"/>
            <a:ext cx="4568128" cy="1815152"/>
          </a:xfrm>
        </p:spPr>
        <p:txBody>
          <a:bodyPr anchor="ctr">
            <a:normAutofit/>
          </a:bodyPr>
          <a:lstStyle/>
          <a:p>
            <a:r>
              <a:rPr lang="hr-HR" dirty="0"/>
              <a:t>Srđan Lazić</a:t>
            </a:r>
            <a:endParaRPr lang="en-US" dirty="0"/>
          </a:p>
        </p:txBody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098869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247E554-BAC0-4A75-BB0B-13E8C2D19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11" y="4537877"/>
            <a:ext cx="2825811" cy="23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146E39-ACE4-40C6-8AE0-2D6D36E12BCF}"/>
              </a:ext>
            </a:extLst>
          </p:cNvPr>
          <p:cNvSpPr txBox="1"/>
          <p:nvPr/>
        </p:nvSpPr>
        <p:spPr>
          <a:xfrm>
            <a:off x="1425805" y="1747482"/>
            <a:ext cx="75108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ispisiListu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vrijednost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"NULL</a:t>
            </a:r>
            <a:r>
              <a:rPr lang="en-US" sz="2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50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29602-2DE3-4C2D-9499-2CF4733D91F2}"/>
              </a:ext>
            </a:extLst>
          </p:cNvPr>
          <p:cNvSpPr txBox="1"/>
          <p:nvPr/>
        </p:nvSpPr>
        <p:spPr>
          <a:xfrm>
            <a:off x="301658" y="339365"/>
            <a:ext cx="816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chemeClr val="bg1"/>
                </a:solidFill>
              </a:rPr>
              <a:t>BRISANJE CVOROVA: Brisanje duplikata iz liste (Algoritam)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81179-4BAC-4A9A-BDE1-68212F935F54}"/>
              </a:ext>
            </a:extLst>
          </p:cNvPr>
          <p:cNvSpPr txBox="1"/>
          <p:nvPr/>
        </p:nvSpPr>
        <p:spPr>
          <a:xfrm>
            <a:off x="721895" y="1122947"/>
            <a:ext cx="101386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>
                <a:solidFill>
                  <a:schemeClr val="bg1"/>
                </a:solidFill>
              </a:rPr>
              <a:t>ptr1 = početak liste</a:t>
            </a:r>
          </a:p>
          <a:p>
            <a:r>
              <a:rPr lang="hr-HR" sz="2200" dirty="0">
                <a:solidFill>
                  <a:schemeClr val="bg1"/>
                </a:solidFill>
              </a:rPr>
              <a:t>ptr2 = NULL</a:t>
            </a:r>
          </a:p>
          <a:p>
            <a:r>
              <a:rPr lang="hr-HR" sz="2200" dirty="0">
                <a:solidFill>
                  <a:schemeClr val="bg1"/>
                </a:solidFill>
              </a:rPr>
              <a:t>Duplikat = NULL</a:t>
            </a:r>
          </a:p>
          <a:p>
            <a:endParaRPr lang="hr-HR" sz="2200" dirty="0">
              <a:solidFill>
                <a:schemeClr val="bg1"/>
              </a:solidFill>
            </a:endParaRPr>
          </a:p>
          <a:p>
            <a:r>
              <a:rPr lang="hr-HR" sz="2200" dirty="0">
                <a:solidFill>
                  <a:srgbClr val="FFC000"/>
                </a:solidFill>
              </a:rPr>
              <a:t>Sve dok je </a:t>
            </a:r>
            <a:r>
              <a:rPr lang="hr-HR" sz="2200" dirty="0">
                <a:solidFill>
                  <a:schemeClr val="bg1"/>
                </a:solidFill>
              </a:rPr>
              <a:t>ptr1 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NULL 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ptr1.sljedeci ≠ NULL 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činiti:</a:t>
            </a:r>
          </a:p>
          <a:p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ptr2 = ptr1</a:t>
            </a:r>
          </a:p>
          <a:p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Sve dok je 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ptr2.sljedeci ≠ NULL 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činiti:</a:t>
            </a:r>
          </a:p>
          <a:p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Ako je 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ptr1.vrijednost = ptr2.sljedeci.vrijednost 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onda:</a:t>
            </a:r>
          </a:p>
          <a:p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duplikat = ptr2.sljedeci</a:t>
            </a:r>
          </a:p>
          <a:p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ptr2.sljedeci = ptr2.sljedeci.sljedeci</a:t>
            </a:r>
          </a:p>
          <a:p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oslobodi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duplikat</a:t>
            </a:r>
          </a:p>
          <a:p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Inače:</a:t>
            </a:r>
          </a:p>
          <a:p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ptr2 = ptr2.sljedeci</a:t>
            </a:r>
          </a:p>
          <a:p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ptr1 = ptr1.sljedeci</a:t>
            </a:r>
            <a:endParaRPr lang="en-US" sz="2200" dirty="0">
              <a:solidFill>
                <a:srgbClr val="FFC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EC82F-A068-46A1-905A-B1B437BFB540}"/>
              </a:ext>
            </a:extLst>
          </p:cNvPr>
          <p:cNvCxnSpPr/>
          <p:nvPr/>
        </p:nvCxnSpPr>
        <p:spPr>
          <a:xfrm>
            <a:off x="1131216" y="2950590"/>
            <a:ext cx="0" cy="28468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ABA8F6-2830-49B3-BCD3-9E931BD249B0}"/>
              </a:ext>
            </a:extLst>
          </p:cNvPr>
          <p:cNvCxnSpPr>
            <a:cxnSpLocks/>
          </p:cNvCxnSpPr>
          <p:nvPr/>
        </p:nvCxnSpPr>
        <p:spPr>
          <a:xfrm>
            <a:off x="1962346" y="3638746"/>
            <a:ext cx="0" cy="18397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559F53-5689-484B-9200-C0F702E4B261}"/>
              </a:ext>
            </a:extLst>
          </p:cNvPr>
          <p:cNvCxnSpPr>
            <a:cxnSpLocks/>
          </p:cNvCxnSpPr>
          <p:nvPr/>
        </p:nvCxnSpPr>
        <p:spPr>
          <a:xfrm>
            <a:off x="2793475" y="3949831"/>
            <a:ext cx="0" cy="889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9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0B5DC-2DF3-41FC-951D-EF3BE2E85BE0}"/>
              </a:ext>
            </a:extLst>
          </p:cNvPr>
          <p:cNvSpPr txBox="1"/>
          <p:nvPr/>
        </p:nvSpPr>
        <p:spPr>
          <a:xfrm>
            <a:off x="487051" y="235668"/>
            <a:ext cx="1121789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obrisiDuplikate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duplikat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vrijednost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vrijednost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duplikat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duplikat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069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9309B-FA9A-4C0C-996F-8741781F90E0}"/>
              </a:ext>
            </a:extLst>
          </p:cNvPr>
          <p:cNvSpPr txBox="1"/>
          <p:nvPr/>
        </p:nvSpPr>
        <p:spPr>
          <a:xfrm>
            <a:off x="1020452" y="1190581"/>
            <a:ext cx="88965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oslobodiMemoriju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obrisiCvor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obrisiCvor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obrisiCvor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Memorija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oslobodjena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53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ACBE7B-4194-45C2-9925-887D6332271A}"/>
              </a:ext>
            </a:extLst>
          </p:cNvPr>
          <p:cNvSpPr txBox="1"/>
          <p:nvPr/>
        </p:nvSpPr>
        <p:spPr>
          <a:xfrm>
            <a:off x="377071" y="457503"/>
            <a:ext cx="1117076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Unesite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elemente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liste</a:t>
            </a:r>
            <a:r>
              <a:rPr lang="en-US" sz="2000" dirty="0">
                <a:solidFill>
                  <a:schemeClr val="bg1"/>
                </a:solidFill>
              </a:rPr>
              <a:t>, za </a:t>
            </a:r>
            <a:r>
              <a:rPr lang="en-US" sz="2000" dirty="0" err="1">
                <a:solidFill>
                  <a:schemeClr val="bg1"/>
                </a:solidFill>
              </a:rPr>
              <a:t>izlaz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unosa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unesite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vrijednost</a:t>
            </a:r>
            <a:r>
              <a:rPr lang="en-US" sz="2000" dirty="0">
                <a:solidFill>
                  <a:schemeClr val="bg1"/>
                </a:solidFill>
              </a:rPr>
              <a:t> -1: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  <a:p>
            <a:r>
              <a:rPr lang="en-US" sz="2000" dirty="0">
                <a:solidFill>
                  <a:schemeClr val="bg1"/>
                </a:solidFill>
              </a:rPr>
              <a:t>8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  <a:p>
            <a:r>
              <a:rPr lang="en-US" sz="2000" dirty="0">
                <a:solidFill>
                  <a:schemeClr val="bg1"/>
                </a:solidFill>
              </a:rPr>
              <a:t>6</a:t>
            </a:r>
          </a:p>
          <a:p>
            <a:r>
              <a:rPr lang="en-US" sz="2000" dirty="0">
                <a:solidFill>
                  <a:schemeClr val="bg1"/>
                </a:solidFill>
              </a:rPr>
              <a:t>-1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Prekida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unos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elemenata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Prvobitan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unos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1-&gt;3-&gt;8-&gt;3-&gt;1-&gt;2-&gt;3-&gt;6-&gt;NULL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Lista </a:t>
            </a:r>
            <a:r>
              <a:rPr lang="en-US" sz="2000" dirty="0" err="1">
                <a:solidFill>
                  <a:schemeClr val="bg1"/>
                </a:solidFill>
              </a:rPr>
              <a:t>nakon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brisanja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duplikata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1-&gt;3-&gt;8-&gt;2-&gt;6-&gt;NULL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Memorija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oslobodjena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43BC1-552C-45E0-8368-288E875E97AA}"/>
              </a:ext>
            </a:extLst>
          </p:cNvPr>
          <p:cNvSpPr txBox="1"/>
          <p:nvPr/>
        </p:nvSpPr>
        <p:spPr>
          <a:xfrm>
            <a:off x="377071" y="15263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57134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872D37A1-49DD-5616-7E4F-79EF877F2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35" b="24004"/>
          <a:stretch/>
        </p:blipFill>
        <p:spPr>
          <a:xfrm>
            <a:off x="20" y="10"/>
            <a:ext cx="12191979" cy="4537867"/>
          </a:xfrm>
          <a:prstGeom prst="rect">
            <a:avLst/>
          </a:prstGeom>
          <a:solidFill>
            <a:schemeClr val="bg1"/>
          </a:solidFill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9D26B-B8F1-422E-807D-9E510922C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4831307"/>
            <a:ext cx="5474257" cy="1815151"/>
          </a:xfrm>
        </p:spPr>
        <p:txBody>
          <a:bodyPr anchor="ctr">
            <a:normAutofit/>
          </a:bodyPr>
          <a:lstStyle/>
          <a:p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C4C0-CD4F-4906-8060-2914577C2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4831306"/>
            <a:ext cx="4568128" cy="1815152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247E554-BAC0-4A75-BB0B-13E8C2D19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11" y="4537877"/>
            <a:ext cx="2825811" cy="23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7C062E15-E8C6-4F56-99C8-E69B0204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F1A45B-1A84-4A74-B5A8-D1E948D7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635000" dist="3175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72936E-4B04-4E8D-8AFB-47F0A027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144310" cy="2987359"/>
          </a:xfrm>
          <a:prstGeom prst="rect">
            <a:avLst/>
          </a:prstGeom>
          <a:ln>
            <a:noFill/>
          </a:ln>
          <a:effectLst>
            <a:outerShdw blurRad="254000" dist="1905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A27C-4F06-4023-BE03-4075D8B1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74" y="596711"/>
            <a:ext cx="4468960" cy="1116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Ideja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Zad</a:t>
            </a:r>
            <a:r>
              <a:rPr lang="hr-HR" sz="4000" dirty="0">
                <a:solidFill>
                  <a:schemeClr val="bg1"/>
                </a:solidFill>
              </a:rPr>
              <a:t>a</a:t>
            </a:r>
            <a:r>
              <a:rPr lang="en-US" sz="4000" dirty="0" err="1">
                <a:solidFill>
                  <a:schemeClr val="bg1"/>
                </a:solidFill>
              </a:rPr>
              <a:t>tka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031FB3-3B4F-4679-8C4E-392495493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C2BBD2-66A6-4F00-B897-86BCD88C4388}"/>
              </a:ext>
            </a:extLst>
          </p:cNvPr>
          <p:cNvSpPr txBox="1"/>
          <p:nvPr/>
        </p:nvSpPr>
        <p:spPr>
          <a:xfrm>
            <a:off x="511122" y="708370"/>
            <a:ext cx="1078598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chemeClr val="bg1"/>
                </a:solidFill>
              </a:rPr>
              <a:t>Napisati</a:t>
            </a:r>
            <a:r>
              <a:rPr lang="en-US" sz="1900" dirty="0">
                <a:solidFill>
                  <a:schemeClr val="bg1"/>
                </a:solidFill>
              </a:rPr>
              <a:t> program koji </a:t>
            </a:r>
            <a:r>
              <a:rPr lang="en-US" sz="1900" dirty="0" err="1">
                <a:solidFill>
                  <a:schemeClr val="bg1"/>
                </a:solidFill>
              </a:rPr>
              <a:t>sažima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listu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tako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što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izbacuje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svaki</a:t>
            </a:r>
            <a:r>
              <a:rPr lang="en-US" sz="1900" dirty="0">
                <a:solidFill>
                  <a:schemeClr val="bg1"/>
                </a:solidFill>
              </a:rPr>
              <a:t> element koji se </a:t>
            </a:r>
            <a:r>
              <a:rPr lang="en-US" sz="1900" dirty="0" err="1">
                <a:solidFill>
                  <a:schemeClr val="bg1"/>
                </a:solidFill>
              </a:rPr>
              <a:t>više</a:t>
            </a:r>
            <a:r>
              <a:rPr lang="en-US" sz="1900" dirty="0">
                <a:solidFill>
                  <a:schemeClr val="bg1"/>
                </a:solidFill>
              </a:rPr>
              <a:t> puta </a:t>
            </a:r>
            <a:r>
              <a:rPr lang="en-US" sz="1900" dirty="0" err="1">
                <a:solidFill>
                  <a:schemeClr val="bg1"/>
                </a:solidFill>
              </a:rPr>
              <a:t>pojavljuje</a:t>
            </a:r>
            <a:r>
              <a:rPr lang="en-US" sz="1900" dirty="0">
                <a:solidFill>
                  <a:schemeClr val="bg1"/>
                </a:solidFill>
              </a:rPr>
              <a:t> u </a:t>
            </a:r>
            <a:r>
              <a:rPr lang="en-US" sz="1900" dirty="0" err="1">
                <a:solidFill>
                  <a:schemeClr val="bg1"/>
                </a:solidFill>
              </a:rPr>
              <a:t>listi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NAPOMENA: </a:t>
            </a:r>
            <a:r>
              <a:rPr lang="en-US" sz="1900" dirty="0" err="1">
                <a:solidFill>
                  <a:schemeClr val="bg1"/>
                </a:solidFill>
              </a:rPr>
              <a:t>Zadatak</a:t>
            </a:r>
            <a:r>
              <a:rPr lang="en-US" sz="1900" dirty="0">
                <a:solidFill>
                  <a:schemeClr val="bg1"/>
                </a:solidFill>
              </a:rPr>
              <a:t> se mora </a:t>
            </a:r>
            <a:r>
              <a:rPr lang="en-US" sz="1900" dirty="0" err="1">
                <a:solidFill>
                  <a:schemeClr val="bg1"/>
                </a:solidFill>
              </a:rPr>
              <a:t>riješiti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korištenjem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listi</a:t>
            </a:r>
            <a:r>
              <a:rPr lang="en-US" sz="1900" dirty="0">
                <a:solidFill>
                  <a:schemeClr val="bg1"/>
                </a:solidFill>
              </a:rPr>
              <a:t>, u </a:t>
            </a:r>
            <a:r>
              <a:rPr lang="en-US" sz="1900" dirty="0" err="1">
                <a:solidFill>
                  <a:schemeClr val="bg1"/>
                </a:solidFill>
              </a:rPr>
              <a:t>suprotnom</a:t>
            </a:r>
            <a:r>
              <a:rPr lang="en-US" sz="1900" dirty="0">
                <a:solidFill>
                  <a:schemeClr val="bg1"/>
                </a:solidFill>
              </a:rPr>
              <a:t> se </a:t>
            </a:r>
            <a:r>
              <a:rPr lang="en-US" sz="1900" dirty="0" err="1">
                <a:solidFill>
                  <a:schemeClr val="bg1"/>
                </a:solidFill>
              </a:rPr>
              <a:t>neće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priznati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r>
              <a:rPr lang="en-US" sz="1900" dirty="0">
                <a:solidFill>
                  <a:schemeClr val="bg1"/>
                </a:solidFill>
              </a:rPr>
              <a:t>ULAZ: </a:t>
            </a:r>
            <a:r>
              <a:rPr lang="en-US" sz="1900" dirty="0" err="1">
                <a:solidFill>
                  <a:schemeClr val="bg1"/>
                </a:solidFill>
              </a:rPr>
              <a:t>cijeli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brojevi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podaci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liste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sve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dok</a:t>
            </a:r>
            <a:r>
              <a:rPr lang="en-US" sz="1900" dirty="0">
                <a:solidFill>
                  <a:schemeClr val="bg1"/>
                </a:solidFill>
              </a:rPr>
              <a:t> se ne </a:t>
            </a:r>
            <a:r>
              <a:rPr lang="en-US" sz="1900" dirty="0" err="1">
                <a:solidFill>
                  <a:schemeClr val="bg1"/>
                </a:solidFill>
              </a:rPr>
              <a:t>učita</a:t>
            </a:r>
            <a:r>
              <a:rPr lang="en-US" sz="1900" dirty="0">
                <a:solidFill>
                  <a:schemeClr val="bg1"/>
                </a:solidFill>
              </a:rPr>
              <a:t> -1. Taj </a:t>
            </a:r>
            <a:r>
              <a:rPr lang="en-US" sz="1900" dirty="0" err="1">
                <a:solidFill>
                  <a:schemeClr val="bg1"/>
                </a:solidFill>
              </a:rPr>
              <a:t>zadnji</a:t>
            </a:r>
            <a:r>
              <a:rPr lang="en-US" sz="1900" dirty="0">
                <a:solidFill>
                  <a:schemeClr val="bg1"/>
                </a:solidFill>
              </a:rPr>
              <a:t> -1 ne </a:t>
            </a:r>
            <a:r>
              <a:rPr lang="en-US" sz="1900" dirty="0" err="1">
                <a:solidFill>
                  <a:schemeClr val="bg1"/>
                </a:solidFill>
              </a:rPr>
              <a:t>treba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dodavati</a:t>
            </a:r>
            <a:r>
              <a:rPr lang="en-US" sz="1900" dirty="0">
                <a:solidFill>
                  <a:schemeClr val="bg1"/>
                </a:solidFill>
              </a:rPr>
              <a:t> u </a:t>
            </a:r>
            <a:r>
              <a:rPr lang="en-US" sz="1900" dirty="0" err="1">
                <a:solidFill>
                  <a:schemeClr val="bg1"/>
                </a:solidFill>
              </a:rPr>
              <a:t>listu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r>
              <a:rPr lang="en-US" sz="1900" dirty="0">
                <a:solidFill>
                  <a:schemeClr val="bg1"/>
                </a:solidFill>
              </a:rPr>
              <a:t>IZLAZ: u </a:t>
            </a:r>
            <a:r>
              <a:rPr lang="en-US" sz="1900" dirty="0" err="1">
                <a:solidFill>
                  <a:schemeClr val="bg1"/>
                </a:solidFill>
              </a:rPr>
              <a:t>listi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ostaju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samo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jedinstvene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vrijednosti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Sve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kopije</a:t>
            </a:r>
            <a:r>
              <a:rPr lang="en-US" sz="1900" dirty="0">
                <a:solidFill>
                  <a:schemeClr val="bg1"/>
                </a:solidFill>
              </a:rPr>
              <a:t> se </a:t>
            </a:r>
            <a:r>
              <a:rPr lang="en-US" sz="1900" dirty="0" err="1">
                <a:solidFill>
                  <a:schemeClr val="bg1"/>
                </a:solidFill>
              </a:rPr>
              <a:t>trebaju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izbrisati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</a:p>
          <a:p>
            <a:r>
              <a:rPr lang="en-US" sz="1900" dirty="0" err="1">
                <a:solidFill>
                  <a:schemeClr val="bg1"/>
                </a:solidFill>
              </a:rPr>
              <a:t>Elemente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liste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ispisati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redom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razdvojene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jednim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razmakom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Ako</a:t>
            </a:r>
            <a:r>
              <a:rPr lang="en-US" sz="1900" dirty="0">
                <a:solidFill>
                  <a:schemeClr val="bg1"/>
                </a:solidFill>
              </a:rPr>
              <a:t> je </a:t>
            </a:r>
            <a:r>
              <a:rPr lang="en-US" sz="1900" dirty="0" err="1">
                <a:solidFill>
                  <a:schemeClr val="bg1"/>
                </a:solidFill>
              </a:rPr>
              <a:t>lista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prazna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onda</a:t>
            </a:r>
            <a:r>
              <a:rPr lang="en-US" sz="1900" dirty="0">
                <a:solidFill>
                  <a:schemeClr val="bg1"/>
                </a:solidFill>
              </a:rPr>
              <a:t> ne </a:t>
            </a:r>
            <a:r>
              <a:rPr lang="en-US" sz="1900" dirty="0" err="1">
                <a:solidFill>
                  <a:schemeClr val="bg1"/>
                </a:solidFill>
              </a:rPr>
              <a:t>ispisivati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ništa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PRIMJER ULAZA: 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1 3 8 3 1 2 3 6 -1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PRIMJER IZLAZA: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1 3 8 2 6</a:t>
            </a:r>
          </a:p>
          <a:p>
            <a:endParaRPr lang="hr-HR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NAPOMENA:</a:t>
            </a:r>
          </a:p>
          <a:p>
            <a:r>
              <a:rPr lang="en-US" sz="1900" dirty="0" err="1">
                <a:solidFill>
                  <a:schemeClr val="bg1"/>
                </a:solidFill>
              </a:rPr>
              <a:t>Vaše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riješenje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treba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pohraniti</a:t>
            </a:r>
            <a:r>
              <a:rPr lang="en-US" sz="1900" dirty="0">
                <a:solidFill>
                  <a:schemeClr val="bg1"/>
                </a:solidFill>
              </a:rPr>
              <a:t> s </a:t>
            </a:r>
            <a:r>
              <a:rPr lang="en-US" sz="1900" dirty="0" err="1">
                <a:solidFill>
                  <a:schemeClr val="bg1"/>
                </a:solidFill>
              </a:rPr>
              <a:t>ekstenzijom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programskog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jezika</a:t>
            </a:r>
            <a:r>
              <a:rPr lang="en-US" sz="1900" dirty="0">
                <a:solidFill>
                  <a:schemeClr val="bg1"/>
                </a:solidFill>
              </a:rPr>
              <a:t> u </a:t>
            </a:r>
            <a:r>
              <a:rPr lang="en-US" sz="1900" dirty="0" err="1">
                <a:solidFill>
                  <a:schemeClr val="bg1"/>
                </a:solidFill>
              </a:rPr>
              <a:t>kojem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ste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riješili</a:t>
            </a:r>
            <a:r>
              <a:rPr lang="en-US" sz="1900" dirty="0">
                <a:solidFill>
                  <a:schemeClr val="bg1"/>
                </a:solidFill>
              </a:rPr>
              <a:t>: .c, .</a:t>
            </a:r>
            <a:r>
              <a:rPr lang="en-US" sz="1900" dirty="0" err="1">
                <a:solidFill>
                  <a:schemeClr val="bg1"/>
                </a:solidFill>
              </a:rPr>
              <a:t>cpp</a:t>
            </a:r>
            <a:r>
              <a:rPr lang="en-US" sz="1900" dirty="0">
                <a:solidFill>
                  <a:schemeClr val="bg1"/>
                </a:solidFill>
              </a:rPr>
              <a:t>, .java, ... </a:t>
            </a:r>
          </a:p>
          <a:p>
            <a:r>
              <a:rPr lang="en-US" sz="1900" dirty="0" err="1">
                <a:solidFill>
                  <a:schemeClr val="bg1"/>
                </a:solidFill>
              </a:rPr>
              <a:t>kako</a:t>
            </a:r>
            <a:r>
              <a:rPr lang="en-US" sz="1900" dirty="0">
                <a:solidFill>
                  <a:schemeClr val="bg1"/>
                </a:solidFill>
              </a:rPr>
              <a:t> bi se </a:t>
            </a:r>
            <a:r>
              <a:rPr lang="en-US" sz="1900" dirty="0" err="1">
                <a:solidFill>
                  <a:schemeClr val="bg1"/>
                </a:solidFill>
              </a:rPr>
              <a:t>moglo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automatski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testirati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ocijeniti</a:t>
            </a:r>
            <a:r>
              <a:rPr lang="en-US" sz="1900" dirty="0">
                <a:solidFill>
                  <a:schemeClr val="bg1"/>
                </a:solidFill>
              </a:rPr>
              <a:t>. Prva </a:t>
            </a:r>
            <a:r>
              <a:rPr lang="en-US" sz="1900" dirty="0" err="1">
                <a:solidFill>
                  <a:schemeClr val="bg1"/>
                </a:solidFill>
              </a:rPr>
              <a:t>ispravna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riješenja</a:t>
            </a:r>
            <a:r>
              <a:rPr lang="en-US" sz="1900" dirty="0">
                <a:solidFill>
                  <a:schemeClr val="bg1"/>
                </a:solidFill>
              </a:rPr>
              <a:t> bit </a:t>
            </a:r>
            <a:r>
              <a:rPr lang="en-US" sz="1900" dirty="0" err="1">
                <a:solidFill>
                  <a:schemeClr val="bg1"/>
                </a:solidFill>
              </a:rPr>
              <a:t>će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nagrađena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nagradnim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bodom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55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17A8AAA3-D9F6-4250-8F3D-3EF603EF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00C5776-6710-4578-81A6-75E383CAD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635000" dist="3175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8227B-7D4F-43BB-9C91-2A1551EE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90" y="-239477"/>
            <a:ext cx="9856730" cy="1682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4800" dirty="0">
                <a:solidFill>
                  <a:schemeClr val="bg1"/>
                </a:solidFill>
              </a:rPr>
              <a:t>Programski kod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zadatka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F20FC1-76E0-42F0-95A5-2DCE9876E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ACAD3-6097-4770-AF18-6B06B3E3FE73}"/>
              </a:ext>
            </a:extLst>
          </p:cNvPr>
          <p:cNvSpPr txBox="1"/>
          <p:nvPr/>
        </p:nvSpPr>
        <p:spPr>
          <a:xfrm>
            <a:off x="643790" y="1670692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vrijednost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dodajElementNaKraj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**,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ispisiListu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obrisiDuplikate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oslobodiMemoriju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*);</a:t>
            </a:r>
          </a:p>
        </p:txBody>
      </p:sp>
    </p:spTree>
    <p:extLst>
      <p:ext uri="{BB962C8B-B14F-4D97-AF65-F5344CB8AC3E}">
        <p14:creationId xmlns:p14="http://schemas.microsoft.com/office/powerpoint/2010/main" val="426745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04881-0F01-479B-A94F-21CB6D15E945}"/>
              </a:ext>
            </a:extLst>
          </p:cNvPr>
          <p:cNvSpPr txBox="1"/>
          <p:nvPr/>
        </p:nvSpPr>
        <p:spPr>
          <a:xfrm>
            <a:off x="0" y="787982"/>
            <a:ext cx="66662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Unesite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elemente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za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izlaz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unosa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unesite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vrijednost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-1: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Prekida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elemenata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dodajElementNaKraj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695B0-AF3B-4D1A-956B-C6A031418EC8}"/>
              </a:ext>
            </a:extLst>
          </p:cNvPr>
          <p:cNvSpPr txBox="1"/>
          <p:nvPr/>
        </p:nvSpPr>
        <p:spPr>
          <a:xfrm>
            <a:off x="5899356" y="1363050"/>
            <a:ext cx="675476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7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Prvobitan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unos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7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ispisiListu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obrisiDuplikate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7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nakon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brisanja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duplikata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7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ispisiListu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oslobodiMemoriju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r-HR" sz="17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7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7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6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607F7-1BC5-4B8D-A60D-104CBD946CB4}"/>
              </a:ext>
            </a:extLst>
          </p:cNvPr>
          <p:cNvSpPr txBox="1"/>
          <p:nvPr/>
        </p:nvSpPr>
        <p:spPr>
          <a:xfrm>
            <a:off x="334297" y="167148"/>
            <a:ext cx="995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chemeClr val="bg1"/>
                </a:solidFill>
              </a:rPr>
              <a:t>KREIRANJE LISTE: Dodavanje novog elementa na kraj liste. (Algoritam)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4EAE-A893-4C88-A575-7E65344F3BD4}"/>
              </a:ext>
            </a:extLst>
          </p:cNvPr>
          <p:cNvSpPr txBox="1"/>
          <p:nvPr/>
        </p:nvSpPr>
        <p:spPr>
          <a:xfrm>
            <a:off x="1907458" y="1443829"/>
            <a:ext cx="83770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>
                <a:solidFill>
                  <a:schemeClr val="bg1"/>
                </a:solidFill>
              </a:rPr>
              <a:t>noviCvor = dinamičko alociranje</a:t>
            </a:r>
          </a:p>
          <a:p>
            <a:r>
              <a:rPr lang="hr-HR" sz="2200" dirty="0">
                <a:solidFill>
                  <a:schemeClr val="bg1"/>
                </a:solidFill>
              </a:rPr>
              <a:t>noviCvor.vrijednost = x</a:t>
            </a:r>
          </a:p>
          <a:p>
            <a:r>
              <a:rPr lang="hr-HR" sz="2200" dirty="0">
                <a:solidFill>
                  <a:schemeClr val="bg1"/>
                </a:solidFill>
              </a:rPr>
              <a:t>noviCvor.sljedeci = NULL</a:t>
            </a:r>
          </a:p>
          <a:p>
            <a:endParaRPr lang="hr-HR" sz="2200" dirty="0">
              <a:solidFill>
                <a:schemeClr val="bg1"/>
              </a:solidFill>
            </a:endParaRPr>
          </a:p>
          <a:p>
            <a:r>
              <a:rPr lang="hr-HR" sz="2200" dirty="0">
                <a:solidFill>
                  <a:srgbClr val="FFC000"/>
                </a:solidFill>
              </a:rPr>
              <a:t>Ako je </a:t>
            </a:r>
            <a:r>
              <a:rPr lang="hr-HR" sz="2200" dirty="0">
                <a:solidFill>
                  <a:schemeClr val="bg1"/>
                </a:solidFill>
              </a:rPr>
              <a:t>početak liste = NULL </a:t>
            </a:r>
            <a:r>
              <a:rPr lang="hr-HR" sz="2200" dirty="0">
                <a:solidFill>
                  <a:srgbClr val="FFC000"/>
                </a:solidFill>
              </a:rPr>
              <a:t>onda:</a:t>
            </a:r>
          </a:p>
          <a:p>
            <a:r>
              <a:rPr lang="hr-HR" sz="2200" dirty="0">
                <a:solidFill>
                  <a:srgbClr val="FF0000"/>
                </a:solidFill>
              </a:rPr>
              <a:t>	</a:t>
            </a:r>
            <a:r>
              <a:rPr lang="hr-HR" sz="2200" dirty="0">
                <a:solidFill>
                  <a:schemeClr val="bg1"/>
                </a:solidFill>
              </a:rPr>
              <a:t>početak liste = noviCvor</a:t>
            </a:r>
          </a:p>
          <a:p>
            <a:r>
              <a:rPr lang="hr-HR" sz="2200" dirty="0">
                <a:solidFill>
                  <a:srgbClr val="FFC000"/>
                </a:solidFill>
              </a:rPr>
              <a:t>Inače:</a:t>
            </a:r>
          </a:p>
          <a:p>
            <a:r>
              <a:rPr lang="hr-HR" sz="2200" dirty="0">
                <a:solidFill>
                  <a:srgbClr val="FF0000"/>
                </a:solidFill>
              </a:rPr>
              <a:t>	</a:t>
            </a:r>
            <a:r>
              <a:rPr lang="hr-HR" sz="2200" dirty="0">
                <a:solidFill>
                  <a:schemeClr val="bg1"/>
                </a:solidFill>
              </a:rPr>
              <a:t>zadnjiCvor = početak liste</a:t>
            </a:r>
          </a:p>
          <a:p>
            <a:r>
              <a:rPr lang="hr-HR" sz="2200" dirty="0">
                <a:solidFill>
                  <a:schemeClr val="bg1"/>
                </a:solidFill>
              </a:rPr>
              <a:t>	</a:t>
            </a:r>
            <a:r>
              <a:rPr lang="hr-HR" sz="2200" dirty="0">
                <a:solidFill>
                  <a:srgbClr val="FFC000"/>
                </a:solidFill>
              </a:rPr>
              <a:t>Sve dok je </a:t>
            </a:r>
            <a:r>
              <a:rPr lang="hr-HR" sz="2200" dirty="0">
                <a:solidFill>
                  <a:schemeClr val="bg1"/>
                </a:solidFill>
              </a:rPr>
              <a:t>zadnjiCvor.sljedeci 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 NULL </a:t>
            </a:r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činiti:</a:t>
            </a:r>
          </a:p>
          <a:p>
            <a:r>
              <a:rPr lang="hr-HR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zadnjiCvor = zadnjiCvor.sljedeci</a:t>
            </a:r>
          </a:p>
          <a:p>
            <a:r>
              <a:rPr lang="hr-H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zadnjiCovr.sljedeci = noviCvor</a:t>
            </a:r>
            <a:endParaRPr lang="hr-HR" sz="2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D2D23F-5719-4048-925B-291FBCBCCA74}"/>
              </a:ext>
            </a:extLst>
          </p:cNvPr>
          <p:cNvCxnSpPr/>
          <p:nvPr/>
        </p:nvCxnSpPr>
        <p:spPr>
          <a:xfrm>
            <a:off x="2182761" y="3192023"/>
            <a:ext cx="0" cy="3200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F357D6-0FFA-487C-B50C-C77C84EEBFE6}"/>
              </a:ext>
            </a:extLst>
          </p:cNvPr>
          <p:cNvCxnSpPr/>
          <p:nvPr/>
        </p:nvCxnSpPr>
        <p:spPr>
          <a:xfrm>
            <a:off x="3077497" y="4552336"/>
            <a:ext cx="0" cy="294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3FD7F6-0518-451E-A206-D592EF8EB309}"/>
              </a:ext>
            </a:extLst>
          </p:cNvPr>
          <p:cNvSpPr txBox="1"/>
          <p:nvPr/>
        </p:nvSpPr>
        <p:spPr>
          <a:xfrm>
            <a:off x="1091381" y="5582503"/>
            <a:ext cx="68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(Problem: prolazak kroz listu)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D677BA-C0BF-4FEF-930A-011A9B852BC7}"/>
              </a:ext>
            </a:extLst>
          </p:cNvPr>
          <p:cNvSpPr txBox="1"/>
          <p:nvPr/>
        </p:nvSpPr>
        <p:spPr>
          <a:xfrm>
            <a:off x="461711" y="430113"/>
            <a:ext cx="1102196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dodajElementNaKraj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hr-H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hr-H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(1.)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vrijednost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hr-H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(1. , 2.)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zadnjiCvor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glavaListe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zadnjiCvor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zadnjiCvor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zadnjiCvor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zadnjiCvor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noviCvor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68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CA74A26-150D-4905-9740-E5CA9605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4" y="358646"/>
            <a:ext cx="11819452" cy="5865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5DF045-9104-4741-B352-C89EDED22B5C}"/>
              </a:ext>
            </a:extLst>
          </p:cNvPr>
          <p:cNvSpPr txBox="1"/>
          <p:nvPr/>
        </p:nvSpPr>
        <p:spPr>
          <a:xfrm>
            <a:off x="8544232" y="6314688"/>
            <a:ext cx="33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https://www.geeksforgeeks.</a:t>
            </a:r>
            <a:r>
              <a:rPr lang="hr-HR" dirty="0">
                <a:hlinkClick r:id="rId3"/>
              </a:rPr>
              <a:t>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0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3EE5E1-5AD2-4E71-B98C-7C78A62C8DEA}"/>
              </a:ext>
            </a:extLst>
          </p:cNvPr>
          <p:cNvSpPr txBox="1"/>
          <p:nvPr/>
        </p:nvSpPr>
        <p:spPr>
          <a:xfrm>
            <a:off x="176981" y="403122"/>
            <a:ext cx="10697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>
                <a:solidFill>
                  <a:schemeClr val="bg1"/>
                </a:solidFill>
              </a:rPr>
              <a:t>Zašto dvostruki pokazivač?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1C769-735D-4816-8684-9744437B9B9E}"/>
              </a:ext>
            </a:extLst>
          </p:cNvPr>
          <p:cNvSpPr txBox="1"/>
          <p:nvPr/>
        </p:nvSpPr>
        <p:spPr>
          <a:xfrm>
            <a:off x="280676" y="209017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0" i="0" dirty="0">
                <a:solidFill>
                  <a:schemeClr val="bg1"/>
                </a:solidFill>
                <a:effectLst/>
              </a:rPr>
              <a:t>Postoje dva glavna razloga zbog čega dvostruki pokazivač: </a:t>
            </a:r>
            <a:endParaRPr lang="hr-HR" sz="2400" dirty="0">
              <a:solidFill>
                <a:schemeClr val="bg1"/>
              </a:solidFill>
            </a:endParaRPr>
          </a:p>
          <a:p>
            <a:endParaRPr lang="hr-HR" sz="24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b="0" i="0" dirty="0">
                <a:solidFill>
                  <a:schemeClr val="bg1"/>
                </a:solidFill>
                <a:effectLst/>
              </a:rPr>
              <a:t>Prilikom dinamičkog zauzimanja memorije za matricu </a:t>
            </a:r>
            <a:r>
              <a:rPr lang="hr-HR" sz="2400" dirty="0">
                <a:solidFill>
                  <a:schemeClr val="bg1"/>
                </a:solidFill>
              </a:rPr>
              <a:t>(2D polje)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b="0" i="0" dirty="0">
                <a:solidFill>
                  <a:schemeClr val="bg1"/>
                </a:solidFill>
                <a:effectLst/>
              </a:rPr>
              <a:t>Kada imamo potrebu da mjenjamo vrijednost pokazivača koji je predan funkciji kao argument. </a:t>
            </a:r>
            <a:endParaRPr lang="hr-HR" sz="2400" b="0" i="0" dirty="0">
              <a:effectLst/>
            </a:endParaRP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94918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E1A55ED-7C33-4F05-83E0-22B23091E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7" y="219075"/>
            <a:ext cx="11505205" cy="602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E9948-E5E9-45E7-A684-56F95BF49F71}"/>
              </a:ext>
            </a:extLst>
          </p:cNvPr>
          <p:cNvSpPr txBox="1"/>
          <p:nvPr/>
        </p:nvSpPr>
        <p:spPr>
          <a:xfrm>
            <a:off x="9060435" y="6381750"/>
            <a:ext cx="266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https://www.nextptr.com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4827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991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Bierstadt</vt:lpstr>
      <vt:lpstr>Consolas</vt:lpstr>
      <vt:lpstr>Times New Roman</vt:lpstr>
      <vt:lpstr>BevelVTI</vt:lpstr>
      <vt:lpstr>Rješenje Nagradnog Zadatka</vt:lpstr>
      <vt:lpstr>Ideja Zadatka</vt:lpstr>
      <vt:lpstr>Programski kod zadatka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Rješenje Nagradnog Zadatka</dc:title>
  <dc:creator>Srđan Lazić</dc:creator>
  <cp:lastModifiedBy>Srđan Lazić</cp:lastModifiedBy>
  <cp:revision>32</cp:revision>
  <dcterms:created xsi:type="dcterms:W3CDTF">2022-03-27T12:17:33Z</dcterms:created>
  <dcterms:modified xsi:type="dcterms:W3CDTF">2022-03-27T20:45:18Z</dcterms:modified>
</cp:coreProperties>
</file>