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
      <p:font typeface="Roboto" panose="02000000000000000000" pitchFamily="2"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256" autoAdjust="0"/>
  </p:normalViewPr>
  <p:slideViewPr>
    <p:cSldViewPr snapToGrid="0">
      <p:cViewPr varScale="1">
        <p:scale>
          <a:sx n="114" d="100"/>
          <a:sy n="114" d="100"/>
        </p:scale>
        <p:origin x="1075"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4448f967c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4448f967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4448f967c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4448f967c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4448f967c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4448f967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4448f967c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4448f967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4448f967c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4448f967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4448f967c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4448f967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4448f967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4448f967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4448f967c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4448f967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4448f967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4448f967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4448f967c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4448f967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4448f967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4448f967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4448f967c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4448f967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4448f967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4448f967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4448f967c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4448f967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SpineNet: Learning Scale-Permuter Backbone for Recognition and Localization</a:t>
            </a:r>
            <a:endParaRPr/>
          </a:p>
        </p:txBody>
      </p:sp>
      <p:sp>
        <p:nvSpPr>
          <p:cNvPr id="87" name="Google Shape;87;p13"/>
          <p:cNvSpPr txBox="1">
            <a:spLocks noGrp="1"/>
          </p:cNvSpPr>
          <p:nvPr>
            <p:ph type="subTitle" idx="1"/>
          </p:nvPr>
        </p:nvSpPr>
        <p:spPr>
          <a:xfrm>
            <a:off x="784452" y="3600600"/>
            <a:ext cx="7688100" cy="54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Rushayed Ali Faiaz	</a:t>
            </a:r>
            <a:endParaRPr/>
          </a:p>
          <a:p>
            <a:pPr marL="0" lvl="0" indent="0" algn="l" rtl="0">
              <a:spcBef>
                <a:spcPts val="0"/>
              </a:spcBef>
              <a:spcAft>
                <a:spcPts val="0"/>
              </a:spcAft>
              <a:buNone/>
            </a:pPr>
            <a:r>
              <a:rPr lang="en"/>
              <a:t>21301717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7650" y="594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Search Space and Efficiency</a:t>
            </a:r>
            <a:endParaRPr/>
          </a:p>
        </p:txBody>
      </p:sp>
      <p:sp>
        <p:nvSpPr>
          <p:cNvPr id="141" name="Google Shape;141;p22"/>
          <p:cNvSpPr txBox="1">
            <a:spLocks noGrp="1"/>
          </p:cNvSpPr>
          <p:nvPr>
            <p:ph type="body" idx="1"/>
          </p:nvPr>
        </p:nvSpPr>
        <p:spPr>
          <a:xfrm>
            <a:off x="729450" y="1386225"/>
            <a:ext cx="7688700" cy="295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74151"/>
                </a:solidFill>
              </a:rPr>
              <a:t>Permutations of Feature Blocks and Input Connections:</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Candidate models in the search space maintain similar computational efficiency to ResNet-50 by permuting the ordering of feature blocks. Additionally, input connections for each feature block are explored during the NAS process, contributing to the flexibility of the learned architecture.</a:t>
            </a:r>
            <a:endParaRPr>
              <a:solidFill>
                <a:srgbClr val="374151"/>
              </a:solidFill>
            </a:endParaRPr>
          </a:p>
          <a:p>
            <a:pPr marL="0" lvl="0" indent="0" algn="l" rtl="0">
              <a:spcBef>
                <a:spcPts val="0"/>
              </a:spcBef>
              <a:spcAft>
                <a:spcPts val="0"/>
              </a:spcAft>
              <a:buNone/>
            </a:pPr>
            <a:r>
              <a:rPr lang="en">
                <a:solidFill>
                  <a:srgbClr val="374151"/>
                </a:solidFill>
              </a:rPr>
              <a:t>Efficiency Improvements with FLOPs Adjustment:</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The learned scale-permuted model outperforms ResNet-50-FPN in object detection tasks, achieving a significant increase in Average Precision (AP) (+2.9%) with comparable computational efficiency. Further efficiency improvements (-10% FLOPs) are achieved by introducing search options to adjust scale and type for each candidate feature block.</a:t>
            </a:r>
            <a:endParaRPr>
              <a:solidFill>
                <a:srgbClr val="374151"/>
              </a:solidFill>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Comparision</a:t>
            </a:r>
            <a:endParaRPr/>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74151"/>
                </a:solidFill>
              </a:rPr>
              <a:t>SpineNet Outperforms ResNet-50-FPN (AP +2.9%):</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The proposed scale-permuted backbone architecture, named SpineNet, exhibits superior performance compared to ResNet-50-FPN in object detection tasks. The substantial increase in AP highlights the effectiveness of the scale-permuted model.</a:t>
            </a:r>
            <a:endParaRPr>
              <a:solidFill>
                <a:srgbClr val="374151"/>
              </a:solidFill>
            </a:endParaRPr>
          </a:p>
          <a:p>
            <a:pPr marL="0" lvl="0" indent="0" algn="l" rtl="0">
              <a:spcBef>
                <a:spcPts val="0"/>
              </a:spcBef>
              <a:spcAft>
                <a:spcPts val="0"/>
              </a:spcAft>
              <a:buNone/>
            </a:pPr>
            <a:r>
              <a:rPr lang="en">
                <a:solidFill>
                  <a:srgbClr val="374151"/>
                </a:solidFill>
              </a:rPr>
              <a:t>Enhanced Efficiency (-10% FLOPs):</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Efficiency gains are realized through careful adjustments to the learned architecture, resulting in a 10% reduction in FLOPs (Floating Point Operations Per Second) while maintaining or improving performance.</a:t>
            </a:r>
            <a:endParaRPr>
              <a:solidFill>
                <a:srgbClr val="374151"/>
              </a:solidFill>
            </a:endParaRPr>
          </a:p>
          <a:p>
            <a:pPr marL="0" lvl="0" indent="0" algn="l" rtl="0">
              <a:spcBef>
                <a:spcPts val="0"/>
              </a:spcBef>
              <a:spcAft>
                <a:spcPts val="1200"/>
              </a:spcAft>
              <a:buNone/>
            </a:pP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572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Versatility of SpineNet</a:t>
            </a:r>
            <a:endParaRPr/>
          </a:p>
        </p:txBody>
      </p:sp>
      <p:sp>
        <p:nvSpPr>
          <p:cNvPr id="153" name="Google Shape;153;p24"/>
          <p:cNvSpPr txBox="1">
            <a:spLocks noGrp="1"/>
          </p:cNvSpPr>
          <p:nvPr>
            <p:ph type="body" idx="1"/>
          </p:nvPr>
        </p:nvSpPr>
        <p:spPr>
          <a:xfrm>
            <a:off x="729450" y="1419125"/>
            <a:ext cx="7688700" cy="29208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solidFill>
                <a:srgbClr val="374151"/>
              </a:solidFill>
            </a:endParaRPr>
          </a:p>
          <a:p>
            <a:pPr marL="0" lvl="0" indent="0" algn="l" rtl="0">
              <a:spcBef>
                <a:spcPts val="0"/>
              </a:spcBef>
              <a:spcAft>
                <a:spcPts val="0"/>
              </a:spcAft>
              <a:buNone/>
            </a:pPr>
            <a:r>
              <a:rPr lang="en">
                <a:solidFill>
                  <a:srgbClr val="000000"/>
                </a:solidFill>
              </a:rPr>
              <a:t>          Transferability to ImageNet and iNaturalist Classification:</a:t>
            </a:r>
            <a:endParaRPr>
              <a:solidFill>
                <a:srgbClr val="374151"/>
              </a:solidFill>
            </a:endParaRPr>
          </a:p>
          <a:p>
            <a:pPr marL="457200" lvl="0" indent="-228600" algn="l" rtl="0">
              <a:spcBef>
                <a:spcPts val="0"/>
              </a:spcBef>
              <a:spcAft>
                <a:spcPts val="0"/>
              </a:spcAft>
              <a:buClr>
                <a:srgbClr val="374151"/>
              </a:buClr>
              <a:buSzPts val="1400"/>
              <a:buFont typeface="Lato"/>
              <a:buNone/>
            </a:pPr>
            <a:br>
              <a:rPr lang="en">
                <a:solidFill>
                  <a:srgbClr val="374151"/>
                </a:solidFill>
              </a:rPr>
            </a:br>
            <a:r>
              <a:rPr lang="en">
                <a:solidFill>
                  <a:srgbClr val="374151"/>
                </a:solidFill>
              </a:rPr>
              <a:t>Despite being learned with a focus on object detection, SpineNet demonstrates transferability to classification tasks. Evaluation on ImageNet and iNaturalist datasets reveals its versatility, showcasing a 5% improvement in top-1 accuracy on iNaturalist.</a:t>
            </a:r>
            <a:endParaRPr sz="1400">
              <a:solidFill>
                <a:srgbClr val="374151"/>
              </a:solidFill>
            </a:endParaRPr>
          </a:p>
          <a:p>
            <a:pPr marL="0" lvl="0" indent="0" algn="l" rtl="0">
              <a:spcBef>
                <a:spcPts val="0"/>
              </a:spcBef>
              <a:spcAft>
                <a:spcPts val="1200"/>
              </a:spcAft>
              <a:buNone/>
            </a:pP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Unified Model Architecture</a:t>
            </a:r>
            <a:endParaRPr/>
          </a:p>
        </p:txBody>
      </p:sp>
      <p:sp>
        <p:nvSpPr>
          <p:cNvPr id="159" name="Google Shape;15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rgbClr val="374151"/>
                </a:solidFill>
              </a:rPr>
              <a:t>Direct Application of SpineNet to Classification Tasks:</a:t>
            </a:r>
            <a:endParaRPr>
              <a:solidFill>
                <a:srgbClr val="374151"/>
              </a:solidFill>
            </a:endParaRPr>
          </a:p>
          <a:p>
            <a:pPr marL="457200" lvl="0" indent="-228600" algn="l" rtl="0">
              <a:spcBef>
                <a:spcPts val="0"/>
              </a:spcBef>
              <a:spcAft>
                <a:spcPts val="0"/>
              </a:spcAft>
              <a:buClr>
                <a:srgbClr val="374151"/>
              </a:buClr>
              <a:buSzPct val="100000"/>
              <a:buFont typeface="Lato"/>
              <a:buNone/>
            </a:pPr>
            <a:r>
              <a:rPr lang="en">
                <a:solidFill>
                  <a:srgbClr val="374151"/>
                </a:solidFill>
              </a:rPr>
              <a:t>SpineNet's architecture, initially tailored for object detection, directly applies to classification tasks. This highlights the adaptability and potential of the scale-permuted backbone as a unified architecture for various visual recognition tasks.</a:t>
            </a:r>
            <a:endParaRPr>
              <a:solidFill>
                <a:srgbClr val="374151"/>
              </a:solidFill>
            </a:endParaRPr>
          </a:p>
          <a:p>
            <a:pPr marL="457200" lvl="0" indent="0" algn="l" rtl="0">
              <a:spcBef>
                <a:spcPts val="0"/>
              </a:spcBef>
              <a:spcAft>
                <a:spcPts val="0"/>
              </a:spcAft>
              <a:buNone/>
            </a:pPr>
            <a:endParaRPr>
              <a:solidFill>
                <a:srgbClr val="374151"/>
              </a:solidFill>
            </a:endParaRPr>
          </a:p>
          <a:p>
            <a:pPr marL="0" lvl="0" indent="0" algn="l" rtl="0">
              <a:spcBef>
                <a:spcPts val="0"/>
              </a:spcBef>
              <a:spcAft>
                <a:spcPts val="0"/>
              </a:spcAft>
              <a:buNone/>
            </a:pPr>
            <a:r>
              <a:rPr lang="en">
                <a:solidFill>
                  <a:srgbClr val="374151"/>
                </a:solidFill>
              </a:rPr>
              <a:t>Versatility and Potential as a Unified Model Architecture:</a:t>
            </a:r>
            <a:endParaRPr>
              <a:solidFill>
                <a:srgbClr val="374151"/>
              </a:solidFill>
            </a:endParaRPr>
          </a:p>
          <a:p>
            <a:pPr marL="457200" lvl="0" indent="-228600" algn="l" rtl="0">
              <a:spcBef>
                <a:spcPts val="0"/>
              </a:spcBef>
              <a:spcAft>
                <a:spcPts val="0"/>
              </a:spcAft>
              <a:buClr>
                <a:srgbClr val="374151"/>
              </a:buClr>
              <a:buSzPct val="100000"/>
              <a:buFont typeface="Lato"/>
              <a:buNone/>
            </a:pPr>
            <a:r>
              <a:rPr lang="en">
                <a:solidFill>
                  <a:srgbClr val="374151"/>
                </a:solidFill>
              </a:rPr>
              <a:t>The scale-permuted model's versatility, demonstrated across object detection and classification tasks, positions it as a potential unified model architecture. Its ability to address challenges in recognition and localization makes it a promising solution for diverse visual recognition applications.</a:t>
            </a:r>
            <a:endParaRPr>
              <a:solidFill>
                <a:srgbClr val="374151"/>
              </a:solidFill>
            </a:endParaRPr>
          </a:p>
          <a:p>
            <a:pPr marL="457200" lvl="0" indent="-228600" algn="l" rtl="0">
              <a:spcBef>
                <a:spcPts val="0"/>
              </a:spcBef>
              <a:spcAft>
                <a:spcPts val="0"/>
              </a:spcAft>
              <a:buClr>
                <a:srgbClr val="374151"/>
              </a:buClr>
              <a:buSzPct val="92857"/>
              <a:buFont typeface="Roboto"/>
              <a:buNone/>
            </a:pPr>
            <a:endParaRPr sz="1400">
              <a:solidFill>
                <a:srgbClr val="374151"/>
              </a:solidFill>
            </a:endParaRPr>
          </a:p>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65" name="Google Shape;165;p26"/>
          <p:cNvSpPr txBox="1">
            <a:spLocks noGrp="1"/>
          </p:cNvSpPr>
          <p:nvPr>
            <p:ph type="body" idx="1"/>
          </p:nvPr>
        </p:nvSpPr>
        <p:spPr>
          <a:xfrm>
            <a:off x="7276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Scale-Permuted Model: A Revolutionary Backbone Design:</a:t>
            </a:r>
            <a:endParaRPr>
              <a:solidFill>
                <a:srgbClr val="374151"/>
              </a:solidFill>
            </a:endParaRPr>
          </a:p>
          <a:p>
            <a:pPr marL="0" lvl="0" indent="0" algn="l" rtl="0">
              <a:spcBef>
                <a:spcPts val="1200"/>
              </a:spcBef>
              <a:spcAft>
                <a:spcPts val="1200"/>
              </a:spcAft>
              <a:buNone/>
            </a:pPr>
            <a:r>
              <a:rPr lang="en">
                <a:solidFill>
                  <a:srgbClr val="374151"/>
                </a:solidFill>
              </a:rPr>
              <a:t>The scale-permuted meta-architecture introduces a revolutionary design for backbone models in visual recognition. Its unique features, such as dynamic scaling and cross-scale connections, mark a significant departure from conventional scale-decreased models, addressing critical limitations in contemporary architectures.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a:t>
            </a:r>
            <a:endParaRPr/>
          </a:p>
        </p:txBody>
      </p:sp>
      <p:sp>
        <p:nvSpPr>
          <p:cNvPr id="171" name="Google Shape;171;p27"/>
          <p:cNvSpPr txBox="1">
            <a:spLocks noGrp="1"/>
          </p:cNvSpPr>
          <p:nvPr>
            <p:ph type="body" idx="1"/>
          </p:nvPr>
        </p:nvSpPr>
        <p:spPr>
          <a:xfrm>
            <a:off x="727650" y="2067900"/>
            <a:ext cx="7688700" cy="2261100"/>
          </a:xfrm>
          <a:prstGeom prst="rect">
            <a:avLst/>
          </a:prstGeom>
        </p:spPr>
        <p:txBody>
          <a:bodyPr spcFirstLastPara="1" wrap="square" lIns="91425" tIns="91425" rIns="91425" bIns="91425" anchor="t" anchorCtr="0">
            <a:normAutofit fontScale="85000" lnSpcReduction="10000"/>
          </a:bodyPr>
          <a:lstStyle/>
          <a:p>
            <a:pPr rtl="0">
              <a:spcBef>
                <a:spcPts val="0"/>
              </a:spcBef>
              <a:spcAft>
                <a:spcPts val="1200"/>
              </a:spcAft>
            </a:pPr>
            <a:r>
              <a:rPr lang="en-US" sz="1800" b="0" i="0" u="none" strike="noStrike" dirty="0">
                <a:solidFill>
                  <a:srgbClr val="000000"/>
                </a:solidFill>
                <a:effectLst/>
                <a:latin typeface="Lato" panose="020F0502020204030203" pitchFamily="34" charset="0"/>
              </a:rPr>
              <a:t>The paper doesn’t extensively discuss the computational complexity introduced by the scale-permuted model, which may impact resource requirements. </a:t>
            </a:r>
            <a:endParaRPr lang="en-US" b="0" dirty="0">
              <a:effectLst/>
            </a:endParaRPr>
          </a:p>
          <a:p>
            <a:pPr rtl="0">
              <a:spcBef>
                <a:spcPts val="0"/>
              </a:spcBef>
              <a:spcAft>
                <a:spcPts val="1200"/>
              </a:spcAft>
            </a:pPr>
            <a:r>
              <a:rPr lang="en-US" sz="1800" b="0" i="0" u="none" strike="noStrike" dirty="0">
                <a:solidFill>
                  <a:srgbClr val="000000"/>
                </a:solidFill>
                <a:effectLst/>
                <a:latin typeface="Lato" panose="020F0502020204030203" pitchFamily="34" charset="0"/>
              </a:rPr>
              <a:t> The Second Limitation is the generalization of the proposed model to various tasks or datasets beyond object detection and classification is not addressed.</a:t>
            </a:r>
            <a:endParaRPr lang="en-US" b="0" dirty="0">
              <a:effectLst/>
            </a:endParaRPr>
          </a:p>
          <a:p>
            <a:br>
              <a:rPr lang="en-US" dirty="0"/>
            </a:b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6277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93" name="Google Shape;93;p14"/>
          <p:cNvSpPr txBox="1">
            <a:spLocks noGrp="1"/>
          </p:cNvSpPr>
          <p:nvPr>
            <p:ph type="body" idx="1"/>
          </p:nvPr>
        </p:nvSpPr>
        <p:spPr>
          <a:xfrm>
            <a:off x="729450" y="1452025"/>
            <a:ext cx="7688700" cy="2887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Introduction</a:t>
            </a:r>
            <a:endParaRPr/>
          </a:p>
          <a:p>
            <a:pPr marL="457200" lvl="0" indent="-311150" algn="l" rtl="0">
              <a:spcBef>
                <a:spcPts val="0"/>
              </a:spcBef>
              <a:spcAft>
                <a:spcPts val="0"/>
              </a:spcAft>
              <a:buClr>
                <a:srgbClr val="666666"/>
              </a:buClr>
              <a:buSzPts val="1300"/>
              <a:buAutoNum type="arabicPeriod"/>
            </a:pPr>
            <a:r>
              <a:rPr lang="en">
                <a:solidFill>
                  <a:srgbClr val="666666"/>
                </a:solidFill>
                <a:highlight>
                  <a:schemeClr val="lt1"/>
                </a:highlight>
              </a:rPr>
              <a:t>Limitations of Scale-Decreased Models</a:t>
            </a:r>
            <a:endParaRPr>
              <a:solidFill>
                <a:srgbClr val="666666"/>
              </a:solidFill>
              <a:highlight>
                <a:schemeClr val="lt1"/>
              </a:highlight>
            </a:endParaRPr>
          </a:p>
          <a:p>
            <a:pPr marL="457200" lvl="0" indent="-311150" algn="l" rtl="0">
              <a:spcBef>
                <a:spcPts val="0"/>
              </a:spcBef>
              <a:spcAft>
                <a:spcPts val="0"/>
              </a:spcAft>
              <a:buClr>
                <a:srgbClr val="666666"/>
              </a:buClr>
              <a:buSzPts val="1300"/>
              <a:buAutoNum type="arabicPeriod"/>
            </a:pPr>
            <a:r>
              <a:rPr lang="en">
                <a:solidFill>
                  <a:srgbClr val="666666"/>
                </a:solidFill>
                <a:highlight>
                  <a:schemeClr val="lt1"/>
                </a:highlight>
              </a:rPr>
              <a:t>Multi-Scale Encoder-Decoder Architectures</a:t>
            </a:r>
            <a:endParaRPr>
              <a:solidFill>
                <a:srgbClr val="666666"/>
              </a:solidFill>
              <a:highlight>
                <a:schemeClr val="lt1"/>
              </a:highlight>
            </a:endParaRPr>
          </a:p>
          <a:p>
            <a:pPr marL="457200" lvl="0" indent="-311150" algn="l" rtl="0">
              <a:spcBef>
                <a:spcPts val="0"/>
              </a:spcBef>
              <a:spcAft>
                <a:spcPts val="0"/>
              </a:spcAft>
              <a:buClr>
                <a:srgbClr val="666666"/>
              </a:buClr>
              <a:buSzPts val="1300"/>
              <a:buAutoNum type="arabicPeriod"/>
            </a:pPr>
            <a:r>
              <a:rPr lang="en">
                <a:solidFill>
                  <a:srgbClr val="666666"/>
                </a:solidFill>
                <a:highlight>
                  <a:schemeClr val="lt1"/>
                </a:highlight>
              </a:rPr>
              <a:t>Scale-Permuted Model Proposal</a:t>
            </a:r>
            <a:endParaRPr>
              <a:solidFill>
                <a:srgbClr val="666666"/>
              </a:solidFill>
              <a:highlight>
                <a:schemeClr val="lt1"/>
              </a:highlight>
            </a:endParaRPr>
          </a:p>
          <a:p>
            <a:pPr marL="457200" lvl="0" indent="-311150" algn="l" rtl="0">
              <a:spcBef>
                <a:spcPts val="0"/>
              </a:spcBef>
              <a:spcAft>
                <a:spcPts val="0"/>
              </a:spcAft>
              <a:buClr>
                <a:srgbClr val="666666"/>
              </a:buClr>
              <a:buSzPts val="1300"/>
              <a:buAutoNum type="arabicPeriod"/>
            </a:pPr>
            <a:r>
              <a:rPr lang="en">
                <a:solidFill>
                  <a:srgbClr val="666666"/>
                </a:solidFill>
                <a:highlight>
                  <a:schemeClr val="lt1"/>
                </a:highlight>
              </a:rPr>
              <a:t>Meta-Architecture Design Complexity</a:t>
            </a:r>
            <a:endParaRPr>
              <a:solidFill>
                <a:srgbClr val="666666"/>
              </a:solidFill>
              <a:highlight>
                <a:schemeClr val="lt1"/>
              </a:highlight>
            </a:endParaRPr>
          </a:p>
          <a:p>
            <a:pPr marL="457200" lvl="0" indent="-311150" algn="l" rtl="0">
              <a:spcBef>
                <a:spcPts val="0"/>
              </a:spcBef>
              <a:spcAft>
                <a:spcPts val="0"/>
              </a:spcAft>
              <a:buClr>
                <a:srgbClr val="666666"/>
              </a:buClr>
              <a:buSzPts val="1300"/>
              <a:buAutoNum type="arabicPeriod"/>
            </a:pPr>
            <a:r>
              <a:rPr lang="en">
                <a:solidFill>
                  <a:srgbClr val="666666"/>
                </a:solidFill>
                <a:highlight>
                  <a:schemeClr val="lt1"/>
                </a:highlight>
              </a:rPr>
              <a:t>NAS-FPN and Object Detection</a:t>
            </a:r>
            <a:endParaRPr>
              <a:solidFill>
                <a:srgbClr val="666666"/>
              </a:solidFill>
              <a:highlight>
                <a:schemeClr val="lt1"/>
              </a:highlight>
            </a:endParaRPr>
          </a:p>
          <a:p>
            <a:pPr marL="457200" lvl="0" indent="-311150" algn="l" rtl="0">
              <a:spcBef>
                <a:spcPts val="0"/>
              </a:spcBef>
              <a:spcAft>
                <a:spcPts val="0"/>
              </a:spcAft>
              <a:buClr>
                <a:srgbClr val="666666"/>
              </a:buClr>
              <a:buSzPts val="1300"/>
              <a:buAutoNum type="arabicPeriod"/>
            </a:pPr>
            <a:r>
              <a:rPr lang="en">
                <a:solidFill>
                  <a:srgbClr val="666666"/>
                </a:solidFill>
                <a:highlight>
                  <a:schemeClr val="lt1"/>
                </a:highlight>
              </a:rPr>
              <a:t>Scale-Permuted Backbone: SpineNet</a:t>
            </a:r>
            <a:endParaRPr>
              <a:solidFill>
                <a:srgbClr val="666666"/>
              </a:solidFill>
              <a:highlight>
                <a:schemeClr val="lt1"/>
              </a:highlight>
            </a:endParaRPr>
          </a:p>
          <a:p>
            <a:pPr marL="457200" lvl="0" indent="-311150" algn="l" rtl="0">
              <a:spcBef>
                <a:spcPts val="0"/>
              </a:spcBef>
              <a:spcAft>
                <a:spcPts val="0"/>
              </a:spcAft>
              <a:buClr>
                <a:srgbClr val="666666"/>
              </a:buClr>
              <a:buSzPts val="1300"/>
              <a:buAutoNum type="arabicPeriod"/>
            </a:pPr>
            <a:r>
              <a:rPr lang="en">
                <a:solidFill>
                  <a:srgbClr val="666666"/>
                </a:solidFill>
                <a:highlight>
                  <a:schemeClr val="lt1"/>
                </a:highlight>
              </a:rPr>
              <a:t>Search Space and Efficiency</a:t>
            </a:r>
            <a:endParaRPr>
              <a:solidFill>
                <a:srgbClr val="666666"/>
              </a:solidFill>
              <a:highlight>
                <a:schemeClr val="lt1"/>
              </a:highlight>
            </a:endParaRPr>
          </a:p>
          <a:p>
            <a:pPr marL="457200" lvl="0" indent="-311150" algn="l" rtl="0">
              <a:spcBef>
                <a:spcPts val="0"/>
              </a:spcBef>
              <a:spcAft>
                <a:spcPts val="0"/>
              </a:spcAft>
              <a:buClr>
                <a:srgbClr val="666666"/>
              </a:buClr>
              <a:buSzPts val="1300"/>
              <a:buAutoNum type="arabicPeriod"/>
            </a:pPr>
            <a:r>
              <a:rPr lang="en">
                <a:solidFill>
                  <a:srgbClr val="666666"/>
                </a:solidFill>
                <a:highlight>
                  <a:schemeClr val="lt1"/>
                </a:highlight>
              </a:rPr>
              <a:t>Performance Comparison</a:t>
            </a:r>
            <a:endParaRPr>
              <a:solidFill>
                <a:srgbClr val="666666"/>
              </a:solidFill>
              <a:highlight>
                <a:schemeClr val="lt1"/>
              </a:highlight>
            </a:endParaRPr>
          </a:p>
          <a:p>
            <a:pPr marL="457200" lvl="0" indent="-311150" algn="l" rtl="0">
              <a:spcBef>
                <a:spcPts val="0"/>
              </a:spcBef>
              <a:spcAft>
                <a:spcPts val="0"/>
              </a:spcAft>
              <a:buClr>
                <a:srgbClr val="666666"/>
              </a:buClr>
              <a:buSzPts val="1300"/>
              <a:buAutoNum type="arabicPeriod"/>
            </a:pPr>
            <a:r>
              <a:rPr lang="en">
                <a:solidFill>
                  <a:srgbClr val="666666"/>
                </a:solidFill>
                <a:highlight>
                  <a:schemeClr val="lt1"/>
                </a:highlight>
              </a:rPr>
              <a:t>Versatility of SpineNet</a:t>
            </a:r>
            <a:endParaRPr>
              <a:solidFill>
                <a:srgbClr val="666666"/>
              </a:solidFill>
              <a:highlight>
                <a:schemeClr val="lt1"/>
              </a:highlight>
            </a:endParaRPr>
          </a:p>
          <a:p>
            <a:pPr marL="457200" lvl="0" indent="-311150" algn="l" rtl="0">
              <a:spcBef>
                <a:spcPts val="0"/>
              </a:spcBef>
              <a:spcAft>
                <a:spcPts val="0"/>
              </a:spcAft>
              <a:buClr>
                <a:srgbClr val="666666"/>
              </a:buClr>
              <a:buSzPts val="1300"/>
              <a:buAutoNum type="arabicPeriod"/>
            </a:pPr>
            <a:r>
              <a:rPr lang="en">
                <a:solidFill>
                  <a:srgbClr val="666666"/>
                </a:solidFill>
                <a:highlight>
                  <a:schemeClr val="lt1"/>
                </a:highlight>
              </a:rPr>
              <a:t>Unified Model Architecture</a:t>
            </a:r>
            <a:endParaRPr>
              <a:solidFill>
                <a:srgbClr val="666666"/>
              </a:solidFill>
              <a:highlight>
                <a:schemeClr val="lt1"/>
              </a:highlight>
            </a:endParaRPr>
          </a:p>
          <a:p>
            <a:pPr marL="457200" lvl="0" indent="-311150" algn="l" rtl="0">
              <a:spcBef>
                <a:spcPts val="0"/>
              </a:spcBef>
              <a:spcAft>
                <a:spcPts val="0"/>
              </a:spcAft>
              <a:buClr>
                <a:srgbClr val="666666"/>
              </a:buClr>
              <a:buSzPts val="1300"/>
              <a:buAutoNum type="arabicPeriod"/>
            </a:pPr>
            <a:r>
              <a:rPr lang="en">
                <a:solidFill>
                  <a:srgbClr val="666666"/>
                </a:solidFill>
                <a:highlight>
                  <a:schemeClr val="lt1"/>
                </a:highlight>
              </a:rPr>
              <a:t>Conclusion</a:t>
            </a:r>
            <a:endParaRPr>
              <a:solidFill>
                <a:srgbClr val="666666"/>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8032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9" name="Google Shape;99;p15"/>
          <p:cNvSpPr txBox="1">
            <a:spLocks noGrp="1"/>
          </p:cNvSpPr>
          <p:nvPr>
            <p:ph type="body" idx="1"/>
          </p:nvPr>
        </p:nvSpPr>
        <p:spPr>
          <a:xfrm>
            <a:off x="784300" y="1629225"/>
            <a:ext cx="7688700" cy="31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74151"/>
                </a:solidFill>
              </a:rPr>
              <a:t>Evolution in Convolutional Neural Networks (CNNs):</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Convolutional Neural Networks (CNNs) have witnessed significant progress in recent years, with enhancements in depth and width. Despite these improvements, the underlying meta-architecture, encoding input images into features with monotonically decreased resolutions, remains largely unchanged.</a:t>
            </a:r>
            <a:endParaRPr>
              <a:solidFill>
                <a:srgbClr val="374151"/>
              </a:solidFill>
            </a:endParaRPr>
          </a:p>
          <a:p>
            <a:pPr marL="0" lvl="0" indent="0" algn="l" rtl="0">
              <a:spcBef>
                <a:spcPts val="0"/>
              </a:spcBef>
              <a:spcAft>
                <a:spcPts val="0"/>
              </a:spcAft>
              <a:buNone/>
            </a:pPr>
            <a:endParaRPr>
              <a:solidFill>
                <a:srgbClr val="374151"/>
              </a:solidFill>
            </a:endParaRPr>
          </a:p>
          <a:p>
            <a:pPr marL="0" lvl="0" indent="0" algn="l" rtl="0">
              <a:spcBef>
                <a:spcPts val="1200"/>
              </a:spcBef>
              <a:spcAft>
                <a:spcPts val="0"/>
              </a:spcAft>
              <a:buNone/>
            </a:pPr>
            <a:r>
              <a:rPr lang="en">
                <a:solidFill>
                  <a:srgbClr val="374151"/>
                </a:solidFill>
              </a:rPr>
              <a:t>Unchanged Meta-Architecture Despite Network Enhancements:</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While CNNs have become more powerful through increased depth and width, the fundamental meta-architecture for encoding image features has persisted. This unchanged approach raises questions about its suitability for evolving demands in visual recognition tasks.</a:t>
            </a:r>
            <a:endParaRPr>
              <a:solidFill>
                <a:srgbClr val="374151"/>
              </a:solidFill>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649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of Scale-Decreased Models</a:t>
            </a:r>
            <a:endParaRPr/>
          </a:p>
        </p:txBody>
      </p:sp>
      <p:sp>
        <p:nvSpPr>
          <p:cNvPr id="105" name="Google Shape;105;p16"/>
          <p:cNvSpPr txBox="1">
            <a:spLocks noGrp="1"/>
          </p:cNvSpPr>
          <p:nvPr>
            <p:ph type="body" idx="1"/>
          </p:nvPr>
        </p:nvSpPr>
        <p:spPr>
          <a:xfrm>
            <a:off x="727650" y="1364425"/>
            <a:ext cx="7688700" cy="336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74151"/>
                </a:solidFill>
              </a:rPr>
              <a:t>Challenges in Multi-Scale Visual Recognition:</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Multi-scale visual recognition tasks, such as object detection and segmentation, pose challenges for scale-decreased models. These models struggle to provide strong features for tasks where both recognition and precise localization of objects are essential.</a:t>
            </a:r>
            <a:endParaRPr>
              <a:solidFill>
                <a:srgbClr val="374151"/>
              </a:solidFill>
            </a:endParaRPr>
          </a:p>
          <a:p>
            <a:pPr marL="0" lvl="0" indent="0" algn="l" rtl="0">
              <a:spcBef>
                <a:spcPts val="0"/>
              </a:spcBef>
              <a:spcAft>
                <a:spcPts val="0"/>
              </a:spcAft>
              <a:buNone/>
            </a:pPr>
            <a:endParaRPr>
              <a:solidFill>
                <a:srgbClr val="374151"/>
              </a:solidFill>
            </a:endParaRPr>
          </a:p>
          <a:p>
            <a:pPr marL="0" lvl="0" indent="0" algn="l" rtl="0">
              <a:spcBef>
                <a:spcPts val="1200"/>
              </a:spcBef>
              <a:spcAft>
                <a:spcPts val="0"/>
              </a:spcAft>
              <a:buNone/>
            </a:pPr>
            <a:r>
              <a:rPr lang="en">
                <a:solidFill>
                  <a:srgbClr val="374151"/>
                </a:solidFill>
              </a:rPr>
              <a:t>Issues with Recognition and Localization in Small Objects:</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Recognizing small objects becomes problematic with scale-decreased models, as their low feature resolution hinders accurate detection. This limitation highlights the need for innovative approaches that can address recognition challenges across diverse scales.</a:t>
            </a:r>
            <a:endParaRPr>
              <a:solidFill>
                <a:srgbClr val="374151"/>
              </a:solidFil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847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Multi-Scale encoder-decoder Architectures</a:t>
            </a:r>
            <a:endParaRPr/>
          </a:p>
        </p:txBody>
      </p:sp>
      <p:sp>
        <p:nvSpPr>
          <p:cNvPr id="111" name="Google Shape;111;p17"/>
          <p:cNvSpPr txBox="1">
            <a:spLocks noGrp="1"/>
          </p:cNvSpPr>
          <p:nvPr>
            <p:ph type="body" idx="1"/>
          </p:nvPr>
        </p:nvSpPr>
        <p:spPr>
          <a:xfrm>
            <a:off x="727650" y="1640200"/>
            <a:ext cx="7688700" cy="303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74151"/>
                </a:solidFill>
              </a:rPr>
              <a:t>Backbone Models vs. Decoder Networks:</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The traditional approach involves using a scale-decreased model as a backbone and adding a decoder network for feature resolution recovery. This conventional design struggles to balance computational efficiency and the demand for high-resolution features.</a:t>
            </a:r>
            <a:endParaRPr>
              <a:solidFill>
                <a:srgbClr val="374151"/>
              </a:solidFill>
            </a:endParaRPr>
          </a:p>
          <a:p>
            <a:pPr marL="0" lvl="0" indent="0" algn="l" rtl="0">
              <a:spcBef>
                <a:spcPts val="0"/>
              </a:spcBef>
              <a:spcAft>
                <a:spcPts val="0"/>
              </a:spcAft>
              <a:buNone/>
            </a:pPr>
            <a:endParaRPr>
              <a:solidFill>
                <a:srgbClr val="374151"/>
              </a:solidFill>
            </a:endParaRPr>
          </a:p>
          <a:p>
            <a:pPr marL="0" lvl="0" indent="0" algn="l" rtl="0">
              <a:spcBef>
                <a:spcPts val="1200"/>
              </a:spcBef>
              <a:spcAft>
                <a:spcPts val="0"/>
              </a:spcAft>
              <a:buNone/>
            </a:pPr>
            <a:r>
              <a:rPr lang="en">
                <a:solidFill>
                  <a:srgbClr val="374151"/>
                </a:solidFill>
              </a:rPr>
              <a:t>Importance of Feature Resolutions in Object Detection:</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Effective object detection relies on high-resolution features, especially for recognizing small objects. The limitations of scale-decreased models in delivering strong multi-scale features underscore the importance of addressing feature resolution challenges.</a:t>
            </a:r>
            <a:endParaRPr>
              <a:solidFill>
                <a:srgbClr val="374151"/>
              </a:solidFill>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Scale Permuted Model Proposal</a:t>
            </a:r>
            <a:endParaRPr/>
          </a:p>
        </p:txBody>
      </p:sp>
      <p:sp>
        <p:nvSpPr>
          <p:cNvPr id="117" name="Google Shape;117;p18"/>
          <p:cNvSpPr txBox="1">
            <a:spLocks noGrp="1"/>
          </p:cNvSpPr>
          <p:nvPr>
            <p:ph type="body" idx="1"/>
          </p:nvPr>
        </p:nvSpPr>
        <p:spPr>
          <a:xfrm>
            <a:off x="727650" y="2177575"/>
            <a:ext cx="7688700" cy="2597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a:solidFill>
                  <a:srgbClr val="374151"/>
                </a:solidFill>
              </a:rPr>
              <a:t>Introducing the Scale-Permuted Meta-Architecture:</a:t>
            </a:r>
            <a:endParaRPr>
              <a:solidFill>
                <a:srgbClr val="374151"/>
              </a:solidFill>
            </a:endParaRPr>
          </a:p>
          <a:p>
            <a:pPr marL="457200" lvl="0" indent="-228600" algn="l" rtl="0">
              <a:lnSpc>
                <a:spcPct val="105000"/>
              </a:lnSpc>
              <a:spcBef>
                <a:spcPts val="1200"/>
              </a:spcBef>
              <a:spcAft>
                <a:spcPts val="0"/>
              </a:spcAft>
              <a:buClr>
                <a:srgbClr val="374151"/>
              </a:buClr>
              <a:buSzPts val="1300"/>
              <a:buFont typeface="Lato"/>
              <a:buNone/>
            </a:pPr>
            <a:r>
              <a:rPr lang="en">
                <a:solidFill>
                  <a:srgbClr val="374151"/>
                </a:solidFill>
              </a:rPr>
              <a:t>To overcome limitations in scale-decreased models, a novel meta-architecture, termed scale-permuted, is proposed. This architecture introduces dynamic scaling and cross-scale connections to enhance feature resolutions across diverse scales.</a:t>
            </a:r>
            <a:endParaRPr>
              <a:solidFill>
                <a:srgbClr val="374151"/>
              </a:solidFill>
            </a:endParaRPr>
          </a:p>
          <a:p>
            <a:pPr marL="0" lvl="0" indent="0" algn="l" rtl="0">
              <a:lnSpc>
                <a:spcPct val="105000"/>
              </a:lnSpc>
              <a:spcBef>
                <a:spcPts val="0"/>
              </a:spcBef>
              <a:spcAft>
                <a:spcPts val="0"/>
              </a:spcAft>
              <a:buNone/>
            </a:pPr>
            <a:endParaRPr>
              <a:solidFill>
                <a:srgbClr val="374151"/>
              </a:solidFill>
            </a:endParaRPr>
          </a:p>
          <a:p>
            <a:pPr marL="0" lvl="0" indent="0" algn="l" rtl="0">
              <a:lnSpc>
                <a:spcPct val="105000"/>
              </a:lnSpc>
              <a:spcBef>
                <a:spcPts val="1200"/>
              </a:spcBef>
              <a:spcAft>
                <a:spcPts val="0"/>
              </a:spcAft>
              <a:buNone/>
            </a:pPr>
            <a:r>
              <a:rPr lang="en">
                <a:solidFill>
                  <a:srgbClr val="374151"/>
                </a:solidFill>
              </a:rPr>
              <a:t>Key Improvements: Dynamic Scaling and Cross-Scale Connections:</a:t>
            </a:r>
            <a:endParaRPr>
              <a:solidFill>
                <a:srgbClr val="374151"/>
              </a:solidFill>
            </a:endParaRPr>
          </a:p>
          <a:p>
            <a:pPr marL="457200" lvl="0" indent="-228600" algn="l" rtl="0">
              <a:lnSpc>
                <a:spcPct val="105000"/>
              </a:lnSpc>
              <a:spcBef>
                <a:spcPts val="1200"/>
              </a:spcBef>
              <a:spcAft>
                <a:spcPts val="0"/>
              </a:spcAft>
              <a:buClr>
                <a:srgbClr val="374151"/>
              </a:buClr>
              <a:buSzPts val="1300"/>
              <a:buFont typeface="Lato"/>
              <a:buNone/>
            </a:pPr>
            <a:r>
              <a:rPr lang="en">
                <a:solidFill>
                  <a:srgbClr val="374151"/>
                </a:solidFill>
              </a:rPr>
              <a:t>The scale-permuted meta-architecture addresses limitations by allowing intermediate feature maps to dynamically increase or decrease scales. Cross-scale connections facilitate robust multi-scale feature fusion, crucial for accurate recognition and localization across diverse objects.</a:t>
            </a:r>
            <a:endParaRPr>
              <a:solidFill>
                <a:srgbClr val="374151"/>
              </a:solidFill>
            </a:endParaRPr>
          </a:p>
          <a:p>
            <a:pPr marL="0" lvl="0" indent="0" algn="l" rtl="0">
              <a:lnSpc>
                <a:spcPct val="105000"/>
              </a:lnSpc>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73300" y="792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Meta Architecture Design Complexity</a:t>
            </a:r>
            <a:endParaRPr/>
          </a:p>
        </p:txBody>
      </p:sp>
      <p:sp>
        <p:nvSpPr>
          <p:cNvPr id="123" name="Google Shape;123;p19"/>
          <p:cNvSpPr txBox="1">
            <a:spLocks noGrp="1"/>
          </p:cNvSpPr>
          <p:nvPr>
            <p:ph type="body" idx="1"/>
          </p:nvPr>
        </p:nvSpPr>
        <p:spPr>
          <a:xfrm>
            <a:off x="773300" y="1715250"/>
            <a:ext cx="7688700" cy="27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74151"/>
                </a:solidFill>
              </a:rPr>
              <a:t>Combinatorial Growth with Model Depth:</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Although the proposed meta-architecture is conceptually simple, the potential design instantiations grow exponentially with model depth. To navigate this complexity, Neural Architecture Search (NAS) is employed to automate the exploration of effective model architectures.</a:t>
            </a:r>
            <a:endParaRPr>
              <a:solidFill>
                <a:srgbClr val="374151"/>
              </a:solidFill>
            </a:endParaRPr>
          </a:p>
          <a:p>
            <a:pPr marL="0" lvl="0" indent="0" algn="l" rtl="0">
              <a:spcBef>
                <a:spcPts val="0"/>
              </a:spcBef>
              <a:spcAft>
                <a:spcPts val="0"/>
              </a:spcAft>
              <a:buNone/>
            </a:pPr>
            <a:r>
              <a:rPr lang="en">
                <a:solidFill>
                  <a:srgbClr val="374151"/>
                </a:solidFill>
              </a:rPr>
              <a:t>Utilizing Neural Architecture Search (NAS) to Overcome Design Challenges:</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Neural Architecture Search (NAS) is employed to learn the backbone model architecture on the COCO dataset. This automated approach enables the discovery of effective combinations of feature blocks and input connections, overcoming the challenges posed by the combinatorial growth of design choices.</a:t>
            </a:r>
            <a:endParaRPr>
              <a:solidFill>
                <a:srgbClr val="374151"/>
              </a:solidFil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583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NAS-FPN and Object Detection</a:t>
            </a:r>
            <a:endParaRPr/>
          </a:p>
        </p:txBody>
      </p:sp>
      <p:sp>
        <p:nvSpPr>
          <p:cNvPr id="129" name="Google Shape;129;p20"/>
          <p:cNvSpPr txBox="1">
            <a:spLocks noGrp="1"/>
          </p:cNvSpPr>
          <p:nvPr>
            <p:ph type="body" idx="1"/>
          </p:nvPr>
        </p:nvSpPr>
        <p:spPr>
          <a:xfrm>
            <a:off x="727650" y="1484925"/>
            <a:ext cx="7688700" cy="3019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solidFill>
                  <a:srgbClr val="374151"/>
                </a:solidFill>
              </a:rPr>
              <a:t>Learning Architecture on COCO Dataset:</a:t>
            </a:r>
            <a:endParaRPr sz="1400">
              <a:solidFill>
                <a:srgbClr val="374151"/>
              </a:solidFill>
            </a:endParaRPr>
          </a:p>
          <a:p>
            <a:pPr marL="457200" lvl="0" indent="-228600" algn="l" rtl="0">
              <a:spcBef>
                <a:spcPts val="1200"/>
              </a:spcBef>
              <a:spcAft>
                <a:spcPts val="0"/>
              </a:spcAft>
              <a:buClr>
                <a:srgbClr val="374151"/>
              </a:buClr>
              <a:buSzPts val="1400"/>
              <a:buFont typeface="Lato"/>
              <a:buNone/>
            </a:pPr>
            <a:r>
              <a:rPr lang="en" sz="1400">
                <a:solidFill>
                  <a:srgbClr val="374151"/>
                </a:solidFill>
              </a:rPr>
              <a:t>The backbone model's architecture is learned through experimentation on the COCO dataset, which demands simultaneous recognition and localization—a critical requirement for object detection tasks.</a:t>
            </a:r>
            <a:endParaRPr sz="1400">
              <a:solidFill>
                <a:srgbClr val="374151"/>
              </a:solidFill>
            </a:endParaRPr>
          </a:p>
          <a:p>
            <a:pPr marL="0" lvl="0" indent="0" algn="l" rtl="0">
              <a:spcBef>
                <a:spcPts val="0"/>
              </a:spcBef>
              <a:spcAft>
                <a:spcPts val="0"/>
              </a:spcAft>
              <a:buNone/>
            </a:pPr>
            <a:endParaRPr sz="1400">
              <a:solidFill>
                <a:srgbClr val="374151"/>
              </a:solidFill>
            </a:endParaRPr>
          </a:p>
          <a:p>
            <a:pPr marL="0" lvl="0" indent="0" algn="l" rtl="0">
              <a:spcBef>
                <a:spcPts val="1200"/>
              </a:spcBef>
              <a:spcAft>
                <a:spcPts val="0"/>
              </a:spcAft>
              <a:buNone/>
            </a:pPr>
            <a:r>
              <a:rPr lang="en" sz="1400">
                <a:solidFill>
                  <a:srgbClr val="374151"/>
                </a:solidFill>
              </a:rPr>
              <a:t>RetinaNet Integration for Simultaneous Recognition and Localization:</a:t>
            </a:r>
            <a:endParaRPr sz="1400">
              <a:solidFill>
                <a:srgbClr val="374151"/>
              </a:solidFill>
            </a:endParaRPr>
          </a:p>
          <a:p>
            <a:pPr marL="457200" lvl="0" indent="-228600" algn="l" rtl="0">
              <a:spcBef>
                <a:spcPts val="1200"/>
              </a:spcBef>
              <a:spcAft>
                <a:spcPts val="0"/>
              </a:spcAft>
              <a:buClr>
                <a:srgbClr val="374151"/>
              </a:buClr>
              <a:buSzPts val="1400"/>
              <a:buFont typeface="Lato"/>
              <a:buNone/>
            </a:pPr>
            <a:r>
              <a:rPr lang="en" sz="1400">
                <a:solidFill>
                  <a:srgbClr val="374151"/>
                </a:solidFill>
              </a:rPr>
              <a:t>The simplicity of the one-stage RetinaNet detector is integrated with the learned backbone model architecture, removing the traditional demarcation between backbone and decoder models</a:t>
            </a:r>
            <a:endParaRPr sz="1400">
              <a:solidFill>
                <a:srgbClr val="374151"/>
              </a:solidFill>
            </a:endParaRPr>
          </a:p>
          <a:p>
            <a:pPr marL="0" lvl="0" indent="0" algn="l" rtl="0">
              <a:spcBef>
                <a:spcPts val="0"/>
              </a:spcBef>
              <a:spcAft>
                <a:spcPts val="12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7650" y="583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Scale Permuted Backbone - SpineNet</a:t>
            </a:r>
            <a:endParaRPr/>
          </a:p>
        </p:txBody>
      </p:sp>
      <p:sp>
        <p:nvSpPr>
          <p:cNvPr id="135" name="Google Shape;135;p21"/>
          <p:cNvSpPr txBox="1">
            <a:spLocks noGrp="1"/>
          </p:cNvSpPr>
          <p:nvPr>
            <p:ph type="body" idx="1"/>
          </p:nvPr>
        </p:nvSpPr>
        <p:spPr>
          <a:xfrm>
            <a:off x="729450" y="1484925"/>
            <a:ext cx="7688700" cy="2855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374151"/>
                </a:solidFill>
              </a:rPr>
              <a:t>Baseline: ResNet-50:</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ResNet-50 serves as the baseline for comparison, and its bottleneck blocks are used as candidate feature blocks in the search space. The goal is to demonstrate the superiority of the proposed scale-permuted model over this widely adopted architecture.</a:t>
            </a:r>
            <a:endParaRPr>
              <a:solidFill>
                <a:srgbClr val="374151"/>
              </a:solidFill>
            </a:endParaRPr>
          </a:p>
          <a:p>
            <a:pPr marL="0" lvl="0" indent="0" algn="l" rtl="0">
              <a:spcBef>
                <a:spcPts val="0"/>
              </a:spcBef>
              <a:spcAft>
                <a:spcPts val="0"/>
              </a:spcAft>
              <a:buNone/>
            </a:pPr>
            <a:endParaRPr>
              <a:solidFill>
                <a:srgbClr val="374151"/>
              </a:solidFill>
            </a:endParaRPr>
          </a:p>
          <a:p>
            <a:pPr marL="0" lvl="0" indent="0" algn="l" rtl="0">
              <a:spcBef>
                <a:spcPts val="1200"/>
              </a:spcBef>
              <a:spcAft>
                <a:spcPts val="0"/>
              </a:spcAft>
              <a:buNone/>
            </a:pPr>
            <a:r>
              <a:rPr lang="en">
                <a:solidFill>
                  <a:srgbClr val="374151"/>
                </a:solidFill>
              </a:rPr>
              <a:t>Learning Bottleneck Blocks as Feature Blocks:</a:t>
            </a:r>
            <a:endParaRPr>
              <a:solidFill>
                <a:srgbClr val="374151"/>
              </a:solidFill>
            </a:endParaRPr>
          </a:p>
          <a:p>
            <a:pPr marL="457200" lvl="0" indent="-228600" algn="l" rtl="0">
              <a:spcBef>
                <a:spcPts val="1200"/>
              </a:spcBef>
              <a:spcAft>
                <a:spcPts val="0"/>
              </a:spcAft>
              <a:buClr>
                <a:srgbClr val="374151"/>
              </a:buClr>
              <a:buSzPts val="1300"/>
              <a:buFont typeface="Lato"/>
              <a:buNone/>
            </a:pPr>
            <a:r>
              <a:rPr lang="en">
                <a:solidFill>
                  <a:srgbClr val="374151"/>
                </a:solidFill>
              </a:rPr>
              <a:t>Bottleneck blocks in ResNet-50 are selected as candidate feature blocks, and permutations of these blocks are learned during the NAS process. This approach maintains a comparable level of computational efficiency to ResNet-50.</a:t>
            </a:r>
            <a:endParaRPr>
              <a:solidFill>
                <a:srgbClr val="374151"/>
              </a:solidFill>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1127</Words>
  <Application>Microsoft Office PowerPoint</Application>
  <PresentationFormat>On-screen Show (16:9)</PresentationFormat>
  <Paragraphs>84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Raleway</vt:lpstr>
      <vt:lpstr>Lato</vt:lpstr>
      <vt:lpstr>Roboto</vt:lpstr>
      <vt:lpstr>Arial</vt:lpstr>
      <vt:lpstr>Streamline</vt:lpstr>
      <vt:lpstr>SpineNet: Learning Scale-Permuter Backbone for Recognition and Localization</vt:lpstr>
      <vt:lpstr>Contents</vt:lpstr>
      <vt:lpstr>Introduction</vt:lpstr>
      <vt:lpstr>Limitations of Scale-Decreased Models</vt:lpstr>
      <vt:lpstr>Multi-Scale encoder-decoder Architectures</vt:lpstr>
      <vt:lpstr>Scale Permuted Model Proposal</vt:lpstr>
      <vt:lpstr>Meta Architecture Design Complexity</vt:lpstr>
      <vt:lpstr>NAS-FPN and Object Detection</vt:lpstr>
      <vt:lpstr>Scale Permuted Backbone - SpineNet</vt:lpstr>
      <vt:lpstr>Search Space and Efficiency</vt:lpstr>
      <vt:lpstr>Performance Comparision</vt:lpstr>
      <vt:lpstr>Versatility of SpineNet</vt:lpstr>
      <vt:lpstr>Unified Model Architecture</vt:lpstr>
      <vt:lpstr>Conclusion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SpineNet: Learning Scale-Permuter Backbone for Recognition and Localization</dc:title>
  <cp:lastModifiedBy>User</cp:lastModifiedBy>
  <cp:revision>1</cp:revision>
  <dcterms:modified xsi:type="dcterms:W3CDTF">2023-12-19T23:33:57Z</dcterms:modified>
</cp:coreProperties>
</file>