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69" r:id="rId3"/>
    <p:sldId id="288" r:id="rId4"/>
    <p:sldId id="295" r:id="rId5"/>
    <p:sldId id="297" r:id="rId6"/>
    <p:sldId id="293" r:id="rId7"/>
    <p:sldId id="289" r:id="rId8"/>
    <p:sldId id="307" r:id="rId9"/>
    <p:sldId id="299" r:id="rId10"/>
    <p:sldId id="298" r:id="rId11"/>
    <p:sldId id="300" r:id="rId12"/>
    <p:sldId id="301" r:id="rId13"/>
    <p:sldId id="303" r:id="rId14"/>
    <p:sldId id="302" r:id="rId15"/>
    <p:sldId id="306" r:id="rId16"/>
    <p:sldId id="308" r:id="rId17"/>
    <p:sldId id="309" r:id="rId18"/>
    <p:sldId id="305" r:id="rId19"/>
    <p:sldId id="310" r:id="rId20"/>
    <p:sldId id="311" r:id="rId21"/>
    <p:sldId id="312" r:id="rId22"/>
    <p:sldId id="314" r:id="rId23"/>
    <p:sldId id="315" r:id="rId24"/>
    <p:sldId id="316" r:id="rId25"/>
    <p:sldId id="31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1" autoAdjust="0"/>
    <p:restoredTop sz="89936" autoAdjust="0"/>
  </p:normalViewPr>
  <p:slideViewPr>
    <p:cSldViewPr snapToGrid="0">
      <p:cViewPr varScale="1">
        <p:scale>
          <a:sx n="64" d="100"/>
          <a:sy n="64" d="100"/>
        </p:scale>
        <p:origin x="7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0A630-0678-4CE1-890E-470373F89662}"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07D53-B381-441B-A482-0C33D9E84C97}" type="slidenum">
              <a:rPr lang="zh-CN" altLang="en-US" smtClean="0"/>
              <a:t>‹#›</a:t>
            </a:fld>
            <a:endParaRPr lang="zh-CN" altLang="en-US"/>
          </a:p>
        </p:txBody>
      </p:sp>
    </p:spTree>
    <p:extLst>
      <p:ext uri="{BB962C8B-B14F-4D97-AF65-F5344CB8AC3E}">
        <p14:creationId xmlns:p14="http://schemas.microsoft.com/office/powerpoint/2010/main" val="352118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a:t>
            </a:fld>
            <a:endParaRPr lang="zh-CN" altLang="en-US"/>
          </a:p>
        </p:txBody>
      </p:sp>
    </p:spTree>
    <p:extLst>
      <p:ext uri="{BB962C8B-B14F-4D97-AF65-F5344CB8AC3E}">
        <p14:creationId xmlns:p14="http://schemas.microsoft.com/office/powerpoint/2010/main" val="14006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10</a:t>
            </a:fld>
            <a:endParaRPr lang="zh-CN" altLang="en-US"/>
          </a:p>
        </p:txBody>
      </p:sp>
    </p:spTree>
    <p:extLst>
      <p:ext uri="{BB962C8B-B14F-4D97-AF65-F5344CB8AC3E}">
        <p14:creationId xmlns:p14="http://schemas.microsoft.com/office/powerpoint/2010/main" val="373082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11</a:t>
            </a:fld>
            <a:endParaRPr lang="zh-CN" altLang="en-US"/>
          </a:p>
        </p:txBody>
      </p:sp>
    </p:spTree>
    <p:extLst>
      <p:ext uri="{BB962C8B-B14F-4D97-AF65-F5344CB8AC3E}">
        <p14:creationId xmlns:p14="http://schemas.microsoft.com/office/powerpoint/2010/main" val="128941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12</a:t>
            </a:fld>
            <a:endParaRPr lang="zh-CN" altLang="en-US"/>
          </a:p>
        </p:txBody>
      </p:sp>
    </p:spTree>
    <p:extLst>
      <p:ext uri="{BB962C8B-B14F-4D97-AF65-F5344CB8AC3E}">
        <p14:creationId xmlns:p14="http://schemas.microsoft.com/office/powerpoint/2010/main" val="187358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13</a:t>
            </a:fld>
            <a:endParaRPr lang="zh-CN" altLang="en-US"/>
          </a:p>
        </p:txBody>
      </p:sp>
    </p:spTree>
    <p:extLst>
      <p:ext uri="{BB962C8B-B14F-4D97-AF65-F5344CB8AC3E}">
        <p14:creationId xmlns:p14="http://schemas.microsoft.com/office/powerpoint/2010/main" val="42325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14</a:t>
            </a:fld>
            <a:endParaRPr lang="zh-CN" altLang="en-US"/>
          </a:p>
        </p:txBody>
      </p:sp>
    </p:spTree>
    <p:extLst>
      <p:ext uri="{BB962C8B-B14F-4D97-AF65-F5344CB8AC3E}">
        <p14:creationId xmlns:p14="http://schemas.microsoft.com/office/powerpoint/2010/main" val="475807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15</a:t>
            </a:fld>
            <a:endParaRPr lang="zh-CN" altLang="en-US"/>
          </a:p>
        </p:txBody>
      </p:sp>
    </p:spTree>
    <p:extLst>
      <p:ext uri="{BB962C8B-B14F-4D97-AF65-F5344CB8AC3E}">
        <p14:creationId xmlns:p14="http://schemas.microsoft.com/office/powerpoint/2010/main" val="3750886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16</a:t>
            </a:fld>
            <a:endParaRPr lang="zh-CN" altLang="en-US"/>
          </a:p>
        </p:txBody>
      </p:sp>
    </p:spTree>
    <p:extLst>
      <p:ext uri="{BB962C8B-B14F-4D97-AF65-F5344CB8AC3E}">
        <p14:creationId xmlns:p14="http://schemas.microsoft.com/office/powerpoint/2010/main" val="274046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17</a:t>
            </a:fld>
            <a:endParaRPr lang="zh-CN" altLang="en-US"/>
          </a:p>
        </p:txBody>
      </p:sp>
    </p:spTree>
    <p:extLst>
      <p:ext uri="{BB962C8B-B14F-4D97-AF65-F5344CB8AC3E}">
        <p14:creationId xmlns:p14="http://schemas.microsoft.com/office/powerpoint/2010/main" val="2090928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18</a:t>
            </a:fld>
            <a:endParaRPr lang="zh-CN" altLang="en-US"/>
          </a:p>
        </p:txBody>
      </p:sp>
    </p:spTree>
    <p:extLst>
      <p:ext uri="{BB962C8B-B14F-4D97-AF65-F5344CB8AC3E}">
        <p14:creationId xmlns:p14="http://schemas.microsoft.com/office/powerpoint/2010/main" val="2229118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19</a:t>
            </a:fld>
            <a:endParaRPr lang="zh-CN" altLang="en-US"/>
          </a:p>
        </p:txBody>
      </p:sp>
    </p:spTree>
    <p:extLst>
      <p:ext uri="{BB962C8B-B14F-4D97-AF65-F5344CB8AC3E}">
        <p14:creationId xmlns:p14="http://schemas.microsoft.com/office/powerpoint/2010/main" val="173431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0507D53-B381-441B-A482-0C33D9E84C97}" type="slidenum">
              <a:rPr lang="zh-CN" altLang="en-US" smtClean="0"/>
              <a:t>2</a:t>
            </a:fld>
            <a:endParaRPr lang="zh-CN" altLang="en-US"/>
          </a:p>
        </p:txBody>
      </p:sp>
    </p:spTree>
    <p:extLst>
      <p:ext uri="{BB962C8B-B14F-4D97-AF65-F5344CB8AC3E}">
        <p14:creationId xmlns:p14="http://schemas.microsoft.com/office/powerpoint/2010/main" val="1239674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20</a:t>
            </a:fld>
            <a:endParaRPr lang="zh-CN" altLang="en-US"/>
          </a:p>
        </p:txBody>
      </p:sp>
    </p:spTree>
    <p:extLst>
      <p:ext uri="{BB962C8B-B14F-4D97-AF65-F5344CB8AC3E}">
        <p14:creationId xmlns:p14="http://schemas.microsoft.com/office/powerpoint/2010/main" val="3137349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21</a:t>
            </a:fld>
            <a:endParaRPr lang="zh-CN" altLang="en-US"/>
          </a:p>
        </p:txBody>
      </p:sp>
    </p:spTree>
    <p:extLst>
      <p:ext uri="{BB962C8B-B14F-4D97-AF65-F5344CB8AC3E}">
        <p14:creationId xmlns:p14="http://schemas.microsoft.com/office/powerpoint/2010/main" val="1463155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22</a:t>
            </a:fld>
            <a:endParaRPr lang="zh-CN" altLang="en-US"/>
          </a:p>
        </p:txBody>
      </p:sp>
    </p:spTree>
    <p:extLst>
      <p:ext uri="{BB962C8B-B14F-4D97-AF65-F5344CB8AC3E}">
        <p14:creationId xmlns:p14="http://schemas.microsoft.com/office/powerpoint/2010/main" val="255979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3</a:t>
            </a:fld>
            <a:endParaRPr lang="zh-CN" altLang="en-US"/>
          </a:p>
        </p:txBody>
      </p:sp>
    </p:spTree>
    <p:extLst>
      <p:ext uri="{BB962C8B-B14F-4D97-AF65-F5344CB8AC3E}">
        <p14:creationId xmlns:p14="http://schemas.microsoft.com/office/powerpoint/2010/main" val="359156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4</a:t>
            </a:fld>
            <a:endParaRPr lang="zh-CN" altLang="en-US"/>
          </a:p>
        </p:txBody>
      </p:sp>
    </p:spTree>
    <p:extLst>
      <p:ext uri="{BB962C8B-B14F-4D97-AF65-F5344CB8AC3E}">
        <p14:creationId xmlns:p14="http://schemas.microsoft.com/office/powerpoint/2010/main" val="232244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5</a:t>
            </a:fld>
            <a:endParaRPr lang="zh-CN" altLang="en-US"/>
          </a:p>
        </p:txBody>
      </p:sp>
    </p:spTree>
    <p:extLst>
      <p:ext uri="{BB962C8B-B14F-4D97-AF65-F5344CB8AC3E}">
        <p14:creationId xmlns:p14="http://schemas.microsoft.com/office/powerpoint/2010/main" val="45212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6</a:t>
            </a:fld>
            <a:endParaRPr lang="zh-CN" altLang="en-US"/>
          </a:p>
        </p:txBody>
      </p:sp>
    </p:spTree>
    <p:extLst>
      <p:ext uri="{BB962C8B-B14F-4D97-AF65-F5344CB8AC3E}">
        <p14:creationId xmlns:p14="http://schemas.microsoft.com/office/powerpoint/2010/main" val="206874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7</a:t>
            </a:fld>
            <a:endParaRPr lang="zh-CN" altLang="en-US"/>
          </a:p>
        </p:txBody>
      </p:sp>
    </p:spTree>
    <p:extLst>
      <p:ext uri="{BB962C8B-B14F-4D97-AF65-F5344CB8AC3E}">
        <p14:creationId xmlns:p14="http://schemas.microsoft.com/office/powerpoint/2010/main" val="291230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24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panose="020B0604020202020204" pitchFamily="34" charset="0"/>
                <a:cs typeface="Arial" panose="020B0604020202020204" pitchFamily="34" charset="0"/>
              </a:rPr>
              <a:t>FuelSource</a:t>
            </a:r>
            <a:r>
              <a:rPr lang="en-US" altLang="zh-CN" sz="2400" dirty="0">
                <a:latin typeface="Arial" panose="020B0604020202020204" pitchFamily="34" charset="0"/>
                <a:cs typeface="Arial" panose="020B0604020202020204" pitchFamily="34" charset="0"/>
              </a:rPr>
              <a:t> ( coal </a:t>
            </a:r>
            <a:r>
              <a:rPr lang="en-US" altLang="zh-CN" sz="2400" dirty="0" err="1">
                <a:latin typeface="Arial" panose="020B0604020202020204" pitchFamily="34" charset="0"/>
                <a:cs typeface="Arial" panose="020B0604020202020204" pitchFamily="34" charset="0"/>
              </a:rPr>
              <a:t>petro</a:t>
            </a:r>
            <a:r>
              <a:rPr lang="en-US" altLang="zh-CN" sz="2400" dirty="0">
                <a:latin typeface="Arial" panose="020B0604020202020204" pitchFamily="34" charset="0"/>
                <a:cs typeface="Arial" panose="020B0604020202020204" pitchFamily="34" charset="0"/>
              </a:rPr>
              <a:t>, Gas)</a:t>
            </a:r>
          </a:p>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8</a:t>
            </a:fld>
            <a:endParaRPr lang="zh-CN" altLang="en-US"/>
          </a:p>
        </p:txBody>
      </p:sp>
    </p:spTree>
    <p:extLst>
      <p:ext uri="{BB962C8B-B14F-4D97-AF65-F5344CB8AC3E}">
        <p14:creationId xmlns:p14="http://schemas.microsoft.com/office/powerpoint/2010/main" val="285147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200" b="1" dirty="0">
              <a:latin typeface="Arial" panose="020B0604020202020204" pitchFamily="34" charset="0"/>
              <a:cs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30507D53-B381-441B-A482-0C33D9E84C97}" type="slidenum">
              <a:rPr lang="zh-CN" altLang="en-US" smtClean="0"/>
              <a:t>9</a:t>
            </a:fld>
            <a:endParaRPr lang="zh-CN" altLang="en-US"/>
          </a:p>
        </p:txBody>
      </p:sp>
    </p:spTree>
    <p:extLst>
      <p:ext uri="{BB962C8B-B14F-4D97-AF65-F5344CB8AC3E}">
        <p14:creationId xmlns:p14="http://schemas.microsoft.com/office/powerpoint/2010/main" val="132898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F79EF-D3B8-4D0E-2511-6AEBC70BA0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DC4202-B973-9D66-390E-918856927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CBADC3-6859-4827-90BA-A7699868ADE6}"/>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1BC75C89-6E3E-EB7F-2475-A75DC8674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CF169B-50CF-5863-AA10-7CC8406F9CE6}"/>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111837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56257-1A1A-C156-12C0-6A2B14C30B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F9A7DF-9F49-6BA9-7E21-EDCCAC7F02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ABFCF-B7D4-30F4-1351-9B2FEABCB958}"/>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1ACCB6A8-FCBD-82F2-F03D-FB01DAA586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44E9FA-D15D-1A89-9C32-CBF2A68CDADD}"/>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40906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26EE88-5291-57C4-1029-62EC089107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FDADD6-DDD8-F156-8A7F-C9101A30B1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FB397-4B92-6C42-39A4-60BD994EB161}"/>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0B6CD7EC-8080-50D8-1C50-DDA23BBFB8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58706E-F023-DA4D-0FF9-663823CBCB2C}"/>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54359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282E8-B0A1-2E8E-2475-6E7D22D52E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9146ED-B940-DF17-8605-DD9500482D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F9B485-E074-DEBF-FBE8-8C07247864BA}"/>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D8DF2F8B-ECFE-5FF2-71A0-0D6F581EED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49FB7C-8EC7-F3B4-B464-975958E38C52}"/>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159986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19F53-FBB5-443C-2152-5AA724A698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3D2394-3E28-ABF1-FC57-6146DBA31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348D01-0A89-3DFA-C2FC-B90566A13E6D}"/>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7A0B686D-6196-6B60-14CD-E369C831FA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753168-C57A-C27C-394B-AA10C78800F9}"/>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345240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0D5E7-5A7B-D42E-7D66-15B669AF37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B33741-DF1E-D1E0-3B32-ABCA4FB1DC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59B10E-9CFF-EA1B-2DC6-9368E32B58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60D7CE-3643-432D-987C-29228B2AFF12}"/>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2BB8CDE5-DF6D-54A9-64E3-A99402F8AE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D619E6-6F13-D446-7454-75021BBB0A46}"/>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202156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C0DC5-4CF8-B2AB-AFC9-536B829D93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02B5D3-12F3-85AB-18AF-509A0CF92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2613FD-9179-490A-1445-353FD0D732C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1B9CF6-9FE1-47FA-4F8C-3BB8C69DF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B7C7F6-8FA6-4BFE-0280-D33D2B0EEF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C49383-FB18-9E77-6A21-9A16EACCA750}"/>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8" name="页脚占位符 7">
            <a:extLst>
              <a:ext uri="{FF2B5EF4-FFF2-40B4-BE49-F238E27FC236}">
                <a16:creationId xmlns:a16="http://schemas.microsoft.com/office/drawing/2014/main" id="{985298E7-4530-5ACA-570A-4D8047D81A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1B5A4A-E1FD-C7FD-C382-4F8924A74745}"/>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298441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56875-0965-F74B-BFA5-346E225DFE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36BCE8-602F-E374-28FD-C229030FE02B}"/>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4" name="页脚占位符 3">
            <a:extLst>
              <a:ext uri="{FF2B5EF4-FFF2-40B4-BE49-F238E27FC236}">
                <a16:creationId xmlns:a16="http://schemas.microsoft.com/office/drawing/2014/main" id="{580C6677-D3EC-8A25-D113-8ED33D1D8B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D4C4DE-A0B7-57E5-C9ED-9DCD242CD9F5}"/>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36174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484BD6-BC27-2E5E-EEDD-5CB25C415687}"/>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3" name="页脚占位符 2">
            <a:extLst>
              <a:ext uri="{FF2B5EF4-FFF2-40B4-BE49-F238E27FC236}">
                <a16:creationId xmlns:a16="http://schemas.microsoft.com/office/drawing/2014/main" id="{6E8DBA1A-3604-0B3E-E0FB-0C2D0F127A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3EF0D4-D387-603D-F096-DDF8052EDE8E}"/>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190313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F85FC-6DCB-3DB3-8CD4-634E55E2B9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E965B2B-5DA7-07AA-7185-6024BF4406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92E1A9-6470-2D9A-3139-888C54A42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AF9903-AB4D-07C5-532B-33B2F8E8F279}"/>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1030C7BD-D7B4-2A4A-4290-86EBFA6292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80C787-0576-22BA-CB38-7E9BCC0ED305}"/>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95266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8D565-CFAF-16E9-7A6B-016770DCE7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4A34C1-0F01-2137-B18D-E30C291F0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9F8F5E-6098-077B-B76C-25B0DE52E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C4C0B8-4C55-BE0F-0A01-424F3ECDBA5A}"/>
              </a:ext>
            </a:extLst>
          </p:cNvPr>
          <p:cNvSpPr>
            <a:spLocks noGrp="1"/>
          </p:cNvSpPr>
          <p:nvPr>
            <p:ph type="dt" sz="half" idx="10"/>
          </p:nvPr>
        </p:nvSpPr>
        <p:spPr/>
        <p:txBody>
          <a:bodyPr/>
          <a:lstStyle/>
          <a:p>
            <a:fld id="{36CF2C02-A7EF-4B02-B0AE-34D5D780288F}"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2B28BC8D-80BB-C70E-B8A9-9F39C669E2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FEF8C9-8C82-CA0E-D2DF-FE6F6E507CBE}"/>
              </a:ext>
            </a:extLst>
          </p:cNvPr>
          <p:cNvSpPr>
            <a:spLocks noGrp="1"/>
          </p:cNvSpPr>
          <p:nvPr>
            <p:ph type="sldNum" sz="quarter" idx="12"/>
          </p:nvPr>
        </p:nvSpPr>
        <p:spPr/>
        <p:txBody>
          <a:body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25152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16D3F-9B8C-2687-06A0-72CCF0DF5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A9BD77-1172-B9A2-4D4F-B5CDA1F52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BED1F6-437B-E2CD-5733-44C137ABD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F2C02-A7EF-4B02-B0AE-34D5D780288F}"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03758769-9C9D-C53B-2CA9-CDEE749D9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D8DD91-3CA6-EF09-647A-2888FF9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3FDEE-1071-4F3F-B65B-DF045677E36E}" type="slidenum">
              <a:rPr lang="zh-CN" altLang="en-US" smtClean="0"/>
              <a:t>‹#›</a:t>
            </a:fld>
            <a:endParaRPr lang="zh-CN" altLang="en-US"/>
          </a:p>
        </p:txBody>
      </p:sp>
    </p:spTree>
    <p:extLst>
      <p:ext uri="{BB962C8B-B14F-4D97-AF65-F5344CB8AC3E}">
        <p14:creationId xmlns:p14="http://schemas.microsoft.com/office/powerpoint/2010/main" val="108797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leusa.yuanpengwang.me/" TargetMode="External"/><Relationship Id="rId2" Type="http://schemas.openxmlformats.org/officeDocument/2006/relationships/hyperlink" Target="https://elepro.yuanpengwang.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1247776" y="2566237"/>
            <a:ext cx="9982200" cy="2462213"/>
          </a:xfrm>
          <a:prstGeom prst="rect">
            <a:avLst/>
          </a:prstGeom>
          <a:noFill/>
        </p:spPr>
        <p:txBody>
          <a:bodyPr wrap="square">
            <a:spAutoFit/>
          </a:bodyPr>
          <a:lstStyle/>
          <a:p>
            <a:pPr algn="ctr"/>
            <a:r>
              <a:rPr lang="en-US" altLang="zh-CN" sz="2800" b="1" dirty="0">
                <a:latin typeface="Arial" panose="020B0604020202020204" pitchFamily="34" charset="0"/>
                <a:cs typeface="Arial" panose="020B0604020202020204" pitchFamily="34" charset="0"/>
              </a:rPr>
              <a:t>US electricity data cube design </a:t>
            </a:r>
          </a:p>
          <a:p>
            <a:pPr algn="ctr"/>
            <a:r>
              <a:rPr lang="en-US" altLang="zh-CN" sz="2400" dirty="0">
                <a:latin typeface="Arial" panose="020B0604020202020204" pitchFamily="34" charset="0"/>
                <a:cs typeface="Arial" panose="020B0604020202020204" pitchFamily="34" charset="0"/>
              </a:rPr>
              <a:t>--project for </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data management and application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course</a:t>
            </a:r>
          </a:p>
          <a:p>
            <a:pPr algn="r"/>
            <a:endParaRPr lang="en-US" altLang="zh-CN" sz="2400" dirty="0">
              <a:latin typeface="Arial" panose="020B0604020202020204" pitchFamily="34" charset="0"/>
              <a:cs typeface="Arial" panose="020B0604020202020204" pitchFamily="34" charset="0"/>
            </a:endParaRPr>
          </a:p>
          <a:p>
            <a:pPr algn="r"/>
            <a:r>
              <a:rPr lang="en-US" altLang="zh-CN" sz="2000" dirty="0">
                <a:latin typeface="Arial" panose="020B0604020202020204" pitchFamily="34" charset="0"/>
                <a:cs typeface="Arial" panose="020B0604020202020204" pitchFamily="34" charset="0"/>
              </a:rPr>
              <a:t>Team members</a:t>
            </a:r>
            <a:r>
              <a:rPr lang="zh-CN" altLang="en-US"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algn="r"/>
            <a:r>
              <a:rPr lang="en-US" altLang="zh-CN" sz="2000" dirty="0" err="1">
                <a:latin typeface="Arial" panose="020B0604020202020204" pitchFamily="34" charset="0"/>
                <a:cs typeface="Arial" panose="020B0604020202020204" pitchFamily="34" charset="0"/>
              </a:rPr>
              <a:t>Hongjin</a:t>
            </a:r>
            <a:r>
              <a:rPr lang="en-US" altLang="zh-CN" sz="2000" dirty="0">
                <a:latin typeface="Arial" panose="020B0604020202020204" pitchFamily="34" charset="0"/>
                <a:cs typeface="Arial" panose="020B0604020202020204" pitchFamily="34" charset="0"/>
              </a:rPr>
              <a:t> Zi</a:t>
            </a:r>
          </a:p>
          <a:p>
            <a:pPr algn="r"/>
            <a:r>
              <a:rPr lang="en-US" altLang="zh-CN" sz="2000" dirty="0" err="1">
                <a:latin typeface="Arial" panose="020B0604020202020204" pitchFamily="34" charset="0"/>
                <a:cs typeface="Arial" panose="020B0604020202020204" pitchFamily="34" charset="0"/>
              </a:rPr>
              <a:t>Yuanpeng</a:t>
            </a:r>
            <a:r>
              <a:rPr lang="en-US" altLang="zh-CN" sz="2000" dirty="0">
                <a:latin typeface="Arial" panose="020B0604020202020204" pitchFamily="34" charset="0"/>
                <a:cs typeface="Arial" panose="020B0604020202020204" pitchFamily="34" charset="0"/>
              </a:rPr>
              <a:t> Wang</a:t>
            </a:r>
          </a:p>
          <a:p>
            <a:pPr algn="ctr"/>
            <a:endParaRPr lang="en-US" altLang="zh-CN"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69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726339-CE95-864C-6C78-B43E57AB84B7}"/>
              </a:ext>
            </a:extLst>
          </p:cNvPr>
          <p:cNvSpPr txBox="1"/>
          <p:nvPr/>
        </p:nvSpPr>
        <p:spPr>
          <a:xfrm>
            <a:off x="685756" y="3987915"/>
            <a:ext cx="4013244" cy="83099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b="1" dirty="0">
                <a:solidFill>
                  <a:srgbClr val="C00000"/>
                </a:solidFill>
              </a:rPr>
              <a:t>Add </a:t>
            </a:r>
          </a:p>
          <a:p>
            <a:r>
              <a:rPr lang="en-US" altLang="zh-CN" b="1" dirty="0">
                <a:solidFill>
                  <a:srgbClr val="C00000"/>
                </a:solidFill>
              </a:rPr>
              <a:t>Area id, region, state column to get hierarchy architecture</a:t>
            </a:r>
          </a:p>
        </p:txBody>
      </p:sp>
      <p:pic>
        <p:nvPicPr>
          <p:cNvPr id="6" name="图片 5">
            <a:extLst>
              <a:ext uri="{FF2B5EF4-FFF2-40B4-BE49-F238E27FC236}">
                <a16:creationId xmlns:a16="http://schemas.microsoft.com/office/drawing/2014/main" id="{314B274F-FFF8-26A6-0D74-C73154AC5B4F}"/>
              </a:ext>
            </a:extLst>
          </p:cNvPr>
          <p:cNvPicPr>
            <a:picLocks noChangeAspect="1"/>
          </p:cNvPicPr>
          <p:nvPr/>
        </p:nvPicPr>
        <p:blipFill rotWithShape="1">
          <a:blip r:embed="rId3"/>
          <a:srcRect r="20995"/>
          <a:stretch/>
        </p:blipFill>
        <p:spPr>
          <a:xfrm>
            <a:off x="5954429" y="1671581"/>
            <a:ext cx="6085171" cy="4857521"/>
          </a:xfrm>
          <a:prstGeom prst="rect">
            <a:avLst/>
          </a:prstGeom>
        </p:spPr>
      </p:pic>
      <p:sp>
        <p:nvSpPr>
          <p:cNvPr id="9" name="文本框 8">
            <a:extLst>
              <a:ext uri="{FF2B5EF4-FFF2-40B4-BE49-F238E27FC236}">
                <a16:creationId xmlns:a16="http://schemas.microsoft.com/office/drawing/2014/main" id="{E872D6A5-C9FE-0DF5-4281-FA52C8786D44}"/>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ETL: Deliverable 1 </a:t>
            </a:r>
            <a:r>
              <a:rPr lang="en-US" altLang="zh-CN" sz="2400" b="1" dirty="0">
                <a:solidFill>
                  <a:srgbClr val="C00000"/>
                </a:solidFill>
                <a:latin typeface="Arial" panose="020B0604020202020204" pitchFamily="34" charset="0"/>
                <a:cs typeface="Arial" panose="020B0604020202020204" pitchFamily="34" charset="0"/>
              </a:rPr>
              <a:t>regulatory table</a:t>
            </a:r>
            <a:r>
              <a:rPr lang="en-US" altLang="zh-CN" sz="2400" b="1" dirty="0">
                <a:latin typeface="Arial" panose="020B0604020202020204" pitchFamily="34" charset="0"/>
                <a:cs typeface="Arial" panose="020B0604020202020204" pitchFamily="34" charset="0"/>
              </a:rPr>
              <a:t> get </a:t>
            </a:r>
            <a:r>
              <a:rPr lang="en-US" altLang="zh-CN" sz="2400" b="1" dirty="0" err="1">
                <a:solidFill>
                  <a:srgbClr val="C00000"/>
                </a:solidFill>
                <a:latin typeface="Arial" panose="020B0604020202020204" pitchFamily="34" charset="0"/>
                <a:cs typeface="Arial" panose="020B0604020202020204" pitchFamily="34" charset="0"/>
              </a:rPr>
              <a:t>Area_T</a:t>
            </a:r>
            <a:r>
              <a:rPr lang="en-US" altLang="zh-CN" sz="2400" b="1" dirty="0">
                <a:solidFill>
                  <a:srgbClr val="C00000"/>
                </a:solidFill>
                <a:latin typeface="Arial" panose="020B0604020202020204" pitchFamily="34" charset="0"/>
                <a:cs typeface="Arial" panose="020B0604020202020204" pitchFamily="34" charset="0"/>
              </a:rPr>
              <a:t>  dimension table </a:t>
            </a:r>
          </a:p>
        </p:txBody>
      </p:sp>
      <p:pic>
        <p:nvPicPr>
          <p:cNvPr id="12" name="图片 11">
            <a:extLst>
              <a:ext uri="{FF2B5EF4-FFF2-40B4-BE49-F238E27FC236}">
                <a16:creationId xmlns:a16="http://schemas.microsoft.com/office/drawing/2014/main" id="{DD9D6101-66CD-79C2-AF0F-DF1316388131}"/>
              </a:ext>
            </a:extLst>
          </p:cNvPr>
          <p:cNvPicPr>
            <a:picLocks noChangeAspect="1"/>
          </p:cNvPicPr>
          <p:nvPr/>
        </p:nvPicPr>
        <p:blipFill rotWithShape="1">
          <a:blip r:embed="rId4"/>
          <a:srcRect r="20553"/>
          <a:stretch/>
        </p:blipFill>
        <p:spPr>
          <a:xfrm>
            <a:off x="432457" y="756043"/>
            <a:ext cx="4850743" cy="1985286"/>
          </a:xfrm>
          <a:prstGeom prst="rect">
            <a:avLst/>
          </a:prstGeom>
        </p:spPr>
      </p:pic>
      <p:sp>
        <p:nvSpPr>
          <p:cNvPr id="13" name="箭头: 右 12">
            <a:extLst>
              <a:ext uri="{FF2B5EF4-FFF2-40B4-BE49-F238E27FC236}">
                <a16:creationId xmlns:a16="http://schemas.microsoft.com/office/drawing/2014/main" id="{FDA3DAE0-8ECF-A3D3-CA32-FDDF187FC90D}"/>
              </a:ext>
            </a:extLst>
          </p:cNvPr>
          <p:cNvSpPr/>
          <p:nvPr/>
        </p:nvSpPr>
        <p:spPr>
          <a:xfrm>
            <a:off x="4766733" y="4216400"/>
            <a:ext cx="85513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836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726339-CE95-864C-6C78-B43E57AB84B7}"/>
              </a:ext>
            </a:extLst>
          </p:cNvPr>
          <p:cNvSpPr txBox="1"/>
          <p:nvPr/>
        </p:nvSpPr>
        <p:spPr>
          <a:xfrm>
            <a:off x="3938878" y="2318602"/>
            <a:ext cx="4013244" cy="83099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b="1" dirty="0">
                <a:solidFill>
                  <a:srgbClr val="C00000"/>
                </a:solidFill>
              </a:rPr>
              <a:t>Simply previous table </a:t>
            </a:r>
          </a:p>
          <a:p>
            <a:r>
              <a:rPr lang="en-US" altLang="zh-CN" b="1" dirty="0">
                <a:solidFill>
                  <a:srgbClr val="C00000"/>
                </a:solidFill>
              </a:rPr>
              <a:t>Only need user type to build the user dimension</a:t>
            </a:r>
          </a:p>
        </p:txBody>
      </p:sp>
      <p:sp>
        <p:nvSpPr>
          <p:cNvPr id="13" name="箭头: 右 12">
            <a:extLst>
              <a:ext uri="{FF2B5EF4-FFF2-40B4-BE49-F238E27FC236}">
                <a16:creationId xmlns:a16="http://schemas.microsoft.com/office/drawing/2014/main" id="{FDA3DAE0-8ECF-A3D3-CA32-FDDF187FC90D}"/>
              </a:ext>
            </a:extLst>
          </p:cNvPr>
          <p:cNvSpPr/>
          <p:nvPr/>
        </p:nvSpPr>
        <p:spPr>
          <a:xfrm>
            <a:off x="4701434" y="3460140"/>
            <a:ext cx="1733233"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CB34E5C-AF92-1B98-2CDA-C49B1F1E6A75}"/>
              </a:ext>
            </a:extLst>
          </p:cNvPr>
          <p:cNvPicPr>
            <a:picLocks noChangeAspect="1"/>
          </p:cNvPicPr>
          <p:nvPr/>
        </p:nvPicPr>
        <p:blipFill>
          <a:blip r:embed="rId3"/>
          <a:stretch>
            <a:fillRect/>
          </a:stretch>
        </p:blipFill>
        <p:spPr>
          <a:xfrm>
            <a:off x="846378" y="834405"/>
            <a:ext cx="3333921" cy="5251470"/>
          </a:xfrm>
          <a:prstGeom prst="rect">
            <a:avLst/>
          </a:prstGeom>
        </p:spPr>
      </p:pic>
      <p:pic>
        <p:nvPicPr>
          <p:cNvPr id="10" name="图片 9">
            <a:extLst>
              <a:ext uri="{FF2B5EF4-FFF2-40B4-BE49-F238E27FC236}">
                <a16:creationId xmlns:a16="http://schemas.microsoft.com/office/drawing/2014/main" id="{1F6B708C-4E3A-1000-51CA-A77BAA7C820A}"/>
              </a:ext>
            </a:extLst>
          </p:cNvPr>
          <p:cNvPicPr>
            <a:picLocks noChangeAspect="1"/>
          </p:cNvPicPr>
          <p:nvPr/>
        </p:nvPicPr>
        <p:blipFill>
          <a:blip r:embed="rId4"/>
          <a:stretch>
            <a:fillRect/>
          </a:stretch>
        </p:blipFill>
        <p:spPr>
          <a:xfrm>
            <a:off x="8011703" y="2497110"/>
            <a:ext cx="3333921" cy="2387723"/>
          </a:xfrm>
          <a:prstGeom prst="rect">
            <a:avLst/>
          </a:prstGeom>
        </p:spPr>
      </p:pic>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ETL: Deliverable 1 </a:t>
            </a:r>
            <a:r>
              <a:rPr lang="en-US" altLang="zh-CN" sz="2400" b="1" dirty="0" err="1">
                <a:solidFill>
                  <a:srgbClr val="C00000"/>
                </a:solidFill>
                <a:latin typeface="Arial" panose="020B0604020202020204" pitchFamily="34" charset="0"/>
                <a:cs typeface="Arial" panose="020B0604020202020204" pitchFamily="34" charset="0"/>
              </a:rPr>
              <a:t>usergroups_t</a:t>
            </a:r>
            <a:r>
              <a:rPr lang="en-US" altLang="zh-CN" sz="2400" b="1" dirty="0">
                <a:solidFill>
                  <a:srgbClr val="C00000"/>
                </a:solidFill>
                <a:latin typeface="Arial" panose="020B0604020202020204" pitchFamily="34" charset="0"/>
                <a:cs typeface="Arial" panose="020B0604020202020204" pitchFamily="34" charset="0"/>
              </a:rPr>
              <a:t> table</a:t>
            </a:r>
            <a:r>
              <a:rPr lang="en-US" altLang="zh-CN" sz="2400" b="1" dirty="0">
                <a:latin typeface="Arial" panose="020B0604020202020204" pitchFamily="34" charset="0"/>
                <a:cs typeface="Arial" panose="020B0604020202020204" pitchFamily="34" charset="0"/>
              </a:rPr>
              <a:t> get </a:t>
            </a:r>
            <a:r>
              <a:rPr lang="en-US" altLang="zh-CN" sz="2400" b="1" dirty="0" err="1">
                <a:solidFill>
                  <a:srgbClr val="C00000"/>
                </a:solidFill>
                <a:latin typeface="Arial" panose="020B0604020202020204" pitchFamily="34" charset="0"/>
                <a:cs typeface="Arial" panose="020B0604020202020204" pitchFamily="34" charset="0"/>
              </a:rPr>
              <a:t>Users_T</a:t>
            </a:r>
            <a:r>
              <a:rPr lang="en-US" altLang="zh-CN" sz="2400" b="1" dirty="0">
                <a:solidFill>
                  <a:srgbClr val="C00000"/>
                </a:solidFill>
                <a:latin typeface="Arial" panose="020B0604020202020204" pitchFamily="34" charset="0"/>
                <a:cs typeface="Arial" panose="020B0604020202020204" pitchFamily="34" charset="0"/>
              </a:rPr>
              <a:t>  dimension table </a:t>
            </a:r>
          </a:p>
        </p:txBody>
      </p:sp>
    </p:spTree>
    <p:extLst>
      <p:ext uri="{BB962C8B-B14F-4D97-AF65-F5344CB8AC3E}">
        <p14:creationId xmlns:p14="http://schemas.microsoft.com/office/powerpoint/2010/main" val="355238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726339-CE95-864C-6C78-B43E57AB84B7}"/>
              </a:ext>
            </a:extLst>
          </p:cNvPr>
          <p:cNvSpPr txBox="1"/>
          <p:nvPr/>
        </p:nvSpPr>
        <p:spPr>
          <a:xfrm>
            <a:off x="5926601" y="989714"/>
            <a:ext cx="4013244"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b="1" dirty="0">
                <a:solidFill>
                  <a:srgbClr val="C00000"/>
                </a:solidFill>
              </a:rPr>
              <a:t>Create </a:t>
            </a:r>
            <a:r>
              <a:rPr lang="en-US" altLang="zh-CN" sz="1600" b="1" dirty="0" err="1">
                <a:solidFill>
                  <a:srgbClr val="C00000"/>
                </a:solidFill>
                <a:latin typeface="Arial" panose="020B0604020202020204" pitchFamily="34" charset="0"/>
                <a:cs typeface="Arial" panose="020B0604020202020204" pitchFamily="34" charset="0"/>
              </a:rPr>
              <a:t>time_t</a:t>
            </a:r>
            <a:r>
              <a:rPr lang="en-US" altLang="zh-CN" b="1" dirty="0">
                <a:solidFill>
                  <a:srgbClr val="C00000"/>
                </a:solidFill>
              </a:rPr>
              <a:t> table to build </a:t>
            </a:r>
          </a:p>
          <a:p>
            <a:r>
              <a:rPr lang="en-US" altLang="zh-CN" b="1" dirty="0">
                <a:solidFill>
                  <a:srgbClr val="C00000"/>
                </a:solidFill>
              </a:rPr>
              <a:t>Year-quarter-month dimension</a:t>
            </a:r>
          </a:p>
        </p:txBody>
      </p:sp>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ETL: new dimension table created</a:t>
            </a:r>
            <a:r>
              <a:rPr lang="en-US" altLang="zh-CN" sz="2400" b="1" dirty="0">
                <a:solidFill>
                  <a:srgbClr val="C00000"/>
                </a:solidFill>
                <a:latin typeface="Arial" panose="020B0604020202020204" pitchFamily="34" charset="0"/>
                <a:cs typeface="Arial" panose="020B0604020202020204" pitchFamily="34" charset="0"/>
              </a:rPr>
              <a:t> to support Drill down analysis  </a:t>
            </a:r>
          </a:p>
        </p:txBody>
      </p:sp>
      <p:pic>
        <p:nvPicPr>
          <p:cNvPr id="6" name="图片 5">
            <a:extLst>
              <a:ext uri="{FF2B5EF4-FFF2-40B4-BE49-F238E27FC236}">
                <a16:creationId xmlns:a16="http://schemas.microsoft.com/office/drawing/2014/main" id="{43DCEDF4-265A-3B75-850E-22C2419AC92D}"/>
              </a:ext>
            </a:extLst>
          </p:cNvPr>
          <p:cNvPicPr>
            <a:picLocks noChangeAspect="1"/>
          </p:cNvPicPr>
          <p:nvPr/>
        </p:nvPicPr>
        <p:blipFill>
          <a:blip r:embed="rId3"/>
          <a:stretch>
            <a:fillRect/>
          </a:stretch>
        </p:blipFill>
        <p:spPr>
          <a:xfrm>
            <a:off x="776573" y="2008879"/>
            <a:ext cx="4769095" cy="4578585"/>
          </a:xfrm>
          <a:prstGeom prst="rect">
            <a:avLst/>
          </a:prstGeom>
        </p:spPr>
      </p:pic>
      <p:pic>
        <p:nvPicPr>
          <p:cNvPr id="9" name="图片 8">
            <a:extLst>
              <a:ext uri="{FF2B5EF4-FFF2-40B4-BE49-F238E27FC236}">
                <a16:creationId xmlns:a16="http://schemas.microsoft.com/office/drawing/2014/main" id="{A800CA94-6FB6-3DFE-263E-2CEBBD87681E}"/>
              </a:ext>
            </a:extLst>
          </p:cNvPr>
          <p:cNvPicPr>
            <a:picLocks noChangeAspect="1"/>
          </p:cNvPicPr>
          <p:nvPr/>
        </p:nvPicPr>
        <p:blipFill>
          <a:blip r:embed="rId4"/>
          <a:stretch>
            <a:fillRect/>
          </a:stretch>
        </p:blipFill>
        <p:spPr>
          <a:xfrm>
            <a:off x="5987830" y="1970777"/>
            <a:ext cx="4595504" cy="4616687"/>
          </a:xfrm>
          <a:prstGeom prst="rect">
            <a:avLst/>
          </a:prstGeom>
        </p:spPr>
      </p:pic>
      <p:sp>
        <p:nvSpPr>
          <p:cNvPr id="12" name="文本框 11">
            <a:extLst>
              <a:ext uri="{FF2B5EF4-FFF2-40B4-BE49-F238E27FC236}">
                <a16:creationId xmlns:a16="http://schemas.microsoft.com/office/drawing/2014/main" id="{8955742B-9AB6-2570-6F55-7E9668A98D6B}"/>
              </a:ext>
            </a:extLst>
          </p:cNvPr>
          <p:cNvSpPr txBox="1"/>
          <p:nvPr/>
        </p:nvSpPr>
        <p:spPr>
          <a:xfrm>
            <a:off x="846601" y="989713"/>
            <a:ext cx="4013244"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b="1" dirty="0">
                <a:solidFill>
                  <a:srgbClr val="C00000"/>
                </a:solidFill>
              </a:rPr>
              <a:t>Create energy </a:t>
            </a:r>
            <a:r>
              <a:rPr lang="en-US" altLang="zh-CN" sz="1600" b="1" dirty="0" err="1">
                <a:solidFill>
                  <a:srgbClr val="C00000"/>
                </a:solidFill>
                <a:latin typeface="Arial" panose="020B0604020202020204" pitchFamily="34" charset="0"/>
                <a:cs typeface="Arial" panose="020B0604020202020204" pitchFamily="34" charset="0"/>
              </a:rPr>
              <a:t>source_t</a:t>
            </a:r>
            <a:r>
              <a:rPr lang="en-US" altLang="zh-CN" b="1" dirty="0">
                <a:solidFill>
                  <a:srgbClr val="C00000"/>
                </a:solidFill>
              </a:rPr>
              <a:t> table to build </a:t>
            </a:r>
          </a:p>
          <a:p>
            <a:r>
              <a:rPr lang="en-US" altLang="zh-CN" b="1" dirty="0">
                <a:solidFill>
                  <a:srgbClr val="C00000"/>
                </a:solidFill>
              </a:rPr>
              <a:t>Category-source type dimension</a:t>
            </a:r>
          </a:p>
        </p:txBody>
      </p:sp>
    </p:spTree>
    <p:extLst>
      <p:ext uri="{BB962C8B-B14F-4D97-AF65-F5344CB8AC3E}">
        <p14:creationId xmlns:p14="http://schemas.microsoft.com/office/powerpoint/2010/main" val="345615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ETL: fact table </a:t>
            </a:r>
            <a:r>
              <a:rPr lang="en-US" altLang="zh-CN" sz="2400" b="1" dirty="0" err="1">
                <a:latin typeface="Arial" panose="020B0604020202020204" pitchFamily="34" charset="0"/>
                <a:cs typeface="Arial" panose="020B0604020202020204" pitchFamily="34" charset="0"/>
              </a:rPr>
              <a:t>usage_t</a:t>
            </a:r>
            <a:r>
              <a:rPr lang="en-US" altLang="zh-CN" sz="2400" b="1" dirty="0">
                <a:latin typeface="Arial" panose="020B0604020202020204" pitchFamily="34" charset="0"/>
                <a:cs typeface="Arial" panose="020B0604020202020204" pitchFamily="34" charset="0"/>
              </a:rPr>
              <a:t> modified from deliverable 1 </a:t>
            </a:r>
            <a:r>
              <a:rPr lang="en-US" altLang="zh-CN" sz="2400" b="1" dirty="0" err="1">
                <a:latin typeface="Arial" panose="020B0604020202020204" pitchFamily="34" charset="0"/>
                <a:cs typeface="Arial" panose="020B0604020202020204" pitchFamily="34" charset="0"/>
              </a:rPr>
              <a:t>usage_tabel</a:t>
            </a:r>
            <a:r>
              <a:rPr lang="en-US" altLang="zh-CN" sz="2400" b="1" dirty="0">
                <a:latin typeface="Arial" panose="020B0604020202020204" pitchFamily="34" charset="0"/>
                <a:cs typeface="Arial" panose="020B0604020202020204" pitchFamily="34" charset="0"/>
              </a:rPr>
              <a:t> </a:t>
            </a:r>
            <a:endParaRPr lang="en-US" altLang="zh-CN" sz="2400" b="1" dirty="0">
              <a:solidFill>
                <a:srgbClr val="C0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8955742B-9AB6-2570-6F55-7E9668A98D6B}"/>
              </a:ext>
            </a:extLst>
          </p:cNvPr>
          <p:cNvSpPr txBox="1"/>
          <p:nvPr/>
        </p:nvSpPr>
        <p:spPr>
          <a:xfrm>
            <a:off x="423290" y="5104494"/>
            <a:ext cx="4013244" cy="1169551"/>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solidFill>
                  <a:srgbClr val="C00000"/>
                </a:solidFill>
              </a:rPr>
              <a:t>fact table was modified from old one by</a:t>
            </a:r>
          </a:p>
          <a:p>
            <a:r>
              <a:rPr lang="en-US" altLang="zh-CN" sz="1400" b="1" dirty="0">
                <a:solidFill>
                  <a:srgbClr val="C00000"/>
                </a:solidFill>
              </a:rPr>
              <a:t>Add revenue column as measures to analysis the dollar volume of electricity market , and also using </a:t>
            </a:r>
            <a:r>
              <a:rPr lang="en-US" altLang="zh-CN" sz="1400" b="1" dirty="0" err="1">
                <a:solidFill>
                  <a:srgbClr val="C00000"/>
                </a:solidFill>
              </a:rPr>
              <a:t>time,area,user</a:t>
            </a:r>
            <a:r>
              <a:rPr lang="en-US" altLang="zh-CN" sz="1400" b="1" dirty="0">
                <a:solidFill>
                  <a:srgbClr val="C00000"/>
                </a:solidFill>
              </a:rPr>
              <a:t> dimension keys for easier analysis data</a:t>
            </a:r>
          </a:p>
        </p:txBody>
      </p:sp>
      <p:sp>
        <p:nvSpPr>
          <p:cNvPr id="8" name="箭头: 右 7">
            <a:extLst>
              <a:ext uri="{FF2B5EF4-FFF2-40B4-BE49-F238E27FC236}">
                <a16:creationId xmlns:a16="http://schemas.microsoft.com/office/drawing/2014/main" id="{6862A3EC-EC7E-A2AA-3CF0-0231DA656270}"/>
              </a:ext>
            </a:extLst>
          </p:cNvPr>
          <p:cNvSpPr/>
          <p:nvPr/>
        </p:nvSpPr>
        <p:spPr>
          <a:xfrm>
            <a:off x="4615722" y="5478871"/>
            <a:ext cx="598699"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4A2FAAF-A7DF-04CB-F823-FDE34ECC5C8B}"/>
              </a:ext>
            </a:extLst>
          </p:cNvPr>
          <p:cNvSpPr txBox="1"/>
          <p:nvPr/>
        </p:nvSpPr>
        <p:spPr>
          <a:xfrm>
            <a:off x="423290" y="785809"/>
            <a:ext cx="4013244" cy="30777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t>Deliverable 1 table for recording data</a:t>
            </a:r>
            <a:endParaRPr lang="en-US" altLang="zh-CN" sz="1400" b="1" dirty="0">
              <a:solidFill>
                <a:srgbClr val="C00000"/>
              </a:solidFill>
            </a:endParaRPr>
          </a:p>
        </p:txBody>
      </p:sp>
      <p:pic>
        <p:nvPicPr>
          <p:cNvPr id="4" name="图片 3">
            <a:extLst>
              <a:ext uri="{FF2B5EF4-FFF2-40B4-BE49-F238E27FC236}">
                <a16:creationId xmlns:a16="http://schemas.microsoft.com/office/drawing/2014/main" id="{3EB75002-48DB-36A4-DA56-193CBA755BBF}"/>
              </a:ext>
            </a:extLst>
          </p:cNvPr>
          <p:cNvPicPr>
            <a:picLocks noChangeAspect="1"/>
          </p:cNvPicPr>
          <p:nvPr/>
        </p:nvPicPr>
        <p:blipFill>
          <a:blip r:embed="rId3"/>
          <a:stretch>
            <a:fillRect/>
          </a:stretch>
        </p:blipFill>
        <p:spPr>
          <a:xfrm>
            <a:off x="5667935" y="729255"/>
            <a:ext cx="5639034" cy="5211281"/>
          </a:xfrm>
          <a:prstGeom prst="rect">
            <a:avLst/>
          </a:prstGeom>
        </p:spPr>
      </p:pic>
      <p:pic>
        <p:nvPicPr>
          <p:cNvPr id="6" name="图片 5">
            <a:extLst>
              <a:ext uri="{FF2B5EF4-FFF2-40B4-BE49-F238E27FC236}">
                <a16:creationId xmlns:a16="http://schemas.microsoft.com/office/drawing/2014/main" id="{6792204C-1984-9066-E6E4-7ABCC6ECC7A3}"/>
              </a:ext>
            </a:extLst>
          </p:cNvPr>
          <p:cNvPicPr>
            <a:picLocks noChangeAspect="1"/>
          </p:cNvPicPr>
          <p:nvPr/>
        </p:nvPicPr>
        <p:blipFill>
          <a:blip r:embed="rId4"/>
          <a:stretch>
            <a:fillRect/>
          </a:stretch>
        </p:blipFill>
        <p:spPr>
          <a:xfrm>
            <a:off x="503224" y="1202877"/>
            <a:ext cx="3933310" cy="3695727"/>
          </a:xfrm>
          <a:prstGeom prst="rect">
            <a:avLst/>
          </a:prstGeom>
        </p:spPr>
      </p:pic>
    </p:spTree>
    <p:extLst>
      <p:ext uri="{BB962C8B-B14F-4D97-AF65-F5344CB8AC3E}">
        <p14:creationId xmlns:p14="http://schemas.microsoft.com/office/powerpoint/2010/main" val="284476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ETL: new fact table created</a:t>
            </a:r>
            <a:r>
              <a:rPr lang="en-US" altLang="zh-CN" sz="2400" b="1" dirty="0">
                <a:solidFill>
                  <a:srgbClr val="C00000"/>
                </a:solidFill>
                <a:latin typeface="Arial" panose="020B0604020202020204" pitchFamily="34" charset="0"/>
                <a:cs typeface="Arial" panose="020B0604020202020204" pitchFamily="34" charset="0"/>
              </a:rPr>
              <a:t> to support Drill down analysis  </a:t>
            </a:r>
          </a:p>
        </p:txBody>
      </p:sp>
      <p:sp>
        <p:nvSpPr>
          <p:cNvPr id="12" name="文本框 11">
            <a:extLst>
              <a:ext uri="{FF2B5EF4-FFF2-40B4-BE49-F238E27FC236}">
                <a16:creationId xmlns:a16="http://schemas.microsoft.com/office/drawing/2014/main" id="{8955742B-9AB6-2570-6F55-7E9668A98D6B}"/>
              </a:ext>
            </a:extLst>
          </p:cNvPr>
          <p:cNvSpPr txBox="1"/>
          <p:nvPr/>
        </p:nvSpPr>
        <p:spPr>
          <a:xfrm>
            <a:off x="503223" y="5278773"/>
            <a:ext cx="4013244" cy="73866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err="1">
                <a:solidFill>
                  <a:srgbClr val="C00000"/>
                </a:solidFill>
              </a:rPr>
              <a:t>Electricity_production</a:t>
            </a:r>
            <a:r>
              <a:rPr lang="en-US" altLang="zh-CN" sz="1400" b="1" dirty="0">
                <a:solidFill>
                  <a:srgbClr val="C00000"/>
                </a:solidFill>
              </a:rPr>
              <a:t> fact table was built can be analysis from </a:t>
            </a:r>
            <a:r>
              <a:rPr lang="en-US" altLang="zh-CN" sz="1400" b="1" dirty="0" err="1">
                <a:solidFill>
                  <a:srgbClr val="C00000"/>
                </a:solidFill>
              </a:rPr>
              <a:t>time,area,soure</a:t>
            </a:r>
            <a:r>
              <a:rPr lang="en-US" altLang="zh-CN" sz="1400" b="1" dirty="0">
                <a:solidFill>
                  <a:srgbClr val="C00000"/>
                </a:solidFill>
              </a:rPr>
              <a:t> different dimension easier for analysis </a:t>
            </a:r>
          </a:p>
        </p:txBody>
      </p:sp>
      <p:pic>
        <p:nvPicPr>
          <p:cNvPr id="3" name="图片 2">
            <a:extLst>
              <a:ext uri="{FF2B5EF4-FFF2-40B4-BE49-F238E27FC236}">
                <a16:creationId xmlns:a16="http://schemas.microsoft.com/office/drawing/2014/main" id="{93C591D0-B7B2-0D7F-9D6A-6E9EF413212A}"/>
              </a:ext>
            </a:extLst>
          </p:cNvPr>
          <p:cNvPicPr>
            <a:picLocks noChangeAspect="1"/>
          </p:cNvPicPr>
          <p:nvPr/>
        </p:nvPicPr>
        <p:blipFill>
          <a:blip r:embed="rId3"/>
          <a:stretch>
            <a:fillRect/>
          </a:stretch>
        </p:blipFill>
        <p:spPr>
          <a:xfrm>
            <a:off x="5545667" y="760795"/>
            <a:ext cx="5890957" cy="5658141"/>
          </a:xfrm>
          <a:prstGeom prst="rect">
            <a:avLst/>
          </a:prstGeom>
        </p:spPr>
      </p:pic>
      <p:pic>
        <p:nvPicPr>
          <p:cNvPr id="7" name="图片 6">
            <a:extLst>
              <a:ext uri="{FF2B5EF4-FFF2-40B4-BE49-F238E27FC236}">
                <a16:creationId xmlns:a16="http://schemas.microsoft.com/office/drawing/2014/main" id="{28732788-CD58-5BE5-CE37-F8CF9CD93740}"/>
              </a:ext>
            </a:extLst>
          </p:cNvPr>
          <p:cNvPicPr>
            <a:picLocks noChangeAspect="1"/>
          </p:cNvPicPr>
          <p:nvPr/>
        </p:nvPicPr>
        <p:blipFill>
          <a:blip r:embed="rId4"/>
          <a:stretch>
            <a:fillRect/>
          </a:stretch>
        </p:blipFill>
        <p:spPr>
          <a:xfrm>
            <a:off x="684759" y="1604524"/>
            <a:ext cx="3650173" cy="3256693"/>
          </a:xfrm>
          <a:prstGeom prst="rect">
            <a:avLst/>
          </a:prstGeom>
        </p:spPr>
      </p:pic>
      <p:sp>
        <p:nvSpPr>
          <p:cNvPr id="8" name="箭头: 右 7">
            <a:extLst>
              <a:ext uri="{FF2B5EF4-FFF2-40B4-BE49-F238E27FC236}">
                <a16:creationId xmlns:a16="http://schemas.microsoft.com/office/drawing/2014/main" id="{6862A3EC-EC7E-A2AA-3CF0-0231DA656270}"/>
              </a:ext>
            </a:extLst>
          </p:cNvPr>
          <p:cNvSpPr/>
          <p:nvPr/>
        </p:nvSpPr>
        <p:spPr>
          <a:xfrm>
            <a:off x="4615722" y="5478871"/>
            <a:ext cx="598699"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4A2FAAF-A7DF-04CB-F823-FDE34ECC5C8B}"/>
              </a:ext>
            </a:extLst>
          </p:cNvPr>
          <p:cNvSpPr txBox="1"/>
          <p:nvPr/>
        </p:nvSpPr>
        <p:spPr>
          <a:xfrm>
            <a:off x="602478" y="1033036"/>
            <a:ext cx="4013244" cy="523220"/>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t>Deliverable 1 production table are </a:t>
            </a:r>
            <a:r>
              <a:rPr lang="en-US" altLang="zh-CN" sz="1400" b="1" dirty="0">
                <a:solidFill>
                  <a:srgbClr val="C00000"/>
                </a:solidFill>
              </a:rPr>
              <a:t>good for record not good for data analysis  </a:t>
            </a:r>
          </a:p>
        </p:txBody>
      </p:sp>
    </p:spTree>
    <p:extLst>
      <p:ext uri="{BB962C8B-B14F-4D97-AF65-F5344CB8AC3E}">
        <p14:creationId xmlns:p14="http://schemas.microsoft.com/office/powerpoint/2010/main" val="185514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ETL: Adjust some error data</a:t>
            </a:r>
            <a:endParaRPr lang="en-US" altLang="zh-CN" sz="2400" b="1" dirty="0">
              <a:solidFill>
                <a:srgbClr val="C0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8955742B-9AB6-2570-6F55-7E9668A98D6B}"/>
              </a:ext>
            </a:extLst>
          </p:cNvPr>
          <p:cNvSpPr txBox="1"/>
          <p:nvPr/>
        </p:nvSpPr>
        <p:spPr>
          <a:xfrm>
            <a:off x="2001593" y="888273"/>
            <a:ext cx="5750719" cy="30777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solidFill>
                  <a:srgbClr val="C00000"/>
                </a:solidFill>
              </a:rPr>
              <a:t>Some unreasonable negative data are set to be zero</a:t>
            </a:r>
          </a:p>
        </p:txBody>
      </p:sp>
      <p:pic>
        <p:nvPicPr>
          <p:cNvPr id="4" name="图片 3">
            <a:extLst>
              <a:ext uri="{FF2B5EF4-FFF2-40B4-BE49-F238E27FC236}">
                <a16:creationId xmlns:a16="http://schemas.microsoft.com/office/drawing/2014/main" id="{F40130A5-15F9-8866-0D77-023D8B9584C9}"/>
              </a:ext>
            </a:extLst>
          </p:cNvPr>
          <p:cNvPicPr>
            <a:picLocks noChangeAspect="1"/>
          </p:cNvPicPr>
          <p:nvPr/>
        </p:nvPicPr>
        <p:blipFill>
          <a:blip r:embed="rId3"/>
          <a:stretch>
            <a:fillRect/>
          </a:stretch>
        </p:blipFill>
        <p:spPr>
          <a:xfrm>
            <a:off x="2001593" y="1340056"/>
            <a:ext cx="6668274" cy="5027080"/>
          </a:xfrm>
          <a:prstGeom prst="rect">
            <a:avLst/>
          </a:prstGeom>
        </p:spPr>
      </p:pic>
      <p:sp>
        <p:nvSpPr>
          <p:cNvPr id="2" name="矩形: 圆角 1">
            <a:extLst>
              <a:ext uri="{FF2B5EF4-FFF2-40B4-BE49-F238E27FC236}">
                <a16:creationId xmlns:a16="http://schemas.microsoft.com/office/drawing/2014/main" id="{D2630571-D04D-46E7-E4C8-2FD5E7130ABB}"/>
              </a:ext>
            </a:extLst>
          </p:cNvPr>
          <p:cNvSpPr/>
          <p:nvPr/>
        </p:nvSpPr>
        <p:spPr>
          <a:xfrm>
            <a:off x="7708106" y="2693194"/>
            <a:ext cx="1157288" cy="388620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784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Create a full view for data mining</a:t>
            </a:r>
            <a:endParaRPr lang="en-US" altLang="zh-CN" sz="2400" b="1" dirty="0">
              <a:solidFill>
                <a:srgbClr val="C00000"/>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E06B595C-1FED-07C8-25E1-ECBC0F669FD7}"/>
              </a:ext>
            </a:extLst>
          </p:cNvPr>
          <p:cNvPicPr>
            <a:picLocks noChangeAspect="1"/>
          </p:cNvPicPr>
          <p:nvPr/>
        </p:nvPicPr>
        <p:blipFill>
          <a:blip r:embed="rId3"/>
          <a:stretch>
            <a:fillRect/>
          </a:stretch>
        </p:blipFill>
        <p:spPr>
          <a:xfrm>
            <a:off x="836936" y="781542"/>
            <a:ext cx="9037102" cy="5873607"/>
          </a:xfrm>
          <a:prstGeom prst="rect">
            <a:avLst/>
          </a:prstGeom>
        </p:spPr>
      </p:pic>
      <p:sp>
        <p:nvSpPr>
          <p:cNvPr id="6" name="文本框 5">
            <a:extLst>
              <a:ext uri="{FF2B5EF4-FFF2-40B4-BE49-F238E27FC236}">
                <a16:creationId xmlns:a16="http://schemas.microsoft.com/office/drawing/2014/main" id="{EE7EEA8E-F52D-BD6A-823C-59B7B1B0215E}"/>
              </a:ext>
            </a:extLst>
          </p:cNvPr>
          <p:cNvSpPr txBox="1"/>
          <p:nvPr/>
        </p:nvSpPr>
        <p:spPr>
          <a:xfrm>
            <a:off x="4837072" y="550710"/>
            <a:ext cx="7016572" cy="30777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solidFill>
                  <a:srgbClr val="C00000"/>
                </a:solidFill>
              </a:rPr>
              <a:t>Include time </a:t>
            </a:r>
            <a:r>
              <a:rPr lang="zh-CN" altLang="en-US" sz="1400" b="1" dirty="0">
                <a:solidFill>
                  <a:srgbClr val="C00000"/>
                </a:solidFill>
              </a:rPr>
              <a:t>，</a:t>
            </a:r>
            <a:r>
              <a:rPr lang="en-US" altLang="zh-CN" sz="1400" b="1" dirty="0">
                <a:solidFill>
                  <a:srgbClr val="C00000"/>
                </a:solidFill>
              </a:rPr>
              <a:t>area</a:t>
            </a:r>
            <a:r>
              <a:rPr lang="zh-CN" altLang="en-US" sz="1400" b="1" dirty="0">
                <a:solidFill>
                  <a:srgbClr val="C00000"/>
                </a:solidFill>
              </a:rPr>
              <a:t>，</a:t>
            </a:r>
            <a:r>
              <a:rPr lang="en-US" altLang="zh-CN" sz="1400" b="1" dirty="0">
                <a:solidFill>
                  <a:srgbClr val="C00000"/>
                </a:solidFill>
              </a:rPr>
              <a:t>energy type</a:t>
            </a:r>
            <a:r>
              <a:rPr lang="zh-CN" altLang="en-US" sz="1400" b="1" dirty="0">
                <a:solidFill>
                  <a:srgbClr val="C00000"/>
                </a:solidFill>
              </a:rPr>
              <a:t>，</a:t>
            </a:r>
            <a:r>
              <a:rPr lang="en-US" altLang="zh-CN" sz="1400" b="1" dirty="0">
                <a:solidFill>
                  <a:srgbClr val="C00000"/>
                </a:solidFill>
              </a:rPr>
              <a:t>measures</a:t>
            </a:r>
            <a:r>
              <a:rPr lang="zh-CN" altLang="en-US" sz="1400" b="1" dirty="0">
                <a:solidFill>
                  <a:srgbClr val="C00000"/>
                </a:solidFill>
              </a:rPr>
              <a:t>：</a:t>
            </a:r>
            <a:r>
              <a:rPr lang="en-US" altLang="zh-CN" sz="1400" b="1" dirty="0">
                <a:solidFill>
                  <a:srgbClr val="C00000"/>
                </a:solidFill>
              </a:rPr>
              <a:t>production </a:t>
            </a:r>
          </a:p>
        </p:txBody>
      </p:sp>
    </p:spTree>
    <p:extLst>
      <p:ext uri="{BB962C8B-B14F-4D97-AF65-F5344CB8AC3E}">
        <p14:creationId xmlns:p14="http://schemas.microsoft.com/office/powerpoint/2010/main" val="289054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Create a full view for data mining  usage</a:t>
            </a:r>
            <a:endParaRPr lang="en-US" altLang="zh-CN" sz="2400" b="1" dirty="0">
              <a:solidFill>
                <a:srgbClr val="C0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8955742B-9AB6-2570-6F55-7E9668A98D6B}"/>
              </a:ext>
            </a:extLst>
          </p:cNvPr>
          <p:cNvSpPr txBox="1"/>
          <p:nvPr/>
        </p:nvSpPr>
        <p:spPr>
          <a:xfrm>
            <a:off x="4837072" y="550710"/>
            <a:ext cx="7016572" cy="30777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solidFill>
                  <a:srgbClr val="C00000"/>
                </a:solidFill>
              </a:rPr>
              <a:t>Include time </a:t>
            </a:r>
            <a:r>
              <a:rPr lang="zh-CN" altLang="en-US" sz="1400" b="1" dirty="0">
                <a:solidFill>
                  <a:srgbClr val="C00000"/>
                </a:solidFill>
              </a:rPr>
              <a:t>，</a:t>
            </a:r>
            <a:r>
              <a:rPr lang="en-US" altLang="zh-CN" sz="1400" b="1" dirty="0">
                <a:solidFill>
                  <a:srgbClr val="C00000"/>
                </a:solidFill>
              </a:rPr>
              <a:t>area</a:t>
            </a:r>
            <a:r>
              <a:rPr lang="zh-CN" altLang="en-US" sz="1400" b="1" dirty="0">
                <a:solidFill>
                  <a:srgbClr val="C00000"/>
                </a:solidFill>
              </a:rPr>
              <a:t>，</a:t>
            </a:r>
            <a:r>
              <a:rPr lang="en-US" altLang="zh-CN" sz="1400" b="1" dirty="0">
                <a:solidFill>
                  <a:srgbClr val="C00000"/>
                </a:solidFill>
              </a:rPr>
              <a:t>energy type</a:t>
            </a:r>
            <a:r>
              <a:rPr lang="zh-CN" altLang="en-US" sz="1400" b="1" dirty="0">
                <a:solidFill>
                  <a:srgbClr val="C00000"/>
                </a:solidFill>
              </a:rPr>
              <a:t>，</a:t>
            </a:r>
            <a:r>
              <a:rPr lang="en-US" altLang="zh-CN" sz="1400" b="1" dirty="0">
                <a:solidFill>
                  <a:srgbClr val="C00000"/>
                </a:solidFill>
              </a:rPr>
              <a:t>measures</a:t>
            </a:r>
            <a:r>
              <a:rPr lang="zh-CN" altLang="en-US" sz="1400" b="1" dirty="0">
                <a:solidFill>
                  <a:srgbClr val="C00000"/>
                </a:solidFill>
              </a:rPr>
              <a:t>：</a:t>
            </a:r>
            <a:r>
              <a:rPr lang="en-US" altLang="zh-CN" sz="1400" b="1" dirty="0">
                <a:solidFill>
                  <a:srgbClr val="C00000"/>
                </a:solidFill>
              </a:rPr>
              <a:t>usage</a:t>
            </a:r>
            <a:r>
              <a:rPr lang="zh-CN" altLang="en-US" sz="1400" b="1" dirty="0">
                <a:solidFill>
                  <a:srgbClr val="C00000"/>
                </a:solidFill>
              </a:rPr>
              <a:t>，</a:t>
            </a:r>
            <a:r>
              <a:rPr lang="en-US" altLang="zh-CN" sz="1400" b="1" dirty="0">
                <a:solidFill>
                  <a:srgbClr val="C00000"/>
                </a:solidFill>
              </a:rPr>
              <a:t>unit price</a:t>
            </a:r>
            <a:r>
              <a:rPr lang="zh-CN" altLang="en-US" sz="1400" b="1" dirty="0">
                <a:solidFill>
                  <a:srgbClr val="C00000"/>
                </a:solidFill>
              </a:rPr>
              <a:t>，</a:t>
            </a:r>
            <a:r>
              <a:rPr lang="en-US" altLang="zh-CN" sz="1400" b="1" dirty="0">
                <a:solidFill>
                  <a:srgbClr val="C00000"/>
                </a:solidFill>
              </a:rPr>
              <a:t>revenue</a:t>
            </a:r>
          </a:p>
        </p:txBody>
      </p:sp>
      <p:pic>
        <p:nvPicPr>
          <p:cNvPr id="3" name="图片 2">
            <a:extLst>
              <a:ext uri="{FF2B5EF4-FFF2-40B4-BE49-F238E27FC236}">
                <a16:creationId xmlns:a16="http://schemas.microsoft.com/office/drawing/2014/main" id="{A21D06D3-90FF-D6A5-D8B5-9DBE31906636}"/>
              </a:ext>
            </a:extLst>
          </p:cNvPr>
          <p:cNvPicPr>
            <a:picLocks noChangeAspect="1"/>
          </p:cNvPicPr>
          <p:nvPr/>
        </p:nvPicPr>
        <p:blipFill>
          <a:blip r:embed="rId3"/>
          <a:stretch>
            <a:fillRect/>
          </a:stretch>
        </p:blipFill>
        <p:spPr>
          <a:xfrm>
            <a:off x="1089131" y="933634"/>
            <a:ext cx="8650487" cy="5924366"/>
          </a:xfrm>
          <a:prstGeom prst="rect">
            <a:avLst/>
          </a:prstGeom>
        </p:spPr>
      </p:pic>
    </p:spTree>
    <p:extLst>
      <p:ext uri="{BB962C8B-B14F-4D97-AF65-F5344CB8AC3E}">
        <p14:creationId xmlns:p14="http://schemas.microsoft.com/office/powerpoint/2010/main" val="43849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9EEA7-94F9-4E53-8FCE-FB03A0ECFDE6}"/>
              </a:ext>
            </a:extLst>
          </p:cNvPr>
          <p:cNvSpPr txBox="1"/>
          <p:nvPr/>
        </p:nvSpPr>
        <p:spPr>
          <a:xfrm>
            <a:off x="0" y="117231"/>
            <a:ext cx="3106616" cy="407035"/>
          </a:xfrm>
          <a:prstGeom prst="rect">
            <a:avLst/>
          </a:prstGeom>
          <a:noFill/>
        </p:spPr>
        <p:txBody>
          <a:bodyPr wrap="square">
            <a:spAutoFit/>
          </a:bodyPr>
          <a:lstStyle/>
          <a:p>
            <a:pPr marL="0" marR="0">
              <a:lnSpc>
                <a:spcPct val="107000"/>
              </a:lnSpc>
              <a:spcBef>
                <a:spcPts val="200"/>
              </a:spcBef>
              <a:spcAft>
                <a:spcPts val="0"/>
              </a:spcAft>
            </a:pPr>
            <a:r>
              <a:rPr lang="en-US" sz="20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rPr>
              <a:t>Analysis and Charts  samples</a:t>
            </a:r>
          </a:p>
        </p:txBody>
      </p:sp>
      <p:sp>
        <p:nvSpPr>
          <p:cNvPr id="8" name="TextBox 7">
            <a:extLst>
              <a:ext uri="{FF2B5EF4-FFF2-40B4-BE49-F238E27FC236}">
                <a16:creationId xmlns:a16="http://schemas.microsoft.com/office/drawing/2014/main" id="{3CBB6FE4-2269-47AE-AF0C-751B6558053D}"/>
              </a:ext>
            </a:extLst>
          </p:cNvPr>
          <p:cNvSpPr txBox="1"/>
          <p:nvPr/>
        </p:nvSpPr>
        <p:spPr>
          <a:xfrm>
            <a:off x="0" y="524266"/>
            <a:ext cx="2666999" cy="374077"/>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Electricity Production:</a:t>
            </a:r>
            <a:endParaRPr lang="en-US" sz="1600" kern="1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15" name="Picture 14">
            <a:extLst>
              <a:ext uri="{FF2B5EF4-FFF2-40B4-BE49-F238E27FC236}">
                <a16:creationId xmlns:a16="http://schemas.microsoft.com/office/drawing/2014/main" id="{1CC6B2D4-7719-4D1D-962F-49B64CC02CA4}"/>
              </a:ext>
            </a:extLst>
          </p:cNvPr>
          <p:cNvPicPr>
            <a:picLocks noChangeAspect="1"/>
          </p:cNvPicPr>
          <p:nvPr/>
        </p:nvPicPr>
        <p:blipFill>
          <a:blip r:embed="rId3"/>
          <a:stretch>
            <a:fillRect/>
          </a:stretch>
        </p:blipFill>
        <p:spPr>
          <a:xfrm>
            <a:off x="0" y="898343"/>
            <a:ext cx="5434639" cy="4194518"/>
          </a:xfrm>
          <a:prstGeom prst="rect">
            <a:avLst/>
          </a:prstGeom>
        </p:spPr>
      </p:pic>
      <p:sp>
        <p:nvSpPr>
          <p:cNvPr id="16" name="文本框 54">
            <a:extLst>
              <a:ext uri="{FF2B5EF4-FFF2-40B4-BE49-F238E27FC236}">
                <a16:creationId xmlns:a16="http://schemas.microsoft.com/office/drawing/2014/main" id="{E0033211-55EE-4E6A-A392-F534A4E05B45}"/>
              </a:ext>
            </a:extLst>
          </p:cNvPr>
          <p:cNvSpPr txBox="1"/>
          <p:nvPr/>
        </p:nvSpPr>
        <p:spPr>
          <a:xfrm>
            <a:off x="0" y="5275495"/>
            <a:ext cx="5630758" cy="677658"/>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marR="0" lvl="0">
              <a:lnSpc>
                <a:spcPct val="107000"/>
              </a:lnSpc>
              <a:spcBef>
                <a:spcPts val="0"/>
              </a:spcBef>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Petroleum is the first source of electricity production in the normal distribution in the US.</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18" name="Picture 17">
            <a:extLst>
              <a:ext uri="{FF2B5EF4-FFF2-40B4-BE49-F238E27FC236}">
                <a16:creationId xmlns:a16="http://schemas.microsoft.com/office/drawing/2014/main" id="{A684554D-904D-4C69-9293-B0C298BB6DEC}"/>
              </a:ext>
            </a:extLst>
          </p:cNvPr>
          <p:cNvPicPr>
            <a:picLocks noChangeAspect="1"/>
          </p:cNvPicPr>
          <p:nvPr/>
        </p:nvPicPr>
        <p:blipFill>
          <a:blip r:embed="rId4"/>
          <a:stretch>
            <a:fillRect/>
          </a:stretch>
        </p:blipFill>
        <p:spPr>
          <a:xfrm>
            <a:off x="5434639" y="898343"/>
            <a:ext cx="6609739" cy="4194518"/>
          </a:xfrm>
          <a:prstGeom prst="rect">
            <a:avLst/>
          </a:prstGeom>
        </p:spPr>
      </p:pic>
      <p:sp>
        <p:nvSpPr>
          <p:cNvPr id="19" name="文本框 54">
            <a:extLst>
              <a:ext uri="{FF2B5EF4-FFF2-40B4-BE49-F238E27FC236}">
                <a16:creationId xmlns:a16="http://schemas.microsoft.com/office/drawing/2014/main" id="{12E9FB26-8E8F-450D-B543-42A9A3880773}"/>
              </a:ext>
            </a:extLst>
          </p:cNvPr>
          <p:cNvSpPr txBox="1"/>
          <p:nvPr/>
        </p:nvSpPr>
        <p:spPr>
          <a:xfrm>
            <a:off x="5630758" y="5275495"/>
            <a:ext cx="5630758" cy="670440"/>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marR="0" lvl="0">
              <a:lnSpc>
                <a:spcPct val="107000"/>
              </a:lnSpc>
              <a:spcBef>
                <a:spcPts val="0"/>
              </a:spcBef>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Electricity is mainly produced from Jan. to Jun. in normal distribution in one year in the US.</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525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9EEA7-94F9-4E53-8FCE-FB03A0ECFDE6}"/>
              </a:ext>
            </a:extLst>
          </p:cNvPr>
          <p:cNvSpPr txBox="1"/>
          <p:nvPr/>
        </p:nvSpPr>
        <p:spPr>
          <a:xfrm>
            <a:off x="0" y="117231"/>
            <a:ext cx="3106616" cy="407035"/>
          </a:xfrm>
          <a:prstGeom prst="rect">
            <a:avLst/>
          </a:prstGeom>
          <a:noFill/>
        </p:spPr>
        <p:txBody>
          <a:bodyPr wrap="square">
            <a:spAutoFit/>
          </a:bodyPr>
          <a:lstStyle/>
          <a:p>
            <a:pPr marL="0" marR="0">
              <a:lnSpc>
                <a:spcPct val="107000"/>
              </a:lnSpc>
              <a:spcBef>
                <a:spcPts val="200"/>
              </a:spcBef>
              <a:spcAft>
                <a:spcPts val="0"/>
              </a:spcAft>
            </a:pPr>
            <a:r>
              <a:rPr lang="en-US" sz="20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rPr>
              <a:t>Analysis and Charts  samples</a:t>
            </a:r>
          </a:p>
        </p:txBody>
      </p:sp>
      <p:sp>
        <p:nvSpPr>
          <p:cNvPr id="8" name="TextBox 7">
            <a:extLst>
              <a:ext uri="{FF2B5EF4-FFF2-40B4-BE49-F238E27FC236}">
                <a16:creationId xmlns:a16="http://schemas.microsoft.com/office/drawing/2014/main" id="{3CBB6FE4-2269-47AE-AF0C-751B6558053D}"/>
              </a:ext>
            </a:extLst>
          </p:cNvPr>
          <p:cNvSpPr txBox="1"/>
          <p:nvPr/>
        </p:nvSpPr>
        <p:spPr>
          <a:xfrm>
            <a:off x="2696902" y="491308"/>
            <a:ext cx="6157731" cy="37407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等线" panose="02010600030101010101" pitchFamily="2" charset="-122"/>
              </a:rPr>
              <a:t>Violin Plot and Heatmap of Electricity Production in the US</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en-US" sz="1600" b="1" kern="1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1528188A-0B43-41E0-AB8A-319573C4CD54}"/>
              </a:ext>
            </a:extLst>
          </p:cNvPr>
          <p:cNvPicPr>
            <a:picLocks noChangeAspect="1"/>
          </p:cNvPicPr>
          <p:nvPr/>
        </p:nvPicPr>
        <p:blipFill>
          <a:blip r:embed="rId3"/>
          <a:stretch>
            <a:fillRect/>
          </a:stretch>
        </p:blipFill>
        <p:spPr>
          <a:xfrm>
            <a:off x="998301" y="865385"/>
            <a:ext cx="9036585" cy="2363952"/>
          </a:xfrm>
          <a:prstGeom prst="rect">
            <a:avLst/>
          </a:prstGeom>
        </p:spPr>
      </p:pic>
      <p:pic>
        <p:nvPicPr>
          <p:cNvPr id="11" name="Picture 10">
            <a:extLst>
              <a:ext uri="{FF2B5EF4-FFF2-40B4-BE49-F238E27FC236}">
                <a16:creationId xmlns:a16="http://schemas.microsoft.com/office/drawing/2014/main" id="{BD717A3D-5699-422D-85CE-B454BD8A817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65518" y="3229337"/>
            <a:ext cx="4502150" cy="3175000"/>
          </a:xfrm>
          <a:prstGeom prst="rect">
            <a:avLst/>
          </a:prstGeom>
          <a:noFill/>
          <a:ln>
            <a:noFill/>
          </a:ln>
        </p:spPr>
      </p:pic>
    </p:spTree>
    <p:extLst>
      <p:ext uri="{BB962C8B-B14F-4D97-AF65-F5344CB8AC3E}">
        <p14:creationId xmlns:p14="http://schemas.microsoft.com/office/powerpoint/2010/main" val="188460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53709" y="117341"/>
            <a:ext cx="11843361" cy="400110"/>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rPr>
              <a:t>Dataset selection – Source from EIA to build </a:t>
            </a:r>
            <a:r>
              <a:rPr lang="en-US" altLang="zh-CN" sz="2000" b="1" dirty="0">
                <a:solidFill>
                  <a:srgbClr val="C00000"/>
                </a:solidFill>
                <a:latin typeface="Arial" panose="020B0604020202020204" pitchFamily="34" charset="0"/>
                <a:cs typeface="Arial" panose="020B0604020202020204" pitchFamily="34" charset="0"/>
              </a:rPr>
              <a:t>US Electricity information data cube in this project</a:t>
            </a:r>
          </a:p>
        </p:txBody>
      </p:sp>
      <p:pic>
        <p:nvPicPr>
          <p:cNvPr id="16" name="图片 15">
            <a:extLst>
              <a:ext uri="{FF2B5EF4-FFF2-40B4-BE49-F238E27FC236}">
                <a16:creationId xmlns:a16="http://schemas.microsoft.com/office/drawing/2014/main" id="{2390C885-1857-907B-89F9-7B686A662EB7}"/>
              </a:ext>
            </a:extLst>
          </p:cNvPr>
          <p:cNvPicPr>
            <a:picLocks noChangeAspect="1"/>
          </p:cNvPicPr>
          <p:nvPr/>
        </p:nvPicPr>
        <p:blipFill>
          <a:blip r:embed="rId3"/>
          <a:stretch>
            <a:fillRect/>
          </a:stretch>
        </p:blipFill>
        <p:spPr>
          <a:xfrm>
            <a:off x="644728" y="902307"/>
            <a:ext cx="3200564" cy="768389"/>
          </a:xfrm>
          <a:prstGeom prst="rect">
            <a:avLst/>
          </a:prstGeom>
        </p:spPr>
      </p:pic>
      <p:pic>
        <p:nvPicPr>
          <p:cNvPr id="28" name="图片 27">
            <a:extLst>
              <a:ext uri="{FF2B5EF4-FFF2-40B4-BE49-F238E27FC236}">
                <a16:creationId xmlns:a16="http://schemas.microsoft.com/office/drawing/2014/main" id="{24522627-D64E-3082-4ADA-E7920D63E82F}"/>
              </a:ext>
            </a:extLst>
          </p:cNvPr>
          <p:cNvPicPr>
            <a:picLocks noChangeAspect="1"/>
          </p:cNvPicPr>
          <p:nvPr/>
        </p:nvPicPr>
        <p:blipFill>
          <a:blip r:embed="rId4"/>
          <a:stretch>
            <a:fillRect/>
          </a:stretch>
        </p:blipFill>
        <p:spPr>
          <a:xfrm>
            <a:off x="4842523" y="517451"/>
            <a:ext cx="7054548" cy="6202321"/>
          </a:xfrm>
          <a:prstGeom prst="rect">
            <a:avLst/>
          </a:prstGeom>
        </p:spPr>
      </p:pic>
      <p:sp>
        <p:nvSpPr>
          <p:cNvPr id="29" name="文本框 28">
            <a:extLst>
              <a:ext uri="{FF2B5EF4-FFF2-40B4-BE49-F238E27FC236}">
                <a16:creationId xmlns:a16="http://schemas.microsoft.com/office/drawing/2014/main" id="{9FC2571F-F9DD-5C13-ED75-6720310C5B7F}"/>
              </a:ext>
            </a:extLst>
          </p:cNvPr>
          <p:cNvSpPr txBox="1"/>
          <p:nvPr/>
        </p:nvSpPr>
        <p:spPr>
          <a:xfrm>
            <a:off x="292116" y="2305615"/>
            <a:ext cx="4618319" cy="2246769"/>
          </a:xfrm>
          <a:prstGeom prst="rect">
            <a:avLst/>
          </a:prstGeom>
          <a:noFill/>
        </p:spPr>
        <p:txBody>
          <a:bodyPr wrap="square">
            <a:spAutoFit/>
          </a:bodyPr>
          <a:lstStyle/>
          <a:p>
            <a:pPr marL="285750" indent="-285750">
              <a:buFont typeface="Arial" panose="020B0604020202020204" pitchFamily="34" charset="0"/>
              <a:buChar char="•"/>
            </a:pPr>
            <a:r>
              <a:rPr lang="en-US" altLang="zh-CN" sz="1400" b="1" dirty="0">
                <a:solidFill>
                  <a:srgbClr val="000000"/>
                </a:solidFill>
                <a:latin typeface="Arial" panose="020B0604020202020204" pitchFamily="34" charset="0"/>
                <a:ea typeface="宋体" panose="02010600030101010101" pitchFamily="2" charset="-122"/>
                <a:cs typeface="Arial" panose="020B0604020202020204" pitchFamily="34" charset="0"/>
              </a:rPr>
              <a:t>The</a:t>
            </a:r>
            <a:r>
              <a:rPr lang="en-US" altLang="zh-CN" sz="1400" b="1" dirty="0">
                <a:latin typeface="Arial" panose="020B0604020202020204" pitchFamily="34" charset="0"/>
                <a:cs typeface="Arial" panose="020B0604020202020204" pitchFamily="34" charset="0"/>
              </a:rPr>
              <a:t> electricity dataset  selected for this project was from US Energy Information Administration</a:t>
            </a:r>
            <a:endParaRPr lang="zh-CN" alt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The data in those 5 excels are massive</a:t>
            </a:r>
            <a:r>
              <a:rPr lang="zh-CN" altLang="en-US" sz="1400" b="1" dirty="0">
                <a:latin typeface="Arial" panose="020B0604020202020204" pitchFamily="34" charset="0"/>
                <a:cs typeface="Arial" panose="020B0604020202020204" pitchFamily="34" charset="0"/>
              </a:rPr>
              <a:t>，</a:t>
            </a:r>
            <a:r>
              <a:rPr lang="en-US" altLang="zh-CN" sz="1400" b="1" dirty="0">
                <a:latin typeface="Arial" panose="020B0604020202020204" pitchFamily="34" charset="0"/>
                <a:cs typeface="Arial" panose="020B0604020202020204" pitchFamily="34" charset="0"/>
              </a:rPr>
              <a:t>tailored data are used for this project</a:t>
            </a:r>
          </a:p>
          <a:p>
            <a:pPr marL="285750" indent="-285750">
              <a:buFont typeface="Arial" panose="020B0604020202020204" pitchFamily="34" charset="0"/>
              <a:buChar char="•"/>
            </a:pPr>
            <a:endParaRPr lang="en-US" altLang="zh-CN" sz="1400" b="1" dirty="0">
              <a:latin typeface="Arial" panose="020B0604020202020204" pitchFamily="34" charset="0"/>
              <a:cs typeface="Arial" panose="020B0604020202020204" pitchFamily="34" charset="0"/>
            </a:endParaRPr>
          </a:p>
          <a:p>
            <a:endParaRPr lang="en-US" altLang="zh-CN"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400" b="1" dirty="0">
                <a:solidFill>
                  <a:srgbClr val="C00000"/>
                </a:solidFill>
                <a:latin typeface="Arial" panose="020B0604020202020204" pitchFamily="34" charset="0"/>
                <a:cs typeface="Arial" panose="020B0604020202020204" pitchFamily="34" charset="0"/>
              </a:rPr>
              <a:t>Those dataset used in this project is to design a </a:t>
            </a:r>
            <a:r>
              <a:rPr lang="en-US" altLang="zh-CN" sz="1400" b="1" dirty="0" err="1">
                <a:solidFill>
                  <a:srgbClr val="C00000"/>
                </a:solidFill>
                <a:latin typeface="Arial" panose="020B0604020202020204" pitchFamily="34" charset="0"/>
                <a:cs typeface="Arial" panose="020B0604020202020204" pitchFamily="34" charset="0"/>
              </a:rPr>
              <a:t>datacube</a:t>
            </a:r>
            <a:r>
              <a:rPr lang="en-US" altLang="zh-CN" sz="1400" b="1" dirty="0">
                <a:solidFill>
                  <a:srgbClr val="C00000"/>
                </a:solidFill>
                <a:latin typeface="Arial" panose="020B0604020202020204" pitchFamily="34" charset="0"/>
                <a:cs typeface="Arial" panose="020B0604020202020204" pitchFamily="34" charset="0"/>
              </a:rPr>
              <a:t> to help authorities analysis</a:t>
            </a:r>
            <a:r>
              <a:rPr lang="zh-CN" altLang="en-US" sz="1400" b="1" dirty="0">
                <a:solidFill>
                  <a:srgbClr val="C00000"/>
                </a:solidFill>
                <a:latin typeface="Arial" panose="020B0604020202020204" pitchFamily="34" charset="0"/>
                <a:cs typeface="Arial" panose="020B0604020202020204" pitchFamily="34" charset="0"/>
              </a:rPr>
              <a:t>，</a:t>
            </a:r>
            <a:r>
              <a:rPr lang="en-US" altLang="zh-CN" sz="1400" b="1" dirty="0">
                <a:solidFill>
                  <a:srgbClr val="C00000"/>
                </a:solidFill>
                <a:latin typeface="Arial" panose="020B0604020202020204" pitchFamily="34" charset="0"/>
                <a:cs typeface="Arial" panose="020B0604020202020204" pitchFamily="34" charset="0"/>
              </a:rPr>
              <a:t>manage and regulate  the electricity industry efficiently</a:t>
            </a:r>
          </a:p>
        </p:txBody>
      </p:sp>
      <p:sp>
        <p:nvSpPr>
          <p:cNvPr id="30" name="矩形: 圆角 29">
            <a:extLst>
              <a:ext uri="{FF2B5EF4-FFF2-40B4-BE49-F238E27FC236}">
                <a16:creationId xmlns:a16="http://schemas.microsoft.com/office/drawing/2014/main" id="{CE07D751-6C27-6BD6-0A99-766D631DA2C4}"/>
              </a:ext>
            </a:extLst>
          </p:cNvPr>
          <p:cNvSpPr/>
          <p:nvPr/>
        </p:nvSpPr>
        <p:spPr>
          <a:xfrm>
            <a:off x="5093494" y="2903554"/>
            <a:ext cx="3093244" cy="68260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1" name="矩形: 圆角 30">
            <a:extLst>
              <a:ext uri="{FF2B5EF4-FFF2-40B4-BE49-F238E27FC236}">
                <a16:creationId xmlns:a16="http://schemas.microsoft.com/office/drawing/2014/main" id="{3600F08D-334A-AE23-668D-119D2DB00A8D}"/>
              </a:ext>
            </a:extLst>
          </p:cNvPr>
          <p:cNvSpPr/>
          <p:nvPr/>
        </p:nvSpPr>
        <p:spPr>
          <a:xfrm>
            <a:off x="5031581" y="4979693"/>
            <a:ext cx="3093244" cy="68260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3" name="矩形: 圆角 32">
            <a:extLst>
              <a:ext uri="{FF2B5EF4-FFF2-40B4-BE49-F238E27FC236}">
                <a16:creationId xmlns:a16="http://schemas.microsoft.com/office/drawing/2014/main" id="{3F8C44D2-74FF-56A3-CF72-D87EF728C8CB}"/>
              </a:ext>
            </a:extLst>
          </p:cNvPr>
          <p:cNvSpPr/>
          <p:nvPr/>
        </p:nvSpPr>
        <p:spPr>
          <a:xfrm>
            <a:off x="8369797" y="2903554"/>
            <a:ext cx="3367384" cy="3039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0" name="对话气泡: 圆角矩形 39">
            <a:extLst>
              <a:ext uri="{FF2B5EF4-FFF2-40B4-BE49-F238E27FC236}">
                <a16:creationId xmlns:a16="http://schemas.microsoft.com/office/drawing/2014/main" id="{41BB3A90-0873-2AD7-54A0-128F79286E68}"/>
              </a:ext>
            </a:extLst>
          </p:cNvPr>
          <p:cNvSpPr/>
          <p:nvPr/>
        </p:nvSpPr>
        <p:spPr>
          <a:xfrm>
            <a:off x="7800976" y="1458290"/>
            <a:ext cx="2887473" cy="800321"/>
          </a:xfrm>
          <a:prstGeom prst="wedgeRoundRectCallout">
            <a:avLst>
              <a:gd name="adj1" fmla="val -58062"/>
              <a:gd name="adj2" fmla="val 120537"/>
              <a:gd name="adj3" fmla="val 16667"/>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a:solidFill>
                  <a:schemeClr val="tx1"/>
                </a:solidFill>
                <a:latin typeface="Arial" panose="020B0604020202020204" pitchFamily="34" charset="0"/>
                <a:cs typeface="Arial" panose="020B0604020202020204" pitchFamily="34" charset="0"/>
              </a:rPr>
              <a:t>Detail </a:t>
            </a:r>
            <a:r>
              <a:rPr lang="en-US" altLang="zh-CN" sz="1200" dirty="0">
                <a:solidFill>
                  <a:srgbClr val="C00000"/>
                </a:solidFill>
                <a:latin typeface="Arial" panose="020B0604020202020204" pitchFamily="34" charset="0"/>
                <a:cs typeface="Arial" panose="020B0604020202020204" pitchFamily="34" charset="0"/>
              </a:rPr>
              <a:t>electricity capacity </a:t>
            </a:r>
            <a:r>
              <a:rPr lang="en-US" altLang="zh-CN" sz="1200" dirty="0">
                <a:solidFill>
                  <a:schemeClr val="tx1"/>
                </a:solidFill>
                <a:latin typeface="Arial" panose="020B0604020202020204" pitchFamily="34" charset="0"/>
                <a:cs typeface="Arial" panose="020B0604020202020204" pitchFamily="34" charset="0"/>
              </a:rPr>
              <a:t>included in Excel by energy source</a:t>
            </a:r>
          </a:p>
        </p:txBody>
      </p:sp>
      <p:sp>
        <p:nvSpPr>
          <p:cNvPr id="42" name="对话气泡: 圆角矩形 41">
            <a:extLst>
              <a:ext uri="{FF2B5EF4-FFF2-40B4-BE49-F238E27FC236}">
                <a16:creationId xmlns:a16="http://schemas.microsoft.com/office/drawing/2014/main" id="{CB19DD92-9492-ED4E-4F9D-A044C29E6F6B}"/>
              </a:ext>
            </a:extLst>
          </p:cNvPr>
          <p:cNvSpPr/>
          <p:nvPr/>
        </p:nvSpPr>
        <p:spPr>
          <a:xfrm>
            <a:off x="644728" y="5320997"/>
            <a:ext cx="2887473" cy="800321"/>
          </a:xfrm>
          <a:prstGeom prst="wedgeRoundRectCallout">
            <a:avLst>
              <a:gd name="adj1" fmla="val 91124"/>
              <a:gd name="adj2" fmla="val -56200"/>
              <a:gd name="adj3" fmla="val 16667"/>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a:latin typeface="Arial" panose="020B0604020202020204" pitchFamily="34" charset="0"/>
                <a:cs typeface="Arial" panose="020B0604020202020204" pitchFamily="34" charset="0"/>
              </a:rPr>
              <a:t>E</a:t>
            </a:r>
            <a:r>
              <a:rPr lang="en-US" altLang="zh-CN" sz="1200" dirty="0">
                <a:solidFill>
                  <a:schemeClr val="tx1"/>
                </a:solidFill>
                <a:latin typeface="Arial" panose="020B0604020202020204" pitchFamily="34" charset="0"/>
                <a:cs typeface="Arial" panose="020B0604020202020204" pitchFamily="34" charset="0"/>
              </a:rPr>
              <a:t>lectricity </a:t>
            </a:r>
            <a:r>
              <a:rPr lang="en-US" altLang="zh-CN" sz="1200" dirty="0">
                <a:solidFill>
                  <a:srgbClr val="C00000"/>
                </a:solidFill>
                <a:latin typeface="Arial" panose="020B0604020202020204" pitchFamily="34" charset="0"/>
                <a:cs typeface="Arial" panose="020B0604020202020204" pitchFamily="34" charset="0"/>
              </a:rPr>
              <a:t>production</a:t>
            </a:r>
            <a:r>
              <a:rPr lang="en-US" altLang="zh-CN" sz="1200" dirty="0">
                <a:solidFill>
                  <a:schemeClr val="tx1"/>
                </a:solidFill>
                <a:latin typeface="Arial" panose="020B0604020202020204" pitchFamily="34" charset="0"/>
                <a:cs typeface="Arial" panose="020B0604020202020204" pitchFamily="34" charset="0"/>
              </a:rPr>
              <a:t> and fossil </a:t>
            </a:r>
            <a:r>
              <a:rPr lang="en-US" altLang="zh-CN" sz="1200" dirty="0">
                <a:solidFill>
                  <a:srgbClr val="C00000"/>
                </a:solidFill>
                <a:latin typeface="Arial" panose="020B0604020202020204" pitchFamily="34" charset="0"/>
                <a:cs typeface="Arial" panose="020B0604020202020204" pitchFamily="34" charset="0"/>
              </a:rPr>
              <a:t>fuel</a:t>
            </a:r>
            <a:r>
              <a:rPr lang="en-US" altLang="zh-CN" sz="1200" dirty="0">
                <a:solidFill>
                  <a:schemeClr val="tx1"/>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consumption</a:t>
            </a:r>
            <a:r>
              <a:rPr lang="en-US" altLang="zh-CN" sz="1200" dirty="0">
                <a:solidFill>
                  <a:schemeClr val="tx1"/>
                </a:solidFill>
                <a:latin typeface="Arial" panose="020B0604020202020204" pitchFamily="34" charset="0"/>
                <a:cs typeface="Arial" panose="020B0604020202020204" pitchFamily="34" charset="0"/>
              </a:rPr>
              <a:t> included </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45" name="对话气泡: 圆角矩形 44">
            <a:extLst>
              <a:ext uri="{FF2B5EF4-FFF2-40B4-BE49-F238E27FC236}">
                <a16:creationId xmlns:a16="http://schemas.microsoft.com/office/drawing/2014/main" id="{3D704E2F-9659-550D-0535-1A83447C4380}"/>
              </a:ext>
            </a:extLst>
          </p:cNvPr>
          <p:cNvSpPr/>
          <p:nvPr/>
        </p:nvSpPr>
        <p:spPr>
          <a:xfrm>
            <a:off x="8849708" y="4861981"/>
            <a:ext cx="2887473" cy="800321"/>
          </a:xfrm>
          <a:prstGeom prst="wedgeRoundRectCallout">
            <a:avLst>
              <a:gd name="adj1" fmla="val 30262"/>
              <a:gd name="adj2" fmla="val -243648"/>
              <a:gd name="adj3" fmla="val 16667"/>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a:solidFill>
                  <a:srgbClr val="C00000"/>
                </a:solidFill>
                <a:latin typeface="Arial" panose="020B0604020202020204" pitchFamily="34" charset="0"/>
                <a:cs typeface="Arial" panose="020B0604020202020204" pitchFamily="34" charset="0"/>
              </a:rPr>
              <a:t>Consumer usage </a:t>
            </a:r>
            <a:r>
              <a:rPr lang="en-US" altLang="zh-CN" sz="1200" dirty="0">
                <a:solidFill>
                  <a:schemeClr val="tx1"/>
                </a:solidFill>
                <a:latin typeface="Arial" panose="020B0604020202020204" pitchFamily="34" charset="0"/>
                <a:cs typeface="Arial" panose="020B0604020202020204" pitchFamily="34" charset="0"/>
              </a:rPr>
              <a:t>information included </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667B03D-9F55-601D-0293-D47F7CAF479F}"/>
              </a:ext>
            </a:extLst>
          </p:cNvPr>
          <p:cNvSpPr txBox="1"/>
          <p:nvPr/>
        </p:nvSpPr>
        <p:spPr>
          <a:xfrm>
            <a:off x="5031581" y="6603141"/>
            <a:ext cx="5270813" cy="261610"/>
          </a:xfrm>
          <a:prstGeom prst="rect">
            <a:avLst/>
          </a:prstGeom>
          <a:noFill/>
        </p:spPr>
        <p:txBody>
          <a:bodyPr wrap="square">
            <a:spAutoFit/>
          </a:bodyPr>
          <a:lstStyle/>
          <a:p>
            <a:r>
              <a:rPr lang="en-US" altLang="zh-CN" sz="1050" dirty="0">
                <a:latin typeface="Arial" panose="020B0604020202020204" pitchFamily="34" charset="0"/>
                <a:cs typeface="Arial" panose="020B0604020202020204" pitchFamily="34" charset="0"/>
              </a:rPr>
              <a:t>Source </a:t>
            </a:r>
            <a:r>
              <a:rPr lang="zh-CN" altLang="en-US" sz="1050" dirty="0">
                <a:latin typeface="Arial" panose="020B0604020202020204" pitchFamily="34" charset="0"/>
                <a:cs typeface="Arial" panose="020B0604020202020204" pitchFamily="34" charset="0"/>
              </a:rPr>
              <a:t>：</a:t>
            </a:r>
            <a:r>
              <a:rPr lang="en-US" altLang="zh-CN" sz="1050" dirty="0">
                <a:latin typeface="Arial" panose="020B0604020202020204" pitchFamily="34" charset="0"/>
                <a:cs typeface="Arial" panose="020B0604020202020204" pitchFamily="34" charset="0"/>
              </a:rPr>
              <a:t>https://www.eia.gov/electricity/data/state/ </a:t>
            </a:r>
            <a:endParaRPr lang="zh-CN" alt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623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9EEA7-94F9-4E53-8FCE-FB03A0ECFDE6}"/>
              </a:ext>
            </a:extLst>
          </p:cNvPr>
          <p:cNvSpPr txBox="1"/>
          <p:nvPr/>
        </p:nvSpPr>
        <p:spPr>
          <a:xfrm>
            <a:off x="0" y="117231"/>
            <a:ext cx="3106616" cy="407035"/>
          </a:xfrm>
          <a:prstGeom prst="rect">
            <a:avLst/>
          </a:prstGeom>
          <a:noFill/>
        </p:spPr>
        <p:txBody>
          <a:bodyPr wrap="square">
            <a:spAutoFit/>
          </a:bodyPr>
          <a:lstStyle/>
          <a:p>
            <a:pPr marL="0" marR="0">
              <a:lnSpc>
                <a:spcPct val="107000"/>
              </a:lnSpc>
              <a:spcBef>
                <a:spcPts val="200"/>
              </a:spcBef>
              <a:spcAft>
                <a:spcPts val="0"/>
              </a:spcAft>
            </a:pPr>
            <a:r>
              <a:rPr lang="en-US" sz="20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rPr>
              <a:t>Analysis and Charts  samples</a:t>
            </a:r>
          </a:p>
        </p:txBody>
      </p:sp>
      <p:pic>
        <p:nvPicPr>
          <p:cNvPr id="2" name="Picture 1">
            <a:extLst>
              <a:ext uri="{FF2B5EF4-FFF2-40B4-BE49-F238E27FC236}">
                <a16:creationId xmlns:a16="http://schemas.microsoft.com/office/drawing/2014/main" id="{1B3E7532-092B-4961-A861-D94632073CF5}"/>
              </a:ext>
            </a:extLst>
          </p:cNvPr>
          <p:cNvPicPr>
            <a:picLocks noChangeAspect="1"/>
          </p:cNvPicPr>
          <p:nvPr/>
        </p:nvPicPr>
        <p:blipFill>
          <a:blip r:embed="rId3"/>
          <a:stretch>
            <a:fillRect/>
          </a:stretch>
        </p:blipFill>
        <p:spPr>
          <a:xfrm>
            <a:off x="1816242" y="524266"/>
            <a:ext cx="8559516" cy="5996726"/>
          </a:xfrm>
          <a:prstGeom prst="rect">
            <a:avLst/>
          </a:prstGeom>
        </p:spPr>
      </p:pic>
    </p:spTree>
    <p:extLst>
      <p:ext uri="{BB962C8B-B14F-4D97-AF65-F5344CB8AC3E}">
        <p14:creationId xmlns:p14="http://schemas.microsoft.com/office/powerpoint/2010/main" val="395943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9EEA7-94F9-4E53-8FCE-FB03A0ECFDE6}"/>
              </a:ext>
            </a:extLst>
          </p:cNvPr>
          <p:cNvSpPr txBox="1"/>
          <p:nvPr/>
        </p:nvSpPr>
        <p:spPr>
          <a:xfrm>
            <a:off x="0" y="117231"/>
            <a:ext cx="3106616" cy="407035"/>
          </a:xfrm>
          <a:prstGeom prst="rect">
            <a:avLst/>
          </a:prstGeom>
          <a:noFill/>
        </p:spPr>
        <p:txBody>
          <a:bodyPr wrap="square">
            <a:spAutoFit/>
          </a:bodyPr>
          <a:lstStyle/>
          <a:p>
            <a:pPr marL="0" marR="0">
              <a:lnSpc>
                <a:spcPct val="107000"/>
              </a:lnSpc>
              <a:spcBef>
                <a:spcPts val="200"/>
              </a:spcBef>
              <a:spcAft>
                <a:spcPts val="0"/>
              </a:spcAft>
            </a:pPr>
            <a:r>
              <a:rPr lang="en-US" sz="20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rPr>
              <a:t>Analysis and Charts  samples</a:t>
            </a:r>
          </a:p>
        </p:txBody>
      </p:sp>
      <p:sp>
        <p:nvSpPr>
          <p:cNvPr id="4" name="TextBox 3">
            <a:extLst>
              <a:ext uri="{FF2B5EF4-FFF2-40B4-BE49-F238E27FC236}">
                <a16:creationId xmlns:a16="http://schemas.microsoft.com/office/drawing/2014/main" id="{07F42B73-DC0F-449B-99DD-2ED28DE8B5B9}"/>
              </a:ext>
            </a:extLst>
          </p:cNvPr>
          <p:cNvSpPr txBox="1"/>
          <p:nvPr/>
        </p:nvSpPr>
        <p:spPr>
          <a:xfrm>
            <a:off x="0" y="524266"/>
            <a:ext cx="2666999" cy="374077"/>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Electricity Usage:</a:t>
            </a:r>
            <a:endParaRPr lang="en-US" sz="1600" kern="1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5DB63C71-03F1-41F3-B3F5-A0EBCC5C236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 y="834516"/>
            <a:ext cx="7319059" cy="6023483"/>
          </a:xfrm>
          <a:prstGeom prst="rect">
            <a:avLst/>
          </a:prstGeom>
          <a:noFill/>
          <a:ln>
            <a:noFill/>
          </a:ln>
        </p:spPr>
      </p:pic>
      <p:sp>
        <p:nvSpPr>
          <p:cNvPr id="7" name="文本框 54">
            <a:extLst>
              <a:ext uri="{FF2B5EF4-FFF2-40B4-BE49-F238E27FC236}">
                <a16:creationId xmlns:a16="http://schemas.microsoft.com/office/drawing/2014/main" id="{4B150C71-E949-4430-8A98-9C375FE7C8C4}"/>
              </a:ext>
            </a:extLst>
          </p:cNvPr>
          <p:cNvSpPr txBox="1"/>
          <p:nvPr/>
        </p:nvSpPr>
        <p:spPr>
          <a:xfrm>
            <a:off x="7032184" y="834516"/>
            <a:ext cx="4727696" cy="5412251"/>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marL="342900" marR="0" lvl="0" indent="-342900" algn="just">
              <a:lnSpc>
                <a:spcPct val="107000"/>
              </a:lnSpc>
              <a:spcBef>
                <a:spcPts val="0"/>
              </a:spcBef>
              <a:spcAft>
                <a:spcPts val="0"/>
              </a:spcAft>
              <a:buSzPts val="1400"/>
              <a:buFont typeface="Times New Roman" panose="02020603050405020304" pitchFamily="18" charset="0"/>
              <a:buAutoNum type="arabicPeriod"/>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Electricity usage and Unit price are mainly located in the [0 - 0.6] and [5, 18], respectively. The higher the unit price the lower the electricity usage. </a:t>
            </a:r>
            <a:r>
              <a:rPr lang="en-US" sz="18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When the unit price is mainly located between the 10 and 15 range, electricity usage can achieve the greatest usage.</a:t>
            </a:r>
          </a:p>
          <a:p>
            <a:pPr marL="342900" marR="0" lvl="0" indent="-342900" algn="just">
              <a:lnSpc>
                <a:spcPct val="107000"/>
              </a:lnSpc>
              <a:spcBef>
                <a:spcPts val="0"/>
              </a:spcBef>
              <a:spcAft>
                <a:spcPts val="0"/>
              </a:spcAft>
              <a:buSzPts val="1400"/>
              <a:buFont typeface="Times New Roman" panose="02020603050405020304" pitchFamily="18" charset="0"/>
              <a:buAutoNum type="arabicPeriod"/>
            </a:pPr>
            <a:endParaRPr lang="en-US" sz="1800" kern="100" dirty="0">
              <a:effectLst/>
              <a:highlight>
                <a:srgbClr val="FFFF00"/>
              </a:highligh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SzPts val="1400"/>
              <a:buFont typeface="Times New Roman" panose="02020603050405020304" pitchFamily="18" charset="0"/>
              <a:buAutoNum type="arabicPeriod"/>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Electricity usage and Revenue are mainly located in the [0 - 0.6] and [0 - 1], respectively. </a:t>
            </a:r>
            <a:r>
              <a:rPr lang="en-US" sz="18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It indicates that higher electricity does not necessarily bring more revenue to this industry this industry.</a:t>
            </a:r>
          </a:p>
          <a:p>
            <a:pPr marL="342900" marR="0" lvl="0" indent="-342900" algn="just">
              <a:lnSpc>
                <a:spcPct val="107000"/>
              </a:lnSpc>
              <a:spcBef>
                <a:spcPts val="0"/>
              </a:spcBef>
              <a:spcAft>
                <a:spcPts val="0"/>
              </a:spcAft>
              <a:buSzPts val="1400"/>
              <a:buFont typeface="Times New Roman" panose="02020603050405020304" pitchFamily="18" charset="0"/>
              <a:buAutoNum type="arabicPeriod"/>
            </a:pPr>
            <a:endParaRPr lang="en-US" sz="18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SzPts val="1400"/>
              <a:buFont typeface="Times New Roman" panose="02020603050405020304" pitchFamily="18" charset="0"/>
              <a:buAutoNum type="arabicPeriod"/>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Unit price and revenue are mainly located between [5 - 15] and  [0 – 0.5]. </a:t>
            </a:r>
            <a:r>
              <a:rPr lang="en-US" sz="18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It indicates that a higher unit price does not necessarily bring more revenue to this industry.</a:t>
            </a:r>
            <a:endParaRPr lang="en-US" sz="1800" kern="100" dirty="0">
              <a:effectLst/>
              <a:highlight>
                <a:srgbClr val="FFFF00"/>
              </a:highligh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4752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9EEA7-94F9-4E53-8FCE-FB03A0ECFDE6}"/>
              </a:ext>
            </a:extLst>
          </p:cNvPr>
          <p:cNvSpPr txBox="1"/>
          <p:nvPr/>
        </p:nvSpPr>
        <p:spPr>
          <a:xfrm>
            <a:off x="0" y="117231"/>
            <a:ext cx="3106616" cy="407035"/>
          </a:xfrm>
          <a:prstGeom prst="rect">
            <a:avLst/>
          </a:prstGeom>
          <a:noFill/>
        </p:spPr>
        <p:txBody>
          <a:bodyPr wrap="square">
            <a:spAutoFit/>
          </a:bodyPr>
          <a:lstStyle/>
          <a:p>
            <a:pPr marL="0" marR="0">
              <a:lnSpc>
                <a:spcPct val="107000"/>
              </a:lnSpc>
              <a:spcBef>
                <a:spcPts val="200"/>
              </a:spcBef>
              <a:spcAft>
                <a:spcPts val="0"/>
              </a:spcAft>
            </a:pPr>
            <a:r>
              <a:rPr lang="en-US" sz="20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rPr>
              <a:t>Analysis and Charts  samples</a:t>
            </a:r>
          </a:p>
        </p:txBody>
      </p:sp>
      <p:sp>
        <p:nvSpPr>
          <p:cNvPr id="8" name="TextBox 7">
            <a:extLst>
              <a:ext uri="{FF2B5EF4-FFF2-40B4-BE49-F238E27FC236}">
                <a16:creationId xmlns:a16="http://schemas.microsoft.com/office/drawing/2014/main" id="{3CBB6FE4-2269-47AE-AF0C-751B6558053D}"/>
              </a:ext>
            </a:extLst>
          </p:cNvPr>
          <p:cNvSpPr txBox="1"/>
          <p:nvPr/>
        </p:nvSpPr>
        <p:spPr>
          <a:xfrm>
            <a:off x="2696902" y="491308"/>
            <a:ext cx="6157731" cy="37407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等线" panose="02010600030101010101" pitchFamily="2" charset="-122"/>
              </a:rPr>
              <a:t>Violin Plot and Heatmap of Electricity Usage in the US</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en-US" sz="1600" b="1" kern="1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C93DA430-6F1E-4736-A46F-1F92909898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0399" y="865385"/>
            <a:ext cx="8640598" cy="2563615"/>
          </a:xfrm>
          <a:prstGeom prst="rect">
            <a:avLst/>
          </a:prstGeom>
          <a:noFill/>
          <a:ln>
            <a:noFill/>
          </a:ln>
        </p:spPr>
      </p:pic>
      <p:pic>
        <p:nvPicPr>
          <p:cNvPr id="7" name="Picture 6">
            <a:extLst>
              <a:ext uri="{FF2B5EF4-FFF2-40B4-BE49-F238E27FC236}">
                <a16:creationId xmlns:a16="http://schemas.microsoft.com/office/drawing/2014/main" id="{635833AB-F415-4DE4-AA55-0906D4AC8FA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4981" y="3429000"/>
            <a:ext cx="4851433" cy="3255380"/>
          </a:xfrm>
          <a:prstGeom prst="rect">
            <a:avLst/>
          </a:prstGeom>
          <a:noFill/>
          <a:ln>
            <a:noFill/>
          </a:ln>
        </p:spPr>
      </p:pic>
    </p:spTree>
    <p:extLst>
      <p:ext uri="{BB962C8B-B14F-4D97-AF65-F5344CB8AC3E}">
        <p14:creationId xmlns:p14="http://schemas.microsoft.com/office/powerpoint/2010/main" val="332339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B4EBF6-AFD7-4886-8A39-6BF36E94B012}"/>
              </a:ext>
            </a:extLst>
          </p:cNvPr>
          <p:cNvPicPr>
            <a:picLocks noChangeAspect="1"/>
          </p:cNvPicPr>
          <p:nvPr/>
        </p:nvPicPr>
        <p:blipFill>
          <a:blip r:embed="rId2"/>
          <a:stretch>
            <a:fillRect/>
          </a:stretch>
        </p:blipFill>
        <p:spPr>
          <a:xfrm>
            <a:off x="0" y="0"/>
            <a:ext cx="6593809" cy="3044142"/>
          </a:xfrm>
          <a:prstGeom prst="rect">
            <a:avLst/>
          </a:prstGeom>
        </p:spPr>
      </p:pic>
      <p:pic>
        <p:nvPicPr>
          <p:cNvPr id="8" name="Picture 7">
            <a:extLst>
              <a:ext uri="{FF2B5EF4-FFF2-40B4-BE49-F238E27FC236}">
                <a16:creationId xmlns:a16="http://schemas.microsoft.com/office/drawing/2014/main" id="{D5FB5336-8D59-4904-9C33-0E4E5DF4127E}"/>
              </a:ext>
            </a:extLst>
          </p:cNvPr>
          <p:cNvPicPr>
            <a:picLocks noChangeAspect="1"/>
          </p:cNvPicPr>
          <p:nvPr/>
        </p:nvPicPr>
        <p:blipFill>
          <a:blip r:embed="rId3"/>
          <a:stretch>
            <a:fillRect/>
          </a:stretch>
        </p:blipFill>
        <p:spPr>
          <a:xfrm>
            <a:off x="0" y="3044142"/>
            <a:ext cx="6593407" cy="3813857"/>
          </a:xfrm>
          <a:prstGeom prst="rect">
            <a:avLst/>
          </a:prstGeom>
        </p:spPr>
      </p:pic>
      <p:sp>
        <p:nvSpPr>
          <p:cNvPr id="9" name="文本框 54">
            <a:extLst>
              <a:ext uri="{FF2B5EF4-FFF2-40B4-BE49-F238E27FC236}">
                <a16:creationId xmlns:a16="http://schemas.microsoft.com/office/drawing/2014/main" id="{DFD25C99-DDD2-40E7-A2FF-99421E662EED}"/>
              </a:ext>
            </a:extLst>
          </p:cNvPr>
          <p:cNvSpPr txBox="1"/>
          <p:nvPr/>
        </p:nvSpPr>
        <p:spPr>
          <a:xfrm>
            <a:off x="6846989" y="1856293"/>
            <a:ext cx="4727696" cy="3145413"/>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marR="0" lvl="0" algn="just">
              <a:lnSpc>
                <a:spcPct val="107000"/>
              </a:lnSpc>
              <a:spcBef>
                <a:spcPts val="0"/>
              </a:spcBef>
              <a:spcAft>
                <a:spcPts val="0"/>
              </a:spcAft>
              <a:buSzPts val="1400"/>
            </a:pPr>
            <a:r>
              <a:rPr lang="en-US" sz="1800" kern="100" dirty="0">
                <a:highlight>
                  <a:srgbClr val="FFFF00"/>
                </a:highlight>
                <a:latin typeface="Calibri" panose="020F0502020204030204" pitchFamily="34" charset="0"/>
                <a:ea typeface="等线" panose="02010600030101010101" pitchFamily="2" charset="-122"/>
                <a:cs typeface="Times New Roman" panose="02020603050405020304" pitchFamily="18" charset="0"/>
              </a:rPr>
              <a:t>Comparison between Production and  Usage:</a:t>
            </a:r>
          </a:p>
          <a:p>
            <a:pPr marR="0" lvl="0" algn="just">
              <a:lnSpc>
                <a:spcPct val="107000"/>
              </a:lnSpc>
              <a:spcBef>
                <a:spcPts val="0"/>
              </a:spcBef>
              <a:spcAft>
                <a:spcPts val="0"/>
              </a:spcAft>
              <a:buSzPts val="1400"/>
            </a:pPr>
            <a:endParaRPr lang="en-US" sz="1800" kern="100" dirty="0">
              <a:highlight>
                <a:srgbClr val="FFFF00"/>
              </a:highlight>
              <a:latin typeface="Calibri" panose="020F0502020204030204" pitchFamily="34" charset="0"/>
              <a:ea typeface="等线" panose="02010600030101010101" pitchFamily="2" charset="-122"/>
              <a:cs typeface="Times New Roman" panose="02020603050405020304" pitchFamily="18" charset="0"/>
            </a:endParaRPr>
          </a:p>
          <a:p>
            <a:pPr marR="0" lvl="0" algn="just">
              <a:lnSpc>
                <a:spcPct val="107000"/>
              </a:lnSpc>
              <a:spcBef>
                <a:spcPts val="0"/>
              </a:spcBef>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Hawaii state has the highest unit price. Since the amount of electricity production in Hawaii is almost equal to zero. Due to the geometric location and shipping cost, the unit price of Hawaii is the highest in the US. Therefore, we can learn that the living expense is very high for people living in Hawaii.  </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a:p>
            <a:pPr marR="0" lvl="0" algn="just">
              <a:lnSpc>
                <a:spcPct val="107000"/>
              </a:lnSpc>
              <a:spcBef>
                <a:spcPts val="0"/>
              </a:spcBef>
              <a:spcAft>
                <a:spcPts val="0"/>
              </a:spcAft>
              <a:buSzPts val="1400"/>
            </a:pPr>
            <a:endParaRPr lang="en-US" sz="1800" kern="100" dirty="0">
              <a:effectLst/>
              <a:highlight>
                <a:srgbClr val="FFFF00"/>
              </a:highligh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021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715543-4448-4C06-B713-3C25E3FFC14D}"/>
              </a:ext>
            </a:extLst>
          </p:cNvPr>
          <p:cNvPicPr>
            <a:picLocks noChangeAspect="1"/>
          </p:cNvPicPr>
          <p:nvPr/>
        </p:nvPicPr>
        <p:blipFill>
          <a:blip r:embed="rId2"/>
          <a:stretch>
            <a:fillRect/>
          </a:stretch>
        </p:blipFill>
        <p:spPr>
          <a:xfrm>
            <a:off x="1" y="0"/>
            <a:ext cx="5960962" cy="3448029"/>
          </a:xfrm>
          <a:prstGeom prst="rect">
            <a:avLst/>
          </a:prstGeom>
        </p:spPr>
      </p:pic>
      <p:pic>
        <p:nvPicPr>
          <p:cNvPr id="6" name="Picture 5">
            <a:extLst>
              <a:ext uri="{FF2B5EF4-FFF2-40B4-BE49-F238E27FC236}">
                <a16:creationId xmlns:a16="http://schemas.microsoft.com/office/drawing/2014/main" id="{88082DA3-1385-4FD8-908B-25B22974C696}"/>
              </a:ext>
            </a:extLst>
          </p:cNvPr>
          <p:cNvPicPr>
            <a:picLocks noChangeAspect="1"/>
          </p:cNvPicPr>
          <p:nvPr/>
        </p:nvPicPr>
        <p:blipFill>
          <a:blip r:embed="rId3"/>
          <a:stretch>
            <a:fillRect/>
          </a:stretch>
        </p:blipFill>
        <p:spPr>
          <a:xfrm>
            <a:off x="0" y="3448029"/>
            <a:ext cx="5960962" cy="3429000"/>
          </a:xfrm>
          <a:prstGeom prst="rect">
            <a:avLst/>
          </a:prstGeom>
        </p:spPr>
      </p:pic>
      <p:sp>
        <p:nvSpPr>
          <p:cNvPr id="7" name="文本框 54">
            <a:extLst>
              <a:ext uri="{FF2B5EF4-FFF2-40B4-BE49-F238E27FC236}">
                <a16:creationId xmlns:a16="http://schemas.microsoft.com/office/drawing/2014/main" id="{E98AF077-8DA2-481D-A899-FE0F239814B9}"/>
              </a:ext>
            </a:extLst>
          </p:cNvPr>
          <p:cNvSpPr txBox="1"/>
          <p:nvPr/>
        </p:nvSpPr>
        <p:spPr>
          <a:xfrm>
            <a:off x="6231039" y="2222982"/>
            <a:ext cx="4737904" cy="245009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marR="0" lvl="0" algn="just">
              <a:lnSpc>
                <a:spcPct val="107000"/>
              </a:lnSpc>
              <a:spcBef>
                <a:spcPts val="0"/>
              </a:spcBef>
              <a:spcAft>
                <a:spcPts val="0"/>
              </a:spcAft>
              <a:buSzPts val="1400"/>
            </a:pPr>
            <a:r>
              <a:rPr lang="en-US" sz="1800" kern="100" dirty="0">
                <a:highlight>
                  <a:srgbClr val="FFFF00"/>
                </a:highlight>
                <a:latin typeface="Calibri" panose="020F0502020204030204" pitchFamily="34" charset="0"/>
                <a:ea typeface="等线" panose="02010600030101010101" pitchFamily="2" charset="-122"/>
                <a:cs typeface="Times New Roman" panose="02020603050405020304" pitchFamily="18" charset="0"/>
              </a:rPr>
              <a:t>Comparison between Production and  Usage:</a:t>
            </a:r>
          </a:p>
          <a:p>
            <a:pPr algn="just">
              <a:lnSpc>
                <a:spcPct val="107000"/>
              </a:lnSpc>
              <a:buSzPts val="1400"/>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The  U.S. government should consider increasing the investment in electricity facilities in California since California created the greatest amount of electricity Revenue in the US, while its electricity production is the highest.</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a:p>
            <a:pPr marR="0" lvl="0" algn="just">
              <a:lnSpc>
                <a:spcPct val="107000"/>
              </a:lnSpc>
              <a:spcBef>
                <a:spcPts val="0"/>
              </a:spcBef>
              <a:spcAft>
                <a:spcPts val="0"/>
              </a:spcAft>
              <a:buSzPts val="1400"/>
            </a:pPr>
            <a:endParaRPr lang="en-US" sz="1800" kern="100" dirty="0">
              <a:highlight>
                <a:srgbClr val="FFFF00"/>
              </a:highlight>
              <a:latin typeface="Calibri" panose="020F0502020204030204" pitchFamily="34" charset="0"/>
              <a:ea typeface="等线" panose="02010600030101010101" pitchFamily="2" charset="-122"/>
              <a:cs typeface="Times New Roman" panose="02020603050405020304" pitchFamily="18" charset="0"/>
            </a:endParaRPr>
          </a:p>
          <a:p>
            <a:pPr marR="0" lvl="0" algn="just">
              <a:lnSpc>
                <a:spcPct val="107000"/>
              </a:lnSpc>
              <a:spcBef>
                <a:spcPts val="0"/>
              </a:spcBef>
              <a:spcAft>
                <a:spcPts val="0"/>
              </a:spcAft>
              <a:buSzPts val="1400"/>
            </a:pPr>
            <a:endParaRPr lang="en-US" sz="1800" kern="100" dirty="0">
              <a:effectLst/>
              <a:highlight>
                <a:srgbClr val="FFFF00"/>
              </a:highligh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139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652BE-205B-4B8F-80B3-207A6D21283C}"/>
              </a:ext>
            </a:extLst>
          </p:cNvPr>
          <p:cNvSpPr>
            <a:spLocks noGrp="1"/>
          </p:cNvSpPr>
          <p:nvPr>
            <p:ph idx="1"/>
          </p:nvPr>
        </p:nvSpPr>
        <p:spPr>
          <a:xfrm>
            <a:off x="1914163" y="2840650"/>
            <a:ext cx="8363673" cy="1176700"/>
          </a:xfrm>
        </p:spPr>
        <p:txBody>
          <a:bodyPr/>
          <a:lstStyle/>
          <a:p>
            <a:r>
              <a:rPr lang="en-US" sz="1800" b="1" kern="100" dirty="0">
                <a:solidFill>
                  <a:srgbClr val="1F3763"/>
                </a:solidFill>
                <a:latin typeface="Calibri Light" panose="020F0302020204030204" pitchFamily="34" charset="0"/>
                <a:ea typeface="等线 Light" panose="02010600030101010101" pitchFamily="2" charset="-122"/>
                <a:cs typeface="Times New Roman" panose="02020603050405020304" pitchFamily="18" charset="0"/>
              </a:rPr>
              <a:t>Data</a:t>
            </a:r>
            <a:r>
              <a:rPr lang="en-US" sz="18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rPr>
              <a:t> Visualization :</a:t>
            </a:r>
          </a:p>
          <a:p>
            <a:pPr marL="0" marR="0">
              <a:lnSpc>
                <a:spcPct val="107000"/>
              </a:lnSpc>
              <a:spcBef>
                <a:spcPts val="0"/>
              </a:spcBef>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Now you can visit these links: </a:t>
            </a:r>
            <a:r>
              <a:rPr lang="en-US" sz="18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2"/>
              </a:rPr>
              <a:t>https://elepro.yuanpengwang.me/</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And </a:t>
            </a:r>
            <a:r>
              <a:rPr lang="en-US" sz="18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3"/>
              </a:rPr>
              <a:t>https://eleusa.yuanpengwang.me/</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to check my data visualization.</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en-US" sz="1800" b="1" kern="100" dirty="0">
              <a:solidFill>
                <a:srgbClr val="1F3763"/>
              </a:solidFill>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6124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249047"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US electricity data cube design :Dimensions </a:t>
            </a:r>
          </a:p>
        </p:txBody>
      </p:sp>
      <p:sp>
        <p:nvSpPr>
          <p:cNvPr id="55" name="文本框 54">
            <a:extLst>
              <a:ext uri="{FF2B5EF4-FFF2-40B4-BE49-F238E27FC236}">
                <a16:creationId xmlns:a16="http://schemas.microsoft.com/office/drawing/2014/main" id="{05827456-43A2-4663-6198-891A817C8471}"/>
              </a:ext>
            </a:extLst>
          </p:cNvPr>
          <p:cNvSpPr txBox="1"/>
          <p:nvPr/>
        </p:nvSpPr>
        <p:spPr>
          <a:xfrm>
            <a:off x="575733" y="850190"/>
            <a:ext cx="4936067" cy="83099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for electricity usage part:</a:t>
            </a:r>
          </a:p>
          <a:p>
            <a:pPr algn="l"/>
            <a:r>
              <a:rPr lang="en-US" altLang="zh-CN" dirty="0"/>
              <a:t>Dimensions: Area, Time,  User type are chose</a:t>
            </a:r>
          </a:p>
          <a:p>
            <a:pPr algn="l"/>
            <a:r>
              <a:rPr lang="en-US" altLang="zh-CN" dirty="0"/>
              <a:t>Measures</a:t>
            </a:r>
            <a:r>
              <a:rPr lang="zh-CN" altLang="en-US" dirty="0"/>
              <a:t>：</a:t>
            </a:r>
            <a:r>
              <a:rPr lang="en-US" altLang="zh-CN" dirty="0"/>
              <a:t>electricity usage,</a:t>
            </a:r>
            <a:r>
              <a:rPr lang="zh-CN" altLang="en-US" dirty="0"/>
              <a:t> </a:t>
            </a:r>
            <a:r>
              <a:rPr lang="en-US" altLang="zh-CN" dirty="0"/>
              <a:t>revenue,</a:t>
            </a:r>
            <a:r>
              <a:rPr lang="zh-CN" altLang="en-US" dirty="0"/>
              <a:t> </a:t>
            </a:r>
            <a:r>
              <a:rPr lang="en-US" altLang="zh-CN" dirty="0"/>
              <a:t>unit price</a:t>
            </a:r>
          </a:p>
        </p:txBody>
      </p:sp>
      <p:sp>
        <p:nvSpPr>
          <p:cNvPr id="79" name="文本框 78">
            <a:extLst>
              <a:ext uri="{FF2B5EF4-FFF2-40B4-BE49-F238E27FC236}">
                <a16:creationId xmlns:a16="http://schemas.microsoft.com/office/drawing/2014/main" id="{3E6FE491-4360-86A6-838D-A755E771DC66}"/>
              </a:ext>
            </a:extLst>
          </p:cNvPr>
          <p:cNvSpPr txBox="1"/>
          <p:nvPr/>
        </p:nvSpPr>
        <p:spPr>
          <a:xfrm>
            <a:off x="3930838" y="3901194"/>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Region</a:t>
            </a:r>
          </a:p>
        </p:txBody>
      </p:sp>
      <p:sp>
        <p:nvSpPr>
          <p:cNvPr id="80" name="文本框 79">
            <a:extLst>
              <a:ext uri="{FF2B5EF4-FFF2-40B4-BE49-F238E27FC236}">
                <a16:creationId xmlns:a16="http://schemas.microsoft.com/office/drawing/2014/main" id="{A5F7F19E-3566-9CBF-5536-391F7A69FDF8}"/>
              </a:ext>
            </a:extLst>
          </p:cNvPr>
          <p:cNvSpPr txBox="1"/>
          <p:nvPr/>
        </p:nvSpPr>
        <p:spPr>
          <a:xfrm>
            <a:off x="4068604" y="5059026"/>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State</a:t>
            </a:r>
          </a:p>
        </p:txBody>
      </p:sp>
      <p:sp>
        <p:nvSpPr>
          <p:cNvPr id="81" name="文本框 80">
            <a:extLst>
              <a:ext uri="{FF2B5EF4-FFF2-40B4-BE49-F238E27FC236}">
                <a16:creationId xmlns:a16="http://schemas.microsoft.com/office/drawing/2014/main" id="{4AD2ABFA-8408-7180-2F54-413A22BD1ABF}"/>
              </a:ext>
            </a:extLst>
          </p:cNvPr>
          <p:cNvSpPr txBox="1"/>
          <p:nvPr/>
        </p:nvSpPr>
        <p:spPr>
          <a:xfrm>
            <a:off x="4068605" y="2920822"/>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ALL</a:t>
            </a:r>
          </a:p>
        </p:txBody>
      </p:sp>
      <p:cxnSp>
        <p:nvCxnSpPr>
          <p:cNvPr id="82" name="直接连接符 81">
            <a:extLst>
              <a:ext uri="{FF2B5EF4-FFF2-40B4-BE49-F238E27FC236}">
                <a16:creationId xmlns:a16="http://schemas.microsoft.com/office/drawing/2014/main" id="{77EB0A72-2AFD-0E2C-028F-16ED8AA27A35}"/>
              </a:ext>
            </a:extLst>
          </p:cNvPr>
          <p:cNvCxnSpPr>
            <a:cxnSpLocks/>
          </p:cNvCxnSpPr>
          <p:nvPr/>
        </p:nvCxnSpPr>
        <p:spPr>
          <a:xfrm flipH="1">
            <a:off x="4356629" y="3293554"/>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965B82F9-7EFF-288E-C5DF-605928576F19}"/>
              </a:ext>
            </a:extLst>
          </p:cNvPr>
          <p:cNvCxnSpPr>
            <a:cxnSpLocks/>
          </p:cNvCxnSpPr>
          <p:nvPr/>
        </p:nvCxnSpPr>
        <p:spPr>
          <a:xfrm>
            <a:off x="4358404" y="4316274"/>
            <a:ext cx="0" cy="7213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6" name="组合 125">
            <a:extLst>
              <a:ext uri="{FF2B5EF4-FFF2-40B4-BE49-F238E27FC236}">
                <a16:creationId xmlns:a16="http://schemas.microsoft.com/office/drawing/2014/main" id="{89BC93C4-E1F9-607E-AB35-2261EE4E531B}"/>
              </a:ext>
            </a:extLst>
          </p:cNvPr>
          <p:cNvGrpSpPr/>
          <p:nvPr/>
        </p:nvGrpSpPr>
        <p:grpSpPr>
          <a:xfrm>
            <a:off x="1537289" y="2920822"/>
            <a:ext cx="1236132" cy="1590615"/>
            <a:chOff x="6575665" y="4259773"/>
            <a:chExt cx="855133" cy="1590615"/>
          </a:xfrm>
        </p:grpSpPr>
        <p:sp>
          <p:nvSpPr>
            <p:cNvPr id="91" name="文本框 90">
              <a:extLst>
                <a:ext uri="{FF2B5EF4-FFF2-40B4-BE49-F238E27FC236}">
                  <a16:creationId xmlns:a16="http://schemas.microsoft.com/office/drawing/2014/main" id="{7AFA69DB-FCDE-C2E0-DB1A-1465CCC42889}"/>
                </a:ext>
              </a:extLst>
            </p:cNvPr>
            <p:cNvSpPr txBox="1"/>
            <p:nvPr/>
          </p:nvSpPr>
          <p:spPr>
            <a:xfrm>
              <a:off x="6575665" y="5265613"/>
              <a:ext cx="855133"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User Type</a:t>
              </a:r>
            </a:p>
          </p:txBody>
        </p:sp>
        <p:sp>
          <p:nvSpPr>
            <p:cNvPr id="92" name="文本框 91">
              <a:extLst>
                <a:ext uri="{FF2B5EF4-FFF2-40B4-BE49-F238E27FC236}">
                  <a16:creationId xmlns:a16="http://schemas.microsoft.com/office/drawing/2014/main" id="{1B93159C-04DA-4340-45C0-2C8F8A30516A}"/>
                </a:ext>
              </a:extLst>
            </p:cNvPr>
            <p:cNvSpPr txBox="1"/>
            <p:nvPr/>
          </p:nvSpPr>
          <p:spPr>
            <a:xfrm>
              <a:off x="6575665" y="4259773"/>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ALL</a:t>
              </a:r>
            </a:p>
          </p:txBody>
        </p:sp>
        <p:cxnSp>
          <p:nvCxnSpPr>
            <p:cNvPr id="93" name="直接连接符 92">
              <a:extLst>
                <a:ext uri="{FF2B5EF4-FFF2-40B4-BE49-F238E27FC236}">
                  <a16:creationId xmlns:a16="http://schemas.microsoft.com/office/drawing/2014/main" id="{226ED10F-2591-4DB1-1E14-6192D3593F7C}"/>
                </a:ext>
              </a:extLst>
            </p:cNvPr>
            <p:cNvCxnSpPr>
              <a:cxnSpLocks/>
            </p:cNvCxnSpPr>
            <p:nvPr/>
          </p:nvCxnSpPr>
          <p:spPr>
            <a:xfrm flipH="1">
              <a:off x="7004736" y="4623050"/>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8" name="文本框 147">
            <a:extLst>
              <a:ext uri="{FF2B5EF4-FFF2-40B4-BE49-F238E27FC236}">
                <a16:creationId xmlns:a16="http://schemas.microsoft.com/office/drawing/2014/main" id="{67F8C6FA-77EF-3744-6644-54D83375517D}"/>
              </a:ext>
            </a:extLst>
          </p:cNvPr>
          <p:cNvSpPr txBox="1"/>
          <p:nvPr/>
        </p:nvSpPr>
        <p:spPr>
          <a:xfrm>
            <a:off x="6096000" y="848831"/>
            <a:ext cx="5791200" cy="83099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for electricity production part:</a:t>
            </a:r>
          </a:p>
          <a:p>
            <a:pPr algn="l"/>
            <a:r>
              <a:rPr lang="en-US" altLang="zh-CN" dirty="0"/>
              <a:t>Dimensions: Area, Time,  Energy source are chose</a:t>
            </a:r>
          </a:p>
          <a:p>
            <a:pPr algn="l"/>
            <a:r>
              <a:rPr lang="en-US" altLang="zh-CN" dirty="0"/>
              <a:t>Measures</a:t>
            </a:r>
            <a:r>
              <a:rPr lang="zh-CN" altLang="en-US" dirty="0"/>
              <a:t>：</a:t>
            </a:r>
            <a:r>
              <a:rPr lang="en-US" altLang="zh-CN" dirty="0"/>
              <a:t>electricity production amount </a:t>
            </a:r>
          </a:p>
        </p:txBody>
      </p:sp>
      <p:sp>
        <p:nvSpPr>
          <p:cNvPr id="149" name="文本框 148">
            <a:extLst>
              <a:ext uri="{FF2B5EF4-FFF2-40B4-BE49-F238E27FC236}">
                <a16:creationId xmlns:a16="http://schemas.microsoft.com/office/drawing/2014/main" id="{9C19AC89-8E33-0EAC-AB94-4B990562C8AE}"/>
              </a:ext>
            </a:extLst>
          </p:cNvPr>
          <p:cNvSpPr txBox="1"/>
          <p:nvPr/>
        </p:nvSpPr>
        <p:spPr>
          <a:xfrm>
            <a:off x="5575300" y="3848144"/>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Year</a:t>
            </a:r>
          </a:p>
        </p:txBody>
      </p:sp>
      <p:sp>
        <p:nvSpPr>
          <p:cNvPr id="150" name="文本框 149">
            <a:extLst>
              <a:ext uri="{FF2B5EF4-FFF2-40B4-BE49-F238E27FC236}">
                <a16:creationId xmlns:a16="http://schemas.microsoft.com/office/drawing/2014/main" id="{D3996BB7-8CD9-0558-C0D2-753BA176BA94}"/>
              </a:ext>
            </a:extLst>
          </p:cNvPr>
          <p:cNvSpPr txBox="1"/>
          <p:nvPr/>
        </p:nvSpPr>
        <p:spPr>
          <a:xfrm>
            <a:off x="5519734" y="4991453"/>
            <a:ext cx="9557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Quarter </a:t>
            </a:r>
          </a:p>
        </p:txBody>
      </p:sp>
      <p:sp>
        <p:nvSpPr>
          <p:cNvPr id="151" name="文本框 150">
            <a:extLst>
              <a:ext uri="{FF2B5EF4-FFF2-40B4-BE49-F238E27FC236}">
                <a16:creationId xmlns:a16="http://schemas.microsoft.com/office/drawing/2014/main" id="{5445D67C-92AC-61DF-EA52-9B39EB22DB94}"/>
              </a:ext>
            </a:extLst>
          </p:cNvPr>
          <p:cNvSpPr txBox="1"/>
          <p:nvPr/>
        </p:nvSpPr>
        <p:spPr>
          <a:xfrm>
            <a:off x="5649567" y="2867772"/>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ALL</a:t>
            </a:r>
          </a:p>
        </p:txBody>
      </p:sp>
      <p:cxnSp>
        <p:nvCxnSpPr>
          <p:cNvPr id="152" name="直接连接符 151">
            <a:extLst>
              <a:ext uri="{FF2B5EF4-FFF2-40B4-BE49-F238E27FC236}">
                <a16:creationId xmlns:a16="http://schemas.microsoft.com/office/drawing/2014/main" id="{EC55A275-704C-8227-3E55-F6A55C1C488D}"/>
              </a:ext>
            </a:extLst>
          </p:cNvPr>
          <p:cNvCxnSpPr>
            <a:cxnSpLocks/>
          </p:cNvCxnSpPr>
          <p:nvPr/>
        </p:nvCxnSpPr>
        <p:spPr>
          <a:xfrm flipH="1">
            <a:off x="5937591" y="3240504"/>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2A7FABAA-AAE6-3521-60CE-04641C2BBC8C}"/>
              </a:ext>
            </a:extLst>
          </p:cNvPr>
          <p:cNvCxnSpPr>
            <a:cxnSpLocks/>
          </p:cNvCxnSpPr>
          <p:nvPr/>
        </p:nvCxnSpPr>
        <p:spPr>
          <a:xfrm flipH="1">
            <a:off x="5937591" y="4263224"/>
            <a:ext cx="1775" cy="6728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42D1ABB1-4A2F-DF3A-3904-7B8E2CF657D1}"/>
              </a:ext>
            </a:extLst>
          </p:cNvPr>
          <p:cNvCxnSpPr>
            <a:cxnSpLocks/>
          </p:cNvCxnSpPr>
          <p:nvPr/>
        </p:nvCxnSpPr>
        <p:spPr>
          <a:xfrm>
            <a:off x="5946024" y="5343359"/>
            <a:ext cx="0" cy="5721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34684F5C-72A6-241C-7CAF-DA16A48B8BDE}"/>
              </a:ext>
            </a:extLst>
          </p:cNvPr>
          <p:cNvSpPr txBox="1"/>
          <p:nvPr/>
        </p:nvSpPr>
        <p:spPr>
          <a:xfrm>
            <a:off x="5575300" y="6003457"/>
            <a:ext cx="9557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Month </a:t>
            </a:r>
          </a:p>
        </p:txBody>
      </p:sp>
      <p:grpSp>
        <p:nvGrpSpPr>
          <p:cNvPr id="156" name="组合 155">
            <a:extLst>
              <a:ext uri="{FF2B5EF4-FFF2-40B4-BE49-F238E27FC236}">
                <a16:creationId xmlns:a16="http://schemas.microsoft.com/office/drawing/2014/main" id="{05CF5DE8-B4E2-E2EA-EA56-6C8B85BA2B6B}"/>
              </a:ext>
            </a:extLst>
          </p:cNvPr>
          <p:cNvGrpSpPr/>
          <p:nvPr/>
        </p:nvGrpSpPr>
        <p:grpSpPr>
          <a:xfrm>
            <a:off x="7560570" y="2893222"/>
            <a:ext cx="2095015" cy="1226828"/>
            <a:chOff x="6575665" y="4259773"/>
            <a:chExt cx="927155" cy="1226828"/>
          </a:xfrm>
        </p:grpSpPr>
        <p:sp>
          <p:nvSpPr>
            <p:cNvPr id="157" name="文本框 156">
              <a:extLst>
                <a:ext uri="{FF2B5EF4-FFF2-40B4-BE49-F238E27FC236}">
                  <a16:creationId xmlns:a16="http://schemas.microsoft.com/office/drawing/2014/main" id="{4B5A80B1-4B02-6B0C-A130-3AB6F1D8BCCA}"/>
                </a:ext>
              </a:extLst>
            </p:cNvPr>
            <p:cNvSpPr txBox="1"/>
            <p:nvPr/>
          </p:nvSpPr>
          <p:spPr>
            <a:xfrm>
              <a:off x="6647687" y="5148047"/>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Energy category</a:t>
              </a:r>
            </a:p>
          </p:txBody>
        </p:sp>
        <p:sp>
          <p:nvSpPr>
            <p:cNvPr id="158" name="文本框 157">
              <a:extLst>
                <a:ext uri="{FF2B5EF4-FFF2-40B4-BE49-F238E27FC236}">
                  <a16:creationId xmlns:a16="http://schemas.microsoft.com/office/drawing/2014/main" id="{E05E8757-F862-D2CD-94B6-1B368B8E14CD}"/>
                </a:ext>
              </a:extLst>
            </p:cNvPr>
            <p:cNvSpPr txBox="1"/>
            <p:nvPr/>
          </p:nvSpPr>
          <p:spPr>
            <a:xfrm>
              <a:off x="6575665" y="4259773"/>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ALL</a:t>
              </a:r>
            </a:p>
          </p:txBody>
        </p:sp>
        <p:cxnSp>
          <p:nvCxnSpPr>
            <p:cNvPr id="159" name="直接连接符 158">
              <a:extLst>
                <a:ext uri="{FF2B5EF4-FFF2-40B4-BE49-F238E27FC236}">
                  <a16:creationId xmlns:a16="http://schemas.microsoft.com/office/drawing/2014/main" id="{01917F13-4B5B-6AA4-6F81-D99623D961D8}"/>
                </a:ext>
              </a:extLst>
            </p:cNvPr>
            <p:cNvCxnSpPr>
              <a:cxnSpLocks/>
            </p:cNvCxnSpPr>
            <p:nvPr/>
          </p:nvCxnSpPr>
          <p:spPr>
            <a:xfrm flipH="1">
              <a:off x="7004736" y="4623050"/>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0" name="文本框 159">
            <a:extLst>
              <a:ext uri="{FF2B5EF4-FFF2-40B4-BE49-F238E27FC236}">
                <a16:creationId xmlns:a16="http://schemas.microsoft.com/office/drawing/2014/main" id="{2F2F3922-A877-9CE9-9546-FAD84A6E44AD}"/>
              </a:ext>
            </a:extLst>
          </p:cNvPr>
          <p:cNvSpPr txBox="1"/>
          <p:nvPr/>
        </p:nvSpPr>
        <p:spPr>
          <a:xfrm>
            <a:off x="7723312" y="4745232"/>
            <a:ext cx="1932273"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Energy Source</a:t>
            </a:r>
          </a:p>
        </p:txBody>
      </p:sp>
      <p:cxnSp>
        <p:nvCxnSpPr>
          <p:cNvPr id="161" name="直接连接符 160">
            <a:extLst>
              <a:ext uri="{FF2B5EF4-FFF2-40B4-BE49-F238E27FC236}">
                <a16:creationId xmlns:a16="http://schemas.microsoft.com/office/drawing/2014/main" id="{F736D587-7D80-54AC-61B5-110F28F0FA17}"/>
              </a:ext>
            </a:extLst>
          </p:cNvPr>
          <p:cNvCxnSpPr>
            <a:cxnSpLocks/>
          </p:cNvCxnSpPr>
          <p:nvPr/>
        </p:nvCxnSpPr>
        <p:spPr>
          <a:xfrm flipH="1">
            <a:off x="8506556" y="4192653"/>
            <a:ext cx="8024"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文本框 161">
            <a:extLst>
              <a:ext uri="{FF2B5EF4-FFF2-40B4-BE49-F238E27FC236}">
                <a16:creationId xmlns:a16="http://schemas.microsoft.com/office/drawing/2014/main" id="{00133437-7AE0-AF68-F54F-FA6213AE023D}"/>
              </a:ext>
            </a:extLst>
          </p:cNvPr>
          <p:cNvSpPr txBox="1"/>
          <p:nvPr/>
        </p:nvSpPr>
        <p:spPr>
          <a:xfrm>
            <a:off x="1804906" y="2566525"/>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User</a:t>
            </a:r>
          </a:p>
        </p:txBody>
      </p:sp>
      <p:sp>
        <p:nvSpPr>
          <p:cNvPr id="163" name="文本框 162">
            <a:extLst>
              <a:ext uri="{FF2B5EF4-FFF2-40B4-BE49-F238E27FC236}">
                <a16:creationId xmlns:a16="http://schemas.microsoft.com/office/drawing/2014/main" id="{351FB0CD-4981-7928-3DD4-5C9632F9396A}"/>
              </a:ext>
            </a:extLst>
          </p:cNvPr>
          <p:cNvSpPr txBox="1"/>
          <p:nvPr/>
        </p:nvSpPr>
        <p:spPr>
          <a:xfrm>
            <a:off x="3987125" y="2523974"/>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Area</a:t>
            </a:r>
          </a:p>
        </p:txBody>
      </p:sp>
      <p:sp>
        <p:nvSpPr>
          <p:cNvPr id="164" name="文本框 163">
            <a:extLst>
              <a:ext uri="{FF2B5EF4-FFF2-40B4-BE49-F238E27FC236}">
                <a16:creationId xmlns:a16="http://schemas.microsoft.com/office/drawing/2014/main" id="{3D45B311-4C7D-EE4B-8EA4-29DD0CA3257E}"/>
              </a:ext>
            </a:extLst>
          </p:cNvPr>
          <p:cNvSpPr txBox="1"/>
          <p:nvPr/>
        </p:nvSpPr>
        <p:spPr>
          <a:xfrm>
            <a:off x="5519544" y="2484177"/>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Time</a:t>
            </a:r>
          </a:p>
        </p:txBody>
      </p:sp>
      <p:sp>
        <p:nvSpPr>
          <p:cNvPr id="165" name="文本框 164">
            <a:extLst>
              <a:ext uri="{FF2B5EF4-FFF2-40B4-BE49-F238E27FC236}">
                <a16:creationId xmlns:a16="http://schemas.microsoft.com/office/drawing/2014/main" id="{6C3716C3-1CF4-867D-7B23-1F6452BAD3CA}"/>
              </a:ext>
            </a:extLst>
          </p:cNvPr>
          <p:cNvSpPr txBox="1"/>
          <p:nvPr/>
        </p:nvSpPr>
        <p:spPr>
          <a:xfrm>
            <a:off x="8124236" y="2484684"/>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Source</a:t>
            </a:r>
          </a:p>
        </p:txBody>
      </p:sp>
      <p:sp>
        <p:nvSpPr>
          <p:cNvPr id="167" name="文本框 166">
            <a:extLst>
              <a:ext uri="{FF2B5EF4-FFF2-40B4-BE49-F238E27FC236}">
                <a16:creationId xmlns:a16="http://schemas.microsoft.com/office/drawing/2014/main" id="{7FCEB77B-4D4A-8EF4-9297-733252538840}"/>
              </a:ext>
            </a:extLst>
          </p:cNvPr>
          <p:cNvSpPr txBox="1"/>
          <p:nvPr/>
        </p:nvSpPr>
        <p:spPr>
          <a:xfrm>
            <a:off x="3573528" y="1591891"/>
            <a:ext cx="6155266" cy="538609"/>
          </a:xfrm>
          <a:prstGeom prst="rect">
            <a:avLst/>
          </a:prstGeom>
          <a:noFill/>
        </p:spPr>
        <p:txBody>
          <a:bodyPr wrap="square">
            <a:spAutoFit/>
          </a:bodyPr>
          <a:lstStyle/>
          <a:p>
            <a:pPr algn="l"/>
            <a:endParaRPr lang="zh-CN" altLang="en-US" sz="1100" b="0" i="0" u="none" strike="noStrike" baseline="0" dirty="0">
              <a:solidFill>
                <a:srgbClr val="000000"/>
              </a:solidFill>
              <a:latin typeface="Times New Roman" panose="02020603050405020304" pitchFamily="18" charset="0"/>
            </a:endParaRPr>
          </a:p>
          <a:p>
            <a:r>
              <a:rPr lang="en-US" altLang="zh-CN" sz="1800" b="1" i="0" u="none" strike="noStrike" baseline="0" dirty="0">
                <a:latin typeface="Times New Roman" panose="02020603050405020304" pitchFamily="18" charset="0"/>
              </a:rPr>
              <a:t>Hierarchical summarization paths</a:t>
            </a:r>
            <a:endParaRPr lang="zh-CN" altLang="en-US" dirty="0"/>
          </a:p>
        </p:txBody>
      </p:sp>
      <p:sp>
        <p:nvSpPr>
          <p:cNvPr id="169" name="矩形: 圆角 168">
            <a:extLst>
              <a:ext uri="{FF2B5EF4-FFF2-40B4-BE49-F238E27FC236}">
                <a16:creationId xmlns:a16="http://schemas.microsoft.com/office/drawing/2014/main" id="{80D2DF5B-B79C-1162-CEF3-75D5DA15249E}"/>
              </a:ext>
            </a:extLst>
          </p:cNvPr>
          <p:cNvSpPr/>
          <p:nvPr/>
        </p:nvSpPr>
        <p:spPr>
          <a:xfrm>
            <a:off x="1193800" y="2421529"/>
            <a:ext cx="5549300" cy="404700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6BC51DE-A567-961D-7FB1-98BDE14F6C34}"/>
              </a:ext>
            </a:extLst>
          </p:cNvPr>
          <p:cNvSpPr/>
          <p:nvPr/>
        </p:nvSpPr>
        <p:spPr>
          <a:xfrm>
            <a:off x="3478494" y="2421529"/>
            <a:ext cx="6274298" cy="404700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文本框 174">
            <a:extLst>
              <a:ext uri="{FF2B5EF4-FFF2-40B4-BE49-F238E27FC236}">
                <a16:creationId xmlns:a16="http://schemas.microsoft.com/office/drawing/2014/main" id="{71FF36E7-FFCE-06A0-BA49-8336903311C4}"/>
              </a:ext>
            </a:extLst>
          </p:cNvPr>
          <p:cNvSpPr txBox="1"/>
          <p:nvPr/>
        </p:nvSpPr>
        <p:spPr>
          <a:xfrm>
            <a:off x="7286265" y="5770523"/>
            <a:ext cx="6155266" cy="369332"/>
          </a:xfrm>
          <a:prstGeom prst="rect">
            <a:avLst/>
          </a:prstGeom>
          <a:noFill/>
        </p:spPr>
        <p:txBody>
          <a:bodyPr wrap="square">
            <a:spAutoFit/>
          </a:bodyPr>
          <a:lstStyle/>
          <a:p>
            <a:r>
              <a:rPr lang="en-US" altLang="zh-CN" b="1" dirty="0"/>
              <a:t>electricity production </a:t>
            </a:r>
            <a:endParaRPr lang="zh-CN" altLang="en-US" dirty="0"/>
          </a:p>
        </p:txBody>
      </p:sp>
      <p:sp>
        <p:nvSpPr>
          <p:cNvPr id="177" name="文本框 176">
            <a:extLst>
              <a:ext uri="{FF2B5EF4-FFF2-40B4-BE49-F238E27FC236}">
                <a16:creationId xmlns:a16="http://schemas.microsoft.com/office/drawing/2014/main" id="{2C9C8384-7636-E264-048C-C81ADC3E8EAB}"/>
              </a:ext>
            </a:extLst>
          </p:cNvPr>
          <p:cNvSpPr txBox="1"/>
          <p:nvPr/>
        </p:nvSpPr>
        <p:spPr>
          <a:xfrm>
            <a:off x="1334789" y="5730872"/>
            <a:ext cx="2070656" cy="369332"/>
          </a:xfrm>
          <a:prstGeom prst="rect">
            <a:avLst/>
          </a:prstGeom>
          <a:noFill/>
        </p:spPr>
        <p:txBody>
          <a:bodyPr wrap="square">
            <a:spAutoFit/>
          </a:bodyPr>
          <a:lstStyle/>
          <a:p>
            <a:r>
              <a:rPr lang="en-US" altLang="zh-CN" b="1" dirty="0"/>
              <a:t>electricity usage </a:t>
            </a:r>
            <a:endParaRPr lang="zh-CN" altLang="en-US" dirty="0"/>
          </a:p>
        </p:txBody>
      </p:sp>
    </p:spTree>
    <p:extLst>
      <p:ext uri="{BB962C8B-B14F-4D97-AF65-F5344CB8AC3E}">
        <p14:creationId xmlns:p14="http://schemas.microsoft.com/office/powerpoint/2010/main" val="194602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249047"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US electricity data cube design : Concept hierarchies  </a:t>
            </a:r>
          </a:p>
        </p:txBody>
      </p:sp>
      <p:sp>
        <p:nvSpPr>
          <p:cNvPr id="79" name="文本框 78">
            <a:extLst>
              <a:ext uri="{FF2B5EF4-FFF2-40B4-BE49-F238E27FC236}">
                <a16:creationId xmlns:a16="http://schemas.microsoft.com/office/drawing/2014/main" id="{3E6FE491-4360-86A6-838D-A755E771DC66}"/>
              </a:ext>
            </a:extLst>
          </p:cNvPr>
          <p:cNvSpPr txBox="1"/>
          <p:nvPr/>
        </p:nvSpPr>
        <p:spPr>
          <a:xfrm>
            <a:off x="854665" y="2685380"/>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Region</a:t>
            </a:r>
          </a:p>
        </p:txBody>
      </p:sp>
      <p:sp>
        <p:nvSpPr>
          <p:cNvPr id="80" name="文本框 79">
            <a:extLst>
              <a:ext uri="{FF2B5EF4-FFF2-40B4-BE49-F238E27FC236}">
                <a16:creationId xmlns:a16="http://schemas.microsoft.com/office/drawing/2014/main" id="{A5F7F19E-3566-9CBF-5536-391F7A69FDF8}"/>
              </a:ext>
            </a:extLst>
          </p:cNvPr>
          <p:cNvSpPr txBox="1"/>
          <p:nvPr/>
        </p:nvSpPr>
        <p:spPr>
          <a:xfrm>
            <a:off x="813058" y="4403565"/>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State</a:t>
            </a:r>
          </a:p>
        </p:txBody>
      </p:sp>
      <p:sp>
        <p:nvSpPr>
          <p:cNvPr id="81" name="文本框 80">
            <a:extLst>
              <a:ext uri="{FF2B5EF4-FFF2-40B4-BE49-F238E27FC236}">
                <a16:creationId xmlns:a16="http://schemas.microsoft.com/office/drawing/2014/main" id="{4AD2ABFA-8408-7180-2F54-413A22BD1ABF}"/>
              </a:ext>
            </a:extLst>
          </p:cNvPr>
          <p:cNvSpPr txBox="1"/>
          <p:nvPr/>
        </p:nvSpPr>
        <p:spPr>
          <a:xfrm>
            <a:off x="881320" y="1449630"/>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ALL</a:t>
            </a:r>
          </a:p>
        </p:txBody>
      </p:sp>
      <p:grpSp>
        <p:nvGrpSpPr>
          <p:cNvPr id="34" name="组合 33">
            <a:extLst>
              <a:ext uri="{FF2B5EF4-FFF2-40B4-BE49-F238E27FC236}">
                <a16:creationId xmlns:a16="http://schemas.microsoft.com/office/drawing/2014/main" id="{524D7528-FCE5-049D-6015-A5601520C282}"/>
              </a:ext>
            </a:extLst>
          </p:cNvPr>
          <p:cNvGrpSpPr/>
          <p:nvPr/>
        </p:nvGrpSpPr>
        <p:grpSpPr>
          <a:xfrm>
            <a:off x="1220363" y="1297219"/>
            <a:ext cx="9870971" cy="3444900"/>
            <a:chOff x="576896" y="898500"/>
            <a:chExt cx="8955199" cy="2934763"/>
          </a:xfrm>
        </p:grpSpPr>
        <p:sp>
          <p:nvSpPr>
            <p:cNvPr id="4" name="矩形: 圆角 3">
              <a:extLst>
                <a:ext uri="{FF2B5EF4-FFF2-40B4-BE49-F238E27FC236}">
                  <a16:creationId xmlns:a16="http://schemas.microsoft.com/office/drawing/2014/main" id="{D569F1D3-6271-9619-D296-1109B29227EF}"/>
                </a:ext>
              </a:extLst>
            </p:cNvPr>
            <p:cNvSpPr/>
            <p:nvPr/>
          </p:nvSpPr>
          <p:spPr>
            <a:xfrm>
              <a:off x="5104533" y="898500"/>
              <a:ext cx="116036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All</a:t>
              </a:r>
              <a:endParaRPr lang="en-US" altLang="zh-CN" sz="1200" b="0" dirty="0">
                <a:latin typeface="Arial" panose="020B0604020202020204" pitchFamily="34" charset="0"/>
                <a:cs typeface="Arial" panose="020B0604020202020204" pitchFamily="34" charset="0"/>
              </a:endParaRPr>
            </a:p>
          </p:txBody>
        </p:sp>
        <p:sp>
          <p:nvSpPr>
            <p:cNvPr id="6" name="矩形: 圆角 5">
              <a:extLst>
                <a:ext uri="{FF2B5EF4-FFF2-40B4-BE49-F238E27FC236}">
                  <a16:creationId xmlns:a16="http://schemas.microsoft.com/office/drawing/2014/main" id="{31533447-47F7-2034-F70A-94C8174B8C86}"/>
                </a:ext>
              </a:extLst>
            </p:cNvPr>
            <p:cNvSpPr/>
            <p:nvPr/>
          </p:nvSpPr>
          <p:spPr>
            <a:xfrm>
              <a:off x="1743268" y="2023290"/>
              <a:ext cx="737030"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West</a:t>
              </a:r>
              <a:endParaRPr lang="en-US" altLang="zh-CN" sz="1200" b="0" dirty="0">
                <a:latin typeface="Arial" panose="020B0604020202020204" pitchFamily="34" charset="0"/>
                <a:cs typeface="Arial" panose="020B0604020202020204" pitchFamily="34" charset="0"/>
              </a:endParaRPr>
            </a:p>
          </p:txBody>
        </p:sp>
        <p:sp>
          <p:nvSpPr>
            <p:cNvPr id="7" name="矩形: 圆角 6">
              <a:extLst>
                <a:ext uri="{FF2B5EF4-FFF2-40B4-BE49-F238E27FC236}">
                  <a16:creationId xmlns:a16="http://schemas.microsoft.com/office/drawing/2014/main" id="{0B575D2C-5439-B487-5F93-D2C8AFEA3400}"/>
                </a:ext>
              </a:extLst>
            </p:cNvPr>
            <p:cNvSpPr/>
            <p:nvPr/>
          </p:nvSpPr>
          <p:spPr>
            <a:xfrm>
              <a:off x="2861297" y="2015135"/>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Middle</a:t>
              </a:r>
            </a:p>
            <a:p>
              <a:pPr algn="ctr"/>
              <a:r>
                <a:rPr lang="en-US" altLang="zh-CN" sz="1400" b="1" dirty="0">
                  <a:latin typeface="Arial" panose="020B0604020202020204" pitchFamily="34" charset="0"/>
                  <a:cs typeface="Arial" panose="020B0604020202020204" pitchFamily="34" charset="0"/>
                </a:rPr>
                <a:t>West</a:t>
              </a:r>
              <a:endParaRPr lang="en-US" altLang="zh-CN" sz="1200" b="0" dirty="0">
                <a:latin typeface="Arial" panose="020B0604020202020204" pitchFamily="34" charset="0"/>
                <a:cs typeface="Arial" panose="020B0604020202020204" pitchFamily="34" charset="0"/>
              </a:endParaRPr>
            </a:p>
          </p:txBody>
        </p:sp>
        <p:sp>
          <p:nvSpPr>
            <p:cNvPr id="9" name="矩形: 圆角 8">
              <a:extLst>
                <a:ext uri="{FF2B5EF4-FFF2-40B4-BE49-F238E27FC236}">
                  <a16:creationId xmlns:a16="http://schemas.microsoft.com/office/drawing/2014/main" id="{4659868D-661D-6AD4-74A9-C440F48DCD26}"/>
                </a:ext>
              </a:extLst>
            </p:cNvPr>
            <p:cNvSpPr/>
            <p:nvPr/>
          </p:nvSpPr>
          <p:spPr>
            <a:xfrm>
              <a:off x="7484103" y="2023290"/>
              <a:ext cx="1388964"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North</a:t>
              </a:r>
            </a:p>
            <a:p>
              <a:pPr algn="ctr"/>
              <a:r>
                <a:rPr lang="en-US" altLang="zh-CN" sz="1400" b="1" dirty="0">
                  <a:latin typeface="Arial" panose="020B0604020202020204" pitchFamily="34" charset="0"/>
                  <a:cs typeface="Arial" panose="020B0604020202020204" pitchFamily="34" charset="0"/>
                </a:rPr>
                <a:t>East</a:t>
              </a:r>
              <a:endParaRPr lang="en-US" altLang="zh-CN" sz="1200" b="0" dirty="0">
                <a:latin typeface="Arial" panose="020B0604020202020204" pitchFamily="34" charset="0"/>
                <a:cs typeface="Arial" panose="020B0604020202020204" pitchFamily="34" charset="0"/>
              </a:endParaRPr>
            </a:p>
          </p:txBody>
        </p:sp>
        <p:sp>
          <p:nvSpPr>
            <p:cNvPr id="10" name="矩形: 圆角 9">
              <a:extLst>
                <a:ext uri="{FF2B5EF4-FFF2-40B4-BE49-F238E27FC236}">
                  <a16:creationId xmlns:a16="http://schemas.microsoft.com/office/drawing/2014/main" id="{ACB8CE46-AD90-4CE7-3ABD-07C893A5658E}"/>
                </a:ext>
              </a:extLst>
            </p:cNvPr>
            <p:cNvSpPr/>
            <p:nvPr/>
          </p:nvSpPr>
          <p:spPr>
            <a:xfrm>
              <a:off x="5900833" y="2006357"/>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South</a:t>
              </a:r>
            </a:p>
            <a:p>
              <a:pPr algn="ctr"/>
              <a:r>
                <a:rPr lang="en-US" altLang="zh-CN" sz="1400" b="1" dirty="0">
                  <a:latin typeface="Arial" panose="020B0604020202020204" pitchFamily="34" charset="0"/>
                  <a:cs typeface="Arial" panose="020B0604020202020204" pitchFamily="34" charset="0"/>
                </a:rPr>
                <a:t>East</a:t>
              </a:r>
              <a:endParaRPr lang="en-US" altLang="zh-CN" sz="1200" b="0" dirty="0">
                <a:latin typeface="Arial" panose="020B0604020202020204" pitchFamily="34" charset="0"/>
                <a:cs typeface="Arial" panose="020B0604020202020204" pitchFamily="34" charset="0"/>
              </a:endParaRPr>
            </a:p>
          </p:txBody>
        </p:sp>
        <p:sp>
          <p:nvSpPr>
            <p:cNvPr id="12" name="矩形: 圆角 11">
              <a:extLst>
                <a:ext uri="{FF2B5EF4-FFF2-40B4-BE49-F238E27FC236}">
                  <a16:creationId xmlns:a16="http://schemas.microsoft.com/office/drawing/2014/main" id="{9D21D983-FFAA-6276-4A7F-87E34AC9DA11}"/>
                </a:ext>
              </a:extLst>
            </p:cNvPr>
            <p:cNvSpPr/>
            <p:nvPr/>
          </p:nvSpPr>
          <p:spPr>
            <a:xfrm>
              <a:off x="4317563" y="2015135"/>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South</a:t>
              </a:r>
            </a:p>
            <a:p>
              <a:pPr algn="ctr"/>
              <a:r>
                <a:rPr lang="en-US" altLang="zh-CN" sz="1400" b="1" dirty="0">
                  <a:latin typeface="Arial" panose="020B0604020202020204" pitchFamily="34" charset="0"/>
                  <a:cs typeface="Arial" panose="020B0604020202020204" pitchFamily="34" charset="0"/>
                </a:rPr>
                <a:t>West</a:t>
              </a:r>
              <a:endParaRPr lang="en-US" altLang="zh-CN" sz="1200" b="0" dirty="0">
                <a:latin typeface="Arial" panose="020B0604020202020204" pitchFamily="34" charset="0"/>
                <a:cs typeface="Arial" panose="020B0604020202020204" pitchFamily="34" charset="0"/>
              </a:endParaRPr>
            </a:p>
          </p:txBody>
        </p:sp>
        <p:sp>
          <p:nvSpPr>
            <p:cNvPr id="13" name="矩形: 圆角 12">
              <a:extLst>
                <a:ext uri="{FF2B5EF4-FFF2-40B4-BE49-F238E27FC236}">
                  <a16:creationId xmlns:a16="http://schemas.microsoft.com/office/drawing/2014/main" id="{DC789E83-E20B-463A-B401-90A7E87B3EF4}"/>
                </a:ext>
              </a:extLst>
            </p:cNvPr>
            <p:cNvSpPr/>
            <p:nvPr/>
          </p:nvSpPr>
          <p:spPr>
            <a:xfrm>
              <a:off x="1006238" y="3452766"/>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WA</a:t>
              </a:r>
              <a:endParaRPr lang="en-US" altLang="zh-CN" sz="1100" b="0" dirty="0">
                <a:latin typeface="Arial" panose="020B0604020202020204" pitchFamily="34" charset="0"/>
                <a:cs typeface="Arial" panose="020B0604020202020204" pitchFamily="34" charset="0"/>
              </a:endParaRPr>
            </a:p>
          </p:txBody>
        </p:sp>
        <p:sp>
          <p:nvSpPr>
            <p:cNvPr id="16" name="矩形: 圆角 15">
              <a:extLst>
                <a:ext uri="{FF2B5EF4-FFF2-40B4-BE49-F238E27FC236}">
                  <a16:creationId xmlns:a16="http://schemas.microsoft.com/office/drawing/2014/main" id="{BDAE3973-601E-D7CB-F14C-6ED471585E92}"/>
                </a:ext>
              </a:extLst>
            </p:cNvPr>
            <p:cNvSpPr/>
            <p:nvPr/>
          </p:nvSpPr>
          <p:spPr>
            <a:xfrm>
              <a:off x="2425051" y="3459840"/>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CA</a:t>
              </a:r>
              <a:endParaRPr lang="en-US" altLang="zh-CN" sz="1100" b="0" dirty="0">
                <a:latin typeface="Arial" panose="020B0604020202020204" pitchFamily="34" charset="0"/>
                <a:cs typeface="Arial" panose="020B0604020202020204" pitchFamily="34" charset="0"/>
              </a:endParaRPr>
            </a:p>
          </p:txBody>
        </p:sp>
        <p:sp>
          <p:nvSpPr>
            <p:cNvPr id="17" name="矩形: 圆角 16">
              <a:extLst>
                <a:ext uri="{FF2B5EF4-FFF2-40B4-BE49-F238E27FC236}">
                  <a16:creationId xmlns:a16="http://schemas.microsoft.com/office/drawing/2014/main" id="{5047DC04-450A-819F-E4D8-A21A911BEF24}"/>
                </a:ext>
              </a:extLst>
            </p:cNvPr>
            <p:cNvSpPr/>
            <p:nvPr/>
          </p:nvSpPr>
          <p:spPr>
            <a:xfrm>
              <a:off x="1703590" y="3452766"/>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a:t>
              </a:r>
              <a:endParaRPr lang="en-US" altLang="zh-CN" sz="1100" b="0" dirty="0">
                <a:latin typeface="Arial" panose="020B0604020202020204" pitchFamily="34" charset="0"/>
                <a:cs typeface="Arial" panose="020B0604020202020204" pitchFamily="34" charset="0"/>
              </a:endParaRPr>
            </a:p>
          </p:txBody>
        </p:sp>
        <p:sp>
          <p:nvSpPr>
            <p:cNvPr id="21" name="矩形: 圆角 20">
              <a:extLst>
                <a:ext uri="{FF2B5EF4-FFF2-40B4-BE49-F238E27FC236}">
                  <a16:creationId xmlns:a16="http://schemas.microsoft.com/office/drawing/2014/main" id="{3DB2D4FA-9521-6CFE-7FD6-C572EF6F0764}"/>
                </a:ext>
              </a:extLst>
            </p:cNvPr>
            <p:cNvSpPr/>
            <p:nvPr/>
          </p:nvSpPr>
          <p:spPr>
            <a:xfrm>
              <a:off x="3993180" y="3444923"/>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AZ</a:t>
              </a:r>
              <a:endParaRPr lang="en-US" altLang="zh-CN" sz="1100" b="0" dirty="0">
                <a:latin typeface="Arial" panose="020B0604020202020204" pitchFamily="34" charset="0"/>
                <a:cs typeface="Arial" panose="020B0604020202020204" pitchFamily="34" charset="0"/>
              </a:endParaRPr>
            </a:p>
          </p:txBody>
        </p:sp>
        <p:sp>
          <p:nvSpPr>
            <p:cNvPr id="22" name="矩形: 圆角 21">
              <a:extLst>
                <a:ext uri="{FF2B5EF4-FFF2-40B4-BE49-F238E27FC236}">
                  <a16:creationId xmlns:a16="http://schemas.microsoft.com/office/drawing/2014/main" id="{3E41F653-439C-FE2D-22C4-E23DA8E8C07C}"/>
                </a:ext>
              </a:extLst>
            </p:cNvPr>
            <p:cNvSpPr/>
            <p:nvPr/>
          </p:nvSpPr>
          <p:spPr>
            <a:xfrm>
              <a:off x="5411993" y="3451997"/>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TX</a:t>
              </a:r>
              <a:endParaRPr lang="en-US" altLang="zh-CN" sz="1100" b="0" dirty="0">
                <a:latin typeface="Arial" panose="020B0604020202020204" pitchFamily="34" charset="0"/>
                <a:cs typeface="Arial" panose="020B0604020202020204" pitchFamily="34" charset="0"/>
              </a:endParaRPr>
            </a:p>
          </p:txBody>
        </p:sp>
        <p:sp>
          <p:nvSpPr>
            <p:cNvPr id="23" name="矩形: 圆角 22">
              <a:extLst>
                <a:ext uri="{FF2B5EF4-FFF2-40B4-BE49-F238E27FC236}">
                  <a16:creationId xmlns:a16="http://schemas.microsoft.com/office/drawing/2014/main" id="{2A345406-945C-14D0-4BCB-9D7DC13BDDCD}"/>
                </a:ext>
              </a:extLst>
            </p:cNvPr>
            <p:cNvSpPr/>
            <p:nvPr/>
          </p:nvSpPr>
          <p:spPr>
            <a:xfrm>
              <a:off x="4690532" y="3444923"/>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a:t>
              </a:r>
              <a:endParaRPr lang="en-US" altLang="zh-CN" sz="1100" b="0" dirty="0">
                <a:latin typeface="Arial" panose="020B0604020202020204" pitchFamily="34" charset="0"/>
                <a:cs typeface="Arial" panose="020B0604020202020204" pitchFamily="34" charset="0"/>
              </a:endParaRPr>
            </a:p>
          </p:txBody>
        </p:sp>
        <p:sp>
          <p:nvSpPr>
            <p:cNvPr id="24" name="矩形: 圆角 23">
              <a:extLst>
                <a:ext uri="{FF2B5EF4-FFF2-40B4-BE49-F238E27FC236}">
                  <a16:creationId xmlns:a16="http://schemas.microsoft.com/office/drawing/2014/main" id="{578B1FCD-AEE8-65FA-FF9C-9F453D950645}"/>
                </a:ext>
              </a:extLst>
            </p:cNvPr>
            <p:cNvSpPr/>
            <p:nvPr/>
          </p:nvSpPr>
          <p:spPr>
            <a:xfrm>
              <a:off x="7225490" y="3478633"/>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NY</a:t>
              </a:r>
              <a:endParaRPr lang="en-US" altLang="zh-CN" sz="1100" b="0" dirty="0">
                <a:latin typeface="Arial" panose="020B0604020202020204" pitchFamily="34" charset="0"/>
                <a:cs typeface="Arial" panose="020B0604020202020204" pitchFamily="34" charset="0"/>
              </a:endParaRPr>
            </a:p>
          </p:txBody>
        </p:sp>
        <p:sp>
          <p:nvSpPr>
            <p:cNvPr id="25" name="矩形: 圆角 24">
              <a:extLst>
                <a:ext uri="{FF2B5EF4-FFF2-40B4-BE49-F238E27FC236}">
                  <a16:creationId xmlns:a16="http://schemas.microsoft.com/office/drawing/2014/main" id="{D231D921-5C24-4534-6E06-FEAD0D1E6591}"/>
                </a:ext>
              </a:extLst>
            </p:cNvPr>
            <p:cNvSpPr/>
            <p:nvPr/>
          </p:nvSpPr>
          <p:spPr>
            <a:xfrm>
              <a:off x="9014770" y="3475352"/>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ME</a:t>
              </a:r>
              <a:endParaRPr lang="en-US" altLang="zh-CN" sz="1100" b="0" dirty="0">
                <a:latin typeface="Arial" panose="020B0604020202020204" pitchFamily="34" charset="0"/>
                <a:cs typeface="Arial" panose="020B0604020202020204" pitchFamily="34" charset="0"/>
              </a:endParaRPr>
            </a:p>
          </p:txBody>
        </p:sp>
        <p:sp>
          <p:nvSpPr>
            <p:cNvPr id="26" name="矩形: 圆角 25">
              <a:extLst>
                <a:ext uri="{FF2B5EF4-FFF2-40B4-BE49-F238E27FC236}">
                  <a16:creationId xmlns:a16="http://schemas.microsoft.com/office/drawing/2014/main" id="{5638F9B9-1511-F5C3-F0BB-F2247E2600D7}"/>
                </a:ext>
              </a:extLst>
            </p:cNvPr>
            <p:cNvSpPr/>
            <p:nvPr/>
          </p:nvSpPr>
          <p:spPr>
            <a:xfrm>
              <a:off x="8154146" y="3494709"/>
              <a:ext cx="517325" cy="33855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a:t>
              </a:r>
              <a:endParaRPr lang="en-US" altLang="zh-CN" sz="1100" b="0" dirty="0">
                <a:latin typeface="Arial" panose="020B0604020202020204" pitchFamily="34" charset="0"/>
                <a:cs typeface="Arial" panose="020B0604020202020204" pitchFamily="34" charset="0"/>
              </a:endParaRPr>
            </a:p>
          </p:txBody>
        </p:sp>
        <p:cxnSp>
          <p:nvCxnSpPr>
            <p:cNvPr id="35" name="直接连接符 34">
              <a:extLst>
                <a:ext uri="{FF2B5EF4-FFF2-40B4-BE49-F238E27FC236}">
                  <a16:creationId xmlns:a16="http://schemas.microsoft.com/office/drawing/2014/main" id="{EF4E981B-3BC2-8025-C2A9-EF0BD92453AF}"/>
                </a:ext>
              </a:extLst>
            </p:cNvPr>
            <p:cNvCxnSpPr/>
            <p:nvPr/>
          </p:nvCxnSpPr>
          <p:spPr>
            <a:xfrm flipH="1">
              <a:off x="2285563" y="1304474"/>
              <a:ext cx="2922294" cy="718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92B9E31-6A06-540A-677C-6B0EB534715C}"/>
                </a:ext>
              </a:extLst>
            </p:cNvPr>
            <p:cNvCxnSpPr>
              <a:cxnSpLocks/>
            </p:cNvCxnSpPr>
            <p:nvPr/>
          </p:nvCxnSpPr>
          <p:spPr>
            <a:xfrm flipH="1">
              <a:off x="3596605" y="1308167"/>
              <a:ext cx="1815388" cy="718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799F330-8C96-2A45-9AEA-C0D4ABC8CBED}"/>
                </a:ext>
              </a:extLst>
            </p:cNvPr>
            <p:cNvCxnSpPr>
              <a:cxnSpLocks/>
            </p:cNvCxnSpPr>
            <p:nvPr/>
          </p:nvCxnSpPr>
          <p:spPr>
            <a:xfrm flipH="1">
              <a:off x="1161718" y="2421109"/>
              <a:ext cx="642826" cy="1038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6D145B3-7336-3379-8342-3DFB5FD44133}"/>
                </a:ext>
              </a:extLst>
            </p:cNvPr>
            <p:cNvCxnSpPr>
              <a:cxnSpLocks/>
            </p:cNvCxnSpPr>
            <p:nvPr/>
          </p:nvCxnSpPr>
          <p:spPr>
            <a:xfrm flipH="1">
              <a:off x="4097430" y="2429264"/>
              <a:ext cx="675120" cy="103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4856CE6-1732-401A-A26F-2CDA5F0616F6}"/>
                </a:ext>
              </a:extLst>
            </p:cNvPr>
            <p:cNvCxnSpPr>
              <a:cxnSpLocks/>
              <a:endCxn id="24" idx="0"/>
            </p:cNvCxnSpPr>
            <p:nvPr/>
          </p:nvCxnSpPr>
          <p:spPr>
            <a:xfrm flipH="1">
              <a:off x="7484153" y="2394785"/>
              <a:ext cx="529157" cy="1083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C0F1BDE4-E44B-CE05-62AF-449E440C39DD}"/>
                </a:ext>
              </a:extLst>
            </p:cNvPr>
            <p:cNvCxnSpPr>
              <a:cxnSpLocks/>
              <a:endCxn id="25" idx="0"/>
            </p:cNvCxnSpPr>
            <p:nvPr/>
          </p:nvCxnSpPr>
          <p:spPr>
            <a:xfrm>
              <a:off x="8647536" y="2437814"/>
              <a:ext cx="625897" cy="103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DF64A86C-6A48-C61D-411A-197A97E43ABA}"/>
                </a:ext>
              </a:extLst>
            </p:cNvPr>
            <p:cNvCxnSpPr>
              <a:cxnSpLocks/>
            </p:cNvCxnSpPr>
            <p:nvPr/>
          </p:nvCxnSpPr>
          <p:spPr>
            <a:xfrm>
              <a:off x="2325165" y="2429264"/>
              <a:ext cx="418955" cy="103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CE9AE45-998D-2C9D-7DA4-79CF61F4CD8B}"/>
                </a:ext>
              </a:extLst>
            </p:cNvPr>
            <p:cNvCxnSpPr>
              <a:cxnSpLocks/>
              <a:endCxn id="17" idx="0"/>
            </p:cNvCxnSpPr>
            <p:nvPr/>
          </p:nvCxnSpPr>
          <p:spPr>
            <a:xfrm flipH="1">
              <a:off x="1962253" y="2406192"/>
              <a:ext cx="113509" cy="1046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8A80259-1833-DE14-8CA2-A688A8FF8008}"/>
                </a:ext>
              </a:extLst>
            </p:cNvPr>
            <p:cNvCxnSpPr>
              <a:cxnSpLocks/>
              <a:endCxn id="23" idx="0"/>
            </p:cNvCxnSpPr>
            <p:nvPr/>
          </p:nvCxnSpPr>
          <p:spPr>
            <a:xfrm flipH="1">
              <a:off x="4949195" y="2421109"/>
              <a:ext cx="51417" cy="1023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B417301A-BFBC-9C46-7E8A-FCB5CC6BF496}"/>
                </a:ext>
              </a:extLst>
            </p:cNvPr>
            <p:cNvCxnSpPr>
              <a:cxnSpLocks/>
            </p:cNvCxnSpPr>
            <p:nvPr/>
          </p:nvCxnSpPr>
          <p:spPr>
            <a:xfrm>
              <a:off x="5230918" y="2437814"/>
              <a:ext cx="418955" cy="103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6EAFBB84-D28E-4292-1D2D-2BF6AF7388F6}"/>
                </a:ext>
              </a:extLst>
            </p:cNvPr>
            <p:cNvCxnSpPr>
              <a:cxnSpLocks/>
              <a:endCxn id="26" idx="0"/>
            </p:cNvCxnSpPr>
            <p:nvPr/>
          </p:nvCxnSpPr>
          <p:spPr>
            <a:xfrm>
              <a:off x="8356609" y="2437814"/>
              <a:ext cx="56200" cy="1056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1370A7C1-6C3C-3E7D-7914-45DE1AB0C26A}"/>
                </a:ext>
              </a:extLst>
            </p:cNvPr>
            <p:cNvCxnSpPr>
              <a:cxnSpLocks/>
              <a:endCxn id="10" idx="0"/>
            </p:cNvCxnSpPr>
            <p:nvPr/>
          </p:nvCxnSpPr>
          <p:spPr>
            <a:xfrm>
              <a:off x="5833096" y="1308167"/>
              <a:ext cx="685804" cy="698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A45F795-CBED-A7D1-5ACD-41DFC496C0C0}"/>
                </a:ext>
              </a:extLst>
            </p:cNvPr>
            <p:cNvCxnSpPr>
              <a:cxnSpLocks/>
              <a:endCxn id="9" idx="0"/>
            </p:cNvCxnSpPr>
            <p:nvPr/>
          </p:nvCxnSpPr>
          <p:spPr>
            <a:xfrm>
              <a:off x="6055418" y="1279615"/>
              <a:ext cx="2123167" cy="743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77EB0A72-2AFD-0E2C-028F-16ED8AA27A35}"/>
                </a:ext>
              </a:extLst>
            </p:cNvPr>
            <p:cNvCxnSpPr>
              <a:cxnSpLocks/>
            </p:cNvCxnSpPr>
            <p:nvPr/>
          </p:nvCxnSpPr>
          <p:spPr>
            <a:xfrm flipH="1">
              <a:off x="576896" y="1499146"/>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965B82F9-7EFF-288E-C5DF-605928576F19}"/>
                </a:ext>
              </a:extLst>
            </p:cNvPr>
            <p:cNvCxnSpPr>
              <a:cxnSpLocks/>
            </p:cNvCxnSpPr>
            <p:nvPr/>
          </p:nvCxnSpPr>
          <p:spPr>
            <a:xfrm>
              <a:off x="578671" y="2521866"/>
              <a:ext cx="0" cy="8553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8EC6B299-8914-B4CD-3D7B-3A63855EF848}"/>
              </a:ext>
            </a:extLst>
          </p:cNvPr>
          <p:cNvSpPr txBox="1"/>
          <p:nvPr/>
        </p:nvSpPr>
        <p:spPr>
          <a:xfrm>
            <a:off x="881320" y="986063"/>
            <a:ext cx="1130423" cy="400110"/>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sz="2000" b="1" dirty="0">
                <a:solidFill>
                  <a:srgbClr val="FF0000"/>
                </a:solidFill>
              </a:rPr>
              <a:t>AREA</a:t>
            </a:r>
          </a:p>
        </p:txBody>
      </p:sp>
    </p:spTree>
    <p:extLst>
      <p:ext uri="{BB962C8B-B14F-4D97-AF65-F5344CB8AC3E}">
        <p14:creationId xmlns:p14="http://schemas.microsoft.com/office/powerpoint/2010/main" val="34524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249047"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US electricity data cube design : Concept hierarchies  </a:t>
            </a:r>
          </a:p>
        </p:txBody>
      </p:sp>
      <p:grpSp>
        <p:nvGrpSpPr>
          <p:cNvPr id="123" name="组合 122">
            <a:extLst>
              <a:ext uri="{FF2B5EF4-FFF2-40B4-BE49-F238E27FC236}">
                <a16:creationId xmlns:a16="http://schemas.microsoft.com/office/drawing/2014/main" id="{759F1C91-BE8B-A9C7-04F5-C8F058E419A8}"/>
              </a:ext>
            </a:extLst>
          </p:cNvPr>
          <p:cNvGrpSpPr/>
          <p:nvPr/>
        </p:nvGrpSpPr>
        <p:grpSpPr>
          <a:xfrm>
            <a:off x="355769" y="1231828"/>
            <a:ext cx="6626476" cy="4000446"/>
            <a:chOff x="609000" y="1173057"/>
            <a:chExt cx="6626476" cy="4000446"/>
          </a:xfrm>
        </p:grpSpPr>
        <p:sp>
          <p:nvSpPr>
            <p:cNvPr id="11" name="矩形: 圆角 10">
              <a:extLst>
                <a:ext uri="{FF2B5EF4-FFF2-40B4-BE49-F238E27FC236}">
                  <a16:creationId xmlns:a16="http://schemas.microsoft.com/office/drawing/2014/main" id="{1C1E9426-374A-69E9-34F4-603A117C6B20}"/>
                </a:ext>
              </a:extLst>
            </p:cNvPr>
            <p:cNvSpPr/>
            <p:nvPr/>
          </p:nvSpPr>
          <p:spPr>
            <a:xfrm>
              <a:off x="3438301" y="1351622"/>
              <a:ext cx="1047459" cy="529619"/>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All</a:t>
              </a:r>
              <a:endParaRPr lang="en-US" altLang="zh-CN" sz="1200" b="0" dirty="0">
                <a:latin typeface="Arial" panose="020B0604020202020204" pitchFamily="34" charset="0"/>
                <a:cs typeface="Arial" panose="020B0604020202020204" pitchFamily="34" charset="0"/>
              </a:endParaRPr>
            </a:p>
          </p:txBody>
        </p:sp>
        <p:sp>
          <p:nvSpPr>
            <p:cNvPr id="14" name="矩形: 圆角 13">
              <a:extLst>
                <a:ext uri="{FF2B5EF4-FFF2-40B4-BE49-F238E27FC236}">
                  <a16:creationId xmlns:a16="http://schemas.microsoft.com/office/drawing/2014/main" id="{AD5C1E27-1F1D-9A68-0CF5-5AA7CB8F6BB4}"/>
                </a:ext>
              </a:extLst>
            </p:cNvPr>
            <p:cNvSpPr/>
            <p:nvPr/>
          </p:nvSpPr>
          <p:spPr>
            <a:xfrm>
              <a:off x="2020108" y="2799224"/>
              <a:ext cx="1144685" cy="312018"/>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Year1</a:t>
              </a:r>
              <a:endParaRPr lang="en-US" altLang="zh-CN" sz="1100" b="0" dirty="0">
                <a:latin typeface="Arial" panose="020B0604020202020204" pitchFamily="34" charset="0"/>
                <a:cs typeface="Arial" panose="020B0604020202020204" pitchFamily="34" charset="0"/>
              </a:endParaRPr>
            </a:p>
          </p:txBody>
        </p:sp>
        <p:cxnSp>
          <p:nvCxnSpPr>
            <p:cNvPr id="30" name="直接连接符 29">
              <a:extLst>
                <a:ext uri="{FF2B5EF4-FFF2-40B4-BE49-F238E27FC236}">
                  <a16:creationId xmlns:a16="http://schemas.microsoft.com/office/drawing/2014/main" id="{496EF80B-4E90-3305-8B7F-D926AF0EDF62}"/>
                </a:ext>
              </a:extLst>
            </p:cNvPr>
            <p:cNvCxnSpPr>
              <a:cxnSpLocks/>
              <a:stCxn id="11" idx="2"/>
              <a:endCxn id="14" idx="0"/>
            </p:cNvCxnSpPr>
            <p:nvPr/>
          </p:nvCxnSpPr>
          <p:spPr>
            <a:xfrm flipH="1">
              <a:off x="2592451" y="1881241"/>
              <a:ext cx="1369580" cy="917983"/>
            </a:xfrm>
            <a:prstGeom prst="line">
              <a:avLst/>
            </a:prstGeom>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3897729E-C582-D00F-6F02-283D975192B6}"/>
                </a:ext>
              </a:extLst>
            </p:cNvPr>
            <p:cNvSpPr/>
            <p:nvPr/>
          </p:nvSpPr>
          <p:spPr>
            <a:xfrm>
              <a:off x="4521684" y="2781816"/>
              <a:ext cx="1144685" cy="312018"/>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Year N</a:t>
              </a:r>
              <a:endParaRPr lang="en-US" altLang="zh-CN" sz="1100" b="0" dirty="0">
                <a:latin typeface="Arial" panose="020B0604020202020204" pitchFamily="34" charset="0"/>
                <a:cs typeface="Arial" panose="020B0604020202020204" pitchFamily="34" charset="0"/>
              </a:endParaRPr>
            </a:p>
          </p:txBody>
        </p:sp>
        <p:cxnSp>
          <p:nvCxnSpPr>
            <p:cNvPr id="46" name="直接连接符 45">
              <a:extLst>
                <a:ext uri="{FF2B5EF4-FFF2-40B4-BE49-F238E27FC236}">
                  <a16:creationId xmlns:a16="http://schemas.microsoft.com/office/drawing/2014/main" id="{78D07A2B-CF29-59E0-1041-2BE19F5F02C6}"/>
                </a:ext>
              </a:extLst>
            </p:cNvPr>
            <p:cNvCxnSpPr>
              <a:cxnSpLocks/>
              <a:stCxn id="11" idx="2"/>
              <a:endCxn id="43" idx="0"/>
            </p:cNvCxnSpPr>
            <p:nvPr/>
          </p:nvCxnSpPr>
          <p:spPr>
            <a:xfrm>
              <a:off x="3962031" y="1881241"/>
              <a:ext cx="1131996" cy="900575"/>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961499DC-AA1D-3A4C-D9AF-BBCC35CF64C8}"/>
                </a:ext>
              </a:extLst>
            </p:cNvPr>
            <p:cNvSpPr/>
            <p:nvPr/>
          </p:nvSpPr>
          <p:spPr>
            <a:xfrm>
              <a:off x="2976951" y="3703878"/>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Q2</a:t>
              </a:r>
              <a:endParaRPr lang="en-US" altLang="zh-CN" sz="1100" b="0" dirty="0">
                <a:latin typeface="Arial" panose="020B0604020202020204" pitchFamily="34" charset="0"/>
                <a:cs typeface="Arial" panose="020B0604020202020204" pitchFamily="34" charset="0"/>
              </a:endParaRPr>
            </a:p>
          </p:txBody>
        </p:sp>
        <p:sp>
          <p:nvSpPr>
            <p:cNvPr id="48" name="矩形: 圆角 47">
              <a:extLst>
                <a:ext uri="{FF2B5EF4-FFF2-40B4-BE49-F238E27FC236}">
                  <a16:creationId xmlns:a16="http://schemas.microsoft.com/office/drawing/2014/main" id="{93C3FA45-0726-59F2-BC4E-AFE25A6F4810}"/>
                </a:ext>
              </a:extLst>
            </p:cNvPr>
            <p:cNvSpPr/>
            <p:nvPr/>
          </p:nvSpPr>
          <p:spPr>
            <a:xfrm>
              <a:off x="2026648" y="3694649"/>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Q1</a:t>
              </a:r>
              <a:endParaRPr lang="en-US" altLang="zh-CN" sz="1100" b="0" dirty="0">
                <a:latin typeface="Arial" panose="020B0604020202020204" pitchFamily="34" charset="0"/>
                <a:cs typeface="Arial" panose="020B0604020202020204" pitchFamily="34" charset="0"/>
              </a:endParaRPr>
            </a:p>
          </p:txBody>
        </p:sp>
        <p:sp>
          <p:nvSpPr>
            <p:cNvPr id="49" name="矩形: 圆角 48">
              <a:extLst>
                <a:ext uri="{FF2B5EF4-FFF2-40B4-BE49-F238E27FC236}">
                  <a16:creationId xmlns:a16="http://schemas.microsoft.com/office/drawing/2014/main" id="{2D0F7107-4717-2448-80A9-311C65EA3244}"/>
                </a:ext>
              </a:extLst>
            </p:cNvPr>
            <p:cNvSpPr/>
            <p:nvPr/>
          </p:nvSpPr>
          <p:spPr>
            <a:xfrm>
              <a:off x="3993986" y="3690870"/>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Q3</a:t>
              </a:r>
              <a:endParaRPr lang="en-US" altLang="zh-CN" sz="1100" b="0" dirty="0">
                <a:latin typeface="Arial" panose="020B0604020202020204" pitchFamily="34" charset="0"/>
                <a:cs typeface="Arial" panose="020B0604020202020204" pitchFamily="34" charset="0"/>
              </a:endParaRPr>
            </a:p>
          </p:txBody>
        </p:sp>
        <p:sp>
          <p:nvSpPr>
            <p:cNvPr id="50" name="矩形: 圆角 49">
              <a:extLst>
                <a:ext uri="{FF2B5EF4-FFF2-40B4-BE49-F238E27FC236}">
                  <a16:creationId xmlns:a16="http://schemas.microsoft.com/office/drawing/2014/main" id="{379B3B26-A0F2-C88C-6D88-D1685D02868C}"/>
                </a:ext>
              </a:extLst>
            </p:cNvPr>
            <p:cNvSpPr/>
            <p:nvPr/>
          </p:nvSpPr>
          <p:spPr>
            <a:xfrm>
              <a:off x="4912533" y="3690870"/>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latin typeface="Arial" panose="020B0604020202020204" pitchFamily="34" charset="0"/>
                  <a:cs typeface="Arial" panose="020B0604020202020204" pitchFamily="34" charset="0"/>
                </a:rPr>
                <a:t>Q4</a:t>
              </a:r>
              <a:endParaRPr lang="en-US" altLang="zh-CN" sz="1100" b="0" dirty="0">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51902F9D-4C6A-A912-02CB-D080CD9C5348}"/>
                </a:ext>
              </a:extLst>
            </p:cNvPr>
            <p:cNvSpPr txBox="1"/>
            <p:nvPr/>
          </p:nvSpPr>
          <p:spPr>
            <a:xfrm>
              <a:off x="664566" y="2616679"/>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Year</a:t>
              </a:r>
            </a:p>
          </p:txBody>
        </p:sp>
        <p:sp>
          <p:nvSpPr>
            <p:cNvPr id="52" name="文本框 51">
              <a:extLst>
                <a:ext uri="{FF2B5EF4-FFF2-40B4-BE49-F238E27FC236}">
                  <a16:creationId xmlns:a16="http://schemas.microsoft.com/office/drawing/2014/main" id="{5B3CDC93-5DB0-2A77-0936-1B4AF158B5E9}"/>
                </a:ext>
              </a:extLst>
            </p:cNvPr>
            <p:cNvSpPr txBox="1"/>
            <p:nvPr/>
          </p:nvSpPr>
          <p:spPr>
            <a:xfrm>
              <a:off x="609000" y="3759988"/>
              <a:ext cx="9557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Quarter </a:t>
              </a:r>
            </a:p>
          </p:txBody>
        </p:sp>
        <p:sp>
          <p:nvSpPr>
            <p:cNvPr id="53" name="文本框 52">
              <a:extLst>
                <a:ext uri="{FF2B5EF4-FFF2-40B4-BE49-F238E27FC236}">
                  <a16:creationId xmlns:a16="http://schemas.microsoft.com/office/drawing/2014/main" id="{9AD37924-B3FA-5010-A34B-9AFF95D7A273}"/>
                </a:ext>
              </a:extLst>
            </p:cNvPr>
            <p:cNvSpPr txBox="1"/>
            <p:nvPr/>
          </p:nvSpPr>
          <p:spPr>
            <a:xfrm>
              <a:off x="738833" y="1636307"/>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ALL</a:t>
              </a:r>
            </a:p>
          </p:txBody>
        </p:sp>
        <p:cxnSp>
          <p:nvCxnSpPr>
            <p:cNvPr id="55" name="直接连接符 54">
              <a:extLst>
                <a:ext uri="{FF2B5EF4-FFF2-40B4-BE49-F238E27FC236}">
                  <a16:creationId xmlns:a16="http://schemas.microsoft.com/office/drawing/2014/main" id="{5166C3B4-69B2-17BD-10D1-04DC3D047362}"/>
                </a:ext>
              </a:extLst>
            </p:cNvPr>
            <p:cNvCxnSpPr>
              <a:cxnSpLocks/>
            </p:cNvCxnSpPr>
            <p:nvPr/>
          </p:nvCxnSpPr>
          <p:spPr>
            <a:xfrm flipH="1">
              <a:off x="1026857" y="2009039"/>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8CE8477B-3696-6ECE-31C1-00A9CBB9F45A}"/>
                </a:ext>
              </a:extLst>
            </p:cNvPr>
            <p:cNvCxnSpPr>
              <a:cxnSpLocks/>
            </p:cNvCxnSpPr>
            <p:nvPr/>
          </p:nvCxnSpPr>
          <p:spPr>
            <a:xfrm flipH="1">
              <a:off x="1026857" y="3031759"/>
              <a:ext cx="1775" cy="6728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9BC2DD5-7653-88BC-054D-4DE4B90CED89}"/>
                </a:ext>
              </a:extLst>
            </p:cNvPr>
            <p:cNvCxnSpPr>
              <a:cxnSpLocks/>
            </p:cNvCxnSpPr>
            <p:nvPr/>
          </p:nvCxnSpPr>
          <p:spPr>
            <a:xfrm>
              <a:off x="1035290" y="4111894"/>
              <a:ext cx="0" cy="5721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1BD927-0FC1-8936-774B-2EF00512A762}"/>
                </a:ext>
              </a:extLst>
            </p:cNvPr>
            <p:cNvSpPr txBox="1"/>
            <p:nvPr/>
          </p:nvSpPr>
          <p:spPr>
            <a:xfrm>
              <a:off x="664566" y="4771992"/>
              <a:ext cx="9557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Month </a:t>
              </a:r>
            </a:p>
          </p:txBody>
        </p:sp>
        <p:sp>
          <p:nvSpPr>
            <p:cNvPr id="59" name="文本框 58">
              <a:extLst>
                <a:ext uri="{FF2B5EF4-FFF2-40B4-BE49-F238E27FC236}">
                  <a16:creationId xmlns:a16="http://schemas.microsoft.com/office/drawing/2014/main" id="{769D8744-5E98-F07E-86C2-F4080F787EF5}"/>
                </a:ext>
              </a:extLst>
            </p:cNvPr>
            <p:cNvSpPr txBox="1"/>
            <p:nvPr/>
          </p:nvSpPr>
          <p:spPr>
            <a:xfrm>
              <a:off x="664566" y="1173057"/>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solidFill>
                    <a:srgbClr val="FF0000"/>
                  </a:solidFill>
                </a:rPr>
                <a:t>TIME</a:t>
              </a:r>
            </a:p>
          </p:txBody>
        </p:sp>
        <p:sp>
          <p:nvSpPr>
            <p:cNvPr id="68" name="矩形: 圆角 67">
              <a:extLst>
                <a:ext uri="{FF2B5EF4-FFF2-40B4-BE49-F238E27FC236}">
                  <a16:creationId xmlns:a16="http://schemas.microsoft.com/office/drawing/2014/main" id="{E60EEBA1-921F-75F1-D418-274FDAF04C8A}"/>
                </a:ext>
              </a:extLst>
            </p:cNvPr>
            <p:cNvSpPr/>
            <p:nvPr/>
          </p:nvSpPr>
          <p:spPr>
            <a:xfrm>
              <a:off x="3279452" y="2773378"/>
              <a:ext cx="1144685" cy="312018"/>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Year2</a:t>
              </a:r>
              <a:endParaRPr lang="en-US" altLang="zh-CN" sz="1100" b="0" dirty="0">
                <a:latin typeface="Arial" panose="020B0604020202020204" pitchFamily="34" charset="0"/>
                <a:cs typeface="Arial" panose="020B0604020202020204" pitchFamily="34" charset="0"/>
              </a:endParaRPr>
            </a:p>
          </p:txBody>
        </p:sp>
        <p:cxnSp>
          <p:nvCxnSpPr>
            <p:cNvPr id="70" name="直接连接符 69">
              <a:extLst>
                <a:ext uri="{FF2B5EF4-FFF2-40B4-BE49-F238E27FC236}">
                  <a16:creationId xmlns:a16="http://schemas.microsoft.com/office/drawing/2014/main" id="{A0A9477E-A7D5-E926-CDDC-2B7231AE940C}"/>
                </a:ext>
              </a:extLst>
            </p:cNvPr>
            <p:cNvCxnSpPr>
              <a:cxnSpLocks/>
              <a:stCxn id="11" idx="2"/>
              <a:endCxn id="68" idx="0"/>
            </p:cNvCxnSpPr>
            <p:nvPr/>
          </p:nvCxnSpPr>
          <p:spPr>
            <a:xfrm flipH="1">
              <a:off x="3851795" y="1881241"/>
              <a:ext cx="110236" cy="89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929A5E72-2985-0B7A-FC51-41E021E800C7}"/>
                </a:ext>
              </a:extLst>
            </p:cNvPr>
            <p:cNvCxnSpPr>
              <a:cxnSpLocks/>
            </p:cNvCxnSpPr>
            <p:nvPr/>
          </p:nvCxnSpPr>
          <p:spPr>
            <a:xfrm flipH="1">
              <a:off x="2537595" y="3065489"/>
              <a:ext cx="1089113" cy="625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D687509B-3992-99EB-6A8C-DD354E7BB5B5}"/>
                </a:ext>
              </a:extLst>
            </p:cNvPr>
            <p:cNvCxnSpPr>
              <a:cxnSpLocks/>
            </p:cNvCxnSpPr>
            <p:nvPr/>
          </p:nvCxnSpPr>
          <p:spPr>
            <a:xfrm flipH="1">
              <a:off x="3419122" y="3081947"/>
              <a:ext cx="305942" cy="58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2C86A6C-2E97-6C5C-D3EE-2F6DEBE0A95E}"/>
                </a:ext>
              </a:extLst>
            </p:cNvPr>
            <p:cNvCxnSpPr>
              <a:cxnSpLocks/>
              <a:endCxn id="49" idx="0"/>
            </p:cNvCxnSpPr>
            <p:nvPr/>
          </p:nvCxnSpPr>
          <p:spPr>
            <a:xfrm>
              <a:off x="4018608" y="3131942"/>
              <a:ext cx="316087" cy="558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D6FA5165-78F3-AFA1-AD70-AB10EB93706D}"/>
                </a:ext>
              </a:extLst>
            </p:cNvPr>
            <p:cNvCxnSpPr>
              <a:cxnSpLocks/>
            </p:cNvCxnSpPr>
            <p:nvPr/>
          </p:nvCxnSpPr>
          <p:spPr>
            <a:xfrm>
              <a:off x="4347021" y="3102725"/>
              <a:ext cx="727369" cy="541599"/>
            </a:xfrm>
            <a:prstGeom prst="line">
              <a:avLst/>
            </a:prstGeom>
          </p:spPr>
          <p:style>
            <a:lnRef idx="1">
              <a:schemeClr val="accent1"/>
            </a:lnRef>
            <a:fillRef idx="0">
              <a:schemeClr val="accent1"/>
            </a:fillRef>
            <a:effectRef idx="0">
              <a:schemeClr val="accent1"/>
            </a:effectRef>
            <a:fontRef idx="minor">
              <a:schemeClr val="tx1"/>
            </a:fontRef>
          </p:style>
        </p:cxnSp>
        <p:sp>
          <p:nvSpPr>
            <p:cNvPr id="97" name="矩形: 圆角 96">
              <a:extLst>
                <a:ext uri="{FF2B5EF4-FFF2-40B4-BE49-F238E27FC236}">
                  <a16:creationId xmlns:a16="http://schemas.microsoft.com/office/drawing/2014/main" id="{69989C16-64CB-39A3-BC22-58228CE9939C}"/>
                </a:ext>
              </a:extLst>
            </p:cNvPr>
            <p:cNvSpPr/>
            <p:nvPr/>
          </p:nvSpPr>
          <p:spPr>
            <a:xfrm>
              <a:off x="1519699" y="4719721"/>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1</a:t>
              </a:r>
              <a:endParaRPr lang="en-US" altLang="zh-CN" sz="1100" b="0" dirty="0">
                <a:latin typeface="Arial" panose="020B0604020202020204" pitchFamily="34" charset="0"/>
                <a:cs typeface="Arial" panose="020B0604020202020204" pitchFamily="34" charset="0"/>
              </a:endParaRPr>
            </a:p>
          </p:txBody>
        </p:sp>
        <p:sp>
          <p:nvSpPr>
            <p:cNvPr id="98" name="矩形: 圆角 97">
              <a:extLst>
                <a:ext uri="{FF2B5EF4-FFF2-40B4-BE49-F238E27FC236}">
                  <a16:creationId xmlns:a16="http://schemas.microsoft.com/office/drawing/2014/main" id="{08773577-699A-56CC-1579-E3E722451056}"/>
                </a:ext>
              </a:extLst>
            </p:cNvPr>
            <p:cNvSpPr/>
            <p:nvPr/>
          </p:nvSpPr>
          <p:spPr>
            <a:xfrm>
              <a:off x="2295534" y="4731837"/>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2</a:t>
              </a:r>
              <a:endParaRPr lang="en-US" altLang="zh-CN" sz="1100" b="0" dirty="0">
                <a:latin typeface="Arial" panose="020B0604020202020204" pitchFamily="34" charset="0"/>
                <a:cs typeface="Arial" panose="020B0604020202020204" pitchFamily="34" charset="0"/>
              </a:endParaRPr>
            </a:p>
          </p:txBody>
        </p:sp>
        <p:sp>
          <p:nvSpPr>
            <p:cNvPr id="99" name="矩形: 圆角 98">
              <a:extLst>
                <a:ext uri="{FF2B5EF4-FFF2-40B4-BE49-F238E27FC236}">
                  <a16:creationId xmlns:a16="http://schemas.microsoft.com/office/drawing/2014/main" id="{B9EAFB54-3726-24DD-0010-C41D3E44800B}"/>
                </a:ext>
              </a:extLst>
            </p:cNvPr>
            <p:cNvSpPr/>
            <p:nvPr/>
          </p:nvSpPr>
          <p:spPr>
            <a:xfrm>
              <a:off x="3906913" y="4709719"/>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a:t>
              </a:r>
              <a:endParaRPr lang="en-US" altLang="zh-CN" sz="1100" b="0" dirty="0">
                <a:latin typeface="Arial" panose="020B0604020202020204" pitchFamily="34" charset="0"/>
                <a:cs typeface="Arial" panose="020B0604020202020204" pitchFamily="34" charset="0"/>
              </a:endParaRPr>
            </a:p>
          </p:txBody>
        </p:sp>
        <p:sp>
          <p:nvSpPr>
            <p:cNvPr id="100" name="矩形: 圆角 99">
              <a:extLst>
                <a:ext uri="{FF2B5EF4-FFF2-40B4-BE49-F238E27FC236}">
                  <a16:creationId xmlns:a16="http://schemas.microsoft.com/office/drawing/2014/main" id="{3E25B87D-80CF-7FA6-1390-42DF8DF8CFD7}"/>
                </a:ext>
              </a:extLst>
            </p:cNvPr>
            <p:cNvSpPr/>
            <p:nvPr/>
          </p:nvSpPr>
          <p:spPr>
            <a:xfrm>
              <a:off x="4671759" y="4719721"/>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10</a:t>
              </a:r>
              <a:endParaRPr lang="en-US" altLang="zh-CN" sz="1100" b="0" dirty="0">
                <a:latin typeface="Arial" panose="020B0604020202020204" pitchFamily="34" charset="0"/>
                <a:cs typeface="Arial" panose="020B0604020202020204" pitchFamily="34" charset="0"/>
              </a:endParaRPr>
            </a:p>
          </p:txBody>
        </p:sp>
        <p:sp>
          <p:nvSpPr>
            <p:cNvPr id="101" name="矩形: 圆角 100">
              <a:extLst>
                <a:ext uri="{FF2B5EF4-FFF2-40B4-BE49-F238E27FC236}">
                  <a16:creationId xmlns:a16="http://schemas.microsoft.com/office/drawing/2014/main" id="{2D0A75FC-A2B2-21ED-EA6F-AB02130362D7}"/>
                </a:ext>
              </a:extLst>
            </p:cNvPr>
            <p:cNvSpPr/>
            <p:nvPr/>
          </p:nvSpPr>
          <p:spPr>
            <a:xfrm>
              <a:off x="5632709" y="4731838"/>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11</a:t>
              </a:r>
              <a:endParaRPr lang="en-US" altLang="zh-CN" sz="1100" b="0" dirty="0">
                <a:latin typeface="Arial" panose="020B0604020202020204" pitchFamily="34" charset="0"/>
                <a:cs typeface="Arial" panose="020B0604020202020204" pitchFamily="34" charset="0"/>
              </a:endParaRPr>
            </a:p>
          </p:txBody>
        </p:sp>
        <p:sp>
          <p:nvSpPr>
            <p:cNvPr id="102" name="矩形: 圆角 101">
              <a:extLst>
                <a:ext uri="{FF2B5EF4-FFF2-40B4-BE49-F238E27FC236}">
                  <a16:creationId xmlns:a16="http://schemas.microsoft.com/office/drawing/2014/main" id="{3F5FA889-37EE-F141-0938-92BD79445231}"/>
                </a:ext>
              </a:extLst>
            </p:cNvPr>
            <p:cNvSpPr/>
            <p:nvPr/>
          </p:nvSpPr>
          <p:spPr>
            <a:xfrm>
              <a:off x="6554059" y="4731838"/>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12</a:t>
              </a:r>
              <a:endParaRPr lang="en-US" altLang="zh-CN" sz="1100" b="0" dirty="0">
                <a:latin typeface="Arial" panose="020B0604020202020204" pitchFamily="34" charset="0"/>
                <a:cs typeface="Arial" panose="020B0604020202020204" pitchFamily="34" charset="0"/>
              </a:endParaRPr>
            </a:p>
          </p:txBody>
        </p:sp>
        <p:cxnSp>
          <p:nvCxnSpPr>
            <p:cNvPr id="103" name="直接连接符 102">
              <a:extLst>
                <a:ext uri="{FF2B5EF4-FFF2-40B4-BE49-F238E27FC236}">
                  <a16:creationId xmlns:a16="http://schemas.microsoft.com/office/drawing/2014/main" id="{D077EDE3-406A-F9A1-24F5-BEED7E3E39C4}"/>
                </a:ext>
              </a:extLst>
            </p:cNvPr>
            <p:cNvCxnSpPr>
              <a:cxnSpLocks/>
              <a:stCxn id="50" idx="2"/>
              <a:endCxn id="100" idx="0"/>
            </p:cNvCxnSpPr>
            <p:nvPr/>
          </p:nvCxnSpPr>
          <p:spPr>
            <a:xfrm flipH="1">
              <a:off x="5012468" y="4132535"/>
              <a:ext cx="240774" cy="587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8470377-80D1-C2F0-0957-E4DCA9F4623E}"/>
                </a:ext>
              </a:extLst>
            </p:cNvPr>
            <p:cNvCxnSpPr>
              <a:cxnSpLocks/>
              <a:stCxn id="50" idx="2"/>
            </p:cNvCxnSpPr>
            <p:nvPr/>
          </p:nvCxnSpPr>
          <p:spPr>
            <a:xfrm>
              <a:off x="5253242" y="4132535"/>
              <a:ext cx="579988" cy="55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F47630F8-7E48-8716-C3BE-C46A8979CB77}"/>
                </a:ext>
              </a:extLst>
            </p:cNvPr>
            <p:cNvCxnSpPr>
              <a:cxnSpLocks/>
              <a:endCxn id="102" idx="0"/>
            </p:cNvCxnSpPr>
            <p:nvPr/>
          </p:nvCxnSpPr>
          <p:spPr>
            <a:xfrm>
              <a:off x="5361828" y="4109724"/>
              <a:ext cx="1532940" cy="622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CC783582-E54E-16C9-013A-763D790F0A04}"/>
                </a:ext>
              </a:extLst>
            </p:cNvPr>
            <p:cNvCxnSpPr>
              <a:cxnSpLocks/>
              <a:endCxn id="97" idx="0"/>
            </p:cNvCxnSpPr>
            <p:nvPr/>
          </p:nvCxnSpPr>
          <p:spPr>
            <a:xfrm flipH="1">
              <a:off x="1860408" y="4145833"/>
              <a:ext cx="279302" cy="573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0F4EB548-D729-256E-E035-D54E2BEF4C2E}"/>
                </a:ext>
              </a:extLst>
            </p:cNvPr>
            <p:cNvCxnSpPr>
              <a:cxnSpLocks/>
            </p:cNvCxnSpPr>
            <p:nvPr/>
          </p:nvCxnSpPr>
          <p:spPr>
            <a:xfrm>
              <a:off x="2330155" y="4141417"/>
              <a:ext cx="186010" cy="542656"/>
            </a:xfrm>
            <a:prstGeom prst="line">
              <a:avLst/>
            </a:prstGeom>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8143D7F6-815F-578B-723F-549CC47F1F48}"/>
                </a:ext>
              </a:extLst>
            </p:cNvPr>
            <p:cNvSpPr/>
            <p:nvPr/>
          </p:nvSpPr>
          <p:spPr>
            <a:xfrm>
              <a:off x="3131774" y="4731837"/>
              <a:ext cx="681417" cy="44166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3</a:t>
              </a:r>
              <a:endParaRPr lang="en-US" altLang="zh-CN" sz="1100" b="0" dirty="0">
                <a:latin typeface="Arial" panose="020B0604020202020204" pitchFamily="34" charset="0"/>
                <a:cs typeface="Arial" panose="020B0604020202020204" pitchFamily="34" charset="0"/>
              </a:endParaRPr>
            </a:p>
          </p:txBody>
        </p:sp>
        <p:cxnSp>
          <p:nvCxnSpPr>
            <p:cNvPr id="118" name="直接连接符 117">
              <a:extLst>
                <a:ext uri="{FF2B5EF4-FFF2-40B4-BE49-F238E27FC236}">
                  <a16:creationId xmlns:a16="http://schemas.microsoft.com/office/drawing/2014/main" id="{B609896C-4687-F728-6B91-A46F050BDDE8}"/>
                </a:ext>
              </a:extLst>
            </p:cNvPr>
            <p:cNvCxnSpPr>
              <a:cxnSpLocks/>
            </p:cNvCxnSpPr>
            <p:nvPr/>
          </p:nvCxnSpPr>
          <p:spPr>
            <a:xfrm>
              <a:off x="2589005" y="4145543"/>
              <a:ext cx="759922" cy="5641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3250A50D-5D9C-4FB1-1874-74500D1F9E0B}"/>
              </a:ext>
            </a:extLst>
          </p:cNvPr>
          <p:cNvGrpSpPr/>
          <p:nvPr/>
        </p:nvGrpSpPr>
        <p:grpSpPr>
          <a:xfrm>
            <a:off x="6145922" y="1483112"/>
            <a:ext cx="5634743" cy="2393435"/>
            <a:chOff x="5961324" y="1282643"/>
            <a:chExt cx="5634743" cy="2393435"/>
          </a:xfrm>
        </p:grpSpPr>
        <p:grpSp>
          <p:nvGrpSpPr>
            <p:cNvPr id="15" name="组合 14">
              <a:extLst>
                <a:ext uri="{FF2B5EF4-FFF2-40B4-BE49-F238E27FC236}">
                  <a16:creationId xmlns:a16="http://schemas.microsoft.com/office/drawing/2014/main" id="{A9D14B1A-A495-3B51-64C1-2EF735BC60D3}"/>
                </a:ext>
              </a:extLst>
            </p:cNvPr>
            <p:cNvGrpSpPr/>
            <p:nvPr/>
          </p:nvGrpSpPr>
          <p:grpSpPr>
            <a:xfrm>
              <a:off x="10244113" y="1849914"/>
              <a:ext cx="1236132" cy="1590615"/>
              <a:chOff x="6575665" y="4259773"/>
              <a:chExt cx="855133" cy="1590615"/>
            </a:xfrm>
          </p:grpSpPr>
          <p:sp>
            <p:nvSpPr>
              <p:cNvPr id="18" name="文本框 17">
                <a:extLst>
                  <a:ext uri="{FF2B5EF4-FFF2-40B4-BE49-F238E27FC236}">
                    <a16:creationId xmlns:a16="http://schemas.microsoft.com/office/drawing/2014/main" id="{B0BBA7CB-B72B-CAC3-2EDF-342E8FBDE171}"/>
                  </a:ext>
                </a:extLst>
              </p:cNvPr>
              <p:cNvSpPr txBox="1"/>
              <p:nvPr/>
            </p:nvSpPr>
            <p:spPr>
              <a:xfrm>
                <a:off x="6575665" y="5265613"/>
                <a:ext cx="855133"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dirty="0">
                    <a:solidFill>
                      <a:srgbClr val="FF0000"/>
                    </a:solidFill>
                  </a:rPr>
                  <a:t>User Type</a:t>
                </a:r>
              </a:p>
            </p:txBody>
          </p:sp>
          <p:sp>
            <p:nvSpPr>
              <p:cNvPr id="19" name="文本框 18">
                <a:extLst>
                  <a:ext uri="{FF2B5EF4-FFF2-40B4-BE49-F238E27FC236}">
                    <a16:creationId xmlns:a16="http://schemas.microsoft.com/office/drawing/2014/main" id="{FEF21001-AA6C-B9D3-D30E-1236C2FBBD2A}"/>
                  </a:ext>
                </a:extLst>
              </p:cNvPr>
              <p:cNvSpPr txBox="1"/>
              <p:nvPr/>
            </p:nvSpPr>
            <p:spPr>
              <a:xfrm>
                <a:off x="6575665" y="4259773"/>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ALL</a:t>
                </a:r>
              </a:p>
            </p:txBody>
          </p:sp>
          <p:cxnSp>
            <p:nvCxnSpPr>
              <p:cNvPr id="20" name="直接连接符 19">
                <a:extLst>
                  <a:ext uri="{FF2B5EF4-FFF2-40B4-BE49-F238E27FC236}">
                    <a16:creationId xmlns:a16="http://schemas.microsoft.com/office/drawing/2014/main" id="{435D6081-FEAF-FB4D-C609-9219D2DB7FB5}"/>
                  </a:ext>
                </a:extLst>
              </p:cNvPr>
              <p:cNvCxnSpPr>
                <a:cxnSpLocks/>
              </p:cNvCxnSpPr>
              <p:nvPr/>
            </p:nvCxnSpPr>
            <p:spPr>
              <a:xfrm flipH="1">
                <a:off x="7004736" y="4623050"/>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矩形: 圆角 26">
              <a:extLst>
                <a:ext uri="{FF2B5EF4-FFF2-40B4-BE49-F238E27FC236}">
                  <a16:creationId xmlns:a16="http://schemas.microsoft.com/office/drawing/2014/main" id="{BED133DF-789B-7E74-A67B-52FFAA85E763}"/>
                </a:ext>
              </a:extLst>
            </p:cNvPr>
            <p:cNvSpPr/>
            <p:nvPr/>
          </p:nvSpPr>
          <p:spPr>
            <a:xfrm>
              <a:off x="7760072" y="1282643"/>
              <a:ext cx="1130424" cy="529619"/>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All</a:t>
              </a:r>
              <a:endParaRPr lang="en-US" altLang="zh-CN" sz="1200" b="0" dirty="0">
                <a:latin typeface="Arial" panose="020B0604020202020204" pitchFamily="34" charset="0"/>
                <a:cs typeface="Arial" panose="020B0604020202020204" pitchFamily="34" charset="0"/>
              </a:endParaRPr>
            </a:p>
          </p:txBody>
        </p:sp>
        <p:sp>
          <p:nvSpPr>
            <p:cNvPr id="28" name="矩形: 圆角 27">
              <a:extLst>
                <a:ext uri="{FF2B5EF4-FFF2-40B4-BE49-F238E27FC236}">
                  <a16:creationId xmlns:a16="http://schemas.microsoft.com/office/drawing/2014/main" id="{ECB66304-AC5E-B6AC-2D38-00C71675FB5A}"/>
                </a:ext>
              </a:extLst>
            </p:cNvPr>
            <p:cNvSpPr/>
            <p:nvPr/>
          </p:nvSpPr>
          <p:spPr>
            <a:xfrm>
              <a:off x="5961324" y="3287843"/>
              <a:ext cx="1073635" cy="38823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Residential </a:t>
              </a:r>
              <a:endParaRPr lang="en-US" altLang="zh-CN" sz="1100" b="0" dirty="0">
                <a:latin typeface="Arial" panose="020B0604020202020204" pitchFamily="34" charset="0"/>
                <a:cs typeface="Arial" panose="020B0604020202020204" pitchFamily="34" charset="0"/>
              </a:endParaRPr>
            </a:p>
          </p:txBody>
        </p:sp>
        <p:cxnSp>
          <p:nvCxnSpPr>
            <p:cNvPr id="29" name="直接连接符 28">
              <a:extLst>
                <a:ext uri="{FF2B5EF4-FFF2-40B4-BE49-F238E27FC236}">
                  <a16:creationId xmlns:a16="http://schemas.microsoft.com/office/drawing/2014/main" id="{4E495D32-4975-16B5-A671-D94E1BDF7E26}"/>
                </a:ext>
              </a:extLst>
            </p:cNvPr>
            <p:cNvCxnSpPr>
              <a:cxnSpLocks/>
              <a:endCxn id="28" idx="0"/>
            </p:cNvCxnSpPr>
            <p:nvPr/>
          </p:nvCxnSpPr>
          <p:spPr>
            <a:xfrm flipH="1">
              <a:off x="6498142" y="1812262"/>
              <a:ext cx="1360455" cy="1475581"/>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B1C1D673-C78E-3AD9-3D96-37043B95FD2B}"/>
                </a:ext>
              </a:extLst>
            </p:cNvPr>
            <p:cNvSpPr/>
            <p:nvPr/>
          </p:nvSpPr>
          <p:spPr>
            <a:xfrm>
              <a:off x="7266618" y="3279824"/>
              <a:ext cx="1073635" cy="38823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Industrial  </a:t>
              </a:r>
              <a:endParaRPr lang="en-US" altLang="zh-CN" sz="1100" b="0" dirty="0">
                <a:latin typeface="Arial" panose="020B0604020202020204" pitchFamily="34" charset="0"/>
                <a:cs typeface="Arial" panose="020B0604020202020204" pitchFamily="34" charset="0"/>
              </a:endParaRPr>
            </a:p>
          </p:txBody>
        </p:sp>
        <p:sp>
          <p:nvSpPr>
            <p:cNvPr id="32" name="矩形: 圆角 31">
              <a:extLst>
                <a:ext uri="{FF2B5EF4-FFF2-40B4-BE49-F238E27FC236}">
                  <a16:creationId xmlns:a16="http://schemas.microsoft.com/office/drawing/2014/main" id="{913AC651-23A9-2743-C6CB-474EF61BFC24}"/>
                </a:ext>
              </a:extLst>
            </p:cNvPr>
            <p:cNvSpPr/>
            <p:nvPr/>
          </p:nvSpPr>
          <p:spPr>
            <a:xfrm>
              <a:off x="8571912" y="3279823"/>
              <a:ext cx="1112560" cy="38823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Commercial  </a:t>
              </a:r>
              <a:endParaRPr lang="en-US" altLang="zh-CN" sz="1100" b="0" dirty="0">
                <a:latin typeface="Arial" panose="020B0604020202020204" pitchFamily="34" charset="0"/>
                <a:cs typeface="Arial" panose="020B0604020202020204" pitchFamily="34" charset="0"/>
              </a:endParaRPr>
            </a:p>
          </p:txBody>
        </p:sp>
        <p:sp>
          <p:nvSpPr>
            <p:cNvPr id="33" name="矩形: 圆角 32">
              <a:extLst>
                <a:ext uri="{FF2B5EF4-FFF2-40B4-BE49-F238E27FC236}">
                  <a16:creationId xmlns:a16="http://schemas.microsoft.com/office/drawing/2014/main" id="{F1260D6B-EBAA-1A3D-C459-6D422B363B4A}"/>
                </a:ext>
              </a:extLst>
            </p:cNvPr>
            <p:cNvSpPr/>
            <p:nvPr/>
          </p:nvSpPr>
          <p:spPr>
            <a:xfrm>
              <a:off x="9946997" y="3279405"/>
              <a:ext cx="1333726" cy="388235"/>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Transportation   </a:t>
              </a:r>
              <a:endParaRPr lang="en-US" altLang="zh-CN" sz="1100" b="0" dirty="0">
                <a:latin typeface="Arial" panose="020B0604020202020204" pitchFamily="34" charset="0"/>
                <a:cs typeface="Arial" panose="020B0604020202020204" pitchFamily="34" charset="0"/>
              </a:endParaRPr>
            </a:p>
          </p:txBody>
        </p:sp>
        <p:cxnSp>
          <p:nvCxnSpPr>
            <p:cNvPr id="39" name="直接连接符 38">
              <a:extLst>
                <a:ext uri="{FF2B5EF4-FFF2-40B4-BE49-F238E27FC236}">
                  <a16:creationId xmlns:a16="http://schemas.microsoft.com/office/drawing/2014/main" id="{04D74187-C329-1377-3BD7-53636842B9CD}"/>
                </a:ext>
              </a:extLst>
            </p:cNvPr>
            <p:cNvCxnSpPr>
              <a:cxnSpLocks/>
              <a:endCxn id="31" idx="0"/>
            </p:cNvCxnSpPr>
            <p:nvPr/>
          </p:nvCxnSpPr>
          <p:spPr>
            <a:xfrm flipH="1">
              <a:off x="7803436" y="1778552"/>
              <a:ext cx="368170" cy="1501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7E3E448-D225-4DC8-EEE0-B42B4018C731}"/>
                </a:ext>
              </a:extLst>
            </p:cNvPr>
            <p:cNvCxnSpPr>
              <a:cxnSpLocks/>
            </p:cNvCxnSpPr>
            <p:nvPr/>
          </p:nvCxnSpPr>
          <p:spPr>
            <a:xfrm>
              <a:off x="8468722" y="1830161"/>
              <a:ext cx="537049" cy="1402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F9690BE-079A-3368-426B-771F9D894F0E}"/>
                </a:ext>
              </a:extLst>
            </p:cNvPr>
            <p:cNvCxnSpPr>
              <a:cxnSpLocks/>
            </p:cNvCxnSpPr>
            <p:nvPr/>
          </p:nvCxnSpPr>
          <p:spPr>
            <a:xfrm>
              <a:off x="8708424" y="1812262"/>
              <a:ext cx="1644599" cy="145609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82F00669-1719-7308-1300-E4C63F50BA33}"/>
                </a:ext>
              </a:extLst>
            </p:cNvPr>
            <p:cNvSpPr txBox="1"/>
            <p:nvPr/>
          </p:nvSpPr>
          <p:spPr>
            <a:xfrm>
              <a:off x="10465644" y="1439998"/>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solidFill>
                    <a:srgbClr val="FF0000"/>
                  </a:solidFill>
                </a:rPr>
                <a:t>USER</a:t>
              </a:r>
            </a:p>
          </p:txBody>
        </p:sp>
      </p:grpSp>
    </p:spTree>
    <p:extLst>
      <p:ext uri="{BB962C8B-B14F-4D97-AF65-F5344CB8AC3E}">
        <p14:creationId xmlns:p14="http://schemas.microsoft.com/office/powerpoint/2010/main" val="343288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249047"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US electricity data cube design : Concept hierarchies  </a:t>
            </a:r>
          </a:p>
        </p:txBody>
      </p:sp>
      <p:sp>
        <p:nvSpPr>
          <p:cNvPr id="4" name="矩形: 圆角 3">
            <a:extLst>
              <a:ext uri="{FF2B5EF4-FFF2-40B4-BE49-F238E27FC236}">
                <a16:creationId xmlns:a16="http://schemas.microsoft.com/office/drawing/2014/main" id="{D569F1D3-6271-9619-D296-1109B29227EF}"/>
              </a:ext>
            </a:extLst>
          </p:cNvPr>
          <p:cNvSpPr/>
          <p:nvPr/>
        </p:nvSpPr>
        <p:spPr>
          <a:xfrm>
            <a:off x="5345987" y="1184552"/>
            <a:ext cx="116036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b="1" dirty="0">
                <a:latin typeface="Arial" panose="020B0604020202020204" pitchFamily="34" charset="0"/>
                <a:cs typeface="Arial" panose="020B0604020202020204" pitchFamily="34" charset="0"/>
              </a:rPr>
              <a:t>All</a:t>
            </a:r>
            <a:endParaRPr lang="en-US" altLang="zh-CN" sz="1200" b="0" dirty="0">
              <a:latin typeface="Arial" panose="020B0604020202020204" pitchFamily="34" charset="0"/>
              <a:cs typeface="Arial" panose="020B0604020202020204" pitchFamily="34" charset="0"/>
            </a:endParaRPr>
          </a:p>
        </p:txBody>
      </p:sp>
      <p:sp>
        <p:nvSpPr>
          <p:cNvPr id="6" name="矩形: 圆角 5">
            <a:extLst>
              <a:ext uri="{FF2B5EF4-FFF2-40B4-BE49-F238E27FC236}">
                <a16:creationId xmlns:a16="http://schemas.microsoft.com/office/drawing/2014/main" id="{31533447-47F7-2034-F70A-94C8174B8C86}"/>
              </a:ext>
            </a:extLst>
          </p:cNvPr>
          <p:cNvSpPr/>
          <p:nvPr/>
        </p:nvSpPr>
        <p:spPr>
          <a:xfrm>
            <a:off x="1585851" y="2259314"/>
            <a:ext cx="737030"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Coal</a:t>
            </a:r>
            <a:endParaRPr lang="en-US" altLang="zh-CN" sz="1100" b="0" dirty="0">
              <a:latin typeface="Arial" panose="020B0604020202020204" pitchFamily="34" charset="0"/>
              <a:cs typeface="Arial" panose="020B0604020202020204" pitchFamily="34" charset="0"/>
            </a:endParaRPr>
          </a:p>
        </p:txBody>
      </p:sp>
      <p:sp>
        <p:nvSpPr>
          <p:cNvPr id="7" name="矩形: 圆角 6">
            <a:extLst>
              <a:ext uri="{FF2B5EF4-FFF2-40B4-BE49-F238E27FC236}">
                <a16:creationId xmlns:a16="http://schemas.microsoft.com/office/drawing/2014/main" id="{0B575D2C-5439-B487-5F93-D2C8AFEA3400}"/>
              </a:ext>
            </a:extLst>
          </p:cNvPr>
          <p:cNvSpPr/>
          <p:nvPr/>
        </p:nvSpPr>
        <p:spPr>
          <a:xfrm>
            <a:off x="1576093" y="2881671"/>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Petroleum</a:t>
            </a:r>
            <a:endParaRPr lang="en-US" altLang="zh-CN" sz="1100" b="0" dirty="0">
              <a:latin typeface="Arial" panose="020B0604020202020204" pitchFamily="34" charset="0"/>
              <a:cs typeface="Arial" panose="020B0604020202020204" pitchFamily="34" charset="0"/>
            </a:endParaRPr>
          </a:p>
        </p:txBody>
      </p:sp>
      <p:sp>
        <p:nvSpPr>
          <p:cNvPr id="9" name="矩形: 圆角 8">
            <a:extLst>
              <a:ext uri="{FF2B5EF4-FFF2-40B4-BE49-F238E27FC236}">
                <a16:creationId xmlns:a16="http://schemas.microsoft.com/office/drawing/2014/main" id="{4659868D-661D-6AD4-74A9-C440F48DCD26}"/>
              </a:ext>
            </a:extLst>
          </p:cNvPr>
          <p:cNvSpPr/>
          <p:nvPr/>
        </p:nvSpPr>
        <p:spPr>
          <a:xfrm>
            <a:off x="8072989" y="4415291"/>
            <a:ext cx="1388964"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Wind</a:t>
            </a:r>
            <a:endParaRPr lang="en-US" altLang="zh-CN" sz="1100" b="0" dirty="0">
              <a:latin typeface="Arial" panose="020B0604020202020204" pitchFamily="34" charset="0"/>
              <a:cs typeface="Arial" panose="020B0604020202020204" pitchFamily="34" charset="0"/>
            </a:endParaRPr>
          </a:p>
        </p:txBody>
      </p:sp>
      <p:sp>
        <p:nvSpPr>
          <p:cNvPr id="10" name="矩形: 圆角 9">
            <a:extLst>
              <a:ext uri="{FF2B5EF4-FFF2-40B4-BE49-F238E27FC236}">
                <a16:creationId xmlns:a16="http://schemas.microsoft.com/office/drawing/2014/main" id="{ACB8CE46-AD90-4CE7-3ABD-07C893A5658E}"/>
              </a:ext>
            </a:extLst>
          </p:cNvPr>
          <p:cNvSpPr/>
          <p:nvPr/>
        </p:nvSpPr>
        <p:spPr>
          <a:xfrm>
            <a:off x="2986795" y="4138992"/>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Hydroelectric Conventional</a:t>
            </a:r>
            <a:endParaRPr lang="en-US" altLang="zh-CN" sz="1100" b="0" dirty="0">
              <a:latin typeface="Arial" panose="020B0604020202020204" pitchFamily="34" charset="0"/>
              <a:cs typeface="Arial" panose="020B0604020202020204" pitchFamily="34" charset="0"/>
            </a:endParaRPr>
          </a:p>
        </p:txBody>
      </p:sp>
      <p:sp>
        <p:nvSpPr>
          <p:cNvPr id="12" name="矩形: 圆角 11">
            <a:extLst>
              <a:ext uri="{FF2B5EF4-FFF2-40B4-BE49-F238E27FC236}">
                <a16:creationId xmlns:a16="http://schemas.microsoft.com/office/drawing/2014/main" id="{9D21D983-FFAA-6276-4A7F-87E34AC9DA11}"/>
              </a:ext>
            </a:extLst>
          </p:cNvPr>
          <p:cNvSpPr/>
          <p:nvPr/>
        </p:nvSpPr>
        <p:spPr>
          <a:xfrm>
            <a:off x="2020484" y="3545630"/>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Natural Gas</a:t>
            </a:r>
            <a:endParaRPr lang="en-US" altLang="zh-CN" sz="1100" b="0" dirty="0">
              <a:latin typeface="Arial" panose="020B0604020202020204" pitchFamily="34" charset="0"/>
              <a:cs typeface="Arial" panose="020B0604020202020204" pitchFamily="34" charset="0"/>
            </a:endParaRPr>
          </a:p>
        </p:txBody>
      </p:sp>
      <p:cxnSp>
        <p:nvCxnSpPr>
          <p:cNvPr id="35" name="直接连接符 34">
            <a:extLst>
              <a:ext uri="{FF2B5EF4-FFF2-40B4-BE49-F238E27FC236}">
                <a16:creationId xmlns:a16="http://schemas.microsoft.com/office/drawing/2014/main" id="{EF4E981B-3BC2-8025-C2A9-EF0BD92453AF}"/>
              </a:ext>
            </a:extLst>
          </p:cNvPr>
          <p:cNvCxnSpPr>
            <a:cxnSpLocks/>
            <a:stCxn id="110" idx="1"/>
            <a:endCxn id="6" idx="3"/>
          </p:cNvCxnSpPr>
          <p:nvPr/>
        </p:nvCxnSpPr>
        <p:spPr>
          <a:xfrm flipH="1">
            <a:off x="2322881" y="2331114"/>
            <a:ext cx="1599143" cy="13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92B9E31-6A06-540A-677C-6B0EB534715C}"/>
              </a:ext>
            </a:extLst>
          </p:cNvPr>
          <p:cNvCxnSpPr>
            <a:cxnSpLocks/>
            <a:endCxn id="7" idx="3"/>
          </p:cNvCxnSpPr>
          <p:nvPr/>
        </p:nvCxnSpPr>
        <p:spPr>
          <a:xfrm flipH="1">
            <a:off x="2812226" y="2483016"/>
            <a:ext cx="1061564" cy="601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1370A7C1-6C3C-3E7D-7914-45DE1AB0C26A}"/>
              </a:ext>
            </a:extLst>
          </p:cNvPr>
          <p:cNvCxnSpPr>
            <a:cxnSpLocks/>
          </p:cNvCxnSpPr>
          <p:nvPr/>
        </p:nvCxnSpPr>
        <p:spPr>
          <a:xfrm flipH="1">
            <a:off x="3224086" y="2631483"/>
            <a:ext cx="744384" cy="914147"/>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03A9AB5E-FDC0-83B2-5107-99AB183E2456}"/>
              </a:ext>
            </a:extLst>
          </p:cNvPr>
          <p:cNvSpPr/>
          <p:nvPr/>
        </p:nvSpPr>
        <p:spPr>
          <a:xfrm>
            <a:off x="6161272" y="5483588"/>
            <a:ext cx="2396083" cy="478349"/>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Wood and Wood Derived Fuels</a:t>
            </a:r>
            <a:endParaRPr lang="en-US" altLang="zh-CN" sz="1100" b="0" dirty="0">
              <a:latin typeface="Arial" panose="020B0604020202020204" pitchFamily="34" charset="0"/>
              <a:cs typeface="Arial" panose="020B0604020202020204" pitchFamily="34" charset="0"/>
            </a:endParaRPr>
          </a:p>
        </p:txBody>
      </p:sp>
      <p:sp>
        <p:nvSpPr>
          <p:cNvPr id="30" name="矩形: 圆角 29">
            <a:extLst>
              <a:ext uri="{FF2B5EF4-FFF2-40B4-BE49-F238E27FC236}">
                <a16:creationId xmlns:a16="http://schemas.microsoft.com/office/drawing/2014/main" id="{69375AA2-F449-99BE-B812-A829EDCCD966}"/>
              </a:ext>
            </a:extLst>
          </p:cNvPr>
          <p:cNvSpPr/>
          <p:nvPr/>
        </p:nvSpPr>
        <p:spPr>
          <a:xfrm>
            <a:off x="7574538" y="4928665"/>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Other Gases</a:t>
            </a:r>
            <a:endParaRPr lang="en-US" altLang="zh-CN" sz="1100" b="0" dirty="0">
              <a:latin typeface="Arial" panose="020B0604020202020204" pitchFamily="34" charset="0"/>
              <a:cs typeface="Arial" panose="020B0604020202020204" pitchFamily="34" charset="0"/>
            </a:endParaRPr>
          </a:p>
        </p:txBody>
      </p:sp>
      <p:sp>
        <p:nvSpPr>
          <p:cNvPr id="31" name="矩形: 圆角 30">
            <a:extLst>
              <a:ext uri="{FF2B5EF4-FFF2-40B4-BE49-F238E27FC236}">
                <a16:creationId xmlns:a16="http://schemas.microsoft.com/office/drawing/2014/main" id="{28AFF579-CCB6-37BE-EDE0-C81A7F9B623C}"/>
              </a:ext>
            </a:extLst>
          </p:cNvPr>
          <p:cNvSpPr/>
          <p:nvPr/>
        </p:nvSpPr>
        <p:spPr>
          <a:xfrm>
            <a:off x="10215802" y="1853340"/>
            <a:ext cx="1388964"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Other</a:t>
            </a:r>
            <a:endParaRPr lang="en-US" altLang="zh-CN" sz="1100" b="0" dirty="0">
              <a:latin typeface="Arial" panose="020B0604020202020204" pitchFamily="34" charset="0"/>
              <a:cs typeface="Arial" panose="020B0604020202020204" pitchFamily="34" charset="0"/>
            </a:endParaRPr>
          </a:p>
        </p:txBody>
      </p:sp>
      <p:sp>
        <p:nvSpPr>
          <p:cNvPr id="32" name="矩形: 圆角 31">
            <a:extLst>
              <a:ext uri="{FF2B5EF4-FFF2-40B4-BE49-F238E27FC236}">
                <a16:creationId xmlns:a16="http://schemas.microsoft.com/office/drawing/2014/main" id="{ADBAC949-2E29-9ADC-96CA-C39FA9E0CDB4}"/>
              </a:ext>
            </a:extLst>
          </p:cNvPr>
          <p:cNvSpPr/>
          <p:nvPr/>
        </p:nvSpPr>
        <p:spPr>
          <a:xfrm>
            <a:off x="8979669" y="3816867"/>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Other Biomass</a:t>
            </a:r>
            <a:endParaRPr lang="en-US" altLang="zh-CN" sz="1100" b="0" dirty="0">
              <a:latin typeface="Arial" panose="020B0604020202020204" pitchFamily="34" charset="0"/>
              <a:cs typeface="Arial" panose="020B0604020202020204" pitchFamily="34" charset="0"/>
            </a:endParaRPr>
          </a:p>
        </p:txBody>
      </p:sp>
      <p:sp>
        <p:nvSpPr>
          <p:cNvPr id="33" name="矩形: 圆角 32">
            <a:extLst>
              <a:ext uri="{FF2B5EF4-FFF2-40B4-BE49-F238E27FC236}">
                <a16:creationId xmlns:a16="http://schemas.microsoft.com/office/drawing/2014/main" id="{551E947F-08DD-EDDE-5432-F2CCF9B24BA3}"/>
              </a:ext>
            </a:extLst>
          </p:cNvPr>
          <p:cNvSpPr/>
          <p:nvPr/>
        </p:nvSpPr>
        <p:spPr>
          <a:xfrm>
            <a:off x="3512648" y="4910678"/>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Nuclear</a:t>
            </a:r>
            <a:endParaRPr lang="en-US" altLang="zh-CN" sz="1100" b="0" dirty="0">
              <a:latin typeface="Arial" panose="020B0604020202020204" pitchFamily="34" charset="0"/>
              <a:cs typeface="Arial" panose="020B0604020202020204" pitchFamily="34" charset="0"/>
            </a:endParaRPr>
          </a:p>
        </p:txBody>
      </p:sp>
      <p:sp>
        <p:nvSpPr>
          <p:cNvPr id="34" name="矩形: 圆角 33">
            <a:extLst>
              <a:ext uri="{FF2B5EF4-FFF2-40B4-BE49-F238E27FC236}">
                <a16:creationId xmlns:a16="http://schemas.microsoft.com/office/drawing/2014/main" id="{376827A6-C10C-BAF6-7271-800EC372E28F}"/>
              </a:ext>
            </a:extLst>
          </p:cNvPr>
          <p:cNvSpPr/>
          <p:nvPr/>
        </p:nvSpPr>
        <p:spPr>
          <a:xfrm>
            <a:off x="4733746" y="5511425"/>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Pumped Storage</a:t>
            </a:r>
            <a:endParaRPr lang="en-US" altLang="zh-CN" sz="1100" b="0" dirty="0">
              <a:latin typeface="Arial" panose="020B0604020202020204" pitchFamily="34" charset="0"/>
              <a:cs typeface="Arial" panose="020B0604020202020204" pitchFamily="34" charset="0"/>
            </a:endParaRPr>
          </a:p>
        </p:txBody>
      </p:sp>
      <p:sp>
        <p:nvSpPr>
          <p:cNvPr id="37" name="矩形: 圆角 36">
            <a:extLst>
              <a:ext uri="{FF2B5EF4-FFF2-40B4-BE49-F238E27FC236}">
                <a16:creationId xmlns:a16="http://schemas.microsoft.com/office/drawing/2014/main" id="{AC9A8911-B779-6710-F6FB-A8BAE1BD8638}"/>
              </a:ext>
            </a:extLst>
          </p:cNvPr>
          <p:cNvSpPr/>
          <p:nvPr/>
        </p:nvSpPr>
        <p:spPr>
          <a:xfrm>
            <a:off x="10020566" y="2527825"/>
            <a:ext cx="1236133" cy="405974"/>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Geothermal</a:t>
            </a:r>
            <a:endParaRPr lang="en-US" altLang="zh-CN" sz="1100" b="0" dirty="0">
              <a:latin typeface="Arial" panose="020B0604020202020204" pitchFamily="34" charset="0"/>
              <a:cs typeface="Arial" panose="020B0604020202020204" pitchFamily="34" charset="0"/>
            </a:endParaRPr>
          </a:p>
        </p:txBody>
      </p:sp>
      <p:sp>
        <p:nvSpPr>
          <p:cNvPr id="39" name="矩形: 圆角 38">
            <a:extLst>
              <a:ext uri="{FF2B5EF4-FFF2-40B4-BE49-F238E27FC236}">
                <a16:creationId xmlns:a16="http://schemas.microsoft.com/office/drawing/2014/main" id="{DB6FD380-F28C-5C54-C0F9-63039DCA70BF}"/>
              </a:ext>
            </a:extLst>
          </p:cNvPr>
          <p:cNvSpPr/>
          <p:nvPr/>
        </p:nvSpPr>
        <p:spPr>
          <a:xfrm>
            <a:off x="9374639" y="3111420"/>
            <a:ext cx="1734018" cy="574106"/>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latin typeface="Arial" panose="020B0604020202020204" pitchFamily="34" charset="0"/>
                <a:cs typeface="Arial" panose="020B0604020202020204" pitchFamily="34" charset="0"/>
              </a:rPr>
              <a:t>Solar Thermal and Photovoltaic</a:t>
            </a:r>
          </a:p>
        </p:txBody>
      </p:sp>
      <p:cxnSp>
        <p:nvCxnSpPr>
          <p:cNvPr id="45" name="直接连接符 44">
            <a:extLst>
              <a:ext uri="{FF2B5EF4-FFF2-40B4-BE49-F238E27FC236}">
                <a16:creationId xmlns:a16="http://schemas.microsoft.com/office/drawing/2014/main" id="{605CBC5F-5EFB-A14C-0DC6-D5051AE06649}"/>
              </a:ext>
            </a:extLst>
          </p:cNvPr>
          <p:cNvCxnSpPr>
            <a:cxnSpLocks/>
          </p:cNvCxnSpPr>
          <p:nvPr/>
        </p:nvCxnSpPr>
        <p:spPr>
          <a:xfrm flipH="1">
            <a:off x="4048359" y="3333596"/>
            <a:ext cx="958594" cy="80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1F906473-3748-FB46-A5DB-8BD55C6CEBF7}"/>
              </a:ext>
            </a:extLst>
          </p:cNvPr>
          <p:cNvCxnSpPr>
            <a:cxnSpLocks/>
          </p:cNvCxnSpPr>
          <p:nvPr/>
        </p:nvCxnSpPr>
        <p:spPr>
          <a:xfrm flipH="1">
            <a:off x="4722550" y="3375333"/>
            <a:ext cx="535055" cy="1621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256E5E2-3FCB-3C0F-0805-29DF563889DD}"/>
              </a:ext>
            </a:extLst>
          </p:cNvPr>
          <p:cNvCxnSpPr>
            <a:cxnSpLocks/>
            <a:stCxn id="111" idx="2"/>
          </p:cNvCxnSpPr>
          <p:nvPr/>
        </p:nvCxnSpPr>
        <p:spPr>
          <a:xfrm flipH="1">
            <a:off x="5487535" y="3378123"/>
            <a:ext cx="36160" cy="209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0E2CBE-DB42-BC79-7B21-54E34BF2B166}"/>
              </a:ext>
            </a:extLst>
          </p:cNvPr>
          <p:cNvCxnSpPr>
            <a:cxnSpLocks/>
          </p:cNvCxnSpPr>
          <p:nvPr/>
        </p:nvCxnSpPr>
        <p:spPr>
          <a:xfrm>
            <a:off x="5836227" y="3375333"/>
            <a:ext cx="999557" cy="2101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B2D3C59F-30E1-6F59-A638-537CFAFA97CC}"/>
              </a:ext>
            </a:extLst>
          </p:cNvPr>
          <p:cNvCxnSpPr>
            <a:cxnSpLocks/>
          </p:cNvCxnSpPr>
          <p:nvPr/>
        </p:nvCxnSpPr>
        <p:spPr>
          <a:xfrm>
            <a:off x="6058121" y="3287645"/>
            <a:ext cx="1794300" cy="164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961BE32-1976-EF7E-F365-176A8CA480ED}"/>
              </a:ext>
            </a:extLst>
          </p:cNvPr>
          <p:cNvCxnSpPr>
            <a:cxnSpLocks/>
            <a:stCxn id="123" idx="2"/>
          </p:cNvCxnSpPr>
          <p:nvPr/>
        </p:nvCxnSpPr>
        <p:spPr>
          <a:xfrm>
            <a:off x="7515772" y="2760660"/>
            <a:ext cx="1154963" cy="1629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245B997-834F-EC1D-8541-F376203BEC9E}"/>
              </a:ext>
            </a:extLst>
          </p:cNvPr>
          <p:cNvCxnSpPr>
            <a:cxnSpLocks/>
          </p:cNvCxnSpPr>
          <p:nvPr/>
        </p:nvCxnSpPr>
        <p:spPr>
          <a:xfrm>
            <a:off x="8072047" y="2647108"/>
            <a:ext cx="1213131" cy="640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CBAD7B76-CC4C-A33B-AEB8-56F87A5E48C5}"/>
              </a:ext>
            </a:extLst>
          </p:cNvPr>
          <p:cNvCxnSpPr>
            <a:cxnSpLocks/>
            <a:stCxn id="123" idx="3"/>
            <a:endCxn id="37" idx="1"/>
          </p:cNvCxnSpPr>
          <p:nvPr/>
        </p:nvCxnSpPr>
        <p:spPr>
          <a:xfrm>
            <a:off x="8032513" y="2460291"/>
            <a:ext cx="1988053" cy="270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43B9F8AA-5D33-3F66-0B78-258B0B1A2872}"/>
              </a:ext>
            </a:extLst>
          </p:cNvPr>
          <p:cNvCxnSpPr>
            <a:cxnSpLocks/>
            <a:endCxn id="31" idx="1"/>
          </p:cNvCxnSpPr>
          <p:nvPr/>
        </p:nvCxnSpPr>
        <p:spPr>
          <a:xfrm flipV="1">
            <a:off x="8032082" y="2056327"/>
            <a:ext cx="2183720" cy="249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98C0CD2C-93F5-9DCF-511D-E9150D025BD2}"/>
              </a:ext>
            </a:extLst>
          </p:cNvPr>
          <p:cNvCxnSpPr>
            <a:cxnSpLocks/>
          </p:cNvCxnSpPr>
          <p:nvPr/>
        </p:nvCxnSpPr>
        <p:spPr>
          <a:xfrm>
            <a:off x="7852421" y="2777385"/>
            <a:ext cx="1102614" cy="1054348"/>
          </a:xfrm>
          <a:prstGeom prst="line">
            <a:avLst/>
          </a:prstGeom>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E7D106FC-4842-C0BC-EC46-670332E27E3B}"/>
              </a:ext>
            </a:extLst>
          </p:cNvPr>
          <p:cNvSpPr txBox="1"/>
          <p:nvPr/>
        </p:nvSpPr>
        <p:spPr>
          <a:xfrm>
            <a:off x="518194" y="745084"/>
            <a:ext cx="113042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solidFill>
                  <a:srgbClr val="FF0000"/>
                </a:solidFill>
              </a:rPr>
              <a:t>SOURCE</a:t>
            </a:r>
          </a:p>
        </p:txBody>
      </p:sp>
      <p:grpSp>
        <p:nvGrpSpPr>
          <p:cNvPr id="103" name="组合 102">
            <a:extLst>
              <a:ext uri="{FF2B5EF4-FFF2-40B4-BE49-F238E27FC236}">
                <a16:creationId xmlns:a16="http://schemas.microsoft.com/office/drawing/2014/main" id="{E8F75AB0-FCD7-80B2-C6BD-7084072810AF}"/>
              </a:ext>
            </a:extLst>
          </p:cNvPr>
          <p:cNvGrpSpPr/>
          <p:nvPr/>
        </p:nvGrpSpPr>
        <p:grpSpPr>
          <a:xfrm>
            <a:off x="-88717" y="1284602"/>
            <a:ext cx="2040468" cy="1446210"/>
            <a:chOff x="6527783" y="4259773"/>
            <a:chExt cx="903015" cy="1446210"/>
          </a:xfrm>
        </p:grpSpPr>
        <p:sp>
          <p:nvSpPr>
            <p:cNvPr id="104" name="文本框 103">
              <a:extLst>
                <a:ext uri="{FF2B5EF4-FFF2-40B4-BE49-F238E27FC236}">
                  <a16:creationId xmlns:a16="http://schemas.microsoft.com/office/drawing/2014/main" id="{D138FE4C-2C87-DDBA-DF4F-F235FD98E2A2}"/>
                </a:ext>
              </a:extLst>
            </p:cNvPr>
            <p:cNvSpPr txBox="1"/>
            <p:nvPr/>
          </p:nvSpPr>
          <p:spPr>
            <a:xfrm>
              <a:off x="6527783" y="5121208"/>
              <a:ext cx="855133"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Energy</a:t>
              </a:r>
            </a:p>
            <a:p>
              <a:r>
                <a:rPr lang="en-US" altLang="zh-CN" dirty="0">
                  <a:solidFill>
                    <a:srgbClr val="FF0000"/>
                  </a:solidFill>
                </a:rPr>
                <a:t>category</a:t>
              </a:r>
            </a:p>
          </p:txBody>
        </p:sp>
        <p:sp>
          <p:nvSpPr>
            <p:cNvPr id="106" name="文本框 105">
              <a:extLst>
                <a:ext uri="{FF2B5EF4-FFF2-40B4-BE49-F238E27FC236}">
                  <a16:creationId xmlns:a16="http://schemas.microsoft.com/office/drawing/2014/main" id="{8A0979B6-3F60-F224-B833-93012ECE1F84}"/>
                </a:ext>
              </a:extLst>
            </p:cNvPr>
            <p:cNvSpPr txBox="1"/>
            <p:nvPr/>
          </p:nvSpPr>
          <p:spPr>
            <a:xfrm>
              <a:off x="6575665" y="4259773"/>
              <a:ext cx="855133" cy="33855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ALL</a:t>
              </a:r>
            </a:p>
          </p:txBody>
        </p:sp>
        <p:cxnSp>
          <p:nvCxnSpPr>
            <p:cNvPr id="107" name="直接连接符 106">
              <a:extLst>
                <a:ext uri="{FF2B5EF4-FFF2-40B4-BE49-F238E27FC236}">
                  <a16:creationId xmlns:a16="http://schemas.microsoft.com/office/drawing/2014/main" id="{378C1F34-FECD-2E5C-62FE-7C6C5EE98FD7}"/>
                </a:ext>
              </a:extLst>
            </p:cNvPr>
            <p:cNvCxnSpPr>
              <a:cxnSpLocks/>
            </p:cNvCxnSpPr>
            <p:nvPr/>
          </p:nvCxnSpPr>
          <p:spPr>
            <a:xfrm flipH="1">
              <a:off x="7004736" y="4623050"/>
              <a:ext cx="3551"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8" name="文本框 107">
            <a:extLst>
              <a:ext uri="{FF2B5EF4-FFF2-40B4-BE49-F238E27FC236}">
                <a16:creationId xmlns:a16="http://schemas.microsoft.com/office/drawing/2014/main" id="{A0F375ED-3318-966E-1B0D-AD5FB0AC0CAD}"/>
              </a:ext>
            </a:extLst>
          </p:cNvPr>
          <p:cNvSpPr txBox="1"/>
          <p:nvPr/>
        </p:nvSpPr>
        <p:spPr>
          <a:xfrm>
            <a:off x="33122" y="3333596"/>
            <a:ext cx="1932273"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Energy</a:t>
            </a:r>
          </a:p>
          <a:p>
            <a:r>
              <a:rPr lang="en-US" altLang="zh-CN" dirty="0">
                <a:solidFill>
                  <a:srgbClr val="FF0000"/>
                </a:solidFill>
              </a:rPr>
              <a:t>Source</a:t>
            </a:r>
          </a:p>
        </p:txBody>
      </p:sp>
      <p:cxnSp>
        <p:nvCxnSpPr>
          <p:cNvPr id="109" name="直接连接符 108">
            <a:extLst>
              <a:ext uri="{FF2B5EF4-FFF2-40B4-BE49-F238E27FC236}">
                <a16:creationId xmlns:a16="http://schemas.microsoft.com/office/drawing/2014/main" id="{40BA1530-A1B3-22A1-4786-DC785BD94B19}"/>
              </a:ext>
            </a:extLst>
          </p:cNvPr>
          <p:cNvCxnSpPr>
            <a:cxnSpLocks/>
          </p:cNvCxnSpPr>
          <p:nvPr/>
        </p:nvCxnSpPr>
        <p:spPr>
          <a:xfrm flipH="1">
            <a:off x="957823" y="2823014"/>
            <a:ext cx="8024" cy="523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矩形: 圆角 109">
            <a:extLst>
              <a:ext uri="{FF2B5EF4-FFF2-40B4-BE49-F238E27FC236}">
                <a16:creationId xmlns:a16="http://schemas.microsoft.com/office/drawing/2014/main" id="{2BA1F824-98F0-93E6-1134-5A25BCE49E34}"/>
              </a:ext>
            </a:extLst>
          </p:cNvPr>
          <p:cNvSpPr/>
          <p:nvPr/>
        </p:nvSpPr>
        <p:spPr>
          <a:xfrm>
            <a:off x="3922024" y="2030745"/>
            <a:ext cx="1033483" cy="600738"/>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Fossil</a:t>
            </a:r>
            <a:endParaRPr lang="en-US" altLang="zh-CN" sz="1100" b="0" dirty="0">
              <a:latin typeface="Arial" panose="020B0604020202020204" pitchFamily="34" charset="0"/>
              <a:cs typeface="Arial" panose="020B0604020202020204" pitchFamily="34" charset="0"/>
            </a:endParaRPr>
          </a:p>
        </p:txBody>
      </p:sp>
      <p:sp>
        <p:nvSpPr>
          <p:cNvPr id="111" name="矩形: 圆角 110">
            <a:extLst>
              <a:ext uri="{FF2B5EF4-FFF2-40B4-BE49-F238E27FC236}">
                <a16:creationId xmlns:a16="http://schemas.microsoft.com/office/drawing/2014/main" id="{2C4C6A73-CD7F-97A2-C031-F1629E39B7F7}"/>
              </a:ext>
            </a:extLst>
          </p:cNvPr>
          <p:cNvSpPr/>
          <p:nvPr/>
        </p:nvSpPr>
        <p:spPr>
          <a:xfrm>
            <a:off x="5006953" y="2777385"/>
            <a:ext cx="1033483" cy="600738"/>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solidFill>
                  <a:srgbClr val="000000"/>
                </a:solidFill>
                <a:latin typeface="Arial" panose="020B0604020202020204" pitchFamily="34" charset="0"/>
                <a:ea typeface="宋体" panose="02010600030101010101" pitchFamily="2" charset="-122"/>
                <a:cs typeface="Arial" panose="020B0604020202020204" pitchFamily="34" charset="0"/>
              </a:rPr>
              <a:t>Traditional</a:t>
            </a:r>
            <a:endParaRPr lang="en-US" altLang="zh-CN" sz="1100" b="0" dirty="0">
              <a:latin typeface="Arial" panose="020B0604020202020204" pitchFamily="34" charset="0"/>
              <a:cs typeface="Arial" panose="020B0604020202020204" pitchFamily="34" charset="0"/>
            </a:endParaRPr>
          </a:p>
        </p:txBody>
      </p:sp>
      <p:sp>
        <p:nvSpPr>
          <p:cNvPr id="123" name="矩形: 圆角 122">
            <a:extLst>
              <a:ext uri="{FF2B5EF4-FFF2-40B4-BE49-F238E27FC236}">
                <a16:creationId xmlns:a16="http://schemas.microsoft.com/office/drawing/2014/main" id="{83E6AD92-81CE-E3CC-2C26-0779677712FA}"/>
              </a:ext>
            </a:extLst>
          </p:cNvPr>
          <p:cNvSpPr/>
          <p:nvPr/>
        </p:nvSpPr>
        <p:spPr>
          <a:xfrm>
            <a:off x="6999030" y="2159922"/>
            <a:ext cx="1033483" cy="600738"/>
          </a:xfrm>
          <a:prstGeom prst="round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err="1">
                <a:solidFill>
                  <a:srgbClr val="000000"/>
                </a:solidFill>
                <a:latin typeface="Arial" panose="020B0604020202020204" pitchFamily="34" charset="0"/>
                <a:ea typeface="宋体" panose="02010600030101010101" pitchFamily="2" charset="-122"/>
                <a:cs typeface="Arial" panose="020B0604020202020204" pitchFamily="34" charset="0"/>
              </a:rPr>
              <a:t>NGreen</a:t>
            </a:r>
            <a:endParaRPr lang="en-US" altLang="zh-CN" sz="1100" b="0" dirty="0">
              <a:latin typeface="Arial" panose="020B0604020202020204" pitchFamily="34" charset="0"/>
              <a:cs typeface="Arial" panose="020B0604020202020204" pitchFamily="34" charset="0"/>
            </a:endParaRPr>
          </a:p>
        </p:txBody>
      </p:sp>
      <p:cxnSp>
        <p:nvCxnSpPr>
          <p:cNvPr id="132" name="直接连接符 131">
            <a:extLst>
              <a:ext uri="{FF2B5EF4-FFF2-40B4-BE49-F238E27FC236}">
                <a16:creationId xmlns:a16="http://schemas.microsoft.com/office/drawing/2014/main" id="{25C411AE-ACB4-BB9E-0A02-9AA92B9388A8}"/>
              </a:ext>
            </a:extLst>
          </p:cNvPr>
          <p:cNvCxnSpPr>
            <a:cxnSpLocks/>
          </p:cNvCxnSpPr>
          <p:nvPr/>
        </p:nvCxnSpPr>
        <p:spPr>
          <a:xfrm flipH="1">
            <a:off x="4955076" y="1553722"/>
            <a:ext cx="428093" cy="415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5A9E6039-4EF3-E666-D4CE-D9F288CFE9FA}"/>
              </a:ext>
            </a:extLst>
          </p:cNvPr>
          <p:cNvCxnSpPr>
            <a:cxnSpLocks/>
          </p:cNvCxnSpPr>
          <p:nvPr/>
        </p:nvCxnSpPr>
        <p:spPr>
          <a:xfrm flipH="1">
            <a:off x="5730713" y="1590526"/>
            <a:ext cx="70881" cy="1170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033CC0EB-1D43-D0FC-FE21-6EE6FED3E1BD}"/>
              </a:ext>
            </a:extLst>
          </p:cNvPr>
          <p:cNvCxnSpPr>
            <a:cxnSpLocks/>
          </p:cNvCxnSpPr>
          <p:nvPr/>
        </p:nvCxnSpPr>
        <p:spPr>
          <a:xfrm>
            <a:off x="6286720" y="1590526"/>
            <a:ext cx="685075" cy="6353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63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939D13-DCCA-87CC-828E-C80DC1347709}"/>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US electricity data cube design the model :Fact constellation and rationale</a:t>
            </a:r>
          </a:p>
        </p:txBody>
      </p:sp>
      <p:sp>
        <p:nvSpPr>
          <p:cNvPr id="32" name="矩形 31">
            <a:extLst>
              <a:ext uri="{FF2B5EF4-FFF2-40B4-BE49-F238E27FC236}">
                <a16:creationId xmlns:a16="http://schemas.microsoft.com/office/drawing/2014/main" id="{604DECD6-B5BC-F254-AC33-3E57623DBCC0}"/>
              </a:ext>
            </a:extLst>
          </p:cNvPr>
          <p:cNvSpPr/>
          <p:nvPr/>
        </p:nvSpPr>
        <p:spPr>
          <a:xfrm>
            <a:off x="4954338" y="1345172"/>
            <a:ext cx="1346640" cy="1391557"/>
          </a:xfrm>
          <a:prstGeom prst="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latin typeface="Arial" panose="020B0604020202020204" pitchFamily="34" charset="0"/>
                <a:cs typeface="Arial" panose="020B0604020202020204" pitchFamily="34" charset="0"/>
              </a:rPr>
              <a:t>Time ID</a:t>
            </a:r>
          </a:p>
          <a:p>
            <a:pPr algn="ctr"/>
            <a:r>
              <a:rPr lang="en-US" altLang="zh-CN" sz="1100" dirty="0">
                <a:latin typeface="Arial" panose="020B0604020202020204" pitchFamily="34" charset="0"/>
                <a:cs typeface="Arial" panose="020B0604020202020204" pitchFamily="34" charset="0"/>
              </a:rPr>
              <a:t>Year</a:t>
            </a:r>
          </a:p>
          <a:p>
            <a:pPr algn="ctr"/>
            <a:r>
              <a:rPr lang="en-US" altLang="zh-CN" sz="1100" dirty="0">
                <a:latin typeface="Arial" panose="020B0604020202020204" pitchFamily="34" charset="0"/>
                <a:cs typeface="Arial" panose="020B0604020202020204" pitchFamily="34" charset="0"/>
              </a:rPr>
              <a:t>Quarter</a:t>
            </a:r>
          </a:p>
          <a:p>
            <a:pPr algn="ctr"/>
            <a:r>
              <a:rPr lang="en-US" altLang="zh-CN" sz="1100" dirty="0">
                <a:latin typeface="Arial" panose="020B0604020202020204" pitchFamily="34" charset="0"/>
                <a:cs typeface="Arial" panose="020B0604020202020204" pitchFamily="34" charset="0"/>
              </a:rPr>
              <a:t>Month</a:t>
            </a:r>
          </a:p>
        </p:txBody>
      </p:sp>
      <p:grpSp>
        <p:nvGrpSpPr>
          <p:cNvPr id="107" name="组合 106">
            <a:extLst>
              <a:ext uri="{FF2B5EF4-FFF2-40B4-BE49-F238E27FC236}">
                <a16:creationId xmlns:a16="http://schemas.microsoft.com/office/drawing/2014/main" id="{C165D7FF-E152-8DB6-95E7-647CD55E6B3A}"/>
              </a:ext>
            </a:extLst>
          </p:cNvPr>
          <p:cNvGrpSpPr/>
          <p:nvPr/>
        </p:nvGrpSpPr>
        <p:grpSpPr>
          <a:xfrm rot="16200000">
            <a:off x="6230867" y="1512146"/>
            <a:ext cx="479160" cy="338938"/>
            <a:chOff x="540337" y="2445335"/>
            <a:chExt cx="270169" cy="637308"/>
          </a:xfrm>
        </p:grpSpPr>
        <p:cxnSp>
          <p:nvCxnSpPr>
            <p:cNvPr id="108" name="直接连接符 107">
              <a:extLst>
                <a:ext uri="{FF2B5EF4-FFF2-40B4-BE49-F238E27FC236}">
                  <a16:creationId xmlns:a16="http://schemas.microsoft.com/office/drawing/2014/main" id="{D1A3FD40-AE2E-1BF9-7637-602667E5A31E}"/>
                </a:ext>
              </a:extLst>
            </p:cNvPr>
            <p:cNvCxnSpPr>
              <a:cxnSpLocks/>
            </p:cNvCxnSpPr>
            <p:nvPr/>
          </p:nvCxnSpPr>
          <p:spPr>
            <a:xfrm>
              <a:off x="671955" y="2445335"/>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52E4FC01-3C8E-1F7C-3978-153CE3F90183}"/>
                </a:ext>
              </a:extLst>
            </p:cNvPr>
            <p:cNvCxnSpPr/>
            <p:nvPr/>
          </p:nvCxnSpPr>
          <p:spPr>
            <a:xfrm>
              <a:off x="540337" y="275706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E9EEEC23-0824-13BA-95F3-7A91E6686C6D}"/>
                </a:ext>
              </a:extLst>
            </p:cNvPr>
            <p:cNvCxnSpPr/>
            <p:nvPr/>
          </p:nvCxnSpPr>
          <p:spPr>
            <a:xfrm>
              <a:off x="540342" y="2660074"/>
              <a:ext cx="270164"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B5BB27EE-D44A-0691-27AD-D8F1E9068FE7}"/>
              </a:ext>
            </a:extLst>
          </p:cNvPr>
          <p:cNvGrpSpPr/>
          <p:nvPr/>
        </p:nvGrpSpPr>
        <p:grpSpPr>
          <a:xfrm rot="16200000">
            <a:off x="6894658" y="1484449"/>
            <a:ext cx="522292" cy="419833"/>
            <a:chOff x="471055" y="3546771"/>
            <a:chExt cx="394863" cy="637308"/>
          </a:xfrm>
        </p:grpSpPr>
        <p:cxnSp>
          <p:nvCxnSpPr>
            <p:cNvPr id="112" name="直接连接符 111">
              <a:extLst>
                <a:ext uri="{FF2B5EF4-FFF2-40B4-BE49-F238E27FC236}">
                  <a16:creationId xmlns:a16="http://schemas.microsoft.com/office/drawing/2014/main" id="{EBB2791D-75D1-E4A7-4914-7BDBAB6CB992}"/>
                </a:ext>
              </a:extLst>
            </p:cNvPr>
            <p:cNvCxnSpPr>
              <a:cxnSpLocks/>
            </p:cNvCxnSpPr>
            <p:nvPr/>
          </p:nvCxnSpPr>
          <p:spPr>
            <a:xfrm>
              <a:off x="668486" y="3546771"/>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C7984BB3-7873-3A3F-3526-9F54E4E3B4C5}"/>
                </a:ext>
              </a:extLst>
            </p:cNvPr>
            <p:cNvCxnSpPr>
              <a:cxnSpLocks/>
            </p:cNvCxnSpPr>
            <p:nvPr/>
          </p:nvCxnSpPr>
          <p:spPr>
            <a:xfrm flipV="1">
              <a:off x="471055" y="3872352"/>
              <a:ext cx="190510" cy="3117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DF2D0383-E82B-1848-8204-AE9A15FED892}"/>
                </a:ext>
              </a:extLst>
            </p:cNvPr>
            <p:cNvCxnSpPr/>
            <p:nvPr/>
          </p:nvCxnSpPr>
          <p:spPr>
            <a:xfrm>
              <a:off x="516092" y="376151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D820B95E-CFEA-05FC-175D-0EB3930BB15F}"/>
                </a:ext>
              </a:extLst>
            </p:cNvPr>
            <p:cNvCxnSpPr>
              <a:cxnSpLocks/>
            </p:cNvCxnSpPr>
            <p:nvPr/>
          </p:nvCxnSpPr>
          <p:spPr>
            <a:xfrm flipH="1" flipV="1">
              <a:off x="668486" y="3872353"/>
              <a:ext cx="197432" cy="311725"/>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117" name="直接连接符 116">
            <a:extLst>
              <a:ext uri="{FF2B5EF4-FFF2-40B4-BE49-F238E27FC236}">
                <a16:creationId xmlns:a16="http://schemas.microsoft.com/office/drawing/2014/main" id="{482BE2DD-6DFF-2F04-32CB-81C11CA25917}"/>
              </a:ext>
            </a:extLst>
          </p:cNvPr>
          <p:cNvCxnSpPr/>
          <p:nvPr/>
        </p:nvCxnSpPr>
        <p:spPr>
          <a:xfrm>
            <a:off x="6599019" y="1686514"/>
            <a:ext cx="488330" cy="13744"/>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B132ADFD-71B4-834A-F5F5-1966645C7ACA}"/>
              </a:ext>
            </a:extLst>
          </p:cNvPr>
          <p:cNvGrpSpPr/>
          <p:nvPr/>
        </p:nvGrpSpPr>
        <p:grpSpPr>
          <a:xfrm>
            <a:off x="4075555" y="1545166"/>
            <a:ext cx="888957" cy="408977"/>
            <a:chOff x="9951754" y="4115201"/>
            <a:chExt cx="1041976" cy="522292"/>
          </a:xfrm>
        </p:grpSpPr>
        <p:grpSp>
          <p:nvGrpSpPr>
            <p:cNvPr id="49" name="组合 48">
              <a:extLst>
                <a:ext uri="{FF2B5EF4-FFF2-40B4-BE49-F238E27FC236}">
                  <a16:creationId xmlns:a16="http://schemas.microsoft.com/office/drawing/2014/main" id="{9D82A380-44FA-832C-EE27-DE725FEB825A}"/>
                </a:ext>
              </a:extLst>
            </p:cNvPr>
            <p:cNvGrpSpPr/>
            <p:nvPr/>
          </p:nvGrpSpPr>
          <p:grpSpPr>
            <a:xfrm rot="16200000">
              <a:off x="10553134" y="4142494"/>
              <a:ext cx="430088" cy="451104"/>
              <a:chOff x="540337" y="2445335"/>
              <a:chExt cx="270169" cy="637308"/>
            </a:xfrm>
          </p:grpSpPr>
          <p:cxnSp>
            <p:nvCxnSpPr>
              <p:cNvPr id="50" name="直接连接符 49">
                <a:extLst>
                  <a:ext uri="{FF2B5EF4-FFF2-40B4-BE49-F238E27FC236}">
                    <a16:creationId xmlns:a16="http://schemas.microsoft.com/office/drawing/2014/main" id="{45857BF1-DBE0-6C3F-63CB-B44A4145C897}"/>
                  </a:ext>
                </a:extLst>
              </p:cNvPr>
              <p:cNvCxnSpPr>
                <a:cxnSpLocks/>
              </p:cNvCxnSpPr>
              <p:nvPr/>
            </p:nvCxnSpPr>
            <p:spPr>
              <a:xfrm>
                <a:off x="671955" y="2445335"/>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08BA09D-7123-EBB1-65C4-BA8B6B44751B}"/>
                  </a:ext>
                </a:extLst>
              </p:cNvPr>
              <p:cNvCxnSpPr/>
              <p:nvPr/>
            </p:nvCxnSpPr>
            <p:spPr>
              <a:xfrm>
                <a:off x="540337" y="2757062"/>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DC24AAF-F5DA-4987-4E2B-36CD8BDD5971}"/>
                  </a:ext>
                </a:extLst>
              </p:cNvPr>
              <p:cNvCxnSpPr/>
              <p:nvPr/>
            </p:nvCxnSpPr>
            <p:spPr>
              <a:xfrm>
                <a:off x="540342" y="2660074"/>
                <a:ext cx="270164"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14C57B10-E623-0D78-187D-832A1688E89C}"/>
                </a:ext>
              </a:extLst>
            </p:cNvPr>
            <p:cNvGrpSpPr/>
            <p:nvPr/>
          </p:nvGrpSpPr>
          <p:grpSpPr>
            <a:xfrm rot="5400000">
              <a:off x="9900525" y="4166430"/>
              <a:ext cx="522292" cy="419833"/>
              <a:chOff x="471055" y="3546771"/>
              <a:chExt cx="394863" cy="637308"/>
            </a:xfrm>
          </p:grpSpPr>
          <p:cxnSp>
            <p:nvCxnSpPr>
              <p:cNvPr id="56" name="直接连接符 55">
                <a:extLst>
                  <a:ext uri="{FF2B5EF4-FFF2-40B4-BE49-F238E27FC236}">
                    <a16:creationId xmlns:a16="http://schemas.microsoft.com/office/drawing/2014/main" id="{480D39E7-1F0F-F610-E37A-D38A3328B1EA}"/>
                  </a:ext>
                </a:extLst>
              </p:cNvPr>
              <p:cNvCxnSpPr>
                <a:cxnSpLocks/>
              </p:cNvCxnSpPr>
              <p:nvPr/>
            </p:nvCxnSpPr>
            <p:spPr>
              <a:xfrm>
                <a:off x="668486" y="3546771"/>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9A8A7C04-E572-2FB5-C7E6-0E156A311267}"/>
                  </a:ext>
                </a:extLst>
              </p:cNvPr>
              <p:cNvCxnSpPr>
                <a:cxnSpLocks/>
              </p:cNvCxnSpPr>
              <p:nvPr/>
            </p:nvCxnSpPr>
            <p:spPr>
              <a:xfrm flipV="1">
                <a:off x="471055" y="3872352"/>
                <a:ext cx="190510" cy="3117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345D7856-8220-8F70-31B1-53A6AC9CC758}"/>
                  </a:ext>
                </a:extLst>
              </p:cNvPr>
              <p:cNvCxnSpPr/>
              <p:nvPr/>
            </p:nvCxnSpPr>
            <p:spPr>
              <a:xfrm>
                <a:off x="516092" y="376151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0A06C13-8E97-EC3B-3348-DF3173382C95}"/>
                  </a:ext>
                </a:extLst>
              </p:cNvPr>
              <p:cNvCxnSpPr>
                <a:cxnSpLocks/>
              </p:cNvCxnSpPr>
              <p:nvPr/>
            </p:nvCxnSpPr>
            <p:spPr>
              <a:xfrm flipH="1" flipV="1">
                <a:off x="668486" y="3872353"/>
                <a:ext cx="197432" cy="311725"/>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139" name="直接连接符 138">
              <a:extLst>
                <a:ext uri="{FF2B5EF4-FFF2-40B4-BE49-F238E27FC236}">
                  <a16:creationId xmlns:a16="http://schemas.microsoft.com/office/drawing/2014/main" id="{DC85A82D-319C-82BF-4D84-0F86D964AE8B}"/>
                </a:ext>
              </a:extLst>
            </p:cNvPr>
            <p:cNvCxnSpPr>
              <a:cxnSpLocks/>
            </p:cNvCxnSpPr>
            <p:nvPr/>
          </p:nvCxnSpPr>
          <p:spPr>
            <a:xfrm flipV="1">
              <a:off x="10190399" y="4376345"/>
              <a:ext cx="488181" cy="19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60142815-73C7-E9FB-7BF9-0DB55AC3A6A7}"/>
              </a:ext>
            </a:extLst>
          </p:cNvPr>
          <p:cNvSpPr txBox="1"/>
          <p:nvPr/>
        </p:nvSpPr>
        <p:spPr>
          <a:xfrm>
            <a:off x="4605867" y="967875"/>
            <a:ext cx="834565" cy="261610"/>
          </a:xfrm>
          <a:prstGeom prst="rect">
            <a:avLst/>
          </a:prstGeom>
          <a:noFill/>
        </p:spPr>
        <p:txBody>
          <a:bodyPr wrap="square" rtlCol="0">
            <a:spAutoFit/>
          </a:bodyPr>
          <a:lstStyle/>
          <a:p>
            <a:pPr algn="ctr"/>
            <a:r>
              <a:rPr lang="en-US" altLang="zh-CN" sz="1100" b="1" i="1" dirty="0">
                <a:latin typeface="Arial" panose="020B0604020202020204" pitchFamily="34" charset="0"/>
                <a:cs typeface="Arial" panose="020B0604020202020204" pitchFamily="34" charset="0"/>
              </a:rPr>
              <a:t>TIME</a:t>
            </a:r>
            <a:endParaRPr lang="zh-CN" altLang="en-US" sz="1100" b="1" i="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09E1CF1A-46AB-7DC8-4FEB-38A27299AAC3}"/>
              </a:ext>
            </a:extLst>
          </p:cNvPr>
          <p:cNvSpPr/>
          <p:nvPr/>
        </p:nvSpPr>
        <p:spPr>
          <a:xfrm>
            <a:off x="4961469" y="3270546"/>
            <a:ext cx="1293377" cy="1222333"/>
          </a:xfrm>
          <a:prstGeom prst="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latin typeface="Arial" panose="020B0604020202020204" pitchFamily="34" charset="0"/>
                <a:cs typeface="Arial" panose="020B0604020202020204" pitchFamily="34" charset="0"/>
              </a:rPr>
              <a:t>Area ID</a:t>
            </a:r>
          </a:p>
          <a:p>
            <a:pPr algn="ctr"/>
            <a:r>
              <a:rPr lang="en-US" altLang="zh-CN" sz="1100" dirty="0">
                <a:latin typeface="Arial" panose="020B0604020202020204" pitchFamily="34" charset="0"/>
                <a:cs typeface="Arial" panose="020B0604020202020204" pitchFamily="34" charset="0"/>
              </a:rPr>
              <a:t>Region</a:t>
            </a:r>
          </a:p>
          <a:p>
            <a:pPr algn="ctr"/>
            <a:r>
              <a:rPr lang="en-US" altLang="zh-CN" sz="1100" dirty="0">
                <a:latin typeface="Arial" panose="020B0604020202020204" pitchFamily="34" charset="0"/>
                <a:cs typeface="Arial" panose="020B0604020202020204" pitchFamily="34" charset="0"/>
              </a:rPr>
              <a:t>State</a:t>
            </a:r>
          </a:p>
          <a:p>
            <a:pPr algn="ctr"/>
            <a:r>
              <a:rPr lang="en-US" altLang="zh-CN" sz="1100" dirty="0">
                <a:latin typeface="Arial" panose="020B0604020202020204" pitchFamily="34" charset="0"/>
                <a:cs typeface="Arial" panose="020B0604020202020204" pitchFamily="34" charset="0"/>
              </a:rPr>
              <a:t>Regulatory Name</a:t>
            </a:r>
          </a:p>
        </p:txBody>
      </p:sp>
      <p:sp>
        <p:nvSpPr>
          <p:cNvPr id="14" name="文本框 13">
            <a:extLst>
              <a:ext uri="{FF2B5EF4-FFF2-40B4-BE49-F238E27FC236}">
                <a16:creationId xmlns:a16="http://schemas.microsoft.com/office/drawing/2014/main" id="{6AFF5105-3CC5-0F22-9AEC-716C7601CA16}"/>
              </a:ext>
            </a:extLst>
          </p:cNvPr>
          <p:cNvSpPr txBox="1"/>
          <p:nvPr/>
        </p:nvSpPr>
        <p:spPr>
          <a:xfrm>
            <a:off x="4724636" y="2916372"/>
            <a:ext cx="834565" cy="261610"/>
          </a:xfrm>
          <a:prstGeom prst="rect">
            <a:avLst/>
          </a:prstGeom>
          <a:noFill/>
        </p:spPr>
        <p:txBody>
          <a:bodyPr wrap="square" rtlCol="0">
            <a:spAutoFit/>
          </a:bodyPr>
          <a:lstStyle/>
          <a:p>
            <a:pPr algn="ctr"/>
            <a:r>
              <a:rPr lang="en-US" altLang="zh-CN" sz="1100" b="1" i="1" dirty="0">
                <a:latin typeface="Arial" panose="020B0604020202020204" pitchFamily="34" charset="0"/>
                <a:cs typeface="Arial" panose="020B0604020202020204" pitchFamily="34" charset="0"/>
              </a:rPr>
              <a:t>AREA</a:t>
            </a:r>
            <a:endParaRPr lang="zh-CN" altLang="en-US" sz="1100" b="1" i="1" dirty="0">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A98374BA-A502-CC03-C8C1-01E96BD06B3F}"/>
              </a:ext>
            </a:extLst>
          </p:cNvPr>
          <p:cNvSpPr/>
          <p:nvPr/>
        </p:nvSpPr>
        <p:spPr>
          <a:xfrm>
            <a:off x="7430985" y="1234334"/>
            <a:ext cx="1346640" cy="2755860"/>
          </a:xfrm>
          <a:prstGeom prst="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latin typeface="Arial" panose="020B0604020202020204" pitchFamily="34" charset="0"/>
                <a:cs typeface="Arial" panose="020B0604020202020204" pitchFamily="34" charset="0"/>
              </a:rPr>
              <a:t>Time ID</a:t>
            </a:r>
          </a:p>
          <a:p>
            <a:pPr algn="ctr"/>
            <a:endParaRPr lang="en-US" altLang="zh-CN" sz="1100" b="1" dirty="0">
              <a:latin typeface="Arial" panose="020B0604020202020204" pitchFamily="34" charset="0"/>
              <a:cs typeface="Arial" panose="020B0604020202020204" pitchFamily="34" charset="0"/>
            </a:endParaRPr>
          </a:p>
          <a:p>
            <a:pPr algn="ctr"/>
            <a:r>
              <a:rPr lang="en-US" altLang="zh-CN" sz="1100" b="1" dirty="0">
                <a:latin typeface="Arial" panose="020B0604020202020204" pitchFamily="34" charset="0"/>
                <a:cs typeface="Arial" panose="020B0604020202020204" pitchFamily="34" charset="0"/>
              </a:rPr>
              <a:t>Area ID</a:t>
            </a:r>
          </a:p>
          <a:p>
            <a:pPr algn="ctr"/>
            <a:endParaRPr lang="en-US" altLang="zh-CN" sz="1100" b="1" dirty="0">
              <a:latin typeface="Arial" panose="020B0604020202020204" pitchFamily="34" charset="0"/>
              <a:cs typeface="Arial" panose="020B0604020202020204" pitchFamily="34" charset="0"/>
            </a:endParaRPr>
          </a:p>
          <a:p>
            <a:pPr algn="ctr"/>
            <a:r>
              <a:rPr lang="en-US" altLang="zh-CN" sz="1100" b="1" dirty="0">
                <a:latin typeface="Arial" panose="020B0604020202020204" pitchFamily="34" charset="0"/>
                <a:cs typeface="Arial" panose="020B0604020202020204" pitchFamily="34" charset="0"/>
              </a:rPr>
              <a:t>User ID</a:t>
            </a:r>
          </a:p>
          <a:p>
            <a:pPr algn="ctr"/>
            <a:endParaRPr lang="en-US" altLang="zh-CN" sz="1100" dirty="0">
              <a:latin typeface="Arial" panose="020B0604020202020204" pitchFamily="34" charset="0"/>
              <a:cs typeface="Arial" panose="020B0604020202020204" pitchFamily="34" charset="0"/>
            </a:endParaRPr>
          </a:p>
          <a:p>
            <a:pPr algn="ctr"/>
            <a:r>
              <a:rPr lang="en-US" altLang="zh-CN" sz="1100" dirty="0">
                <a:latin typeface="Arial" panose="020B0604020202020204" pitchFamily="34" charset="0"/>
                <a:cs typeface="Arial" panose="020B0604020202020204" pitchFamily="34" charset="0"/>
              </a:rPr>
              <a:t>Usage</a:t>
            </a:r>
          </a:p>
          <a:p>
            <a:pPr algn="ctr"/>
            <a:r>
              <a:rPr lang="en-US" altLang="zh-CN" sz="1100" dirty="0">
                <a:latin typeface="Arial" panose="020B0604020202020204" pitchFamily="34" charset="0"/>
                <a:cs typeface="Arial" panose="020B0604020202020204" pitchFamily="34" charset="0"/>
              </a:rPr>
              <a:t>Unit price</a:t>
            </a:r>
          </a:p>
          <a:p>
            <a:pPr algn="ctr"/>
            <a:r>
              <a:rPr lang="en-US" altLang="zh-CN" sz="1100" dirty="0">
                <a:latin typeface="Arial" panose="020B0604020202020204" pitchFamily="34" charset="0"/>
                <a:cs typeface="Arial" panose="020B0604020202020204" pitchFamily="34" charset="0"/>
              </a:rPr>
              <a:t>Revenue</a:t>
            </a:r>
          </a:p>
        </p:txBody>
      </p:sp>
      <p:grpSp>
        <p:nvGrpSpPr>
          <p:cNvPr id="28" name="组合 27">
            <a:extLst>
              <a:ext uri="{FF2B5EF4-FFF2-40B4-BE49-F238E27FC236}">
                <a16:creationId xmlns:a16="http://schemas.microsoft.com/office/drawing/2014/main" id="{844FABB9-99C1-72FE-9A9E-BDDB60B6BB14}"/>
              </a:ext>
            </a:extLst>
          </p:cNvPr>
          <p:cNvGrpSpPr/>
          <p:nvPr/>
        </p:nvGrpSpPr>
        <p:grpSpPr>
          <a:xfrm rot="16200000">
            <a:off x="6170264" y="3533895"/>
            <a:ext cx="479160" cy="338938"/>
            <a:chOff x="540337" y="2445335"/>
            <a:chExt cx="270169" cy="637308"/>
          </a:xfrm>
        </p:grpSpPr>
        <p:cxnSp>
          <p:nvCxnSpPr>
            <p:cNvPr id="29" name="直接连接符 28">
              <a:extLst>
                <a:ext uri="{FF2B5EF4-FFF2-40B4-BE49-F238E27FC236}">
                  <a16:creationId xmlns:a16="http://schemas.microsoft.com/office/drawing/2014/main" id="{1C97CC7D-DCDE-9162-88AF-36BE60725332}"/>
                </a:ext>
              </a:extLst>
            </p:cNvPr>
            <p:cNvCxnSpPr>
              <a:cxnSpLocks/>
            </p:cNvCxnSpPr>
            <p:nvPr/>
          </p:nvCxnSpPr>
          <p:spPr>
            <a:xfrm>
              <a:off x="671955" y="2445335"/>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DEAC139-4EFF-BBBA-1296-389A91BBB14E}"/>
                </a:ext>
              </a:extLst>
            </p:cNvPr>
            <p:cNvCxnSpPr/>
            <p:nvPr/>
          </p:nvCxnSpPr>
          <p:spPr>
            <a:xfrm>
              <a:off x="540337" y="275706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92295DF-9277-2DDF-EDD2-B421F3A28E9A}"/>
                </a:ext>
              </a:extLst>
            </p:cNvPr>
            <p:cNvCxnSpPr/>
            <p:nvPr/>
          </p:nvCxnSpPr>
          <p:spPr>
            <a:xfrm>
              <a:off x="540342" y="2660074"/>
              <a:ext cx="270164"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9CB02858-BB40-B728-5E1F-CD4BC60707A5}"/>
              </a:ext>
            </a:extLst>
          </p:cNvPr>
          <p:cNvGrpSpPr/>
          <p:nvPr/>
        </p:nvGrpSpPr>
        <p:grpSpPr>
          <a:xfrm rot="16200000">
            <a:off x="6924745" y="2333415"/>
            <a:ext cx="522292" cy="419833"/>
            <a:chOff x="471055" y="3546771"/>
            <a:chExt cx="394863" cy="637308"/>
          </a:xfrm>
        </p:grpSpPr>
        <p:cxnSp>
          <p:nvCxnSpPr>
            <p:cNvPr id="34" name="直接连接符 33">
              <a:extLst>
                <a:ext uri="{FF2B5EF4-FFF2-40B4-BE49-F238E27FC236}">
                  <a16:creationId xmlns:a16="http://schemas.microsoft.com/office/drawing/2014/main" id="{20618567-CB10-9374-BBD6-F3535BC641D3}"/>
                </a:ext>
              </a:extLst>
            </p:cNvPr>
            <p:cNvCxnSpPr>
              <a:cxnSpLocks/>
            </p:cNvCxnSpPr>
            <p:nvPr/>
          </p:nvCxnSpPr>
          <p:spPr>
            <a:xfrm>
              <a:off x="668486" y="3546771"/>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FCE5517-0601-F335-A026-394F2907BF3F}"/>
                </a:ext>
              </a:extLst>
            </p:cNvPr>
            <p:cNvCxnSpPr>
              <a:cxnSpLocks/>
            </p:cNvCxnSpPr>
            <p:nvPr/>
          </p:nvCxnSpPr>
          <p:spPr>
            <a:xfrm flipV="1">
              <a:off x="471055" y="3872352"/>
              <a:ext cx="190510" cy="3117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6C983B4-622C-BF18-FA19-6EC5E1E0EEF3}"/>
                </a:ext>
              </a:extLst>
            </p:cNvPr>
            <p:cNvCxnSpPr/>
            <p:nvPr/>
          </p:nvCxnSpPr>
          <p:spPr>
            <a:xfrm>
              <a:off x="516092" y="376151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DC8A0A1-40D7-B4B5-845A-DCBF6BCAC215}"/>
                </a:ext>
              </a:extLst>
            </p:cNvPr>
            <p:cNvCxnSpPr>
              <a:cxnSpLocks/>
            </p:cNvCxnSpPr>
            <p:nvPr/>
          </p:nvCxnSpPr>
          <p:spPr>
            <a:xfrm flipH="1" flipV="1">
              <a:off x="668486" y="3872353"/>
              <a:ext cx="197432" cy="311725"/>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B78341B1-A404-2FC0-FF69-23EC9716C9FC}"/>
              </a:ext>
            </a:extLst>
          </p:cNvPr>
          <p:cNvCxnSpPr>
            <a:cxnSpLocks/>
          </p:cNvCxnSpPr>
          <p:nvPr/>
        </p:nvCxnSpPr>
        <p:spPr>
          <a:xfrm flipV="1">
            <a:off x="6598481" y="2530838"/>
            <a:ext cx="360736" cy="115578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EF60F75-52CD-8212-9851-6766619A66E2}"/>
              </a:ext>
            </a:extLst>
          </p:cNvPr>
          <p:cNvSpPr txBox="1"/>
          <p:nvPr/>
        </p:nvSpPr>
        <p:spPr>
          <a:xfrm>
            <a:off x="7315372" y="907661"/>
            <a:ext cx="1462253" cy="261610"/>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100" b="1" dirty="0">
                <a:solidFill>
                  <a:srgbClr val="FF0000"/>
                </a:solidFill>
              </a:rPr>
              <a:t>USAGE</a:t>
            </a:r>
          </a:p>
        </p:txBody>
      </p:sp>
      <p:sp>
        <p:nvSpPr>
          <p:cNvPr id="46" name="矩形 45">
            <a:extLst>
              <a:ext uri="{FF2B5EF4-FFF2-40B4-BE49-F238E27FC236}">
                <a16:creationId xmlns:a16="http://schemas.microsoft.com/office/drawing/2014/main" id="{E7C5D687-751B-20F2-52E1-4772C6AE697B}"/>
              </a:ext>
            </a:extLst>
          </p:cNvPr>
          <p:cNvSpPr/>
          <p:nvPr/>
        </p:nvSpPr>
        <p:spPr>
          <a:xfrm>
            <a:off x="9849981" y="2442285"/>
            <a:ext cx="1520752" cy="1265178"/>
          </a:xfrm>
          <a:prstGeom prst="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User ID</a:t>
            </a:r>
          </a:p>
          <a:p>
            <a:pPr algn="ctr"/>
            <a:r>
              <a:rPr lang="en-US" altLang="zh-CN" sz="1100" dirty="0">
                <a:latin typeface="Arial" panose="020B0604020202020204" pitchFamily="34" charset="0"/>
                <a:cs typeface="Arial" panose="020B0604020202020204" pitchFamily="34" charset="0"/>
              </a:rPr>
              <a:t>User Type</a:t>
            </a:r>
          </a:p>
        </p:txBody>
      </p:sp>
      <p:sp>
        <p:nvSpPr>
          <p:cNvPr id="47" name="文本框 46">
            <a:extLst>
              <a:ext uri="{FF2B5EF4-FFF2-40B4-BE49-F238E27FC236}">
                <a16:creationId xmlns:a16="http://schemas.microsoft.com/office/drawing/2014/main" id="{87349CF0-484B-7E92-7C81-1AD3B6A77268}"/>
              </a:ext>
            </a:extLst>
          </p:cNvPr>
          <p:cNvSpPr txBox="1"/>
          <p:nvPr/>
        </p:nvSpPr>
        <p:spPr>
          <a:xfrm>
            <a:off x="9679303" y="2114277"/>
            <a:ext cx="834565" cy="261610"/>
          </a:xfrm>
          <a:prstGeom prst="rect">
            <a:avLst/>
          </a:prstGeom>
          <a:noFill/>
        </p:spPr>
        <p:txBody>
          <a:bodyPr wrap="square" rtlCol="0">
            <a:spAutoFit/>
          </a:bodyPr>
          <a:lstStyle/>
          <a:p>
            <a:pPr algn="ctr"/>
            <a:r>
              <a:rPr lang="en-US" altLang="zh-CN" sz="1100" b="1" i="1" dirty="0">
                <a:latin typeface="Arial" panose="020B0604020202020204" pitchFamily="34" charset="0"/>
                <a:cs typeface="Arial" panose="020B0604020202020204" pitchFamily="34" charset="0"/>
              </a:rPr>
              <a:t>USER</a:t>
            </a:r>
            <a:endParaRPr lang="zh-CN" altLang="en-US" sz="1100" b="1" i="1" dirty="0">
              <a:latin typeface="Arial" panose="020B0604020202020204" pitchFamily="34" charset="0"/>
              <a:cs typeface="Arial" panose="020B0604020202020204" pitchFamily="34" charset="0"/>
            </a:endParaRPr>
          </a:p>
        </p:txBody>
      </p:sp>
      <p:sp>
        <p:nvSpPr>
          <p:cNvPr id="55" name="文本框 54">
            <a:extLst>
              <a:ext uri="{FF2B5EF4-FFF2-40B4-BE49-F238E27FC236}">
                <a16:creationId xmlns:a16="http://schemas.microsoft.com/office/drawing/2014/main" id="{05827456-43A2-4663-6198-891A817C8471}"/>
              </a:ext>
            </a:extLst>
          </p:cNvPr>
          <p:cNvSpPr txBox="1"/>
          <p:nvPr/>
        </p:nvSpPr>
        <p:spPr>
          <a:xfrm>
            <a:off x="440475" y="4349029"/>
            <a:ext cx="11143625" cy="230832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pPr algn="l"/>
            <a:r>
              <a:rPr lang="en-US" altLang="zh-CN" b="1" dirty="0"/>
              <a:t>Rationales: </a:t>
            </a:r>
          </a:p>
          <a:p>
            <a:pPr algn="l"/>
            <a:r>
              <a:rPr lang="en-US" altLang="zh-CN" dirty="0"/>
              <a:t>target is to build data cube to support analysis the whole us electricity market from production and usage perspective, like market volume, user behaviors, usage trend prediction, region gap, energy source, green</a:t>
            </a:r>
            <a:r>
              <a:rPr lang="zh-CN" altLang="en-US" dirty="0"/>
              <a:t> </a:t>
            </a:r>
            <a:r>
              <a:rPr lang="en-US" altLang="zh-CN" dirty="0"/>
              <a:t>source utilization percentage, … to support plant planning ,expansion, regulating, policy making…</a:t>
            </a:r>
          </a:p>
          <a:p>
            <a:pPr marL="342900" indent="-342900" algn="l">
              <a:buFont typeface="+mj-lt"/>
              <a:buAutoNum type="arabicPeriod"/>
            </a:pPr>
            <a:r>
              <a:rPr lang="en-US" altLang="zh-CN" dirty="0"/>
              <a:t>dimension tables are build as Area(region, state),Time(year, quarter, month )user type(residential, industrial, commercial, transport),energy source(category,13 sources)</a:t>
            </a:r>
          </a:p>
          <a:p>
            <a:pPr marL="342900" indent="-342900" algn="l">
              <a:buFont typeface="+mj-lt"/>
              <a:buAutoNum type="arabicPeriod"/>
            </a:pPr>
            <a:r>
              <a:rPr lang="en-US" altLang="zh-CN" dirty="0"/>
              <a:t>Usage fact table include 3 measures: usage, unit price, revenue</a:t>
            </a:r>
          </a:p>
          <a:p>
            <a:pPr marL="342900" indent="-342900" algn="l">
              <a:buFont typeface="+mj-lt"/>
              <a:buAutoNum type="arabicPeriod"/>
            </a:pPr>
            <a:r>
              <a:rPr lang="en-US" altLang="zh-CN" dirty="0"/>
              <a:t>Production fact table include 1 measure: production amount</a:t>
            </a:r>
          </a:p>
          <a:p>
            <a:pPr marL="342900" indent="-342900" algn="l">
              <a:buFont typeface="+mj-lt"/>
              <a:buAutoNum type="arabicPeriod"/>
            </a:pPr>
            <a:r>
              <a:rPr lang="en-US" altLang="zh-CN" dirty="0"/>
              <a:t>We have 2 fact tables and both share Time and Area dimension table, so fact constellation are used for modelling</a:t>
            </a:r>
          </a:p>
        </p:txBody>
      </p:sp>
      <p:sp>
        <p:nvSpPr>
          <p:cNvPr id="3" name="文本框 2">
            <a:extLst>
              <a:ext uri="{FF2B5EF4-FFF2-40B4-BE49-F238E27FC236}">
                <a16:creationId xmlns:a16="http://schemas.microsoft.com/office/drawing/2014/main" id="{A52F942E-FEFA-F39E-25D3-E303FEF55FE9}"/>
              </a:ext>
            </a:extLst>
          </p:cNvPr>
          <p:cNvSpPr txBox="1"/>
          <p:nvPr/>
        </p:nvSpPr>
        <p:spPr>
          <a:xfrm>
            <a:off x="440475" y="627655"/>
            <a:ext cx="2383256" cy="369332"/>
          </a:xfrm>
          <a:prstGeom prst="rect">
            <a:avLst/>
          </a:prstGeom>
          <a:noFill/>
        </p:spPr>
        <p:txBody>
          <a:bodyPr wrap="square">
            <a:spAutoFit/>
          </a:bodyPr>
          <a:lstStyle/>
          <a:p>
            <a:r>
              <a:rPr lang="en-US" altLang="zh-CN" sz="1800" b="1" dirty="0">
                <a:solidFill>
                  <a:srgbClr val="FF0000"/>
                </a:solidFill>
                <a:latin typeface="Arial" panose="020B0604020202020204" pitchFamily="34" charset="0"/>
                <a:cs typeface="Arial" panose="020B0604020202020204" pitchFamily="34" charset="0"/>
              </a:rPr>
              <a:t>Fact constellation</a:t>
            </a:r>
            <a:r>
              <a:rPr lang="en-US" altLang="zh-CN" b="1" dirty="0">
                <a:solidFill>
                  <a:srgbClr val="FF0000"/>
                </a:solidFill>
                <a:latin typeface="Arial" panose="020B0604020202020204" pitchFamily="34" charset="0"/>
                <a:cs typeface="Arial" panose="020B0604020202020204" pitchFamily="34" charset="0"/>
              </a:rPr>
              <a:t>:</a:t>
            </a:r>
            <a:r>
              <a:rPr lang="en-US" altLang="zh-CN" dirty="0">
                <a:solidFill>
                  <a:srgbClr val="FF0000"/>
                </a:solidFill>
              </a:rPr>
              <a:t> </a:t>
            </a:r>
            <a:endParaRPr lang="zh-CN" altLang="en-US" dirty="0">
              <a:solidFill>
                <a:srgbClr val="FF0000"/>
              </a:solidFill>
            </a:endParaRPr>
          </a:p>
        </p:txBody>
      </p:sp>
      <p:sp>
        <p:nvSpPr>
          <p:cNvPr id="10" name="矩形 9">
            <a:extLst>
              <a:ext uri="{FF2B5EF4-FFF2-40B4-BE49-F238E27FC236}">
                <a16:creationId xmlns:a16="http://schemas.microsoft.com/office/drawing/2014/main" id="{A8B4EA04-4402-01E6-520C-FD2B389E64E9}"/>
              </a:ext>
            </a:extLst>
          </p:cNvPr>
          <p:cNvSpPr/>
          <p:nvPr/>
        </p:nvSpPr>
        <p:spPr>
          <a:xfrm>
            <a:off x="2742260" y="1342947"/>
            <a:ext cx="1346640" cy="2755860"/>
          </a:xfrm>
          <a:prstGeom prst="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b="1" dirty="0">
                <a:latin typeface="Arial" panose="020B0604020202020204" pitchFamily="34" charset="0"/>
                <a:cs typeface="Arial" panose="020B0604020202020204" pitchFamily="34" charset="0"/>
              </a:rPr>
              <a:t>Time ID</a:t>
            </a:r>
          </a:p>
          <a:p>
            <a:pPr algn="ctr"/>
            <a:endParaRPr lang="en-US" altLang="zh-CN" sz="1100" b="1" dirty="0">
              <a:latin typeface="Arial" panose="020B0604020202020204" pitchFamily="34" charset="0"/>
              <a:cs typeface="Arial" panose="020B0604020202020204" pitchFamily="34" charset="0"/>
            </a:endParaRPr>
          </a:p>
          <a:p>
            <a:pPr algn="ctr"/>
            <a:r>
              <a:rPr lang="en-US" altLang="zh-CN" sz="1100" b="1" dirty="0">
                <a:latin typeface="Arial" panose="020B0604020202020204" pitchFamily="34" charset="0"/>
                <a:cs typeface="Arial" panose="020B0604020202020204" pitchFamily="34" charset="0"/>
              </a:rPr>
              <a:t>Area ID</a:t>
            </a:r>
          </a:p>
          <a:p>
            <a:pPr algn="ctr"/>
            <a:endParaRPr lang="en-US" altLang="zh-CN" sz="1100" b="1" dirty="0">
              <a:latin typeface="Arial" panose="020B0604020202020204" pitchFamily="34" charset="0"/>
              <a:cs typeface="Arial" panose="020B0604020202020204" pitchFamily="34" charset="0"/>
            </a:endParaRPr>
          </a:p>
          <a:p>
            <a:pPr algn="ctr"/>
            <a:r>
              <a:rPr lang="en-US" altLang="zh-CN" sz="1100" b="1" dirty="0">
                <a:latin typeface="Arial" panose="020B0604020202020204" pitchFamily="34" charset="0"/>
                <a:cs typeface="Arial" panose="020B0604020202020204" pitchFamily="34" charset="0"/>
              </a:rPr>
              <a:t>Source ID</a:t>
            </a:r>
          </a:p>
          <a:p>
            <a:pPr algn="ctr"/>
            <a:endParaRPr lang="en-US" altLang="zh-CN" sz="1100" dirty="0">
              <a:latin typeface="Arial" panose="020B0604020202020204" pitchFamily="34" charset="0"/>
              <a:cs typeface="Arial" panose="020B0604020202020204" pitchFamily="34" charset="0"/>
            </a:endParaRPr>
          </a:p>
          <a:p>
            <a:pPr algn="ctr"/>
            <a:r>
              <a:rPr lang="en-US" altLang="zh-CN" sz="1100" dirty="0">
                <a:latin typeface="Arial" panose="020B0604020202020204" pitchFamily="34" charset="0"/>
                <a:cs typeface="Arial" panose="020B0604020202020204" pitchFamily="34" charset="0"/>
              </a:rPr>
              <a:t>Production amount</a:t>
            </a:r>
          </a:p>
        </p:txBody>
      </p:sp>
      <p:sp>
        <p:nvSpPr>
          <p:cNvPr id="12" name="矩形 11">
            <a:extLst>
              <a:ext uri="{FF2B5EF4-FFF2-40B4-BE49-F238E27FC236}">
                <a16:creationId xmlns:a16="http://schemas.microsoft.com/office/drawing/2014/main" id="{86A7BCD9-BCF1-05B2-EA11-2F856F1316D8}"/>
              </a:ext>
            </a:extLst>
          </p:cNvPr>
          <p:cNvSpPr/>
          <p:nvPr/>
        </p:nvSpPr>
        <p:spPr>
          <a:xfrm>
            <a:off x="462142" y="1918727"/>
            <a:ext cx="1346640" cy="1332456"/>
          </a:xfrm>
          <a:prstGeom prst="rect">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latin typeface="Arial" panose="020B0604020202020204" pitchFamily="34" charset="0"/>
                <a:cs typeface="Arial" panose="020B0604020202020204" pitchFamily="34" charset="0"/>
              </a:rPr>
              <a:t>Source ID</a:t>
            </a:r>
          </a:p>
          <a:p>
            <a:pPr algn="ctr"/>
            <a:r>
              <a:rPr lang="en-US" altLang="zh-CN" sz="1100" dirty="0">
                <a:latin typeface="Arial" panose="020B0604020202020204" pitchFamily="34" charset="0"/>
                <a:cs typeface="Arial" panose="020B0604020202020204" pitchFamily="34" charset="0"/>
              </a:rPr>
              <a:t>source category</a:t>
            </a:r>
          </a:p>
          <a:p>
            <a:pPr algn="ctr"/>
            <a:r>
              <a:rPr lang="en-US" altLang="zh-CN" sz="1100" dirty="0">
                <a:latin typeface="Arial" panose="020B0604020202020204" pitchFamily="34" charset="0"/>
                <a:cs typeface="Arial" panose="020B0604020202020204" pitchFamily="34" charset="0"/>
              </a:rPr>
              <a:t>Energy type</a:t>
            </a:r>
          </a:p>
        </p:txBody>
      </p:sp>
      <p:grpSp>
        <p:nvGrpSpPr>
          <p:cNvPr id="18" name="组合 17">
            <a:extLst>
              <a:ext uri="{FF2B5EF4-FFF2-40B4-BE49-F238E27FC236}">
                <a16:creationId xmlns:a16="http://schemas.microsoft.com/office/drawing/2014/main" id="{0980EB7E-2ED5-0D47-9414-D6440939269D}"/>
              </a:ext>
            </a:extLst>
          </p:cNvPr>
          <p:cNvGrpSpPr/>
          <p:nvPr/>
        </p:nvGrpSpPr>
        <p:grpSpPr>
          <a:xfrm rot="16200000">
            <a:off x="1971229" y="2167186"/>
            <a:ext cx="357351" cy="699109"/>
            <a:chOff x="540337" y="2445335"/>
            <a:chExt cx="270169" cy="637308"/>
          </a:xfrm>
        </p:grpSpPr>
        <p:cxnSp>
          <p:nvCxnSpPr>
            <p:cNvPr id="19" name="直接连接符 18">
              <a:extLst>
                <a:ext uri="{FF2B5EF4-FFF2-40B4-BE49-F238E27FC236}">
                  <a16:creationId xmlns:a16="http://schemas.microsoft.com/office/drawing/2014/main" id="{79F14992-BB70-0E7A-6D09-A4E4C93FCAA0}"/>
                </a:ext>
              </a:extLst>
            </p:cNvPr>
            <p:cNvCxnSpPr>
              <a:cxnSpLocks/>
            </p:cNvCxnSpPr>
            <p:nvPr/>
          </p:nvCxnSpPr>
          <p:spPr>
            <a:xfrm>
              <a:off x="671955" y="2445335"/>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707389E-C757-6DD4-A360-68EFA9E90FD6}"/>
                </a:ext>
              </a:extLst>
            </p:cNvPr>
            <p:cNvCxnSpPr/>
            <p:nvPr/>
          </p:nvCxnSpPr>
          <p:spPr>
            <a:xfrm>
              <a:off x="540337" y="275706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F2932D1-8668-699B-559C-9CC8E90A196E}"/>
                </a:ext>
              </a:extLst>
            </p:cNvPr>
            <p:cNvCxnSpPr/>
            <p:nvPr/>
          </p:nvCxnSpPr>
          <p:spPr>
            <a:xfrm>
              <a:off x="540342" y="2660074"/>
              <a:ext cx="270164"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3960DCD2-5616-77A9-7810-374200E45A5E}"/>
              </a:ext>
            </a:extLst>
          </p:cNvPr>
          <p:cNvGrpSpPr/>
          <p:nvPr/>
        </p:nvGrpSpPr>
        <p:grpSpPr>
          <a:xfrm rot="16200000">
            <a:off x="2242182" y="2308161"/>
            <a:ext cx="522292" cy="419833"/>
            <a:chOff x="471055" y="3546771"/>
            <a:chExt cx="394863" cy="637308"/>
          </a:xfrm>
        </p:grpSpPr>
        <p:cxnSp>
          <p:nvCxnSpPr>
            <p:cNvPr id="23" name="直接连接符 22">
              <a:extLst>
                <a:ext uri="{FF2B5EF4-FFF2-40B4-BE49-F238E27FC236}">
                  <a16:creationId xmlns:a16="http://schemas.microsoft.com/office/drawing/2014/main" id="{C73E2449-F185-EFE8-53D4-109871C20A97}"/>
                </a:ext>
              </a:extLst>
            </p:cNvPr>
            <p:cNvCxnSpPr>
              <a:cxnSpLocks/>
            </p:cNvCxnSpPr>
            <p:nvPr/>
          </p:nvCxnSpPr>
          <p:spPr>
            <a:xfrm>
              <a:off x="668486" y="3546771"/>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137AB32-E2BC-C740-E0B7-8332D17FA81F}"/>
                </a:ext>
              </a:extLst>
            </p:cNvPr>
            <p:cNvCxnSpPr>
              <a:cxnSpLocks/>
            </p:cNvCxnSpPr>
            <p:nvPr/>
          </p:nvCxnSpPr>
          <p:spPr>
            <a:xfrm flipV="1">
              <a:off x="471055" y="3872352"/>
              <a:ext cx="190510" cy="3117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C17C2AB-F0A2-2A82-9A78-C961BA38FA7A}"/>
                </a:ext>
              </a:extLst>
            </p:cNvPr>
            <p:cNvCxnSpPr/>
            <p:nvPr/>
          </p:nvCxnSpPr>
          <p:spPr>
            <a:xfrm>
              <a:off x="516092" y="376151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8C2E136-CB36-E58F-A550-004E83B49734}"/>
                </a:ext>
              </a:extLst>
            </p:cNvPr>
            <p:cNvCxnSpPr>
              <a:cxnSpLocks/>
            </p:cNvCxnSpPr>
            <p:nvPr/>
          </p:nvCxnSpPr>
          <p:spPr>
            <a:xfrm flipH="1" flipV="1">
              <a:off x="668486" y="3872353"/>
              <a:ext cx="197432" cy="311725"/>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EAE1121E-C8C6-8789-DA5B-D5929BE37DF5}"/>
              </a:ext>
            </a:extLst>
          </p:cNvPr>
          <p:cNvGrpSpPr/>
          <p:nvPr/>
        </p:nvGrpSpPr>
        <p:grpSpPr>
          <a:xfrm rot="16200000">
            <a:off x="4604383" y="3499798"/>
            <a:ext cx="336777" cy="384857"/>
            <a:chOff x="540337" y="2445335"/>
            <a:chExt cx="270169" cy="637308"/>
          </a:xfrm>
        </p:grpSpPr>
        <p:cxnSp>
          <p:nvCxnSpPr>
            <p:cNvPr id="62" name="直接连接符 61">
              <a:extLst>
                <a:ext uri="{FF2B5EF4-FFF2-40B4-BE49-F238E27FC236}">
                  <a16:creationId xmlns:a16="http://schemas.microsoft.com/office/drawing/2014/main" id="{2B37B0C8-3BFF-D45E-338B-5AA03F35EBF5}"/>
                </a:ext>
              </a:extLst>
            </p:cNvPr>
            <p:cNvCxnSpPr>
              <a:cxnSpLocks/>
            </p:cNvCxnSpPr>
            <p:nvPr/>
          </p:nvCxnSpPr>
          <p:spPr>
            <a:xfrm>
              <a:off x="671955" y="2445335"/>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37C9413-1888-4162-791D-5F7CA6316882}"/>
                </a:ext>
              </a:extLst>
            </p:cNvPr>
            <p:cNvCxnSpPr/>
            <p:nvPr/>
          </p:nvCxnSpPr>
          <p:spPr>
            <a:xfrm>
              <a:off x="540337" y="2757062"/>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BE64D76-F7C1-2D23-993C-05EA2FECBB02}"/>
                </a:ext>
              </a:extLst>
            </p:cNvPr>
            <p:cNvCxnSpPr/>
            <p:nvPr/>
          </p:nvCxnSpPr>
          <p:spPr>
            <a:xfrm>
              <a:off x="540342" y="2660074"/>
              <a:ext cx="270164"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43" name="组合 42">
            <a:extLst>
              <a:ext uri="{FF2B5EF4-FFF2-40B4-BE49-F238E27FC236}">
                <a16:creationId xmlns:a16="http://schemas.microsoft.com/office/drawing/2014/main" id="{3B5695EC-62B7-F46B-865B-13B698FD4929}"/>
              </a:ext>
            </a:extLst>
          </p:cNvPr>
          <p:cNvGrpSpPr/>
          <p:nvPr/>
        </p:nvGrpSpPr>
        <p:grpSpPr>
          <a:xfrm rot="5400000">
            <a:off x="4076222" y="2433174"/>
            <a:ext cx="408977" cy="358179"/>
            <a:chOff x="471055" y="3546771"/>
            <a:chExt cx="394863" cy="637308"/>
          </a:xfrm>
        </p:grpSpPr>
        <p:cxnSp>
          <p:nvCxnSpPr>
            <p:cNvPr id="48" name="直接连接符 47">
              <a:extLst>
                <a:ext uri="{FF2B5EF4-FFF2-40B4-BE49-F238E27FC236}">
                  <a16:creationId xmlns:a16="http://schemas.microsoft.com/office/drawing/2014/main" id="{26362F30-1591-DDAF-88D3-9565629EE731}"/>
                </a:ext>
              </a:extLst>
            </p:cNvPr>
            <p:cNvCxnSpPr>
              <a:cxnSpLocks/>
            </p:cNvCxnSpPr>
            <p:nvPr/>
          </p:nvCxnSpPr>
          <p:spPr>
            <a:xfrm>
              <a:off x="668486" y="3546771"/>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A80526A-D2E1-C50A-D599-88407EBC9D95}"/>
                </a:ext>
              </a:extLst>
            </p:cNvPr>
            <p:cNvCxnSpPr>
              <a:cxnSpLocks/>
            </p:cNvCxnSpPr>
            <p:nvPr/>
          </p:nvCxnSpPr>
          <p:spPr>
            <a:xfrm flipV="1">
              <a:off x="471055" y="3872352"/>
              <a:ext cx="190510" cy="3117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6BDED1FE-B4BD-62A7-0B4C-42FB2B53328B}"/>
                </a:ext>
              </a:extLst>
            </p:cNvPr>
            <p:cNvCxnSpPr/>
            <p:nvPr/>
          </p:nvCxnSpPr>
          <p:spPr>
            <a:xfrm>
              <a:off x="516092" y="376151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CF5CF78B-C188-2EA6-E583-F9C766F9D317}"/>
                </a:ext>
              </a:extLst>
            </p:cNvPr>
            <p:cNvCxnSpPr>
              <a:cxnSpLocks/>
            </p:cNvCxnSpPr>
            <p:nvPr/>
          </p:nvCxnSpPr>
          <p:spPr>
            <a:xfrm flipH="1" flipV="1">
              <a:off x="668486" y="3872353"/>
              <a:ext cx="197432" cy="311725"/>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44" name="直接连接符 43">
            <a:extLst>
              <a:ext uri="{FF2B5EF4-FFF2-40B4-BE49-F238E27FC236}">
                <a16:creationId xmlns:a16="http://schemas.microsoft.com/office/drawing/2014/main" id="{CEBFE8CD-64E4-4E2C-36F7-83503B813D77}"/>
              </a:ext>
            </a:extLst>
          </p:cNvPr>
          <p:cNvCxnSpPr>
            <a:cxnSpLocks/>
          </p:cNvCxnSpPr>
          <p:nvPr/>
        </p:nvCxnSpPr>
        <p:spPr>
          <a:xfrm>
            <a:off x="4433894" y="2602799"/>
            <a:ext cx="148849" cy="1095664"/>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25F116DE-F02C-B12A-ED46-BF4E7F4F9B2E}"/>
              </a:ext>
            </a:extLst>
          </p:cNvPr>
          <p:cNvSpPr txBox="1"/>
          <p:nvPr/>
        </p:nvSpPr>
        <p:spPr>
          <a:xfrm>
            <a:off x="2603102" y="1027518"/>
            <a:ext cx="1396768" cy="261610"/>
          </a:xfrm>
          <a:prstGeom prst="rect">
            <a:avLst/>
          </a:prstGeom>
          <a:noFill/>
        </p:spPr>
        <p:txBody>
          <a:bodyPr wrap="square" rtlCol="0">
            <a:spAutoFit/>
          </a:bodyPr>
          <a:lstStyle/>
          <a:p>
            <a:pPr algn="ctr"/>
            <a:r>
              <a:rPr lang="en-US" altLang="zh-CN" sz="1100" b="1" i="1" dirty="0">
                <a:solidFill>
                  <a:srgbClr val="FF0000"/>
                </a:solidFill>
                <a:latin typeface="Arial" panose="020B0604020202020204" pitchFamily="34" charset="0"/>
                <a:cs typeface="Arial" panose="020B0604020202020204" pitchFamily="34" charset="0"/>
              </a:rPr>
              <a:t>PRODUCTION</a:t>
            </a:r>
            <a:endParaRPr lang="zh-CN" altLang="en-US" sz="1100" b="1" i="1" dirty="0">
              <a:solidFill>
                <a:srgbClr val="FF0000"/>
              </a:solidFill>
              <a:latin typeface="Arial" panose="020B0604020202020204" pitchFamily="34" charset="0"/>
              <a:cs typeface="Arial" panose="020B0604020202020204" pitchFamily="34" charset="0"/>
            </a:endParaRPr>
          </a:p>
        </p:txBody>
      </p:sp>
      <p:sp>
        <p:nvSpPr>
          <p:cNvPr id="71" name="文本框 70">
            <a:extLst>
              <a:ext uri="{FF2B5EF4-FFF2-40B4-BE49-F238E27FC236}">
                <a16:creationId xmlns:a16="http://schemas.microsoft.com/office/drawing/2014/main" id="{98AB0176-2299-152F-9DA4-994A7CDC3F1E}"/>
              </a:ext>
            </a:extLst>
          </p:cNvPr>
          <p:cNvSpPr txBox="1"/>
          <p:nvPr/>
        </p:nvSpPr>
        <p:spPr>
          <a:xfrm>
            <a:off x="487157" y="1688591"/>
            <a:ext cx="1313193" cy="261610"/>
          </a:xfrm>
          <a:prstGeom prst="rect">
            <a:avLst/>
          </a:prstGeom>
          <a:noFill/>
        </p:spPr>
        <p:txBody>
          <a:bodyPr wrap="square" rtlCol="0">
            <a:spAutoFit/>
          </a:bodyPr>
          <a:lstStyle/>
          <a:p>
            <a:pPr algn="ctr"/>
            <a:r>
              <a:rPr lang="en-US" altLang="zh-CN" sz="1100" b="1" i="1" dirty="0">
                <a:latin typeface="Arial" panose="020B0604020202020204" pitchFamily="34" charset="0"/>
                <a:cs typeface="Arial" panose="020B0604020202020204" pitchFamily="34" charset="0"/>
              </a:rPr>
              <a:t>SOURCE</a:t>
            </a:r>
            <a:endParaRPr lang="zh-CN" altLang="en-US" sz="1100" b="1" i="1" dirty="0">
              <a:latin typeface="Arial" panose="020B0604020202020204" pitchFamily="34" charset="0"/>
              <a:cs typeface="Arial" panose="020B0604020202020204" pitchFamily="34" charset="0"/>
            </a:endParaRPr>
          </a:p>
        </p:txBody>
      </p:sp>
      <p:grpSp>
        <p:nvGrpSpPr>
          <p:cNvPr id="73" name="组合 72">
            <a:extLst>
              <a:ext uri="{FF2B5EF4-FFF2-40B4-BE49-F238E27FC236}">
                <a16:creationId xmlns:a16="http://schemas.microsoft.com/office/drawing/2014/main" id="{81C05399-31A5-44C3-D82D-0CA79ACE1255}"/>
              </a:ext>
            </a:extLst>
          </p:cNvPr>
          <p:cNvGrpSpPr/>
          <p:nvPr/>
        </p:nvGrpSpPr>
        <p:grpSpPr>
          <a:xfrm rot="16200000">
            <a:off x="9473780" y="2995670"/>
            <a:ext cx="336777" cy="384857"/>
            <a:chOff x="540337" y="2445335"/>
            <a:chExt cx="270169" cy="637308"/>
          </a:xfrm>
        </p:grpSpPr>
        <p:cxnSp>
          <p:nvCxnSpPr>
            <p:cNvPr id="80" name="直接连接符 79">
              <a:extLst>
                <a:ext uri="{FF2B5EF4-FFF2-40B4-BE49-F238E27FC236}">
                  <a16:creationId xmlns:a16="http://schemas.microsoft.com/office/drawing/2014/main" id="{460169F9-730A-9736-1AA5-55BC0F8F3A0B}"/>
                </a:ext>
              </a:extLst>
            </p:cNvPr>
            <p:cNvCxnSpPr>
              <a:cxnSpLocks/>
            </p:cNvCxnSpPr>
            <p:nvPr/>
          </p:nvCxnSpPr>
          <p:spPr>
            <a:xfrm>
              <a:off x="671955" y="2445335"/>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BC2B1C86-5EEF-D4C3-DDCB-AEAE23DF6156}"/>
                </a:ext>
              </a:extLst>
            </p:cNvPr>
            <p:cNvCxnSpPr/>
            <p:nvPr/>
          </p:nvCxnSpPr>
          <p:spPr>
            <a:xfrm>
              <a:off x="540337" y="2757062"/>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C45FE17D-03D7-A69E-D24B-9AA9AA07686A}"/>
                </a:ext>
              </a:extLst>
            </p:cNvPr>
            <p:cNvCxnSpPr/>
            <p:nvPr/>
          </p:nvCxnSpPr>
          <p:spPr>
            <a:xfrm>
              <a:off x="540342" y="2660074"/>
              <a:ext cx="270164"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4221C1BB-9A29-4315-488D-1DC1715EA0E5}"/>
              </a:ext>
            </a:extLst>
          </p:cNvPr>
          <p:cNvGrpSpPr/>
          <p:nvPr/>
        </p:nvGrpSpPr>
        <p:grpSpPr>
          <a:xfrm rot="5400000">
            <a:off x="8752226" y="2380425"/>
            <a:ext cx="408977" cy="358179"/>
            <a:chOff x="471055" y="3546771"/>
            <a:chExt cx="394863" cy="637308"/>
          </a:xfrm>
        </p:grpSpPr>
        <p:cxnSp>
          <p:nvCxnSpPr>
            <p:cNvPr id="76" name="直接连接符 75">
              <a:extLst>
                <a:ext uri="{FF2B5EF4-FFF2-40B4-BE49-F238E27FC236}">
                  <a16:creationId xmlns:a16="http://schemas.microsoft.com/office/drawing/2014/main" id="{10EEBB72-5E9C-C564-1B8F-A8A3F96267DF}"/>
                </a:ext>
              </a:extLst>
            </p:cNvPr>
            <p:cNvCxnSpPr>
              <a:cxnSpLocks/>
            </p:cNvCxnSpPr>
            <p:nvPr/>
          </p:nvCxnSpPr>
          <p:spPr>
            <a:xfrm>
              <a:off x="668486" y="3546771"/>
              <a:ext cx="0" cy="63730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15A91F97-8408-47C3-F1DE-4CEF4ED62F22}"/>
                </a:ext>
              </a:extLst>
            </p:cNvPr>
            <p:cNvCxnSpPr>
              <a:cxnSpLocks/>
            </p:cNvCxnSpPr>
            <p:nvPr/>
          </p:nvCxnSpPr>
          <p:spPr>
            <a:xfrm flipV="1">
              <a:off x="471055" y="3872352"/>
              <a:ext cx="190510" cy="3117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79D39CF8-8000-2C5A-2848-8D1727BE81A6}"/>
                </a:ext>
              </a:extLst>
            </p:cNvPr>
            <p:cNvCxnSpPr/>
            <p:nvPr/>
          </p:nvCxnSpPr>
          <p:spPr>
            <a:xfrm>
              <a:off x="516092" y="3761510"/>
              <a:ext cx="2701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CB080C8F-3AC4-0683-7B1C-56567B7D4A58}"/>
                </a:ext>
              </a:extLst>
            </p:cNvPr>
            <p:cNvCxnSpPr>
              <a:cxnSpLocks/>
            </p:cNvCxnSpPr>
            <p:nvPr/>
          </p:nvCxnSpPr>
          <p:spPr>
            <a:xfrm flipH="1" flipV="1">
              <a:off x="668486" y="3872353"/>
              <a:ext cx="197432" cy="311725"/>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83" name="直接连接符 82">
            <a:extLst>
              <a:ext uri="{FF2B5EF4-FFF2-40B4-BE49-F238E27FC236}">
                <a16:creationId xmlns:a16="http://schemas.microsoft.com/office/drawing/2014/main" id="{E23A3359-D50A-3B2D-104E-70EC76DBD027}"/>
              </a:ext>
            </a:extLst>
          </p:cNvPr>
          <p:cNvCxnSpPr>
            <a:cxnSpLocks/>
          </p:cNvCxnSpPr>
          <p:nvPr/>
        </p:nvCxnSpPr>
        <p:spPr>
          <a:xfrm flipH="1" flipV="1">
            <a:off x="9135805" y="2559513"/>
            <a:ext cx="330683" cy="644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8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5D3AC6A-B6CA-BECC-CDEF-8F72E2395BB3}"/>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primary key design in dimension table for easier analysis the fact table</a:t>
            </a:r>
            <a:endParaRPr lang="en-US" altLang="zh-CN" sz="2400" b="1" dirty="0">
              <a:solidFill>
                <a:srgbClr val="C0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8955742B-9AB6-2570-6F55-7E9668A98D6B}"/>
              </a:ext>
            </a:extLst>
          </p:cNvPr>
          <p:cNvSpPr txBox="1"/>
          <p:nvPr/>
        </p:nvSpPr>
        <p:spPr>
          <a:xfrm>
            <a:off x="-337591" y="659120"/>
            <a:ext cx="5014792" cy="43088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100" b="1" dirty="0"/>
              <a:t> key </a:t>
            </a:r>
            <a:r>
              <a:rPr lang="en-US" altLang="zh-CN" sz="1100" b="1" dirty="0" err="1">
                <a:solidFill>
                  <a:srgbClr val="C00000"/>
                </a:solidFill>
              </a:rPr>
              <a:t>time_ID</a:t>
            </a:r>
            <a:r>
              <a:rPr lang="en-US" altLang="zh-CN" sz="1100" b="1" dirty="0">
                <a:solidFill>
                  <a:srgbClr val="C00000"/>
                </a:solidFill>
              </a:rPr>
              <a:t> </a:t>
            </a:r>
            <a:r>
              <a:rPr lang="en-US" altLang="zh-CN" sz="1100" b="1" dirty="0"/>
              <a:t>is combination of year, Quarter, month</a:t>
            </a:r>
          </a:p>
          <a:p>
            <a:r>
              <a:rPr lang="en-US" altLang="zh-CN" sz="1100" b="1" dirty="0">
                <a:solidFill>
                  <a:srgbClr val="C00000"/>
                </a:solidFill>
              </a:rPr>
              <a:t>20100101 = 2010(year)+ 01(1</a:t>
            </a:r>
            <a:r>
              <a:rPr lang="en-US" altLang="zh-CN" sz="1100" b="1" baseline="30000" dirty="0">
                <a:solidFill>
                  <a:srgbClr val="C00000"/>
                </a:solidFill>
              </a:rPr>
              <a:t>st</a:t>
            </a:r>
            <a:r>
              <a:rPr lang="en-US" altLang="zh-CN" sz="1100" b="1" dirty="0">
                <a:solidFill>
                  <a:srgbClr val="C00000"/>
                </a:solidFill>
              </a:rPr>
              <a:t> quarter) + 01(Jan</a:t>
            </a:r>
            <a:r>
              <a:rPr lang="en-US" altLang="zh-CN" sz="1100" b="1" dirty="0"/>
              <a:t>)</a:t>
            </a:r>
          </a:p>
        </p:txBody>
      </p:sp>
      <p:graphicFrame>
        <p:nvGraphicFramePr>
          <p:cNvPr id="3" name="表格 2">
            <a:extLst>
              <a:ext uri="{FF2B5EF4-FFF2-40B4-BE49-F238E27FC236}">
                <a16:creationId xmlns:a16="http://schemas.microsoft.com/office/drawing/2014/main" id="{CDDA9503-B1BD-1490-FE95-BC862B197161}"/>
              </a:ext>
            </a:extLst>
          </p:cNvPr>
          <p:cNvGraphicFramePr>
            <a:graphicFrameLocks noGrp="1"/>
          </p:cNvGraphicFramePr>
          <p:nvPr>
            <p:extLst>
              <p:ext uri="{D42A27DB-BD31-4B8C-83A1-F6EECF244321}">
                <p14:modId xmlns:p14="http://schemas.microsoft.com/office/powerpoint/2010/main" val="2671702871"/>
              </p:ext>
            </p:extLst>
          </p:nvPr>
        </p:nvGraphicFramePr>
        <p:xfrm>
          <a:off x="727037" y="1144170"/>
          <a:ext cx="2641600" cy="1418590"/>
        </p:xfrm>
        <a:graphic>
          <a:graphicData uri="http://schemas.openxmlformats.org/drawingml/2006/table">
            <a:tbl>
              <a:tblPr/>
              <a:tblGrid>
                <a:gridCol w="660400">
                  <a:extLst>
                    <a:ext uri="{9D8B030D-6E8A-4147-A177-3AD203B41FA5}">
                      <a16:colId xmlns:a16="http://schemas.microsoft.com/office/drawing/2014/main" val="2085915228"/>
                    </a:ext>
                  </a:extLst>
                </a:gridCol>
                <a:gridCol w="660400">
                  <a:extLst>
                    <a:ext uri="{9D8B030D-6E8A-4147-A177-3AD203B41FA5}">
                      <a16:colId xmlns:a16="http://schemas.microsoft.com/office/drawing/2014/main" val="1264092071"/>
                    </a:ext>
                  </a:extLst>
                </a:gridCol>
                <a:gridCol w="660400">
                  <a:extLst>
                    <a:ext uri="{9D8B030D-6E8A-4147-A177-3AD203B41FA5}">
                      <a16:colId xmlns:a16="http://schemas.microsoft.com/office/drawing/2014/main" val="431689950"/>
                    </a:ext>
                  </a:extLst>
                </a:gridCol>
                <a:gridCol w="660400">
                  <a:extLst>
                    <a:ext uri="{9D8B030D-6E8A-4147-A177-3AD203B41FA5}">
                      <a16:colId xmlns:a16="http://schemas.microsoft.com/office/drawing/2014/main" val="3656920493"/>
                    </a:ext>
                  </a:extLst>
                </a:gridCol>
              </a:tblGrid>
              <a:tr h="177800">
                <a:tc>
                  <a:txBody>
                    <a:bodyPr/>
                    <a:lstStyle/>
                    <a:p>
                      <a:pPr algn="ctr" fontAlgn="ctr"/>
                      <a:r>
                        <a:rPr lang="en-US" sz="1100" b="1" i="0" u="none" strike="noStrike" dirty="0" err="1">
                          <a:solidFill>
                            <a:srgbClr val="000000"/>
                          </a:solidFill>
                          <a:effectLst/>
                          <a:latin typeface="等线" panose="02010600030101010101" pitchFamily="2" charset="-122"/>
                          <a:ea typeface="等线" panose="02010600030101010101" pitchFamily="2" charset="-122"/>
                        </a:rPr>
                        <a:t>time_id</a:t>
                      </a:r>
                      <a:endParaRPr lang="en-US" sz="11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_year</a:t>
                      </a:r>
                    </a:p>
                  </a:txBody>
                  <a:tcPr marL="6350" marR="6350" marT="6350" marB="0" anchor="ctr">
                    <a:lnL>
                      <a:noFill/>
                    </a:lnL>
                    <a:lnR>
                      <a:noFill/>
                    </a:lnR>
                    <a:lnT>
                      <a:noFill/>
                    </a:lnT>
                    <a:lnB>
                      <a:noFill/>
                    </a:lnB>
                  </a:tcPr>
                </a:tc>
                <a:tc>
                  <a:txBody>
                    <a:bodyPr/>
                    <a:lstStyle/>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_quarter</a:t>
                      </a:r>
                    </a:p>
                  </a:txBody>
                  <a:tcPr marL="6350" marR="6350" marT="6350" marB="0" anchor="ctr">
                    <a:lnL>
                      <a:noFill/>
                    </a:lnL>
                    <a:lnR>
                      <a:noFill/>
                    </a:lnR>
                    <a:lnT>
                      <a:noFill/>
                    </a:lnT>
                    <a:lnB>
                      <a:noFill/>
                    </a:lnB>
                  </a:tcPr>
                </a:tc>
                <a:tc>
                  <a:txBody>
                    <a:bodyPr/>
                    <a:lstStyle/>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_month</a:t>
                      </a:r>
                    </a:p>
                  </a:txBody>
                  <a:tcPr marL="6350" marR="6350" marT="6350" marB="0" anchor="ctr">
                    <a:lnL>
                      <a:noFill/>
                    </a:lnL>
                    <a:lnR>
                      <a:noFill/>
                    </a:lnR>
                    <a:lnT>
                      <a:noFill/>
                    </a:lnT>
                    <a:lnB>
                      <a:noFill/>
                    </a:lnB>
                  </a:tcPr>
                </a:tc>
                <a:extLst>
                  <a:ext uri="{0D108BD9-81ED-4DB2-BD59-A6C34878D82A}">
                    <a16:rowId xmlns:a16="http://schemas.microsoft.com/office/drawing/2014/main" val="322615561"/>
                  </a:ext>
                </a:extLst>
              </a:tr>
              <a:tr h="177800">
                <a:tc>
                  <a:txBody>
                    <a:bodyPr/>
                    <a:lstStyle/>
                    <a:p>
                      <a:pPr algn="ctr" fontAlgn="ctr"/>
                      <a:r>
                        <a:rPr lang="en-US" altLang="zh-CN" sz="1100" b="0" i="0" u="none" strike="noStrike" dirty="0">
                          <a:solidFill>
                            <a:srgbClr val="C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C00000"/>
                          </a:solidFill>
                          <a:effectLst/>
                          <a:latin typeface="等线" panose="02010600030101010101" pitchFamily="2" charset="-122"/>
                          <a:ea typeface="等线" panose="02010600030101010101" pitchFamily="2" charset="-122"/>
                        </a:rPr>
                        <a:t>2010</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C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C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extLst>
                  <a:ext uri="{0D108BD9-81ED-4DB2-BD59-A6C34878D82A}">
                    <a16:rowId xmlns:a16="http://schemas.microsoft.com/office/drawing/2014/main" val="2208555879"/>
                  </a:ext>
                </a:extLst>
              </a:tr>
              <a:tr h="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6350" marR="6350" marT="6350" marB="0" anchor="ctr">
                    <a:lnL>
                      <a:noFill/>
                    </a:lnL>
                    <a:lnR>
                      <a:noFill/>
                    </a:lnR>
                    <a:lnT>
                      <a:noFill/>
                    </a:lnT>
                    <a:lnB>
                      <a:noFill/>
                    </a:lnB>
                  </a:tcPr>
                </a:tc>
                <a:extLst>
                  <a:ext uri="{0D108BD9-81ED-4DB2-BD59-A6C34878D82A}">
                    <a16:rowId xmlns:a16="http://schemas.microsoft.com/office/drawing/2014/main" val="1982358119"/>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2011101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extLst>
                  <a:ext uri="{0D108BD9-81ED-4DB2-BD59-A6C34878D82A}">
                    <a16:rowId xmlns:a16="http://schemas.microsoft.com/office/drawing/2014/main" val="2319013373"/>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2011102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6350" marR="6350" marT="6350" marB="0" anchor="ctr">
                    <a:lnL>
                      <a:noFill/>
                    </a:lnL>
                    <a:lnR>
                      <a:noFill/>
                    </a:lnR>
                    <a:lnT>
                      <a:noFill/>
                    </a:lnT>
                    <a:lnB>
                      <a:noFill/>
                    </a:lnB>
                  </a:tcPr>
                </a:tc>
                <a:extLst>
                  <a:ext uri="{0D108BD9-81ED-4DB2-BD59-A6C34878D82A}">
                    <a16:rowId xmlns:a16="http://schemas.microsoft.com/office/drawing/2014/main" val="3982346035"/>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2012101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2012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extLst>
                  <a:ext uri="{0D108BD9-81ED-4DB2-BD59-A6C34878D82A}">
                    <a16:rowId xmlns:a16="http://schemas.microsoft.com/office/drawing/2014/main" val="1581716427"/>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2012102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6350" marR="6350" marT="6350" marB="0" anchor="ctr">
                    <a:lnL>
                      <a:noFill/>
                    </a:lnL>
                    <a:lnR>
                      <a:noFill/>
                    </a:lnR>
                    <a:lnT>
                      <a:noFill/>
                    </a:lnT>
                    <a:lnB>
                      <a:noFill/>
                    </a:lnB>
                  </a:tcPr>
                </a:tc>
                <a:extLst>
                  <a:ext uri="{0D108BD9-81ED-4DB2-BD59-A6C34878D82A}">
                    <a16:rowId xmlns:a16="http://schemas.microsoft.com/office/drawing/2014/main" val="3803830079"/>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2013101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2013</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a:noFill/>
                    </a:lnT>
                    <a:lnB>
                      <a:noFill/>
                    </a:lnB>
                  </a:tcPr>
                </a:tc>
                <a:extLst>
                  <a:ext uri="{0D108BD9-81ED-4DB2-BD59-A6C34878D82A}">
                    <a16:rowId xmlns:a16="http://schemas.microsoft.com/office/drawing/2014/main" val="724123017"/>
                  </a:ext>
                </a:extLst>
              </a:tr>
            </a:tbl>
          </a:graphicData>
        </a:graphic>
      </p:graphicFrame>
      <p:graphicFrame>
        <p:nvGraphicFramePr>
          <p:cNvPr id="6" name="表格 5">
            <a:extLst>
              <a:ext uri="{FF2B5EF4-FFF2-40B4-BE49-F238E27FC236}">
                <a16:creationId xmlns:a16="http://schemas.microsoft.com/office/drawing/2014/main" id="{D0734E86-D7FF-260D-1CE5-637450B4C193}"/>
              </a:ext>
            </a:extLst>
          </p:cNvPr>
          <p:cNvGraphicFramePr>
            <a:graphicFrameLocks noGrp="1"/>
          </p:cNvGraphicFramePr>
          <p:nvPr>
            <p:extLst>
              <p:ext uri="{D42A27DB-BD31-4B8C-83A1-F6EECF244321}">
                <p14:modId xmlns:p14="http://schemas.microsoft.com/office/powerpoint/2010/main" val="809391113"/>
              </p:ext>
            </p:extLst>
          </p:nvPr>
        </p:nvGraphicFramePr>
        <p:xfrm>
          <a:off x="8193881" y="2501938"/>
          <a:ext cx="3408480" cy="2864009"/>
        </p:xfrm>
        <a:graphic>
          <a:graphicData uri="http://schemas.openxmlformats.org/drawingml/2006/table">
            <a:tbl>
              <a:tblPr/>
              <a:tblGrid>
                <a:gridCol w="596771">
                  <a:extLst>
                    <a:ext uri="{9D8B030D-6E8A-4147-A177-3AD203B41FA5}">
                      <a16:colId xmlns:a16="http://schemas.microsoft.com/office/drawing/2014/main" val="3696863219"/>
                    </a:ext>
                  </a:extLst>
                </a:gridCol>
                <a:gridCol w="918109">
                  <a:extLst>
                    <a:ext uri="{9D8B030D-6E8A-4147-A177-3AD203B41FA5}">
                      <a16:colId xmlns:a16="http://schemas.microsoft.com/office/drawing/2014/main" val="1685731776"/>
                    </a:ext>
                  </a:extLst>
                </a:gridCol>
                <a:gridCol w="1893600">
                  <a:extLst>
                    <a:ext uri="{9D8B030D-6E8A-4147-A177-3AD203B41FA5}">
                      <a16:colId xmlns:a16="http://schemas.microsoft.com/office/drawing/2014/main" val="440309331"/>
                    </a:ext>
                  </a:extLst>
                </a:gridCol>
              </a:tblGrid>
              <a:tr h="177800">
                <a:tc>
                  <a:txBody>
                    <a:bodyPr/>
                    <a:lstStyle/>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source_</a:t>
                      </a:r>
                    </a:p>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id</a:t>
                      </a:r>
                    </a:p>
                  </a:txBody>
                  <a:tcPr marL="6350" marR="6350" marT="6350" marB="0" anchor="ctr">
                    <a:lnL>
                      <a:noFill/>
                    </a:lnL>
                    <a:lnR>
                      <a:noFill/>
                    </a:lnR>
                    <a:lnT>
                      <a:noFill/>
                    </a:lnT>
                    <a:lnB>
                      <a:noFill/>
                    </a:lnB>
                  </a:tcPr>
                </a:tc>
                <a:tc>
                  <a:txBody>
                    <a:bodyPr/>
                    <a:lstStyle/>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source_</a:t>
                      </a:r>
                    </a:p>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category</a:t>
                      </a:r>
                    </a:p>
                  </a:txBody>
                  <a:tcPr marL="6350" marR="6350" marT="6350" marB="0" anchor="ctr">
                    <a:lnL>
                      <a:noFill/>
                    </a:lnL>
                    <a:lnR>
                      <a:noFill/>
                    </a:lnR>
                    <a:lnT>
                      <a:noFill/>
                    </a:lnT>
                    <a:lnB>
                      <a:noFill/>
                    </a:lnB>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source_type</a:t>
                      </a:r>
                    </a:p>
                  </a:txBody>
                  <a:tcPr marL="6350" marR="6350" marT="6350" marB="0" anchor="ctr">
                    <a:lnL>
                      <a:noFill/>
                    </a:lnL>
                    <a:lnR>
                      <a:noFill/>
                    </a:lnR>
                    <a:lnT>
                      <a:noFill/>
                    </a:lnT>
                    <a:lnB>
                      <a:noFill/>
                    </a:lnB>
                  </a:tcPr>
                </a:tc>
                <a:extLst>
                  <a:ext uri="{0D108BD9-81ED-4DB2-BD59-A6C34878D82A}">
                    <a16:rowId xmlns:a16="http://schemas.microsoft.com/office/drawing/2014/main" val="3842992890"/>
                  </a:ext>
                </a:extLst>
              </a:tr>
              <a:tr h="224949">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fossil</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Coal</a:t>
                      </a:r>
                    </a:p>
                  </a:txBody>
                  <a:tcPr marL="6350" marR="6350" marT="6350" marB="0" anchor="ctr">
                    <a:lnL>
                      <a:noFill/>
                    </a:lnL>
                    <a:lnR>
                      <a:noFill/>
                    </a:lnR>
                    <a:lnT>
                      <a:noFill/>
                    </a:lnT>
                    <a:lnB>
                      <a:noFill/>
                    </a:lnB>
                  </a:tcPr>
                </a:tc>
                <a:extLst>
                  <a:ext uri="{0D108BD9-81ED-4DB2-BD59-A6C34878D82A}">
                    <a16:rowId xmlns:a16="http://schemas.microsoft.com/office/drawing/2014/main" val="1501084379"/>
                  </a:ext>
                </a:extLst>
              </a:tr>
              <a:tr h="177800">
                <a:tc>
                  <a:txBody>
                    <a:bodyPr/>
                    <a:lstStyle/>
                    <a:p>
                      <a:pPr algn="ctr" fontAlgn="ctr"/>
                      <a:r>
                        <a:rPr lang="en-US" altLang="zh-CN" sz="1100" b="0" i="0" u="none" strike="noStrike" dirty="0">
                          <a:solidFill>
                            <a:srgbClr val="C00000"/>
                          </a:solidFill>
                          <a:effectLst/>
                          <a:latin typeface="等线" panose="02010600030101010101" pitchFamily="2" charset="-122"/>
                          <a:ea typeface="等线" panose="02010600030101010101" pitchFamily="2" charset="-122"/>
                        </a:rPr>
                        <a:t>102</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C00000"/>
                          </a:solidFill>
                          <a:effectLst/>
                          <a:latin typeface="等线" panose="02010600030101010101" pitchFamily="2" charset="-122"/>
                          <a:ea typeface="等线" panose="02010600030101010101" pitchFamily="2" charset="-122"/>
                        </a:rPr>
                        <a:t>fossil</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C00000"/>
                          </a:solidFill>
                          <a:effectLst/>
                          <a:latin typeface="等线" panose="02010600030101010101" pitchFamily="2" charset="-122"/>
                          <a:ea typeface="等线" panose="02010600030101010101" pitchFamily="2" charset="-122"/>
                        </a:rPr>
                        <a:t>Petroleum</a:t>
                      </a:r>
                    </a:p>
                  </a:txBody>
                  <a:tcPr marL="6350" marR="6350" marT="6350" marB="0" anchor="ctr">
                    <a:lnL>
                      <a:noFill/>
                    </a:lnL>
                    <a:lnR>
                      <a:noFill/>
                    </a:lnR>
                    <a:lnT>
                      <a:noFill/>
                    </a:lnT>
                    <a:lnB>
                      <a:noFill/>
                    </a:lnB>
                  </a:tcPr>
                </a:tc>
                <a:extLst>
                  <a:ext uri="{0D108BD9-81ED-4DB2-BD59-A6C34878D82A}">
                    <a16:rowId xmlns:a16="http://schemas.microsoft.com/office/drawing/2014/main" val="343631398"/>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103</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fossil</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Natural Gas</a:t>
                      </a:r>
                    </a:p>
                  </a:txBody>
                  <a:tcPr marL="6350" marR="6350" marT="6350" marB="0" anchor="ctr">
                    <a:lnL>
                      <a:noFill/>
                    </a:lnL>
                    <a:lnR>
                      <a:noFill/>
                    </a:lnR>
                    <a:lnT>
                      <a:noFill/>
                    </a:lnT>
                    <a:lnB>
                      <a:noFill/>
                    </a:lnB>
                  </a:tcPr>
                </a:tc>
                <a:extLst>
                  <a:ext uri="{0D108BD9-81ED-4DB2-BD59-A6C34878D82A}">
                    <a16:rowId xmlns:a16="http://schemas.microsoft.com/office/drawing/2014/main" val="4245844628"/>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traditional</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Hydroelectric Conventional</a:t>
                      </a:r>
                    </a:p>
                  </a:txBody>
                  <a:tcPr marL="6350" marR="6350" marT="6350" marB="0" anchor="ctr">
                    <a:lnL>
                      <a:noFill/>
                    </a:lnL>
                    <a:lnR>
                      <a:noFill/>
                    </a:lnR>
                    <a:lnT>
                      <a:noFill/>
                    </a:lnT>
                    <a:lnB>
                      <a:noFill/>
                    </a:lnB>
                  </a:tcPr>
                </a:tc>
                <a:extLst>
                  <a:ext uri="{0D108BD9-81ED-4DB2-BD59-A6C34878D82A}">
                    <a16:rowId xmlns:a16="http://schemas.microsoft.com/office/drawing/2014/main" val="3500148561"/>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202</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traditional</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Nuclear</a:t>
                      </a:r>
                    </a:p>
                  </a:txBody>
                  <a:tcPr marL="6350" marR="6350" marT="6350" marB="0" anchor="ctr">
                    <a:lnL>
                      <a:noFill/>
                    </a:lnL>
                    <a:lnR>
                      <a:noFill/>
                    </a:lnR>
                    <a:lnT>
                      <a:noFill/>
                    </a:lnT>
                    <a:lnB>
                      <a:noFill/>
                    </a:lnB>
                  </a:tcPr>
                </a:tc>
                <a:extLst>
                  <a:ext uri="{0D108BD9-81ED-4DB2-BD59-A6C34878D82A}">
                    <a16:rowId xmlns:a16="http://schemas.microsoft.com/office/drawing/2014/main" val="270736736"/>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203</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traditional</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Pumped Storage</a:t>
                      </a:r>
                    </a:p>
                  </a:txBody>
                  <a:tcPr marL="6350" marR="6350" marT="6350" marB="0" anchor="ctr">
                    <a:lnL>
                      <a:noFill/>
                    </a:lnL>
                    <a:lnR>
                      <a:noFill/>
                    </a:lnR>
                    <a:lnT>
                      <a:noFill/>
                    </a:lnT>
                    <a:lnB>
                      <a:noFill/>
                    </a:lnB>
                  </a:tcPr>
                </a:tc>
                <a:extLst>
                  <a:ext uri="{0D108BD9-81ED-4DB2-BD59-A6C34878D82A}">
                    <a16:rowId xmlns:a16="http://schemas.microsoft.com/office/drawing/2014/main" val="711727992"/>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204</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traditional</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Wood and Wood Derived Fuels</a:t>
                      </a:r>
                    </a:p>
                  </a:txBody>
                  <a:tcPr marL="6350" marR="6350" marT="6350" marB="0" anchor="ctr">
                    <a:lnL>
                      <a:noFill/>
                    </a:lnL>
                    <a:lnR>
                      <a:noFill/>
                    </a:lnR>
                    <a:lnT>
                      <a:noFill/>
                    </a:lnT>
                    <a:lnB>
                      <a:noFill/>
                    </a:lnB>
                  </a:tcPr>
                </a:tc>
                <a:extLst>
                  <a:ext uri="{0D108BD9-81ED-4DB2-BD59-A6C34878D82A}">
                    <a16:rowId xmlns:a16="http://schemas.microsoft.com/office/drawing/2014/main" val="1878152707"/>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205</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traditional</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Other Gases</a:t>
                      </a:r>
                    </a:p>
                  </a:txBody>
                  <a:tcPr marL="6350" marR="6350" marT="6350" marB="0" anchor="ctr">
                    <a:lnL>
                      <a:noFill/>
                    </a:lnL>
                    <a:lnR>
                      <a:noFill/>
                    </a:lnR>
                    <a:lnT>
                      <a:noFill/>
                    </a:lnT>
                    <a:lnB>
                      <a:noFill/>
                    </a:lnB>
                  </a:tcPr>
                </a:tc>
                <a:extLst>
                  <a:ext uri="{0D108BD9-81ED-4DB2-BD59-A6C34878D82A}">
                    <a16:rowId xmlns:a16="http://schemas.microsoft.com/office/drawing/2014/main" val="3943845718"/>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301</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green</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Solar Thermal and Photovoltaic</a:t>
                      </a:r>
                    </a:p>
                  </a:txBody>
                  <a:tcPr marL="6350" marR="6350" marT="6350" marB="0" anchor="ctr">
                    <a:lnL>
                      <a:noFill/>
                    </a:lnL>
                    <a:lnR>
                      <a:noFill/>
                    </a:lnR>
                    <a:lnT>
                      <a:noFill/>
                    </a:lnT>
                    <a:lnB>
                      <a:noFill/>
                    </a:lnB>
                  </a:tcPr>
                </a:tc>
                <a:extLst>
                  <a:ext uri="{0D108BD9-81ED-4DB2-BD59-A6C34878D82A}">
                    <a16:rowId xmlns:a16="http://schemas.microsoft.com/office/drawing/2014/main" val="2439933809"/>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302</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green</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Wind</a:t>
                      </a:r>
                    </a:p>
                  </a:txBody>
                  <a:tcPr marL="6350" marR="6350" marT="6350" marB="0" anchor="ctr">
                    <a:lnL>
                      <a:noFill/>
                    </a:lnL>
                    <a:lnR>
                      <a:noFill/>
                    </a:lnR>
                    <a:lnT>
                      <a:noFill/>
                    </a:lnT>
                    <a:lnB>
                      <a:noFill/>
                    </a:lnB>
                  </a:tcPr>
                </a:tc>
                <a:extLst>
                  <a:ext uri="{0D108BD9-81ED-4DB2-BD59-A6C34878D82A}">
                    <a16:rowId xmlns:a16="http://schemas.microsoft.com/office/drawing/2014/main" val="1325075531"/>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303</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green</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Geothermal</a:t>
                      </a:r>
                    </a:p>
                  </a:txBody>
                  <a:tcPr marL="6350" marR="6350" marT="6350" marB="0" anchor="ctr">
                    <a:lnL>
                      <a:noFill/>
                    </a:lnL>
                    <a:lnR>
                      <a:noFill/>
                    </a:lnR>
                    <a:lnT>
                      <a:noFill/>
                    </a:lnT>
                    <a:lnB>
                      <a:noFill/>
                    </a:lnB>
                  </a:tcPr>
                </a:tc>
                <a:extLst>
                  <a:ext uri="{0D108BD9-81ED-4DB2-BD59-A6C34878D82A}">
                    <a16:rowId xmlns:a16="http://schemas.microsoft.com/office/drawing/2014/main" val="248575293"/>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304</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green</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Other Biomass</a:t>
                      </a:r>
                    </a:p>
                  </a:txBody>
                  <a:tcPr marL="6350" marR="6350" marT="6350" marB="0" anchor="ctr">
                    <a:lnL>
                      <a:noFill/>
                    </a:lnL>
                    <a:lnR>
                      <a:noFill/>
                    </a:lnR>
                    <a:lnT>
                      <a:noFill/>
                    </a:lnT>
                    <a:lnB>
                      <a:noFill/>
                    </a:lnB>
                  </a:tcPr>
                </a:tc>
                <a:extLst>
                  <a:ext uri="{0D108BD9-81ED-4DB2-BD59-A6C34878D82A}">
                    <a16:rowId xmlns:a16="http://schemas.microsoft.com/office/drawing/2014/main" val="3307245996"/>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305</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green</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Other</a:t>
                      </a:r>
                    </a:p>
                  </a:txBody>
                  <a:tcPr marL="6350" marR="6350" marT="6350" marB="0" anchor="ctr">
                    <a:lnL>
                      <a:noFill/>
                    </a:lnL>
                    <a:lnR>
                      <a:noFill/>
                    </a:lnR>
                    <a:lnT>
                      <a:noFill/>
                    </a:lnT>
                    <a:lnB>
                      <a:noFill/>
                    </a:lnB>
                  </a:tcPr>
                </a:tc>
                <a:extLst>
                  <a:ext uri="{0D108BD9-81ED-4DB2-BD59-A6C34878D82A}">
                    <a16:rowId xmlns:a16="http://schemas.microsoft.com/office/drawing/2014/main" val="105297376"/>
                  </a:ext>
                </a:extLst>
              </a:tr>
            </a:tbl>
          </a:graphicData>
        </a:graphic>
      </p:graphicFrame>
      <p:sp>
        <p:nvSpPr>
          <p:cNvPr id="7" name="文本框 6">
            <a:extLst>
              <a:ext uri="{FF2B5EF4-FFF2-40B4-BE49-F238E27FC236}">
                <a16:creationId xmlns:a16="http://schemas.microsoft.com/office/drawing/2014/main" id="{D2E94394-51C8-0FD7-DE82-282ECBCD2041}"/>
              </a:ext>
            </a:extLst>
          </p:cNvPr>
          <p:cNvSpPr txBox="1"/>
          <p:nvPr/>
        </p:nvSpPr>
        <p:spPr>
          <a:xfrm>
            <a:off x="7315573" y="2039245"/>
            <a:ext cx="5014792" cy="430887"/>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100" b="1" dirty="0"/>
              <a:t> key </a:t>
            </a:r>
            <a:r>
              <a:rPr lang="en-US" altLang="zh-CN" sz="1100" b="1" dirty="0" err="1">
                <a:solidFill>
                  <a:srgbClr val="C00000"/>
                </a:solidFill>
              </a:rPr>
              <a:t>source_ID</a:t>
            </a:r>
            <a:r>
              <a:rPr lang="en-US" altLang="zh-CN" sz="1100" b="1" dirty="0">
                <a:solidFill>
                  <a:srgbClr val="C00000"/>
                </a:solidFill>
              </a:rPr>
              <a:t> </a:t>
            </a:r>
            <a:r>
              <a:rPr lang="en-US" altLang="zh-CN" sz="1100" b="1" dirty="0"/>
              <a:t>is combination of category and type</a:t>
            </a:r>
          </a:p>
          <a:p>
            <a:r>
              <a:rPr lang="en-US" altLang="zh-CN" sz="1100" b="1" dirty="0">
                <a:solidFill>
                  <a:srgbClr val="C00000"/>
                </a:solidFill>
              </a:rPr>
              <a:t>102 = 1(category: fossil)+ 02(2nd type Petroleum)</a:t>
            </a:r>
          </a:p>
        </p:txBody>
      </p:sp>
      <p:graphicFrame>
        <p:nvGraphicFramePr>
          <p:cNvPr id="8" name="表格 7">
            <a:extLst>
              <a:ext uri="{FF2B5EF4-FFF2-40B4-BE49-F238E27FC236}">
                <a16:creationId xmlns:a16="http://schemas.microsoft.com/office/drawing/2014/main" id="{A02DE821-C23B-0172-7CDF-1661D5085E73}"/>
              </a:ext>
            </a:extLst>
          </p:cNvPr>
          <p:cNvGraphicFramePr>
            <a:graphicFrameLocks noGrp="1"/>
          </p:cNvGraphicFramePr>
          <p:nvPr>
            <p:extLst>
              <p:ext uri="{D42A27DB-BD31-4B8C-83A1-F6EECF244321}">
                <p14:modId xmlns:p14="http://schemas.microsoft.com/office/powerpoint/2010/main" val="3555575737"/>
              </p:ext>
            </p:extLst>
          </p:nvPr>
        </p:nvGraphicFramePr>
        <p:xfrm>
          <a:off x="460310" y="3429000"/>
          <a:ext cx="2921000" cy="2844800"/>
        </p:xfrm>
        <a:graphic>
          <a:graphicData uri="http://schemas.openxmlformats.org/drawingml/2006/table">
            <a:tbl>
              <a:tblPr/>
              <a:tblGrid>
                <a:gridCol w="825500">
                  <a:extLst>
                    <a:ext uri="{9D8B030D-6E8A-4147-A177-3AD203B41FA5}">
                      <a16:colId xmlns:a16="http://schemas.microsoft.com/office/drawing/2014/main" val="2526106355"/>
                    </a:ext>
                  </a:extLst>
                </a:gridCol>
                <a:gridCol w="1028700">
                  <a:extLst>
                    <a:ext uri="{9D8B030D-6E8A-4147-A177-3AD203B41FA5}">
                      <a16:colId xmlns:a16="http://schemas.microsoft.com/office/drawing/2014/main" val="3514558119"/>
                    </a:ext>
                  </a:extLst>
                </a:gridCol>
                <a:gridCol w="1066800">
                  <a:extLst>
                    <a:ext uri="{9D8B030D-6E8A-4147-A177-3AD203B41FA5}">
                      <a16:colId xmlns:a16="http://schemas.microsoft.com/office/drawing/2014/main" val="1757209114"/>
                    </a:ext>
                  </a:extLst>
                </a:gridCol>
              </a:tblGrid>
              <a:tr h="177800">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area_id</a:t>
                      </a:r>
                    </a:p>
                  </a:txBody>
                  <a:tcPr marL="6350" marR="6350" marT="6350" marB="0" anchor="ctr">
                    <a:lnL>
                      <a:noFill/>
                    </a:lnL>
                    <a:lnR>
                      <a:noFill/>
                    </a:lnR>
                    <a:lnT>
                      <a:noFill/>
                    </a:lnT>
                    <a:lnB>
                      <a:noFill/>
                    </a:lnB>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in_region</a:t>
                      </a:r>
                    </a:p>
                  </a:txBody>
                  <a:tcPr marL="6350" marR="6350" marT="6350" marB="0" anchor="ctr">
                    <a:lnL>
                      <a:noFill/>
                    </a:lnL>
                    <a:lnR>
                      <a:noFill/>
                    </a:lnR>
                    <a:lnT>
                      <a:noFill/>
                    </a:lnT>
                    <a:lnB>
                      <a:noFill/>
                    </a:lnB>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in_state</a:t>
                      </a:r>
                    </a:p>
                  </a:txBody>
                  <a:tcPr marL="6350" marR="6350" marT="6350" marB="0" anchor="ctr">
                    <a:lnL>
                      <a:noFill/>
                    </a:lnL>
                    <a:lnR>
                      <a:noFill/>
                    </a:lnR>
                    <a:lnT>
                      <a:noFill/>
                    </a:lnT>
                    <a:lnB>
                      <a:noFill/>
                    </a:lnB>
                  </a:tcPr>
                </a:tc>
                <a:extLst>
                  <a:ext uri="{0D108BD9-81ED-4DB2-BD59-A6C34878D82A}">
                    <a16:rowId xmlns:a16="http://schemas.microsoft.com/office/drawing/2014/main" val="825243973"/>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CT</a:t>
                      </a:r>
                    </a:p>
                  </a:txBody>
                  <a:tcPr marL="6350" marR="6350" marT="6350" marB="0" anchor="ctr">
                    <a:lnL>
                      <a:noFill/>
                    </a:lnL>
                    <a:lnR>
                      <a:noFill/>
                    </a:lnR>
                    <a:lnT>
                      <a:noFill/>
                    </a:lnT>
                    <a:lnB>
                      <a:noFill/>
                    </a:lnB>
                  </a:tcPr>
                </a:tc>
                <a:extLst>
                  <a:ext uri="{0D108BD9-81ED-4DB2-BD59-A6C34878D82A}">
                    <a16:rowId xmlns:a16="http://schemas.microsoft.com/office/drawing/2014/main" val="3096618622"/>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102</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DE</a:t>
                      </a:r>
                    </a:p>
                  </a:txBody>
                  <a:tcPr marL="6350" marR="6350" marT="6350" marB="0" anchor="ctr">
                    <a:lnL>
                      <a:noFill/>
                    </a:lnL>
                    <a:lnR>
                      <a:noFill/>
                    </a:lnR>
                    <a:lnT>
                      <a:noFill/>
                    </a:lnT>
                    <a:lnB>
                      <a:noFill/>
                    </a:lnB>
                  </a:tcPr>
                </a:tc>
                <a:extLst>
                  <a:ext uri="{0D108BD9-81ED-4DB2-BD59-A6C34878D82A}">
                    <a16:rowId xmlns:a16="http://schemas.microsoft.com/office/drawing/2014/main" val="799950102"/>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103</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MA</a:t>
                      </a:r>
                    </a:p>
                  </a:txBody>
                  <a:tcPr marL="6350" marR="6350" marT="6350" marB="0" anchor="ctr">
                    <a:lnL>
                      <a:noFill/>
                    </a:lnL>
                    <a:lnR>
                      <a:noFill/>
                    </a:lnR>
                    <a:lnT>
                      <a:noFill/>
                    </a:lnT>
                    <a:lnB>
                      <a:noFill/>
                    </a:lnB>
                  </a:tcPr>
                </a:tc>
                <a:extLst>
                  <a:ext uri="{0D108BD9-81ED-4DB2-BD59-A6C34878D82A}">
                    <a16:rowId xmlns:a16="http://schemas.microsoft.com/office/drawing/2014/main" val="509098310"/>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104</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MD</a:t>
                      </a:r>
                    </a:p>
                  </a:txBody>
                  <a:tcPr marL="6350" marR="6350" marT="6350" marB="0" anchor="ctr">
                    <a:lnL>
                      <a:noFill/>
                    </a:lnL>
                    <a:lnR>
                      <a:noFill/>
                    </a:lnR>
                    <a:lnT>
                      <a:noFill/>
                    </a:lnT>
                    <a:lnB>
                      <a:noFill/>
                    </a:lnB>
                  </a:tcPr>
                </a:tc>
                <a:extLst>
                  <a:ext uri="{0D108BD9-81ED-4DB2-BD59-A6C34878D82A}">
                    <a16:rowId xmlns:a16="http://schemas.microsoft.com/office/drawing/2014/main" val="87944847"/>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105</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ME</a:t>
                      </a:r>
                    </a:p>
                  </a:txBody>
                  <a:tcPr marL="6350" marR="6350" marT="6350" marB="0" anchor="ctr">
                    <a:lnL>
                      <a:noFill/>
                    </a:lnL>
                    <a:lnR>
                      <a:noFill/>
                    </a:lnR>
                    <a:lnT>
                      <a:noFill/>
                    </a:lnT>
                    <a:lnB>
                      <a:noFill/>
                    </a:lnB>
                  </a:tcPr>
                </a:tc>
                <a:extLst>
                  <a:ext uri="{0D108BD9-81ED-4DB2-BD59-A6C34878D82A}">
                    <a16:rowId xmlns:a16="http://schemas.microsoft.com/office/drawing/2014/main" val="380776004"/>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106</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NH</a:t>
                      </a:r>
                    </a:p>
                  </a:txBody>
                  <a:tcPr marL="6350" marR="6350" marT="6350" marB="0" anchor="ctr">
                    <a:lnL>
                      <a:noFill/>
                    </a:lnL>
                    <a:lnR>
                      <a:noFill/>
                    </a:lnR>
                    <a:lnT>
                      <a:noFill/>
                    </a:lnT>
                    <a:lnB>
                      <a:noFill/>
                    </a:lnB>
                  </a:tcPr>
                </a:tc>
                <a:extLst>
                  <a:ext uri="{0D108BD9-81ED-4DB2-BD59-A6C34878D82A}">
                    <a16:rowId xmlns:a16="http://schemas.microsoft.com/office/drawing/2014/main" val="2718609999"/>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107</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NJ</a:t>
                      </a:r>
                    </a:p>
                  </a:txBody>
                  <a:tcPr marL="6350" marR="6350" marT="6350" marB="0" anchor="ctr">
                    <a:lnL>
                      <a:noFill/>
                    </a:lnL>
                    <a:lnR>
                      <a:noFill/>
                    </a:lnR>
                    <a:lnT>
                      <a:noFill/>
                    </a:lnT>
                    <a:lnB>
                      <a:noFill/>
                    </a:lnB>
                  </a:tcPr>
                </a:tc>
                <a:extLst>
                  <a:ext uri="{0D108BD9-81ED-4DB2-BD59-A6C34878D82A}">
                    <a16:rowId xmlns:a16="http://schemas.microsoft.com/office/drawing/2014/main" val="4197091167"/>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108</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NY</a:t>
                      </a:r>
                    </a:p>
                  </a:txBody>
                  <a:tcPr marL="6350" marR="6350" marT="6350" marB="0" anchor="ctr">
                    <a:lnL>
                      <a:noFill/>
                    </a:lnL>
                    <a:lnR>
                      <a:noFill/>
                    </a:lnR>
                    <a:lnT>
                      <a:noFill/>
                    </a:lnT>
                    <a:lnB>
                      <a:noFill/>
                    </a:lnB>
                  </a:tcPr>
                </a:tc>
                <a:extLst>
                  <a:ext uri="{0D108BD9-81ED-4DB2-BD59-A6C34878D82A}">
                    <a16:rowId xmlns:a16="http://schemas.microsoft.com/office/drawing/2014/main" val="610328756"/>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109</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PA</a:t>
                      </a:r>
                    </a:p>
                  </a:txBody>
                  <a:tcPr marL="6350" marR="6350" marT="6350" marB="0" anchor="ctr">
                    <a:lnL>
                      <a:noFill/>
                    </a:lnL>
                    <a:lnR>
                      <a:noFill/>
                    </a:lnR>
                    <a:lnT>
                      <a:noFill/>
                    </a:lnT>
                    <a:lnB>
                      <a:noFill/>
                    </a:lnB>
                  </a:tcPr>
                </a:tc>
                <a:extLst>
                  <a:ext uri="{0D108BD9-81ED-4DB2-BD59-A6C34878D82A}">
                    <a16:rowId xmlns:a16="http://schemas.microsoft.com/office/drawing/2014/main" val="2779556397"/>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110</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RI</a:t>
                      </a:r>
                    </a:p>
                  </a:txBody>
                  <a:tcPr marL="6350" marR="6350" marT="6350" marB="0" anchor="ctr">
                    <a:lnL>
                      <a:noFill/>
                    </a:lnL>
                    <a:lnR>
                      <a:noFill/>
                    </a:lnR>
                    <a:lnT>
                      <a:noFill/>
                    </a:lnT>
                    <a:lnB>
                      <a:noFill/>
                    </a:lnB>
                  </a:tcPr>
                </a:tc>
                <a:extLst>
                  <a:ext uri="{0D108BD9-81ED-4DB2-BD59-A6C34878D82A}">
                    <a16:rowId xmlns:a16="http://schemas.microsoft.com/office/drawing/2014/main" val="3469790692"/>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111</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Northeast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VT</a:t>
                      </a:r>
                    </a:p>
                  </a:txBody>
                  <a:tcPr marL="6350" marR="6350" marT="6350" marB="0" anchor="ctr">
                    <a:lnL>
                      <a:noFill/>
                    </a:lnL>
                    <a:lnR>
                      <a:noFill/>
                    </a:lnR>
                    <a:lnT>
                      <a:noFill/>
                    </a:lnT>
                    <a:lnB>
                      <a:noFill/>
                    </a:lnB>
                  </a:tcPr>
                </a:tc>
                <a:extLst>
                  <a:ext uri="{0D108BD9-81ED-4DB2-BD59-A6C34878D82A}">
                    <a16:rowId xmlns:a16="http://schemas.microsoft.com/office/drawing/2014/main" val="1971558789"/>
                  </a:ext>
                </a:extLst>
              </a:tr>
              <a:tr h="177800">
                <a:tc>
                  <a:txBody>
                    <a:bodyPr/>
                    <a:lstStyle/>
                    <a:p>
                      <a:pPr algn="ctr" fontAlgn="ctr"/>
                      <a:r>
                        <a:rPr lang="en-US" altLang="zh-CN" sz="1100" b="0" i="0" u="none" strike="noStrike" dirty="0">
                          <a:solidFill>
                            <a:srgbClr val="C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C00000"/>
                          </a:solidFill>
                          <a:effectLst/>
                          <a:latin typeface="等线" panose="02010600030101010101" pitchFamily="2" charset="-122"/>
                          <a:ea typeface="等线" panose="02010600030101010101" pitchFamily="2" charset="-122"/>
                        </a:rPr>
                        <a:t>Midwest</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C00000"/>
                          </a:solidFill>
                          <a:effectLst/>
                          <a:latin typeface="等线" panose="02010600030101010101" pitchFamily="2" charset="-122"/>
                          <a:ea typeface="等线" panose="02010600030101010101" pitchFamily="2" charset="-122"/>
                        </a:rPr>
                        <a:t>IA</a:t>
                      </a:r>
                    </a:p>
                  </a:txBody>
                  <a:tcPr marL="6350" marR="6350" marT="6350" marB="0" anchor="ctr">
                    <a:lnL>
                      <a:noFill/>
                    </a:lnL>
                    <a:lnR>
                      <a:noFill/>
                    </a:lnR>
                    <a:lnT>
                      <a:noFill/>
                    </a:lnT>
                    <a:lnB>
                      <a:noFill/>
                    </a:lnB>
                  </a:tcPr>
                </a:tc>
                <a:extLst>
                  <a:ext uri="{0D108BD9-81ED-4DB2-BD59-A6C34878D82A}">
                    <a16:rowId xmlns:a16="http://schemas.microsoft.com/office/drawing/2014/main" val="2301403130"/>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202</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Midwest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IL</a:t>
                      </a:r>
                    </a:p>
                  </a:txBody>
                  <a:tcPr marL="6350" marR="6350" marT="6350" marB="0" anchor="ctr">
                    <a:lnL>
                      <a:noFill/>
                    </a:lnL>
                    <a:lnR>
                      <a:noFill/>
                    </a:lnR>
                    <a:lnT>
                      <a:noFill/>
                    </a:lnT>
                    <a:lnB>
                      <a:noFill/>
                    </a:lnB>
                  </a:tcPr>
                </a:tc>
                <a:extLst>
                  <a:ext uri="{0D108BD9-81ED-4DB2-BD59-A6C34878D82A}">
                    <a16:rowId xmlns:a16="http://schemas.microsoft.com/office/drawing/2014/main" val="334615952"/>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203</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Midwest</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IN</a:t>
                      </a:r>
                    </a:p>
                  </a:txBody>
                  <a:tcPr marL="6350" marR="6350" marT="6350" marB="0" anchor="ctr">
                    <a:lnL>
                      <a:noFill/>
                    </a:lnL>
                    <a:lnR>
                      <a:noFill/>
                    </a:lnR>
                    <a:lnT>
                      <a:noFill/>
                    </a:lnT>
                    <a:lnB>
                      <a:noFill/>
                    </a:lnB>
                  </a:tcPr>
                </a:tc>
                <a:extLst>
                  <a:ext uri="{0D108BD9-81ED-4DB2-BD59-A6C34878D82A}">
                    <a16:rowId xmlns:a16="http://schemas.microsoft.com/office/drawing/2014/main" val="2557506021"/>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204</a:t>
                      </a: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Midwest</a:t>
                      </a: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KS</a:t>
                      </a:r>
                    </a:p>
                  </a:txBody>
                  <a:tcPr marL="6350" marR="6350" marT="6350" marB="0" anchor="ctr">
                    <a:lnL>
                      <a:noFill/>
                    </a:lnL>
                    <a:lnR>
                      <a:noFill/>
                    </a:lnR>
                    <a:lnT>
                      <a:noFill/>
                    </a:lnT>
                    <a:lnB>
                      <a:noFill/>
                    </a:lnB>
                  </a:tcPr>
                </a:tc>
                <a:extLst>
                  <a:ext uri="{0D108BD9-81ED-4DB2-BD59-A6C34878D82A}">
                    <a16:rowId xmlns:a16="http://schemas.microsoft.com/office/drawing/2014/main" val="3613209941"/>
                  </a:ext>
                </a:extLst>
              </a:tr>
            </a:tbl>
          </a:graphicData>
        </a:graphic>
      </p:graphicFrame>
      <p:sp>
        <p:nvSpPr>
          <p:cNvPr id="9" name="文本框 8">
            <a:extLst>
              <a:ext uri="{FF2B5EF4-FFF2-40B4-BE49-F238E27FC236}">
                <a16:creationId xmlns:a16="http://schemas.microsoft.com/office/drawing/2014/main" id="{CBC831A0-926D-6C08-F3AE-BE3536721C97}"/>
              </a:ext>
            </a:extLst>
          </p:cNvPr>
          <p:cNvSpPr txBox="1"/>
          <p:nvPr/>
        </p:nvSpPr>
        <p:spPr>
          <a:xfrm>
            <a:off x="356149" y="2807177"/>
            <a:ext cx="3209876" cy="600164"/>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100" b="1" dirty="0"/>
              <a:t> key </a:t>
            </a:r>
            <a:r>
              <a:rPr lang="en-US" altLang="zh-CN" sz="1100" b="1" dirty="0" err="1">
                <a:solidFill>
                  <a:srgbClr val="C00000"/>
                </a:solidFill>
              </a:rPr>
              <a:t>area_ID</a:t>
            </a:r>
            <a:r>
              <a:rPr lang="en-US" altLang="zh-CN" sz="1100" b="1" dirty="0">
                <a:solidFill>
                  <a:srgbClr val="C00000"/>
                </a:solidFill>
              </a:rPr>
              <a:t> </a:t>
            </a:r>
            <a:r>
              <a:rPr lang="en-US" altLang="zh-CN" sz="1100" b="1" dirty="0"/>
              <a:t>is combination of region, state</a:t>
            </a:r>
          </a:p>
          <a:p>
            <a:r>
              <a:rPr lang="en-US" altLang="zh-CN" sz="1100" b="1" dirty="0">
                <a:solidFill>
                  <a:srgbClr val="C00000"/>
                </a:solidFill>
              </a:rPr>
              <a:t>201 = 2(region: Midwest)+ 01(1</a:t>
            </a:r>
            <a:r>
              <a:rPr lang="en-US" altLang="zh-CN" sz="1100" b="1" baseline="30000" dirty="0">
                <a:solidFill>
                  <a:srgbClr val="C00000"/>
                </a:solidFill>
              </a:rPr>
              <a:t>st</a:t>
            </a:r>
            <a:r>
              <a:rPr lang="en-US" altLang="zh-CN" sz="1100" b="1" dirty="0">
                <a:solidFill>
                  <a:srgbClr val="C00000"/>
                </a:solidFill>
              </a:rPr>
              <a:t> state in this region IA)</a:t>
            </a:r>
            <a:endParaRPr lang="en-US" altLang="zh-CN" sz="1100" b="1" dirty="0"/>
          </a:p>
        </p:txBody>
      </p:sp>
      <p:graphicFrame>
        <p:nvGraphicFramePr>
          <p:cNvPr id="10" name="表格 9">
            <a:extLst>
              <a:ext uri="{FF2B5EF4-FFF2-40B4-BE49-F238E27FC236}">
                <a16:creationId xmlns:a16="http://schemas.microsoft.com/office/drawing/2014/main" id="{EF15F234-1D73-73DD-56DA-1B3B3BC9C336}"/>
              </a:ext>
            </a:extLst>
          </p:cNvPr>
          <p:cNvGraphicFramePr>
            <a:graphicFrameLocks noGrp="1"/>
          </p:cNvGraphicFramePr>
          <p:nvPr>
            <p:extLst>
              <p:ext uri="{D42A27DB-BD31-4B8C-83A1-F6EECF244321}">
                <p14:modId xmlns:p14="http://schemas.microsoft.com/office/powerpoint/2010/main" val="1033570469"/>
              </p:ext>
            </p:extLst>
          </p:nvPr>
        </p:nvGraphicFramePr>
        <p:xfrm>
          <a:off x="4505305" y="1689200"/>
          <a:ext cx="3255231" cy="1586230"/>
        </p:xfrm>
        <a:graphic>
          <a:graphicData uri="http://schemas.openxmlformats.org/drawingml/2006/table">
            <a:tbl>
              <a:tblPr/>
              <a:tblGrid>
                <a:gridCol w="524062">
                  <a:extLst>
                    <a:ext uri="{9D8B030D-6E8A-4147-A177-3AD203B41FA5}">
                      <a16:colId xmlns:a16="http://schemas.microsoft.com/office/drawing/2014/main" val="4039852703"/>
                    </a:ext>
                  </a:extLst>
                </a:gridCol>
                <a:gridCol w="524062">
                  <a:extLst>
                    <a:ext uri="{9D8B030D-6E8A-4147-A177-3AD203B41FA5}">
                      <a16:colId xmlns:a16="http://schemas.microsoft.com/office/drawing/2014/main" val="2339052449"/>
                    </a:ext>
                  </a:extLst>
                </a:gridCol>
                <a:gridCol w="695390">
                  <a:extLst>
                    <a:ext uri="{9D8B030D-6E8A-4147-A177-3AD203B41FA5}">
                      <a16:colId xmlns:a16="http://schemas.microsoft.com/office/drawing/2014/main" val="4250938271"/>
                    </a:ext>
                  </a:extLst>
                </a:gridCol>
                <a:gridCol w="1511717">
                  <a:extLst>
                    <a:ext uri="{9D8B030D-6E8A-4147-A177-3AD203B41FA5}">
                      <a16:colId xmlns:a16="http://schemas.microsoft.com/office/drawing/2014/main" val="2509512678"/>
                    </a:ext>
                  </a:extLst>
                </a:gridCol>
              </a:tblGrid>
              <a:tr h="177800">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time_id</a:t>
                      </a:r>
                    </a:p>
                  </a:txBody>
                  <a:tcPr marL="6350" marR="6350" marT="6350" marB="0" anchor="ctr">
                    <a:lnL>
                      <a:noFill/>
                    </a:lnL>
                    <a:lnR>
                      <a:noFill/>
                    </a:lnR>
                    <a:lnT>
                      <a:noFill/>
                    </a:lnT>
                    <a:lnB>
                      <a:noFill/>
                    </a:lnB>
                  </a:tcPr>
                </a:tc>
                <a:tc>
                  <a:txBody>
                    <a:bodyPr/>
                    <a:lstStyle/>
                    <a:p>
                      <a:pPr algn="ctr" fontAlgn="ctr"/>
                      <a:r>
                        <a:rPr lang="en-US" sz="1100" b="1" i="0" u="none" strike="noStrike" dirty="0" err="1">
                          <a:solidFill>
                            <a:srgbClr val="000000"/>
                          </a:solidFill>
                          <a:effectLst/>
                          <a:latin typeface="等线" panose="02010600030101010101" pitchFamily="2" charset="-122"/>
                          <a:ea typeface="等线" panose="02010600030101010101" pitchFamily="2" charset="-122"/>
                        </a:rPr>
                        <a:t>area_id</a:t>
                      </a:r>
                      <a:endParaRPr lang="en-US" sz="11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source_id</a:t>
                      </a:r>
                    </a:p>
                  </a:txBody>
                  <a:tcPr marL="6350" marR="6350" marT="6350" marB="0" anchor="ctr">
                    <a:lnL>
                      <a:noFill/>
                    </a:lnL>
                    <a:lnR>
                      <a:noFill/>
                    </a:lnR>
                    <a:lnT>
                      <a:noFill/>
                    </a:lnT>
                    <a:lnB>
                      <a:noFill/>
                    </a:lnB>
                  </a:tcPr>
                </a:tc>
                <a:tc>
                  <a:txBody>
                    <a:bodyPr/>
                    <a:lstStyle/>
                    <a:p>
                      <a:pPr algn="ctr" fontAlgn="ctr"/>
                      <a:r>
                        <a:rPr lang="en-US" sz="1100" b="1" i="0" u="none" strike="noStrike" dirty="0" err="1">
                          <a:solidFill>
                            <a:srgbClr val="000000"/>
                          </a:solidFill>
                          <a:effectLst/>
                          <a:latin typeface="等线" panose="02010600030101010101" pitchFamily="2" charset="-122"/>
                          <a:ea typeface="等线" panose="02010600030101010101" pitchFamily="2" charset="-122"/>
                        </a:rPr>
                        <a:t>produced_amount</a:t>
                      </a:r>
                      <a:endParaRPr lang="en-US" sz="1100" b="1" i="0" u="none" strike="noStrike" dirty="0">
                        <a:solidFill>
                          <a:srgbClr val="000000"/>
                        </a:solidFill>
                        <a:effectLst/>
                        <a:latin typeface="等线" panose="02010600030101010101" pitchFamily="2" charset="-122"/>
                        <a:ea typeface="等线" panose="02010600030101010101" pitchFamily="2" charset="-122"/>
                      </a:endParaRPr>
                    </a:p>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_megawatts</a:t>
                      </a:r>
                    </a:p>
                  </a:txBody>
                  <a:tcPr marL="6350" marR="6350" marT="6350" marB="0" anchor="ctr">
                    <a:lnL>
                      <a:noFill/>
                    </a:lnL>
                    <a:lnR>
                      <a:noFill/>
                    </a:lnR>
                    <a:lnT>
                      <a:noFill/>
                    </a:lnT>
                    <a:lnB>
                      <a:noFill/>
                    </a:lnB>
                  </a:tcPr>
                </a:tc>
                <a:extLst>
                  <a:ext uri="{0D108BD9-81ED-4DB2-BD59-A6C34878D82A}">
                    <a16:rowId xmlns:a16="http://schemas.microsoft.com/office/drawing/2014/main" val="1089021830"/>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3846057</a:t>
                      </a:r>
                    </a:p>
                  </a:txBody>
                  <a:tcPr marL="6350" marR="6350" marT="6350" marB="0" anchor="ctr">
                    <a:lnL>
                      <a:noFill/>
                    </a:lnL>
                    <a:lnR>
                      <a:noFill/>
                    </a:lnR>
                    <a:lnT>
                      <a:noFill/>
                    </a:lnT>
                    <a:lnB>
                      <a:noFill/>
                    </a:lnB>
                  </a:tcPr>
                </a:tc>
                <a:extLst>
                  <a:ext uri="{0D108BD9-81ED-4DB2-BD59-A6C34878D82A}">
                    <a16:rowId xmlns:a16="http://schemas.microsoft.com/office/drawing/2014/main" val="1776220675"/>
                  </a:ext>
                </a:extLst>
              </a:tr>
              <a:tr h="177800">
                <a:tc>
                  <a:txBody>
                    <a:bodyPr/>
                    <a:lstStyle/>
                    <a:p>
                      <a:pPr algn="ctr" fontAlgn="ctr"/>
                      <a:r>
                        <a:rPr lang="en-US" altLang="zh-CN" sz="1100" b="0" i="0" u="none" strike="noStrike">
                          <a:solidFill>
                            <a:srgbClr val="FF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FF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FF0000"/>
                          </a:solidFill>
                          <a:effectLst/>
                          <a:latin typeface="等线" panose="02010600030101010101" pitchFamily="2" charset="-122"/>
                          <a:ea typeface="等线" panose="02010600030101010101" pitchFamily="2" charset="-122"/>
                        </a:rPr>
                        <a:t>102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FF0000"/>
                          </a:solidFill>
                          <a:effectLst/>
                          <a:latin typeface="等线" panose="02010600030101010101" pitchFamily="2" charset="-122"/>
                          <a:ea typeface="等线" panose="02010600030101010101" pitchFamily="2" charset="-122"/>
                        </a:rPr>
                        <a:t>22538</a:t>
                      </a:r>
                    </a:p>
                  </a:txBody>
                  <a:tcPr marL="6350" marR="6350" marT="6350" marB="0" anchor="ctr">
                    <a:lnL>
                      <a:noFill/>
                    </a:lnL>
                    <a:lnR>
                      <a:noFill/>
                    </a:lnR>
                    <a:lnT>
                      <a:noFill/>
                    </a:lnT>
                    <a:lnB>
                      <a:noFill/>
                    </a:lnB>
                  </a:tcPr>
                </a:tc>
                <a:extLst>
                  <a:ext uri="{0D108BD9-81ED-4DB2-BD59-A6C34878D82A}">
                    <a16:rowId xmlns:a16="http://schemas.microsoft.com/office/drawing/2014/main" val="2261769283"/>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103</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77863</a:t>
                      </a:r>
                    </a:p>
                  </a:txBody>
                  <a:tcPr marL="6350" marR="6350" marT="6350" marB="0" anchor="ctr">
                    <a:lnL>
                      <a:noFill/>
                    </a:lnL>
                    <a:lnR>
                      <a:noFill/>
                    </a:lnR>
                    <a:lnT>
                      <a:noFill/>
                    </a:lnT>
                    <a:lnB>
                      <a:noFill/>
                    </a:lnB>
                  </a:tcPr>
                </a:tc>
                <a:extLst>
                  <a:ext uri="{0D108BD9-81ED-4DB2-BD59-A6C34878D82A}">
                    <a16:rowId xmlns:a16="http://schemas.microsoft.com/office/drawing/2014/main" val="1327290423"/>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448384</a:t>
                      </a:r>
                    </a:p>
                  </a:txBody>
                  <a:tcPr marL="6350" marR="6350" marT="6350" marB="0" anchor="ctr">
                    <a:lnL>
                      <a:noFill/>
                    </a:lnL>
                    <a:lnR>
                      <a:noFill/>
                    </a:lnR>
                    <a:lnT>
                      <a:noFill/>
                    </a:lnT>
                    <a:lnB>
                      <a:noFill/>
                    </a:lnB>
                  </a:tcPr>
                </a:tc>
                <a:extLst>
                  <a:ext uri="{0D108BD9-81ED-4DB2-BD59-A6C34878D82A}">
                    <a16:rowId xmlns:a16="http://schemas.microsoft.com/office/drawing/2014/main" val="779744659"/>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68444</a:t>
                      </a:r>
                    </a:p>
                  </a:txBody>
                  <a:tcPr marL="6350" marR="6350" marT="6350" marB="0" anchor="ctr">
                    <a:lnL>
                      <a:noFill/>
                    </a:lnL>
                    <a:lnR>
                      <a:noFill/>
                    </a:lnR>
                    <a:lnT>
                      <a:noFill/>
                    </a:lnT>
                    <a:lnB>
                      <a:noFill/>
                    </a:lnB>
                  </a:tcPr>
                </a:tc>
                <a:extLst>
                  <a:ext uri="{0D108BD9-81ED-4DB2-BD59-A6C34878D82A}">
                    <a16:rowId xmlns:a16="http://schemas.microsoft.com/office/drawing/2014/main" val="1306925056"/>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302</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737823</a:t>
                      </a:r>
                    </a:p>
                  </a:txBody>
                  <a:tcPr marL="6350" marR="6350" marT="6350" marB="0" anchor="ctr">
                    <a:lnL>
                      <a:noFill/>
                    </a:lnL>
                    <a:lnR>
                      <a:noFill/>
                    </a:lnR>
                    <a:lnT>
                      <a:noFill/>
                    </a:lnT>
                    <a:lnB>
                      <a:noFill/>
                    </a:lnB>
                  </a:tcPr>
                </a:tc>
                <a:extLst>
                  <a:ext uri="{0D108BD9-81ED-4DB2-BD59-A6C34878D82A}">
                    <a16:rowId xmlns:a16="http://schemas.microsoft.com/office/drawing/2014/main" val="2583988741"/>
                  </a:ext>
                </a:extLst>
              </a:tr>
              <a:tr h="177800">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2010101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6350" marR="6350" marT="635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304</a:t>
                      </a:r>
                    </a:p>
                  </a:txBody>
                  <a:tcPr marL="6350" marR="6350" marT="635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10137</a:t>
                      </a:r>
                    </a:p>
                  </a:txBody>
                  <a:tcPr marL="6350" marR="6350" marT="6350" marB="0" anchor="ctr">
                    <a:lnL>
                      <a:noFill/>
                    </a:lnL>
                    <a:lnR>
                      <a:noFill/>
                    </a:lnR>
                    <a:lnT>
                      <a:noFill/>
                    </a:lnT>
                    <a:lnB>
                      <a:noFill/>
                    </a:lnB>
                  </a:tcPr>
                </a:tc>
                <a:extLst>
                  <a:ext uri="{0D108BD9-81ED-4DB2-BD59-A6C34878D82A}">
                    <a16:rowId xmlns:a16="http://schemas.microsoft.com/office/drawing/2014/main" val="2604655294"/>
                  </a:ext>
                </a:extLst>
              </a:tr>
            </a:tbl>
          </a:graphicData>
        </a:graphic>
      </p:graphicFrame>
      <p:cxnSp>
        <p:nvCxnSpPr>
          <p:cNvPr id="14" name="直接箭头连接符 13">
            <a:extLst>
              <a:ext uri="{FF2B5EF4-FFF2-40B4-BE49-F238E27FC236}">
                <a16:creationId xmlns:a16="http://schemas.microsoft.com/office/drawing/2014/main" id="{0EFA2E5B-311F-C2C9-4718-5E382A38072D}"/>
              </a:ext>
            </a:extLst>
          </p:cNvPr>
          <p:cNvCxnSpPr>
            <a:cxnSpLocks/>
          </p:cNvCxnSpPr>
          <p:nvPr/>
        </p:nvCxnSpPr>
        <p:spPr>
          <a:xfrm>
            <a:off x="1350169" y="1383229"/>
            <a:ext cx="3071812" cy="9087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26D6DAA-9937-A102-0153-85E8E0FA8BD1}"/>
              </a:ext>
            </a:extLst>
          </p:cNvPr>
          <p:cNvCxnSpPr>
            <a:cxnSpLocks/>
          </p:cNvCxnSpPr>
          <p:nvPr/>
        </p:nvCxnSpPr>
        <p:spPr>
          <a:xfrm flipV="1">
            <a:off x="1214438" y="2421731"/>
            <a:ext cx="3890166" cy="31774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F1A3B65-566F-2100-F0F4-08ADECA0A11A}"/>
              </a:ext>
            </a:extLst>
          </p:cNvPr>
          <p:cNvCxnSpPr>
            <a:cxnSpLocks/>
          </p:cNvCxnSpPr>
          <p:nvPr/>
        </p:nvCxnSpPr>
        <p:spPr>
          <a:xfrm flipH="1" flipV="1">
            <a:off x="6166146" y="2373681"/>
            <a:ext cx="2144518" cy="8159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C1888E8-1BAB-AF0F-9A0C-634416930D01}"/>
              </a:ext>
            </a:extLst>
          </p:cNvPr>
          <p:cNvSpPr txBox="1"/>
          <p:nvPr/>
        </p:nvSpPr>
        <p:spPr>
          <a:xfrm>
            <a:off x="4129472" y="3933943"/>
            <a:ext cx="3757316" cy="1169551"/>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sz="1400" b="1" dirty="0"/>
              <a:t> design the </a:t>
            </a:r>
            <a:r>
              <a:rPr lang="en-US" altLang="zh-CN" sz="1400" b="1" dirty="0">
                <a:solidFill>
                  <a:srgbClr val="C00000"/>
                </a:solidFill>
              </a:rPr>
              <a:t>primary key </a:t>
            </a:r>
            <a:r>
              <a:rPr lang="en-US" altLang="zh-CN" sz="1400" b="1" dirty="0"/>
              <a:t>in dimension table </a:t>
            </a:r>
            <a:r>
              <a:rPr lang="en-US" altLang="zh-CN" sz="1400" b="1" dirty="0">
                <a:solidFill>
                  <a:srgbClr val="C00000"/>
                </a:solidFill>
              </a:rPr>
              <a:t>with related meaning </a:t>
            </a:r>
            <a:r>
              <a:rPr lang="en-US" altLang="zh-CN" sz="1400" b="1" dirty="0"/>
              <a:t>will be easier to do group, extract, slice, dice…analysis the dataset. And also easier understand the fact table   </a:t>
            </a:r>
            <a:endParaRPr lang="en-US" altLang="zh-CN" sz="1400" b="1" dirty="0">
              <a:solidFill>
                <a:srgbClr val="C00000"/>
              </a:solidFill>
            </a:endParaRPr>
          </a:p>
        </p:txBody>
      </p:sp>
      <p:sp>
        <p:nvSpPr>
          <p:cNvPr id="30" name="矩形: 圆角 29">
            <a:extLst>
              <a:ext uri="{FF2B5EF4-FFF2-40B4-BE49-F238E27FC236}">
                <a16:creationId xmlns:a16="http://schemas.microsoft.com/office/drawing/2014/main" id="{D48241C8-1C99-B2CE-6434-84F22133FEA9}"/>
              </a:ext>
            </a:extLst>
          </p:cNvPr>
          <p:cNvSpPr/>
          <p:nvPr/>
        </p:nvSpPr>
        <p:spPr>
          <a:xfrm>
            <a:off x="3943350" y="1435894"/>
            <a:ext cx="3943438" cy="38433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510B1793-3B98-A25A-5A17-C2068D9BEAD5}"/>
              </a:ext>
            </a:extLst>
          </p:cNvPr>
          <p:cNvSpPr txBox="1"/>
          <p:nvPr/>
        </p:nvSpPr>
        <p:spPr>
          <a:xfrm>
            <a:off x="4736152" y="1121619"/>
            <a:ext cx="2693348" cy="261610"/>
          </a:xfrm>
          <a:prstGeom prst="rect">
            <a:avLst/>
          </a:prstGeom>
          <a:noFill/>
        </p:spPr>
        <p:txBody>
          <a:bodyPr wrap="square" rtlCol="0">
            <a:spAutoFit/>
          </a:bodyPr>
          <a:lstStyle/>
          <a:p>
            <a:pPr algn="ctr"/>
            <a:r>
              <a:rPr lang="en-US" altLang="zh-CN" sz="1100" b="1" i="1" dirty="0">
                <a:solidFill>
                  <a:srgbClr val="FF0000"/>
                </a:solidFill>
                <a:latin typeface="Arial" panose="020B0604020202020204" pitchFamily="34" charset="0"/>
                <a:cs typeface="Arial" panose="020B0604020202020204" pitchFamily="34" charset="0"/>
              </a:rPr>
              <a:t>PRODUCTION fact table</a:t>
            </a:r>
            <a:endParaRPr lang="zh-CN" altLang="en-US" sz="1100" b="1"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34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3CC0E46-317A-1520-A2A0-6B51077A1F36}"/>
              </a:ext>
            </a:extLst>
          </p:cNvPr>
          <p:cNvPicPr>
            <a:picLocks noChangeAspect="1"/>
          </p:cNvPicPr>
          <p:nvPr/>
        </p:nvPicPr>
        <p:blipFill>
          <a:blip r:embed="rId3"/>
          <a:stretch>
            <a:fillRect/>
          </a:stretch>
        </p:blipFill>
        <p:spPr>
          <a:xfrm>
            <a:off x="1222104" y="1064523"/>
            <a:ext cx="8878630" cy="5242822"/>
          </a:xfrm>
          <a:prstGeom prst="rect">
            <a:avLst/>
          </a:prstGeom>
        </p:spPr>
      </p:pic>
      <p:sp>
        <p:nvSpPr>
          <p:cNvPr id="6" name="文本框 5">
            <a:extLst>
              <a:ext uri="{FF2B5EF4-FFF2-40B4-BE49-F238E27FC236}">
                <a16:creationId xmlns:a16="http://schemas.microsoft.com/office/drawing/2014/main" id="{C8359E40-BC6D-A161-C621-8E69D1CD92DB}"/>
              </a:ext>
            </a:extLst>
          </p:cNvPr>
          <p:cNvSpPr txBox="1"/>
          <p:nvPr/>
        </p:nvSpPr>
        <p:spPr>
          <a:xfrm>
            <a:off x="934360" y="1483736"/>
            <a:ext cx="2283096"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Electricity Production </a:t>
            </a:r>
          </a:p>
          <a:p>
            <a:r>
              <a:rPr lang="en-US" altLang="zh-CN" dirty="0">
                <a:solidFill>
                  <a:srgbClr val="FF0000"/>
                </a:solidFill>
              </a:rPr>
              <a:t>fact table</a:t>
            </a:r>
          </a:p>
        </p:txBody>
      </p:sp>
      <p:sp>
        <p:nvSpPr>
          <p:cNvPr id="7" name="文本框 6">
            <a:extLst>
              <a:ext uri="{FF2B5EF4-FFF2-40B4-BE49-F238E27FC236}">
                <a16:creationId xmlns:a16="http://schemas.microsoft.com/office/drawing/2014/main" id="{1A642387-6210-BDF3-75B0-5237C37F839C}"/>
              </a:ext>
            </a:extLst>
          </p:cNvPr>
          <p:cNvSpPr txBox="1"/>
          <p:nvPr/>
        </p:nvSpPr>
        <p:spPr>
          <a:xfrm>
            <a:off x="7495904" y="1382134"/>
            <a:ext cx="2215363" cy="584775"/>
          </a:xfrm>
          <a:prstGeom prst="rect">
            <a:avLst/>
          </a:prstGeom>
          <a:noFill/>
        </p:spPr>
        <p:txBody>
          <a:bodyPr wrap="square" rtlCol="0">
            <a:spAutoFit/>
          </a:bodyPr>
          <a:lstStyle>
            <a:defPPr>
              <a:defRPr lang="zh-CN"/>
            </a:defPPr>
            <a:lvl1pPr algn="ctr">
              <a:defRPr sz="1600" i="1">
                <a:latin typeface="Arial" panose="020B0604020202020204" pitchFamily="34" charset="0"/>
                <a:cs typeface="Arial" panose="020B0604020202020204" pitchFamily="34" charset="0"/>
              </a:defRPr>
            </a:lvl1pPr>
          </a:lstStyle>
          <a:p>
            <a:r>
              <a:rPr lang="en-US" altLang="zh-CN" dirty="0">
                <a:solidFill>
                  <a:srgbClr val="FF0000"/>
                </a:solidFill>
              </a:rPr>
              <a:t>Electricity Usage  </a:t>
            </a:r>
          </a:p>
          <a:p>
            <a:r>
              <a:rPr lang="en-US" altLang="zh-CN" dirty="0">
                <a:solidFill>
                  <a:srgbClr val="FF0000"/>
                </a:solidFill>
              </a:rPr>
              <a:t>fact table</a:t>
            </a:r>
          </a:p>
        </p:txBody>
      </p:sp>
      <p:sp>
        <p:nvSpPr>
          <p:cNvPr id="9" name="文本框 8">
            <a:extLst>
              <a:ext uri="{FF2B5EF4-FFF2-40B4-BE49-F238E27FC236}">
                <a16:creationId xmlns:a16="http://schemas.microsoft.com/office/drawing/2014/main" id="{61786405-901F-DC19-AE88-3FDC11E306C2}"/>
              </a:ext>
            </a:extLst>
          </p:cNvPr>
          <p:cNvSpPr txBox="1"/>
          <p:nvPr/>
        </p:nvSpPr>
        <p:spPr>
          <a:xfrm>
            <a:off x="271590" y="165990"/>
            <a:ext cx="12058775" cy="461665"/>
          </a:xfrm>
          <a:prstGeom prst="rect">
            <a:avLst/>
          </a:prstGeom>
          <a:noFill/>
        </p:spPr>
        <p:txBody>
          <a:bodyPr wrap="square">
            <a:spAutoFit/>
          </a:bodyPr>
          <a:lstStyle/>
          <a:p>
            <a:r>
              <a:rPr lang="en-US" altLang="zh-CN" sz="2400" b="1" dirty="0">
                <a:latin typeface="Arial" panose="020B0604020202020204" pitchFamily="34" charset="0"/>
                <a:cs typeface="Arial" panose="020B0604020202020204" pitchFamily="34" charset="0"/>
              </a:rPr>
              <a:t>US electricity data cube Fact constellation after implementation in database</a:t>
            </a:r>
          </a:p>
        </p:txBody>
      </p:sp>
    </p:spTree>
    <p:extLst>
      <p:ext uri="{BB962C8B-B14F-4D97-AF65-F5344CB8AC3E}">
        <p14:creationId xmlns:p14="http://schemas.microsoft.com/office/powerpoint/2010/main" val="18214126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3811</TotalTime>
  <Words>1568</Words>
  <Application>Microsoft Office PowerPoint</Application>
  <PresentationFormat>Widescreen</PresentationFormat>
  <Paragraphs>433</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等线</vt:lpstr>
      <vt:lpstr>等线 Light</vt:lpstr>
      <vt:lpstr>Arial</vt:lpstr>
      <vt:lpstr>Calibri</vt:lpstr>
      <vt:lpstr>Calibri Light</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HONGJIN ZI</dc:creator>
  <cp:lastModifiedBy>王 源鹏</cp:lastModifiedBy>
  <cp:revision>542</cp:revision>
  <dcterms:created xsi:type="dcterms:W3CDTF">2023-09-29T19:33:55Z</dcterms:created>
  <dcterms:modified xsi:type="dcterms:W3CDTF">2023-12-08T05:56:11Z</dcterms:modified>
</cp:coreProperties>
</file>