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60" r:id="rId6"/>
    <p:sldId id="263" r:id="rId7"/>
    <p:sldId id="265"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4" d="100"/>
          <a:sy n="54" d="100"/>
        </p:scale>
        <p:origin x="10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zuardi Al-Muzaki" userId="626ae20028a9ca27" providerId="LiveId" clId="{423ABBD5-410C-4215-A3EE-DCBCF355F19E}"/>
    <pc:docChg chg="undo custSel modSld">
      <pc:chgData name="Lazuardi Al-Muzaki" userId="626ae20028a9ca27" providerId="LiveId" clId="{423ABBD5-410C-4215-A3EE-DCBCF355F19E}" dt="2024-06-11T06:52:07.930" v="287" actId="1076"/>
      <pc:docMkLst>
        <pc:docMk/>
      </pc:docMkLst>
      <pc:sldChg chg="modSp mod">
        <pc:chgData name="Lazuardi Al-Muzaki" userId="626ae20028a9ca27" providerId="LiveId" clId="{423ABBD5-410C-4215-A3EE-DCBCF355F19E}" dt="2024-06-11T06:52:07.930" v="287" actId="1076"/>
        <pc:sldMkLst>
          <pc:docMk/>
          <pc:sldMk cId="488350597" sldId="269"/>
        </pc:sldMkLst>
        <pc:spChg chg="mod">
          <ac:chgData name="Lazuardi Al-Muzaki" userId="626ae20028a9ca27" providerId="LiveId" clId="{423ABBD5-410C-4215-A3EE-DCBCF355F19E}" dt="2024-06-11T06:52:04.757" v="286" actId="27636"/>
          <ac:spMkLst>
            <pc:docMk/>
            <pc:sldMk cId="488350597" sldId="269"/>
            <ac:spMk id="3" creationId="{D7F15C4C-FF70-8BB6-6FAA-8C8981244BD1}"/>
          </ac:spMkLst>
        </pc:spChg>
        <pc:picChg chg="mod">
          <ac:chgData name="Lazuardi Al-Muzaki" userId="626ae20028a9ca27" providerId="LiveId" clId="{423ABBD5-410C-4215-A3EE-DCBCF355F19E}" dt="2024-06-11T06:52:07.930" v="287" actId="1076"/>
          <ac:picMkLst>
            <pc:docMk/>
            <pc:sldMk cId="488350597" sldId="269"/>
            <ac:picMk id="6" creationId="{C849B521-B0B6-C56E-2488-956057E5E93D}"/>
          </ac:picMkLst>
        </pc:picChg>
      </pc:sldChg>
    </pc:docChg>
  </pc:docChgLst>
  <pc:docChgLst>
    <pc:chgData name="Lazuardi Al-Muzaki" userId="626ae20028a9ca27" providerId="LiveId" clId="{FEFE8C1A-297E-43C4-96CB-5BC88F3F1830}"/>
    <pc:docChg chg="custSel addSld modSld sldOrd">
      <pc:chgData name="Lazuardi Al-Muzaki" userId="626ae20028a9ca27" providerId="LiveId" clId="{FEFE8C1A-297E-43C4-96CB-5BC88F3F1830}" dt="2024-05-27T06:15:47.910" v="361" actId="20577"/>
      <pc:docMkLst>
        <pc:docMk/>
      </pc:docMkLst>
      <pc:sldChg chg="addSp delSp modSp add mod ord">
        <pc:chgData name="Lazuardi Al-Muzaki" userId="626ae20028a9ca27" providerId="LiveId" clId="{FEFE8C1A-297E-43C4-96CB-5BC88F3F1830}" dt="2024-05-27T06:15:47.910" v="361" actId="20577"/>
        <pc:sldMkLst>
          <pc:docMk/>
          <pc:sldMk cId="488350597" sldId="269"/>
        </pc:sldMkLst>
        <pc:spChg chg="mod">
          <ac:chgData name="Lazuardi Al-Muzaki" userId="626ae20028a9ca27" providerId="LiveId" clId="{FEFE8C1A-297E-43C4-96CB-5BC88F3F1830}" dt="2024-05-27T06:13:48.028" v="31" actId="20577"/>
          <ac:spMkLst>
            <pc:docMk/>
            <pc:sldMk cId="488350597" sldId="269"/>
            <ac:spMk id="2" creationId="{0D67D830-66F4-2461-A0FA-B77DA42AAF8F}"/>
          </ac:spMkLst>
        </pc:spChg>
        <pc:spChg chg="mod">
          <ac:chgData name="Lazuardi Al-Muzaki" userId="626ae20028a9ca27" providerId="LiveId" clId="{FEFE8C1A-297E-43C4-96CB-5BC88F3F1830}" dt="2024-05-27T06:15:47.910" v="361" actId="20577"/>
          <ac:spMkLst>
            <pc:docMk/>
            <pc:sldMk cId="488350597" sldId="269"/>
            <ac:spMk id="3" creationId="{D7F15C4C-FF70-8BB6-6FAA-8C8981244BD1}"/>
          </ac:spMkLst>
        </pc:spChg>
        <pc:picChg chg="del">
          <ac:chgData name="Lazuardi Al-Muzaki" userId="626ae20028a9ca27" providerId="LiveId" clId="{FEFE8C1A-297E-43C4-96CB-5BC88F3F1830}" dt="2024-05-27T06:13:49.496" v="32" actId="478"/>
          <ac:picMkLst>
            <pc:docMk/>
            <pc:sldMk cId="488350597" sldId="269"/>
            <ac:picMk id="5" creationId="{6F23C0D6-9334-9A68-63EE-7C77F1212371}"/>
          </ac:picMkLst>
        </pc:picChg>
        <pc:picChg chg="add mod">
          <ac:chgData name="Lazuardi Al-Muzaki" userId="626ae20028a9ca27" providerId="LiveId" clId="{FEFE8C1A-297E-43C4-96CB-5BC88F3F1830}" dt="2024-05-27T06:14:57.137" v="205" actId="1076"/>
          <ac:picMkLst>
            <pc:docMk/>
            <pc:sldMk cId="488350597" sldId="269"/>
            <ac:picMk id="6" creationId="{C849B521-B0B6-C56E-2488-956057E5E93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6BD9C-BE82-7ED0-38CF-06968D610F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C8F716-DB76-8438-E2C0-5F6DE50C6B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7E6333-959F-73BD-38A2-0E73B96336C3}"/>
              </a:ext>
            </a:extLst>
          </p:cNvPr>
          <p:cNvSpPr>
            <a:spLocks noGrp="1"/>
          </p:cNvSpPr>
          <p:nvPr>
            <p:ph type="dt" sz="half" idx="10"/>
          </p:nvPr>
        </p:nvSpPr>
        <p:spPr/>
        <p:txBody>
          <a:bodyPr/>
          <a:lstStyle/>
          <a:p>
            <a:fld id="{BBB97066-3F8B-4BC0-8319-19DCF716369D}" type="datetimeFigureOut">
              <a:rPr lang="en-US" smtClean="0"/>
              <a:t>6/11/2024</a:t>
            </a:fld>
            <a:endParaRPr lang="en-US"/>
          </a:p>
        </p:txBody>
      </p:sp>
      <p:sp>
        <p:nvSpPr>
          <p:cNvPr id="5" name="Footer Placeholder 4">
            <a:extLst>
              <a:ext uri="{FF2B5EF4-FFF2-40B4-BE49-F238E27FC236}">
                <a16:creationId xmlns:a16="http://schemas.microsoft.com/office/drawing/2014/main" id="{A3429807-1301-79AA-F085-4BE45A8E66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D5F775-6D14-A231-F641-B447A1D1AE25}"/>
              </a:ext>
            </a:extLst>
          </p:cNvPr>
          <p:cNvSpPr>
            <a:spLocks noGrp="1"/>
          </p:cNvSpPr>
          <p:nvPr>
            <p:ph type="sldNum" sz="quarter" idx="12"/>
          </p:nvPr>
        </p:nvSpPr>
        <p:spPr/>
        <p:txBody>
          <a:bodyPr/>
          <a:lstStyle/>
          <a:p>
            <a:fld id="{C477779D-7E5C-43A7-9C23-4FA5D5A3CAB1}" type="slidenum">
              <a:rPr lang="en-US" smtClean="0"/>
              <a:t>‹#›</a:t>
            </a:fld>
            <a:endParaRPr lang="en-US"/>
          </a:p>
        </p:txBody>
      </p:sp>
    </p:spTree>
    <p:extLst>
      <p:ext uri="{BB962C8B-B14F-4D97-AF65-F5344CB8AC3E}">
        <p14:creationId xmlns:p14="http://schemas.microsoft.com/office/powerpoint/2010/main" val="2177103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B3F42-94B2-5AED-ADFD-CEEFE51E40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2E379C-8B15-750F-9AC8-875AF696FF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64249-BDDD-3BCF-68D6-07CAAA2524A0}"/>
              </a:ext>
            </a:extLst>
          </p:cNvPr>
          <p:cNvSpPr>
            <a:spLocks noGrp="1"/>
          </p:cNvSpPr>
          <p:nvPr>
            <p:ph type="dt" sz="half" idx="10"/>
          </p:nvPr>
        </p:nvSpPr>
        <p:spPr/>
        <p:txBody>
          <a:bodyPr/>
          <a:lstStyle/>
          <a:p>
            <a:fld id="{BBB97066-3F8B-4BC0-8319-19DCF716369D}" type="datetimeFigureOut">
              <a:rPr lang="en-US" smtClean="0"/>
              <a:t>6/11/2024</a:t>
            </a:fld>
            <a:endParaRPr lang="en-US"/>
          </a:p>
        </p:txBody>
      </p:sp>
      <p:sp>
        <p:nvSpPr>
          <p:cNvPr id="5" name="Footer Placeholder 4">
            <a:extLst>
              <a:ext uri="{FF2B5EF4-FFF2-40B4-BE49-F238E27FC236}">
                <a16:creationId xmlns:a16="http://schemas.microsoft.com/office/drawing/2014/main" id="{F711DDA7-3818-6555-FEBA-0BE0FA9C34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027C6D-7DAE-8034-C808-74551EAB7B2A}"/>
              </a:ext>
            </a:extLst>
          </p:cNvPr>
          <p:cNvSpPr>
            <a:spLocks noGrp="1"/>
          </p:cNvSpPr>
          <p:nvPr>
            <p:ph type="sldNum" sz="quarter" idx="12"/>
          </p:nvPr>
        </p:nvSpPr>
        <p:spPr/>
        <p:txBody>
          <a:bodyPr/>
          <a:lstStyle/>
          <a:p>
            <a:fld id="{C477779D-7E5C-43A7-9C23-4FA5D5A3CAB1}" type="slidenum">
              <a:rPr lang="en-US" smtClean="0"/>
              <a:t>‹#›</a:t>
            </a:fld>
            <a:endParaRPr lang="en-US"/>
          </a:p>
        </p:txBody>
      </p:sp>
    </p:spTree>
    <p:extLst>
      <p:ext uri="{BB962C8B-B14F-4D97-AF65-F5344CB8AC3E}">
        <p14:creationId xmlns:p14="http://schemas.microsoft.com/office/powerpoint/2010/main" val="2981587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4A2561-BC37-5A7F-CAB4-D17F59EDB2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EDC6ED-D276-CB83-789D-514EB8C9F5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88A3E-9A57-6FBC-2988-0D5491A3DE12}"/>
              </a:ext>
            </a:extLst>
          </p:cNvPr>
          <p:cNvSpPr>
            <a:spLocks noGrp="1"/>
          </p:cNvSpPr>
          <p:nvPr>
            <p:ph type="dt" sz="half" idx="10"/>
          </p:nvPr>
        </p:nvSpPr>
        <p:spPr/>
        <p:txBody>
          <a:bodyPr/>
          <a:lstStyle/>
          <a:p>
            <a:fld id="{BBB97066-3F8B-4BC0-8319-19DCF716369D}" type="datetimeFigureOut">
              <a:rPr lang="en-US" smtClean="0"/>
              <a:t>6/11/2024</a:t>
            </a:fld>
            <a:endParaRPr lang="en-US"/>
          </a:p>
        </p:txBody>
      </p:sp>
      <p:sp>
        <p:nvSpPr>
          <p:cNvPr id="5" name="Footer Placeholder 4">
            <a:extLst>
              <a:ext uri="{FF2B5EF4-FFF2-40B4-BE49-F238E27FC236}">
                <a16:creationId xmlns:a16="http://schemas.microsoft.com/office/drawing/2014/main" id="{D10A721B-312B-05B6-7071-25FA9E32B2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0695B4-B661-91EE-5718-AFEB24176BCB}"/>
              </a:ext>
            </a:extLst>
          </p:cNvPr>
          <p:cNvSpPr>
            <a:spLocks noGrp="1"/>
          </p:cNvSpPr>
          <p:nvPr>
            <p:ph type="sldNum" sz="quarter" idx="12"/>
          </p:nvPr>
        </p:nvSpPr>
        <p:spPr/>
        <p:txBody>
          <a:bodyPr/>
          <a:lstStyle/>
          <a:p>
            <a:fld id="{C477779D-7E5C-43A7-9C23-4FA5D5A3CAB1}" type="slidenum">
              <a:rPr lang="en-US" smtClean="0"/>
              <a:t>‹#›</a:t>
            </a:fld>
            <a:endParaRPr lang="en-US"/>
          </a:p>
        </p:txBody>
      </p:sp>
    </p:spTree>
    <p:extLst>
      <p:ext uri="{BB962C8B-B14F-4D97-AF65-F5344CB8AC3E}">
        <p14:creationId xmlns:p14="http://schemas.microsoft.com/office/powerpoint/2010/main" val="3271942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736F-024E-A501-7F6F-1C2F4333C6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9D3B79-3FA8-183F-2CB5-4D5D885469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C7C0FB-0654-AD89-5B98-E15EF04E2DC8}"/>
              </a:ext>
            </a:extLst>
          </p:cNvPr>
          <p:cNvSpPr>
            <a:spLocks noGrp="1"/>
          </p:cNvSpPr>
          <p:nvPr>
            <p:ph type="dt" sz="half" idx="10"/>
          </p:nvPr>
        </p:nvSpPr>
        <p:spPr/>
        <p:txBody>
          <a:bodyPr/>
          <a:lstStyle/>
          <a:p>
            <a:fld id="{BBB97066-3F8B-4BC0-8319-19DCF716369D}" type="datetimeFigureOut">
              <a:rPr lang="en-US" smtClean="0"/>
              <a:t>6/11/2024</a:t>
            </a:fld>
            <a:endParaRPr lang="en-US"/>
          </a:p>
        </p:txBody>
      </p:sp>
      <p:sp>
        <p:nvSpPr>
          <p:cNvPr id="5" name="Footer Placeholder 4">
            <a:extLst>
              <a:ext uri="{FF2B5EF4-FFF2-40B4-BE49-F238E27FC236}">
                <a16:creationId xmlns:a16="http://schemas.microsoft.com/office/drawing/2014/main" id="{3F1FC85A-14A1-999E-EA2A-1FE5FC39F1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05EC7-5A48-118A-E3BB-0639F03AFADD}"/>
              </a:ext>
            </a:extLst>
          </p:cNvPr>
          <p:cNvSpPr>
            <a:spLocks noGrp="1"/>
          </p:cNvSpPr>
          <p:nvPr>
            <p:ph type="sldNum" sz="quarter" idx="12"/>
          </p:nvPr>
        </p:nvSpPr>
        <p:spPr/>
        <p:txBody>
          <a:bodyPr/>
          <a:lstStyle/>
          <a:p>
            <a:fld id="{C477779D-7E5C-43A7-9C23-4FA5D5A3CAB1}" type="slidenum">
              <a:rPr lang="en-US" smtClean="0"/>
              <a:t>‹#›</a:t>
            </a:fld>
            <a:endParaRPr lang="en-US"/>
          </a:p>
        </p:txBody>
      </p:sp>
    </p:spTree>
    <p:extLst>
      <p:ext uri="{BB962C8B-B14F-4D97-AF65-F5344CB8AC3E}">
        <p14:creationId xmlns:p14="http://schemas.microsoft.com/office/powerpoint/2010/main" val="1769032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B762-6D4A-BB94-A7B4-EC6548F992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D6F511-90A9-CFBB-A973-152FB1F6A1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1158E0-EA62-BF27-A1E9-02A6B5F4C8D1}"/>
              </a:ext>
            </a:extLst>
          </p:cNvPr>
          <p:cNvSpPr>
            <a:spLocks noGrp="1"/>
          </p:cNvSpPr>
          <p:nvPr>
            <p:ph type="dt" sz="half" idx="10"/>
          </p:nvPr>
        </p:nvSpPr>
        <p:spPr/>
        <p:txBody>
          <a:bodyPr/>
          <a:lstStyle/>
          <a:p>
            <a:fld id="{BBB97066-3F8B-4BC0-8319-19DCF716369D}" type="datetimeFigureOut">
              <a:rPr lang="en-US" smtClean="0"/>
              <a:t>6/11/2024</a:t>
            </a:fld>
            <a:endParaRPr lang="en-US"/>
          </a:p>
        </p:txBody>
      </p:sp>
      <p:sp>
        <p:nvSpPr>
          <p:cNvPr id="5" name="Footer Placeholder 4">
            <a:extLst>
              <a:ext uri="{FF2B5EF4-FFF2-40B4-BE49-F238E27FC236}">
                <a16:creationId xmlns:a16="http://schemas.microsoft.com/office/drawing/2014/main" id="{F756C39D-ECBB-2F58-B212-10D3377B7D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F6D00F-7ED5-599E-B8E9-3CCD4DA5CDAD}"/>
              </a:ext>
            </a:extLst>
          </p:cNvPr>
          <p:cNvSpPr>
            <a:spLocks noGrp="1"/>
          </p:cNvSpPr>
          <p:nvPr>
            <p:ph type="sldNum" sz="quarter" idx="12"/>
          </p:nvPr>
        </p:nvSpPr>
        <p:spPr/>
        <p:txBody>
          <a:bodyPr/>
          <a:lstStyle/>
          <a:p>
            <a:fld id="{C477779D-7E5C-43A7-9C23-4FA5D5A3CAB1}" type="slidenum">
              <a:rPr lang="en-US" smtClean="0"/>
              <a:t>‹#›</a:t>
            </a:fld>
            <a:endParaRPr lang="en-US"/>
          </a:p>
        </p:txBody>
      </p:sp>
    </p:spTree>
    <p:extLst>
      <p:ext uri="{BB962C8B-B14F-4D97-AF65-F5344CB8AC3E}">
        <p14:creationId xmlns:p14="http://schemas.microsoft.com/office/powerpoint/2010/main" val="615770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60E1-6AB5-CDD6-B4EB-E11A9CD9B0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8E72DA-9302-52E2-6BA2-8E132E2F46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AA6C0B-EF15-9AAC-35C3-FF4B3C4032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58E3D8-F9DC-0217-27B6-F8EE78DCF092}"/>
              </a:ext>
            </a:extLst>
          </p:cNvPr>
          <p:cNvSpPr>
            <a:spLocks noGrp="1"/>
          </p:cNvSpPr>
          <p:nvPr>
            <p:ph type="dt" sz="half" idx="10"/>
          </p:nvPr>
        </p:nvSpPr>
        <p:spPr/>
        <p:txBody>
          <a:bodyPr/>
          <a:lstStyle/>
          <a:p>
            <a:fld id="{BBB97066-3F8B-4BC0-8319-19DCF716369D}" type="datetimeFigureOut">
              <a:rPr lang="en-US" smtClean="0"/>
              <a:t>6/11/2024</a:t>
            </a:fld>
            <a:endParaRPr lang="en-US"/>
          </a:p>
        </p:txBody>
      </p:sp>
      <p:sp>
        <p:nvSpPr>
          <p:cNvPr id="6" name="Footer Placeholder 5">
            <a:extLst>
              <a:ext uri="{FF2B5EF4-FFF2-40B4-BE49-F238E27FC236}">
                <a16:creationId xmlns:a16="http://schemas.microsoft.com/office/drawing/2014/main" id="{2DE1BADE-B220-8CCF-980D-660ABE6040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0B8B1C-BFE6-646C-DCCA-93E190C216C3}"/>
              </a:ext>
            </a:extLst>
          </p:cNvPr>
          <p:cNvSpPr>
            <a:spLocks noGrp="1"/>
          </p:cNvSpPr>
          <p:nvPr>
            <p:ph type="sldNum" sz="quarter" idx="12"/>
          </p:nvPr>
        </p:nvSpPr>
        <p:spPr/>
        <p:txBody>
          <a:bodyPr/>
          <a:lstStyle/>
          <a:p>
            <a:fld id="{C477779D-7E5C-43A7-9C23-4FA5D5A3CAB1}" type="slidenum">
              <a:rPr lang="en-US" smtClean="0"/>
              <a:t>‹#›</a:t>
            </a:fld>
            <a:endParaRPr lang="en-US"/>
          </a:p>
        </p:txBody>
      </p:sp>
    </p:spTree>
    <p:extLst>
      <p:ext uri="{BB962C8B-B14F-4D97-AF65-F5344CB8AC3E}">
        <p14:creationId xmlns:p14="http://schemas.microsoft.com/office/powerpoint/2010/main" val="717064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41E99-A39C-E363-273B-6C2644B459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E82C31-26FB-748C-DAA7-E0180F32F0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DFEFB3-5C55-A438-5940-15B5B1197A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C41774-8F29-BD73-1EB1-465A482D14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DE307A-B8DD-DCC9-1F18-AE00C4191B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92C66B-62D3-BEBA-8FEA-5CB63AC94803}"/>
              </a:ext>
            </a:extLst>
          </p:cNvPr>
          <p:cNvSpPr>
            <a:spLocks noGrp="1"/>
          </p:cNvSpPr>
          <p:nvPr>
            <p:ph type="dt" sz="half" idx="10"/>
          </p:nvPr>
        </p:nvSpPr>
        <p:spPr/>
        <p:txBody>
          <a:bodyPr/>
          <a:lstStyle/>
          <a:p>
            <a:fld id="{BBB97066-3F8B-4BC0-8319-19DCF716369D}" type="datetimeFigureOut">
              <a:rPr lang="en-US" smtClean="0"/>
              <a:t>6/11/2024</a:t>
            </a:fld>
            <a:endParaRPr lang="en-US"/>
          </a:p>
        </p:txBody>
      </p:sp>
      <p:sp>
        <p:nvSpPr>
          <p:cNvPr id="8" name="Footer Placeholder 7">
            <a:extLst>
              <a:ext uri="{FF2B5EF4-FFF2-40B4-BE49-F238E27FC236}">
                <a16:creationId xmlns:a16="http://schemas.microsoft.com/office/drawing/2014/main" id="{9E08E85A-89DF-1828-9ECE-DBBD035658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960AA-CED2-CD7E-5D25-6FC2201AB165}"/>
              </a:ext>
            </a:extLst>
          </p:cNvPr>
          <p:cNvSpPr>
            <a:spLocks noGrp="1"/>
          </p:cNvSpPr>
          <p:nvPr>
            <p:ph type="sldNum" sz="quarter" idx="12"/>
          </p:nvPr>
        </p:nvSpPr>
        <p:spPr/>
        <p:txBody>
          <a:bodyPr/>
          <a:lstStyle/>
          <a:p>
            <a:fld id="{C477779D-7E5C-43A7-9C23-4FA5D5A3CAB1}" type="slidenum">
              <a:rPr lang="en-US" smtClean="0"/>
              <a:t>‹#›</a:t>
            </a:fld>
            <a:endParaRPr lang="en-US"/>
          </a:p>
        </p:txBody>
      </p:sp>
    </p:spTree>
    <p:extLst>
      <p:ext uri="{BB962C8B-B14F-4D97-AF65-F5344CB8AC3E}">
        <p14:creationId xmlns:p14="http://schemas.microsoft.com/office/powerpoint/2010/main" val="3226041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70480-13D3-3E4F-22A4-1F3FA14F4A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9B8981-6D3F-98D5-3B72-E36474DE8D8C}"/>
              </a:ext>
            </a:extLst>
          </p:cNvPr>
          <p:cNvSpPr>
            <a:spLocks noGrp="1"/>
          </p:cNvSpPr>
          <p:nvPr>
            <p:ph type="dt" sz="half" idx="10"/>
          </p:nvPr>
        </p:nvSpPr>
        <p:spPr/>
        <p:txBody>
          <a:bodyPr/>
          <a:lstStyle/>
          <a:p>
            <a:fld id="{BBB97066-3F8B-4BC0-8319-19DCF716369D}" type="datetimeFigureOut">
              <a:rPr lang="en-US" smtClean="0"/>
              <a:t>6/11/2024</a:t>
            </a:fld>
            <a:endParaRPr lang="en-US"/>
          </a:p>
        </p:txBody>
      </p:sp>
      <p:sp>
        <p:nvSpPr>
          <p:cNvPr id="4" name="Footer Placeholder 3">
            <a:extLst>
              <a:ext uri="{FF2B5EF4-FFF2-40B4-BE49-F238E27FC236}">
                <a16:creationId xmlns:a16="http://schemas.microsoft.com/office/drawing/2014/main" id="{149DB374-1238-F376-5374-035D5049FE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EB4F5A-2CC9-5E8A-CAF9-8C824E8773E2}"/>
              </a:ext>
            </a:extLst>
          </p:cNvPr>
          <p:cNvSpPr>
            <a:spLocks noGrp="1"/>
          </p:cNvSpPr>
          <p:nvPr>
            <p:ph type="sldNum" sz="quarter" idx="12"/>
          </p:nvPr>
        </p:nvSpPr>
        <p:spPr/>
        <p:txBody>
          <a:bodyPr/>
          <a:lstStyle/>
          <a:p>
            <a:fld id="{C477779D-7E5C-43A7-9C23-4FA5D5A3CAB1}" type="slidenum">
              <a:rPr lang="en-US" smtClean="0"/>
              <a:t>‹#›</a:t>
            </a:fld>
            <a:endParaRPr lang="en-US"/>
          </a:p>
        </p:txBody>
      </p:sp>
    </p:spTree>
    <p:extLst>
      <p:ext uri="{BB962C8B-B14F-4D97-AF65-F5344CB8AC3E}">
        <p14:creationId xmlns:p14="http://schemas.microsoft.com/office/powerpoint/2010/main" val="3474177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5759EC-4F5E-0200-8897-8663352B74DF}"/>
              </a:ext>
            </a:extLst>
          </p:cNvPr>
          <p:cNvSpPr>
            <a:spLocks noGrp="1"/>
          </p:cNvSpPr>
          <p:nvPr>
            <p:ph type="dt" sz="half" idx="10"/>
          </p:nvPr>
        </p:nvSpPr>
        <p:spPr/>
        <p:txBody>
          <a:bodyPr/>
          <a:lstStyle/>
          <a:p>
            <a:fld id="{BBB97066-3F8B-4BC0-8319-19DCF716369D}" type="datetimeFigureOut">
              <a:rPr lang="en-US" smtClean="0"/>
              <a:t>6/11/2024</a:t>
            </a:fld>
            <a:endParaRPr lang="en-US"/>
          </a:p>
        </p:txBody>
      </p:sp>
      <p:sp>
        <p:nvSpPr>
          <p:cNvPr id="3" name="Footer Placeholder 2">
            <a:extLst>
              <a:ext uri="{FF2B5EF4-FFF2-40B4-BE49-F238E27FC236}">
                <a16:creationId xmlns:a16="http://schemas.microsoft.com/office/drawing/2014/main" id="{A6F1ADFE-F1DE-4E98-4132-015384D8DC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B4954F-0045-FC2E-D1F0-CCB941261FBF}"/>
              </a:ext>
            </a:extLst>
          </p:cNvPr>
          <p:cNvSpPr>
            <a:spLocks noGrp="1"/>
          </p:cNvSpPr>
          <p:nvPr>
            <p:ph type="sldNum" sz="quarter" idx="12"/>
          </p:nvPr>
        </p:nvSpPr>
        <p:spPr/>
        <p:txBody>
          <a:bodyPr/>
          <a:lstStyle/>
          <a:p>
            <a:fld id="{C477779D-7E5C-43A7-9C23-4FA5D5A3CAB1}" type="slidenum">
              <a:rPr lang="en-US" smtClean="0"/>
              <a:t>‹#›</a:t>
            </a:fld>
            <a:endParaRPr lang="en-US"/>
          </a:p>
        </p:txBody>
      </p:sp>
    </p:spTree>
    <p:extLst>
      <p:ext uri="{BB962C8B-B14F-4D97-AF65-F5344CB8AC3E}">
        <p14:creationId xmlns:p14="http://schemas.microsoft.com/office/powerpoint/2010/main" val="2192354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4F3B1-A486-69BC-9A3E-770F4E5CDD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7FF070-03C0-38B8-5805-270D5A2A4F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E20096-C64D-292C-97F2-A116C947CC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A63C08-F2FF-7DB7-21A3-17579226AFE8}"/>
              </a:ext>
            </a:extLst>
          </p:cNvPr>
          <p:cNvSpPr>
            <a:spLocks noGrp="1"/>
          </p:cNvSpPr>
          <p:nvPr>
            <p:ph type="dt" sz="half" idx="10"/>
          </p:nvPr>
        </p:nvSpPr>
        <p:spPr/>
        <p:txBody>
          <a:bodyPr/>
          <a:lstStyle/>
          <a:p>
            <a:fld id="{BBB97066-3F8B-4BC0-8319-19DCF716369D}" type="datetimeFigureOut">
              <a:rPr lang="en-US" smtClean="0"/>
              <a:t>6/11/2024</a:t>
            </a:fld>
            <a:endParaRPr lang="en-US"/>
          </a:p>
        </p:txBody>
      </p:sp>
      <p:sp>
        <p:nvSpPr>
          <p:cNvPr id="6" name="Footer Placeholder 5">
            <a:extLst>
              <a:ext uri="{FF2B5EF4-FFF2-40B4-BE49-F238E27FC236}">
                <a16:creationId xmlns:a16="http://schemas.microsoft.com/office/drawing/2014/main" id="{FDB80BF1-2576-062D-76F3-053953484A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39CE53-3C0A-C6A8-8B1E-93005DDA4682}"/>
              </a:ext>
            </a:extLst>
          </p:cNvPr>
          <p:cNvSpPr>
            <a:spLocks noGrp="1"/>
          </p:cNvSpPr>
          <p:nvPr>
            <p:ph type="sldNum" sz="quarter" idx="12"/>
          </p:nvPr>
        </p:nvSpPr>
        <p:spPr/>
        <p:txBody>
          <a:bodyPr/>
          <a:lstStyle/>
          <a:p>
            <a:fld id="{C477779D-7E5C-43A7-9C23-4FA5D5A3CAB1}" type="slidenum">
              <a:rPr lang="en-US" smtClean="0"/>
              <a:t>‹#›</a:t>
            </a:fld>
            <a:endParaRPr lang="en-US"/>
          </a:p>
        </p:txBody>
      </p:sp>
    </p:spTree>
    <p:extLst>
      <p:ext uri="{BB962C8B-B14F-4D97-AF65-F5344CB8AC3E}">
        <p14:creationId xmlns:p14="http://schemas.microsoft.com/office/powerpoint/2010/main" val="1552117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F81AA-1F79-4BBE-26B8-6085548085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E0AF8F-4476-95BB-1595-749024A171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A6888E-FCA0-EDAF-D4C8-C6FD449C5C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A6B1AE-8952-16E4-F372-437BE2197B8A}"/>
              </a:ext>
            </a:extLst>
          </p:cNvPr>
          <p:cNvSpPr>
            <a:spLocks noGrp="1"/>
          </p:cNvSpPr>
          <p:nvPr>
            <p:ph type="dt" sz="half" idx="10"/>
          </p:nvPr>
        </p:nvSpPr>
        <p:spPr/>
        <p:txBody>
          <a:bodyPr/>
          <a:lstStyle/>
          <a:p>
            <a:fld id="{BBB97066-3F8B-4BC0-8319-19DCF716369D}" type="datetimeFigureOut">
              <a:rPr lang="en-US" smtClean="0"/>
              <a:t>6/11/2024</a:t>
            </a:fld>
            <a:endParaRPr lang="en-US"/>
          </a:p>
        </p:txBody>
      </p:sp>
      <p:sp>
        <p:nvSpPr>
          <p:cNvPr id="6" name="Footer Placeholder 5">
            <a:extLst>
              <a:ext uri="{FF2B5EF4-FFF2-40B4-BE49-F238E27FC236}">
                <a16:creationId xmlns:a16="http://schemas.microsoft.com/office/drawing/2014/main" id="{8A9BFCB3-E383-2E1F-B495-D7EC32AAD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BF0BAE-5DE4-5C27-8720-3D1CDDC46A1A}"/>
              </a:ext>
            </a:extLst>
          </p:cNvPr>
          <p:cNvSpPr>
            <a:spLocks noGrp="1"/>
          </p:cNvSpPr>
          <p:nvPr>
            <p:ph type="sldNum" sz="quarter" idx="12"/>
          </p:nvPr>
        </p:nvSpPr>
        <p:spPr/>
        <p:txBody>
          <a:bodyPr/>
          <a:lstStyle/>
          <a:p>
            <a:fld id="{C477779D-7E5C-43A7-9C23-4FA5D5A3CAB1}" type="slidenum">
              <a:rPr lang="en-US" smtClean="0"/>
              <a:t>‹#›</a:t>
            </a:fld>
            <a:endParaRPr lang="en-US"/>
          </a:p>
        </p:txBody>
      </p:sp>
    </p:spTree>
    <p:extLst>
      <p:ext uri="{BB962C8B-B14F-4D97-AF65-F5344CB8AC3E}">
        <p14:creationId xmlns:p14="http://schemas.microsoft.com/office/powerpoint/2010/main" val="918735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2F4AC7-E602-DFBC-F9AB-B6B71953A9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63D78D-0550-3032-A0C8-659E538917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BBCB97-351C-598E-8C1F-591585F27F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97066-3F8B-4BC0-8319-19DCF716369D}" type="datetimeFigureOut">
              <a:rPr lang="en-US" smtClean="0"/>
              <a:t>6/11/2024</a:t>
            </a:fld>
            <a:endParaRPr lang="en-US"/>
          </a:p>
        </p:txBody>
      </p:sp>
      <p:sp>
        <p:nvSpPr>
          <p:cNvPr id="5" name="Footer Placeholder 4">
            <a:extLst>
              <a:ext uri="{FF2B5EF4-FFF2-40B4-BE49-F238E27FC236}">
                <a16:creationId xmlns:a16="http://schemas.microsoft.com/office/drawing/2014/main" id="{2D01AF1C-8AB0-8839-7BE7-CCE104E9D7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739B2F-7387-6203-3BCB-92E1D15626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77779D-7E5C-43A7-9C23-4FA5D5A3CAB1}" type="slidenum">
              <a:rPr lang="en-US" smtClean="0"/>
              <a:t>‹#›</a:t>
            </a:fld>
            <a:endParaRPr lang="en-US"/>
          </a:p>
        </p:txBody>
      </p:sp>
    </p:spTree>
    <p:extLst>
      <p:ext uri="{BB962C8B-B14F-4D97-AF65-F5344CB8AC3E}">
        <p14:creationId xmlns:p14="http://schemas.microsoft.com/office/powerpoint/2010/main" val="2662476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coin-or/Cbc/releases/download/releases%2F2.10.11/Cbc-releases.2.10.11-i686-w64-mingw32.zi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A416D-50BA-AE53-6C0E-23F1881B0DC8}"/>
              </a:ext>
            </a:extLst>
          </p:cNvPr>
          <p:cNvSpPr>
            <a:spLocks noGrp="1"/>
          </p:cNvSpPr>
          <p:nvPr>
            <p:ph type="ctrTitle"/>
          </p:nvPr>
        </p:nvSpPr>
        <p:spPr/>
        <p:txBody>
          <a:bodyPr/>
          <a:lstStyle/>
          <a:p>
            <a:r>
              <a:rPr lang="en-US" dirty="0">
                <a:latin typeface="Abadi" panose="020B0604020104020204" pitchFamily="34" charset="0"/>
              </a:rPr>
              <a:t>Solution Brief Description</a:t>
            </a:r>
          </a:p>
        </p:txBody>
      </p:sp>
      <p:sp>
        <p:nvSpPr>
          <p:cNvPr id="3" name="Subtitle 2">
            <a:extLst>
              <a:ext uri="{FF2B5EF4-FFF2-40B4-BE49-F238E27FC236}">
                <a16:creationId xmlns:a16="http://schemas.microsoft.com/office/drawing/2014/main" id="{9AABFD70-6846-737F-50E4-2ECA2360894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80869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DBE25-8CE8-B50A-D1B7-F441CBA95D0D}"/>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id="{AB4BC421-4816-E5CB-4A49-07884ACE88E8}"/>
              </a:ext>
            </a:extLst>
          </p:cNvPr>
          <p:cNvSpPr>
            <a:spLocks noGrp="1"/>
          </p:cNvSpPr>
          <p:nvPr>
            <p:ph idx="1"/>
          </p:nvPr>
        </p:nvSpPr>
        <p:spPr/>
        <p:txBody>
          <a:bodyPr/>
          <a:lstStyle/>
          <a:p>
            <a:r>
              <a:rPr lang="en-GB" dirty="0"/>
              <a:t>To switch the model to our own understanding, go to Demand Constraint function in Python Codes and change:</a:t>
            </a:r>
          </a:p>
          <a:p>
            <a:pPr marL="0" indent="0">
              <a:buNone/>
            </a:pPr>
            <a:r>
              <a:rPr lang="en-GB" dirty="0"/>
              <a:t>sum(</a:t>
            </a:r>
            <a:r>
              <a:rPr lang="en-GB" dirty="0" err="1"/>
              <a:t>model.ship</a:t>
            </a:r>
            <a:r>
              <a:rPr lang="en-GB" dirty="0"/>
              <a:t>[p, r, c] * </a:t>
            </a:r>
            <a:r>
              <a:rPr lang="en-GB" dirty="0" err="1"/>
              <a:t>sales_price</a:t>
            </a:r>
            <a:r>
              <a:rPr lang="en-GB" dirty="0"/>
              <a:t>[c][r]  for p in plants) &lt;= demand[c][r] </a:t>
            </a:r>
          </a:p>
          <a:p>
            <a:pPr marL="0" indent="0">
              <a:buNone/>
            </a:pPr>
            <a:r>
              <a:rPr lang="en-GB" dirty="0"/>
              <a:t>to become -&gt; </a:t>
            </a:r>
          </a:p>
          <a:p>
            <a:pPr marL="0" indent="0">
              <a:buNone/>
            </a:pPr>
            <a:r>
              <a:rPr lang="en-GB" dirty="0"/>
              <a:t>sum(</a:t>
            </a:r>
            <a:r>
              <a:rPr lang="en-GB" dirty="0" err="1"/>
              <a:t>model.ship</a:t>
            </a:r>
            <a:r>
              <a:rPr lang="en-GB" dirty="0"/>
              <a:t>[p, r, c] for p in plants) &lt;= demand[c][r] </a:t>
            </a:r>
            <a:endParaRPr lang="en-US" dirty="0"/>
          </a:p>
        </p:txBody>
      </p:sp>
    </p:spTree>
    <p:extLst>
      <p:ext uri="{BB962C8B-B14F-4D97-AF65-F5344CB8AC3E}">
        <p14:creationId xmlns:p14="http://schemas.microsoft.com/office/powerpoint/2010/main" val="4149069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7D830-66F4-2461-A0FA-B77DA42AAF8F}"/>
              </a:ext>
            </a:extLst>
          </p:cNvPr>
          <p:cNvSpPr>
            <a:spLocks noGrp="1"/>
          </p:cNvSpPr>
          <p:nvPr>
            <p:ph type="title"/>
          </p:nvPr>
        </p:nvSpPr>
        <p:spPr/>
        <p:txBody>
          <a:bodyPr/>
          <a:lstStyle/>
          <a:p>
            <a:r>
              <a:rPr lang="en-US" dirty="0">
                <a:latin typeface="Abadi" panose="020B0604020104020204" pitchFamily="34" charset="0"/>
              </a:rPr>
              <a:t>Before accessing the code</a:t>
            </a:r>
          </a:p>
        </p:txBody>
      </p:sp>
      <p:sp>
        <p:nvSpPr>
          <p:cNvPr id="3" name="Content Placeholder 2">
            <a:extLst>
              <a:ext uri="{FF2B5EF4-FFF2-40B4-BE49-F238E27FC236}">
                <a16:creationId xmlns:a16="http://schemas.microsoft.com/office/drawing/2014/main" id="{D7F15C4C-FF70-8BB6-6FAA-8C8981244BD1}"/>
              </a:ext>
            </a:extLst>
          </p:cNvPr>
          <p:cNvSpPr>
            <a:spLocks noGrp="1"/>
          </p:cNvSpPr>
          <p:nvPr>
            <p:ph idx="1"/>
          </p:nvPr>
        </p:nvSpPr>
        <p:spPr>
          <a:xfrm>
            <a:off x="838200" y="1825625"/>
            <a:ext cx="10027722" cy="4351338"/>
          </a:xfrm>
        </p:spPr>
        <p:txBody>
          <a:bodyPr>
            <a:normAutofit fontScale="92500" lnSpcReduction="10000"/>
          </a:bodyPr>
          <a:lstStyle/>
          <a:p>
            <a:pPr marL="0" indent="0">
              <a:buNone/>
            </a:pPr>
            <a:r>
              <a:rPr lang="en-US" dirty="0">
                <a:latin typeface="Abadi" panose="020B0604020104020204" pitchFamily="34" charset="0"/>
              </a:rPr>
              <a:t>Extract the zip file containing the solver package you can download </a:t>
            </a:r>
            <a:r>
              <a:rPr lang="en-US" dirty="0">
                <a:latin typeface="Abadi" panose="020B0604020104020204" pitchFamily="34" charset="0"/>
                <a:hlinkClick r:id="rId2"/>
              </a:rPr>
              <a:t>HERE</a:t>
            </a:r>
            <a:r>
              <a:rPr lang="en-US" dirty="0">
                <a:latin typeface="Abadi" panose="020B0604020104020204" pitchFamily="34" charset="0"/>
              </a:rPr>
              <a:t>, and find the cbc.exe file (inside bin folder)</a:t>
            </a:r>
          </a:p>
          <a:p>
            <a:pPr marL="0" indent="0">
              <a:buNone/>
            </a:pPr>
            <a:r>
              <a:rPr lang="en-US" dirty="0">
                <a:latin typeface="Abadi" panose="020B0604020104020204" pitchFamily="34" charset="0"/>
              </a:rPr>
              <a:t>Then, change the directory once you open the python codes file</a:t>
            </a:r>
          </a:p>
          <a:p>
            <a:pPr marL="0" indent="0">
              <a:buNone/>
            </a:pPr>
            <a:endParaRPr lang="en-US" dirty="0">
              <a:latin typeface="Abadi" panose="020B0604020104020204" pitchFamily="34" charset="0"/>
            </a:endParaRPr>
          </a:p>
          <a:p>
            <a:pPr marL="0" indent="0">
              <a:buNone/>
            </a:pPr>
            <a:endParaRPr lang="en-US" dirty="0">
              <a:latin typeface="Abadi" panose="020B0604020104020204" pitchFamily="34" charset="0"/>
            </a:endParaRPr>
          </a:p>
          <a:p>
            <a:pPr marL="0" indent="0">
              <a:buNone/>
            </a:pPr>
            <a:endParaRPr lang="en-US" dirty="0">
              <a:latin typeface="Abadi" panose="020B0604020104020204" pitchFamily="34" charset="0"/>
            </a:endParaRPr>
          </a:p>
          <a:p>
            <a:pPr marL="0" indent="0">
              <a:buNone/>
            </a:pPr>
            <a:r>
              <a:rPr lang="en-US" dirty="0">
                <a:latin typeface="Abadi" panose="020B0604020104020204" pitchFamily="34" charset="0"/>
              </a:rPr>
              <a:t>Find lines of snippet code like above inside the python codes, and adjust the directory in argument ‘executable=‘ like what I did above. In my case, I copy the bin\cbc.exe in my main C: disk.</a:t>
            </a:r>
          </a:p>
          <a:p>
            <a:pPr marL="0" indent="0">
              <a:buNone/>
            </a:pPr>
            <a:r>
              <a:rPr lang="en-US" dirty="0">
                <a:latin typeface="Abadi" panose="020B0604020104020204" pitchFamily="34" charset="0"/>
              </a:rPr>
              <a:t>By doing this procedures, you have done installing the </a:t>
            </a:r>
            <a:r>
              <a:rPr lang="en-US" dirty="0" err="1">
                <a:latin typeface="Abadi" panose="020B0604020104020204" pitchFamily="34" charset="0"/>
              </a:rPr>
              <a:t>cbc</a:t>
            </a:r>
            <a:r>
              <a:rPr lang="en-US" dirty="0">
                <a:latin typeface="Abadi" panose="020B0604020104020204" pitchFamily="34" charset="0"/>
              </a:rPr>
              <a:t> solver</a:t>
            </a:r>
          </a:p>
          <a:p>
            <a:pPr marL="0" indent="0">
              <a:buNone/>
            </a:pPr>
            <a:endParaRPr lang="en-US" dirty="0">
              <a:latin typeface="Abadi" panose="020B0604020104020204" pitchFamily="34" charset="0"/>
            </a:endParaRPr>
          </a:p>
          <a:p>
            <a:pPr marL="0" indent="0">
              <a:buNone/>
            </a:pPr>
            <a:endParaRPr lang="en-US" dirty="0">
              <a:latin typeface="Abadi" panose="020B0604020104020204" pitchFamily="34" charset="0"/>
            </a:endParaRPr>
          </a:p>
        </p:txBody>
      </p:sp>
      <p:pic>
        <p:nvPicPr>
          <p:cNvPr id="6" name="Picture 5">
            <a:extLst>
              <a:ext uri="{FF2B5EF4-FFF2-40B4-BE49-F238E27FC236}">
                <a16:creationId xmlns:a16="http://schemas.microsoft.com/office/drawing/2014/main" id="{C849B521-B0B6-C56E-2488-956057E5E93D}"/>
              </a:ext>
            </a:extLst>
          </p:cNvPr>
          <p:cNvPicPr>
            <a:picLocks noChangeAspect="1"/>
          </p:cNvPicPr>
          <p:nvPr/>
        </p:nvPicPr>
        <p:blipFill>
          <a:blip r:embed="rId3"/>
          <a:stretch>
            <a:fillRect/>
          </a:stretch>
        </p:blipFill>
        <p:spPr>
          <a:xfrm>
            <a:off x="937223" y="3153569"/>
            <a:ext cx="7419975" cy="847725"/>
          </a:xfrm>
          <a:prstGeom prst="rect">
            <a:avLst/>
          </a:prstGeom>
        </p:spPr>
      </p:pic>
    </p:spTree>
    <p:extLst>
      <p:ext uri="{BB962C8B-B14F-4D97-AF65-F5344CB8AC3E}">
        <p14:creationId xmlns:p14="http://schemas.microsoft.com/office/powerpoint/2010/main" val="488350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7D830-66F4-2461-A0FA-B77DA42AAF8F}"/>
              </a:ext>
            </a:extLst>
          </p:cNvPr>
          <p:cNvSpPr>
            <a:spLocks noGrp="1"/>
          </p:cNvSpPr>
          <p:nvPr>
            <p:ph type="title"/>
          </p:nvPr>
        </p:nvSpPr>
        <p:spPr/>
        <p:txBody>
          <a:bodyPr/>
          <a:lstStyle/>
          <a:p>
            <a:r>
              <a:rPr lang="en-US" dirty="0">
                <a:latin typeface="Abadi" panose="020B0604020104020204" pitchFamily="34" charset="0"/>
              </a:rPr>
              <a:t>Codes 1</a:t>
            </a:r>
          </a:p>
        </p:txBody>
      </p:sp>
      <p:sp>
        <p:nvSpPr>
          <p:cNvPr id="3" name="Content Placeholder 2">
            <a:extLst>
              <a:ext uri="{FF2B5EF4-FFF2-40B4-BE49-F238E27FC236}">
                <a16:creationId xmlns:a16="http://schemas.microsoft.com/office/drawing/2014/main" id="{D7F15C4C-FF70-8BB6-6FAA-8C8981244BD1}"/>
              </a:ext>
            </a:extLst>
          </p:cNvPr>
          <p:cNvSpPr>
            <a:spLocks noGrp="1"/>
          </p:cNvSpPr>
          <p:nvPr>
            <p:ph idx="1"/>
          </p:nvPr>
        </p:nvSpPr>
        <p:spPr>
          <a:xfrm>
            <a:off x="838200" y="1825625"/>
            <a:ext cx="4581524" cy="4351338"/>
          </a:xfrm>
        </p:spPr>
        <p:txBody>
          <a:bodyPr/>
          <a:lstStyle/>
          <a:p>
            <a:pPr marL="0" indent="0">
              <a:buNone/>
            </a:pPr>
            <a:r>
              <a:rPr lang="en-US" dirty="0">
                <a:latin typeface="Abadi" panose="020B0604020104020204" pitchFamily="34" charset="0"/>
              </a:rPr>
              <a:t>Upon running the codes, you will get this result on the right.</a:t>
            </a:r>
          </a:p>
          <a:p>
            <a:pPr marL="0" indent="0">
              <a:buNone/>
            </a:pPr>
            <a:endParaRPr lang="en-US" dirty="0">
              <a:latin typeface="Abadi" panose="020B0604020104020204" pitchFamily="34" charset="0"/>
            </a:endParaRPr>
          </a:p>
          <a:p>
            <a:pPr marL="0" indent="0">
              <a:buNone/>
            </a:pPr>
            <a:r>
              <a:rPr lang="en-US" dirty="0">
                <a:latin typeface="Abadi" panose="020B0604020104020204" pitchFamily="34" charset="0"/>
              </a:rPr>
              <a:t>Essentially it shows the </a:t>
            </a:r>
            <a:r>
              <a:rPr lang="en-US" b="1" dirty="0">
                <a:latin typeface="Abadi" panose="020B0604020104020204" pitchFamily="34" charset="0"/>
              </a:rPr>
              <a:t>planning of production and shipping</a:t>
            </a:r>
            <a:endParaRPr lang="en-US" dirty="0">
              <a:latin typeface="Abadi" panose="020B0604020104020204" pitchFamily="34" charset="0"/>
            </a:endParaRPr>
          </a:p>
        </p:txBody>
      </p:sp>
      <p:pic>
        <p:nvPicPr>
          <p:cNvPr id="5" name="Picture 4">
            <a:extLst>
              <a:ext uri="{FF2B5EF4-FFF2-40B4-BE49-F238E27FC236}">
                <a16:creationId xmlns:a16="http://schemas.microsoft.com/office/drawing/2014/main" id="{6F23C0D6-9334-9A68-63EE-7C77F1212371}"/>
              </a:ext>
            </a:extLst>
          </p:cNvPr>
          <p:cNvPicPr>
            <a:picLocks noChangeAspect="1"/>
          </p:cNvPicPr>
          <p:nvPr/>
        </p:nvPicPr>
        <p:blipFill>
          <a:blip r:embed="rId2"/>
          <a:stretch>
            <a:fillRect/>
          </a:stretch>
        </p:blipFill>
        <p:spPr>
          <a:xfrm>
            <a:off x="6772275" y="604837"/>
            <a:ext cx="4581525" cy="5648325"/>
          </a:xfrm>
          <a:prstGeom prst="rect">
            <a:avLst/>
          </a:prstGeom>
        </p:spPr>
      </p:pic>
    </p:spTree>
    <p:extLst>
      <p:ext uri="{BB962C8B-B14F-4D97-AF65-F5344CB8AC3E}">
        <p14:creationId xmlns:p14="http://schemas.microsoft.com/office/powerpoint/2010/main" val="186241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7D830-66F4-2461-A0FA-B77DA42AAF8F}"/>
              </a:ext>
            </a:extLst>
          </p:cNvPr>
          <p:cNvSpPr>
            <a:spLocks noGrp="1"/>
          </p:cNvSpPr>
          <p:nvPr>
            <p:ph type="title"/>
          </p:nvPr>
        </p:nvSpPr>
        <p:spPr/>
        <p:txBody>
          <a:bodyPr/>
          <a:lstStyle/>
          <a:p>
            <a:r>
              <a:rPr lang="en-US" dirty="0">
                <a:latin typeface="Abadi" panose="020B0604020104020204" pitchFamily="34" charset="0"/>
              </a:rPr>
              <a:t>Codes 1 (</a:t>
            </a:r>
            <a:r>
              <a:rPr lang="en-US" dirty="0" err="1">
                <a:latin typeface="Abadi" panose="020B0604020104020204" pitchFamily="34" charset="0"/>
              </a:rPr>
              <a:t>con’t</a:t>
            </a:r>
            <a:r>
              <a:rPr lang="en-US" dirty="0">
                <a:latin typeface="Abadi" panose="020B0604020104020204" pitchFamily="34" charset="0"/>
              </a:rPr>
              <a:t>)</a:t>
            </a:r>
          </a:p>
        </p:txBody>
      </p:sp>
      <p:sp>
        <p:nvSpPr>
          <p:cNvPr id="3" name="Content Placeholder 2">
            <a:extLst>
              <a:ext uri="{FF2B5EF4-FFF2-40B4-BE49-F238E27FC236}">
                <a16:creationId xmlns:a16="http://schemas.microsoft.com/office/drawing/2014/main" id="{D7F15C4C-FF70-8BB6-6FAA-8C8981244BD1}"/>
              </a:ext>
            </a:extLst>
          </p:cNvPr>
          <p:cNvSpPr>
            <a:spLocks noGrp="1"/>
          </p:cNvSpPr>
          <p:nvPr>
            <p:ph idx="1"/>
          </p:nvPr>
        </p:nvSpPr>
        <p:spPr>
          <a:xfrm>
            <a:off x="838200" y="1825625"/>
            <a:ext cx="4581524" cy="4351338"/>
          </a:xfrm>
        </p:spPr>
        <p:txBody>
          <a:bodyPr/>
          <a:lstStyle/>
          <a:p>
            <a:pPr marL="0" indent="0">
              <a:buNone/>
            </a:pPr>
            <a:r>
              <a:rPr lang="en-US" dirty="0">
                <a:latin typeface="Abadi" panose="020B0604020104020204" pitchFamily="34" charset="0"/>
              </a:rPr>
              <a:t>Upon running the codes, you will also get this result on the right.</a:t>
            </a:r>
          </a:p>
          <a:p>
            <a:pPr marL="0" indent="0">
              <a:buNone/>
            </a:pPr>
            <a:endParaRPr lang="en-US" dirty="0">
              <a:latin typeface="Abadi" panose="020B0604020104020204" pitchFamily="34" charset="0"/>
            </a:endParaRPr>
          </a:p>
          <a:p>
            <a:pPr marL="0" indent="0">
              <a:buNone/>
            </a:pPr>
            <a:r>
              <a:rPr lang="en-US" dirty="0">
                <a:latin typeface="Abadi" panose="020B0604020104020204" pitchFamily="34" charset="0"/>
              </a:rPr>
              <a:t>Essentially it shows the </a:t>
            </a:r>
            <a:r>
              <a:rPr lang="en-US" b="1" dirty="0">
                <a:latin typeface="Abadi" panose="020B0604020104020204" pitchFamily="34" charset="0"/>
              </a:rPr>
              <a:t>revenue and cost for each plant</a:t>
            </a:r>
            <a:endParaRPr lang="en-US" dirty="0">
              <a:latin typeface="Abadi" panose="020B0604020104020204" pitchFamily="34" charset="0"/>
            </a:endParaRPr>
          </a:p>
        </p:txBody>
      </p:sp>
      <p:pic>
        <p:nvPicPr>
          <p:cNvPr id="6" name="Picture 5">
            <a:extLst>
              <a:ext uri="{FF2B5EF4-FFF2-40B4-BE49-F238E27FC236}">
                <a16:creationId xmlns:a16="http://schemas.microsoft.com/office/drawing/2014/main" id="{A8B0A073-7B54-093E-AF87-4799D2D812E0}"/>
              </a:ext>
            </a:extLst>
          </p:cNvPr>
          <p:cNvPicPr>
            <a:picLocks noChangeAspect="1"/>
          </p:cNvPicPr>
          <p:nvPr/>
        </p:nvPicPr>
        <p:blipFill>
          <a:blip r:embed="rId2"/>
          <a:stretch>
            <a:fillRect/>
          </a:stretch>
        </p:blipFill>
        <p:spPr>
          <a:xfrm>
            <a:off x="6987023" y="681617"/>
            <a:ext cx="4366777" cy="5811258"/>
          </a:xfrm>
          <a:prstGeom prst="rect">
            <a:avLst/>
          </a:prstGeom>
        </p:spPr>
      </p:pic>
    </p:spTree>
    <p:extLst>
      <p:ext uri="{BB962C8B-B14F-4D97-AF65-F5344CB8AC3E}">
        <p14:creationId xmlns:p14="http://schemas.microsoft.com/office/powerpoint/2010/main" val="1161747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7D830-66F4-2461-A0FA-B77DA42AAF8F}"/>
              </a:ext>
            </a:extLst>
          </p:cNvPr>
          <p:cNvSpPr>
            <a:spLocks noGrp="1"/>
          </p:cNvSpPr>
          <p:nvPr>
            <p:ph type="title"/>
          </p:nvPr>
        </p:nvSpPr>
        <p:spPr/>
        <p:txBody>
          <a:bodyPr/>
          <a:lstStyle/>
          <a:p>
            <a:r>
              <a:rPr lang="en-US" dirty="0">
                <a:latin typeface="Abadi" panose="020B0604020104020204" pitchFamily="34" charset="0"/>
              </a:rPr>
              <a:t>Codes 2</a:t>
            </a:r>
          </a:p>
        </p:txBody>
      </p:sp>
      <p:sp>
        <p:nvSpPr>
          <p:cNvPr id="3" name="Content Placeholder 2">
            <a:extLst>
              <a:ext uri="{FF2B5EF4-FFF2-40B4-BE49-F238E27FC236}">
                <a16:creationId xmlns:a16="http://schemas.microsoft.com/office/drawing/2014/main" id="{D7F15C4C-FF70-8BB6-6FAA-8C8981244BD1}"/>
              </a:ext>
            </a:extLst>
          </p:cNvPr>
          <p:cNvSpPr>
            <a:spLocks noGrp="1"/>
          </p:cNvSpPr>
          <p:nvPr>
            <p:ph idx="1"/>
          </p:nvPr>
        </p:nvSpPr>
        <p:spPr>
          <a:xfrm>
            <a:off x="838199" y="1825625"/>
            <a:ext cx="5491349" cy="4351338"/>
          </a:xfrm>
        </p:spPr>
        <p:txBody>
          <a:bodyPr>
            <a:normAutofit fontScale="77500" lnSpcReduction="20000"/>
          </a:bodyPr>
          <a:lstStyle/>
          <a:p>
            <a:pPr marL="0" indent="0">
              <a:buNone/>
            </a:pPr>
            <a:r>
              <a:rPr lang="en-US" dirty="0">
                <a:latin typeface="Abadi" panose="020B0604020104020204" pitchFamily="34" charset="0"/>
              </a:rPr>
              <a:t>Upon running the codes, you will also get this result on the right.</a:t>
            </a:r>
          </a:p>
          <a:p>
            <a:pPr marL="0" indent="0">
              <a:buNone/>
            </a:pPr>
            <a:endParaRPr lang="en-US" dirty="0">
              <a:latin typeface="Abadi" panose="020B0604020104020204" pitchFamily="34" charset="0"/>
            </a:endParaRPr>
          </a:p>
          <a:p>
            <a:pPr marL="0" indent="0">
              <a:buNone/>
            </a:pPr>
            <a:r>
              <a:rPr lang="en-US" dirty="0">
                <a:latin typeface="Abadi" panose="020B0604020104020204" pitchFamily="34" charset="0"/>
              </a:rPr>
              <a:t>Essentially it shows the </a:t>
            </a:r>
            <a:r>
              <a:rPr lang="en-US" b="1" dirty="0">
                <a:latin typeface="Abadi" panose="020B0604020104020204" pitchFamily="34" charset="0"/>
              </a:rPr>
              <a:t>marginal increase of profit upon adding additional material resources</a:t>
            </a:r>
          </a:p>
          <a:p>
            <a:pPr marL="0" indent="0">
              <a:buNone/>
            </a:pPr>
            <a:endParaRPr lang="en-US" b="1" dirty="0">
              <a:latin typeface="Abadi" panose="020B0604020104020204" pitchFamily="34" charset="0"/>
            </a:endParaRPr>
          </a:p>
          <a:p>
            <a:pPr marL="0" indent="0">
              <a:buNone/>
            </a:pPr>
            <a:r>
              <a:rPr lang="en-US" dirty="0">
                <a:latin typeface="Abadi" panose="020B0604020104020204" pitchFamily="34" charset="0"/>
              </a:rPr>
              <a:t>It means the shadow price for material constraints is 0. Adding material will give no effect</a:t>
            </a:r>
          </a:p>
          <a:p>
            <a:pPr marL="0" indent="0">
              <a:buNone/>
            </a:pPr>
            <a:endParaRPr lang="en-US" dirty="0">
              <a:latin typeface="Abadi" panose="020B0604020104020204" pitchFamily="34" charset="0"/>
            </a:endParaRPr>
          </a:p>
          <a:p>
            <a:pPr marL="0" indent="0">
              <a:buNone/>
            </a:pPr>
            <a:r>
              <a:rPr lang="en-US" dirty="0">
                <a:latin typeface="Abadi" panose="020B0604020104020204" pitchFamily="34" charset="0"/>
              </a:rPr>
              <a:t>Note: shadow price explains </a:t>
            </a:r>
            <a:r>
              <a:rPr lang="en-GB" dirty="0">
                <a:latin typeface="Abadi" panose="020B0604020104020204" pitchFamily="34" charset="0"/>
              </a:rPr>
              <a:t>the maximum price which should be paid to obtain an additional unit of resource</a:t>
            </a:r>
            <a:endParaRPr lang="en-US" dirty="0">
              <a:latin typeface="Abadi" panose="020B0604020104020204" pitchFamily="34" charset="0"/>
            </a:endParaRPr>
          </a:p>
        </p:txBody>
      </p:sp>
      <p:pic>
        <p:nvPicPr>
          <p:cNvPr id="5" name="Picture 4">
            <a:extLst>
              <a:ext uri="{FF2B5EF4-FFF2-40B4-BE49-F238E27FC236}">
                <a16:creationId xmlns:a16="http://schemas.microsoft.com/office/drawing/2014/main" id="{9B3FD6E5-20C6-0EFF-7151-5B184ED4D1DF}"/>
              </a:ext>
            </a:extLst>
          </p:cNvPr>
          <p:cNvPicPr>
            <a:picLocks noChangeAspect="1"/>
          </p:cNvPicPr>
          <p:nvPr/>
        </p:nvPicPr>
        <p:blipFill>
          <a:blip r:embed="rId2"/>
          <a:stretch>
            <a:fillRect/>
          </a:stretch>
        </p:blipFill>
        <p:spPr>
          <a:xfrm>
            <a:off x="6770378" y="1509540"/>
            <a:ext cx="4939682" cy="3530159"/>
          </a:xfrm>
          <a:prstGeom prst="rect">
            <a:avLst/>
          </a:prstGeom>
        </p:spPr>
      </p:pic>
    </p:spTree>
    <p:extLst>
      <p:ext uri="{BB962C8B-B14F-4D97-AF65-F5344CB8AC3E}">
        <p14:creationId xmlns:p14="http://schemas.microsoft.com/office/powerpoint/2010/main" val="2042595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7D830-66F4-2461-A0FA-B77DA42AAF8F}"/>
              </a:ext>
            </a:extLst>
          </p:cNvPr>
          <p:cNvSpPr>
            <a:spLocks noGrp="1"/>
          </p:cNvSpPr>
          <p:nvPr>
            <p:ph type="title"/>
          </p:nvPr>
        </p:nvSpPr>
        <p:spPr/>
        <p:txBody>
          <a:bodyPr/>
          <a:lstStyle/>
          <a:p>
            <a:r>
              <a:rPr lang="en-US" dirty="0">
                <a:latin typeface="Abadi" panose="020B0604020104020204" pitchFamily="34" charset="0"/>
              </a:rPr>
              <a:t>Codes 3</a:t>
            </a:r>
          </a:p>
        </p:txBody>
      </p:sp>
      <p:sp>
        <p:nvSpPr>
          <p:cNvPr id="3" name="Content Placeholder 2">
            <a:extLst>
              <a:ext uri="{FF2B5EF4-FFF2-40B4-BE49-F238E27FC236}">
                <a16:creationId xmlns:a16="http://schemas.microsoft.com/office/drawing/2014/main" id="{D7F15C4C-FF70-8BB6-6FAA-8C8981244BD1}"/>
              </a:ext>
            </a:extLst>
          </p:cNvPr>
          <p:cNvSpPr>
            <a:spLocks noGrp="1"/>
          </p:cNvSpPr>
          <p:nvPr>
            <p:ph idx="1"/>
          </p:nvPr>
        </p:nvSpPr>
        <p:spPr>
          <a:xfrm>
            <a:off x="838199" y="1825625"/>
            <a:ext cx="5491349" cy="4351338"/>
          </a:xfrm>
        </p:spPr>
        <p:txBody>
          <a:bodyPr>
            <a:normAutofit fontScale="77500" lnSpcReduction="20000"/>
          </a:bodyPr>
          <a:lstStyle/>
          <a:p>
            <a:pPr marL="0" indent="0">
              <a:buNone/>
            </a:pPr>
            <a:r>
              <a:rPr lang="en-US" dirty="0">
                <a:latin typeface="Abadi" panose="020B0604020104020204" pitchFamily="34" charset="0"/>
              </a:rPr>
              <a:t>Upon running the codes, you will also get this result on the right.</a:t>
            </a:r>
          </a:p>
          <a:p>
            <a:pPr marL="0" indent="0">
              <a:buNone/>
            </a:pPr>
            <a:endParaRPr lang="en-US" dirty="0">
              <a:latin typeface="Abadi" panose="020B0604020104020204" pitchFamily="34" charset="0"/>
            </a:endParaRPr>
          </a:p>
          <a:p>
            <a:pPr marL="0" indent="0">
              <a:buNone/>
            </a:pPr>
            <a:r>
              <a:rPr lang="en-US" dirty="0">
                <a:latin typeface="Abadi" panose="020B0604020104020204" pitchFamily="34" charset="0"/>
              </a:rPr>
              <a:t>Essentially it shows the </a:t>
            </a:r>
            <a:r>
              <a:rPr lang="en-US" b="1" dirty="0">
                <a:latin typeface="Abadi" panose="020B0604020104020204" pitchFamily="34" charset="0"/>
              </a:rPr>
              <a:t>marginal increase of profit upon adding additional inspection capacity resources</a:t>
            </a:r>
          </a:p>
          <a:p>
            <a:pPr marL="0" indent="0">
              <a:buNone/>
            </a:pPr>
            <a:endParaRPr lang="en-US" b="1" dirty="0">
              <a:latin typeface="Abadi" panose="020B0604020104020204" pitchFamily="34" charset="0"/>
            </a:endParaRPr>
          </a:p>
          <a:p>
            <a:pPr marL="0" indent="0">
              <a:buNone/>
            </a:pPr>
            <a:r>
              <a:rPr lang="en-US" dirty="0">
                <a:latin typeface="Abadi" panose="020B0604020104020204" pitchFamily="34" charset="0"/>
              </a:rPr>
              <a:t>It means the shadow price for inspection capacity constraints is 0. Adding more capacity will give no effect</a:t>
            </a:r>
          </a:p>
          <a:p>
            <a:pPr marL="0" indent="0">
              <a:buNone/>
            </a:pPr>
            <a:endParaRPr lang="en-US" dirty="0">
              <a:latin typeface="Abadi" panose="020B0604020104020204" pitchFamily="34" charset="0"/>
            </a:endParaRPr>
          </a:p>
          <a:p>
            <a:pPr marL="0" indent="0">
              <a:buNone/>
            </a:pPr>
            <a:r>
              <a:rPr lang="en-US" dirty="0">
                <a:latin typeface="Abadi" panose="020B0604020104020204" pitchFamily="34" charset="0"/>
              </a:rPr>
              <a:t>Note: shadow price explains </a:t>
            </a:r>
            <a:r>
              <a:rPr lang="en-GB" dirty="0">
                <a:latin typeface="Abadi" panose="020B0604020104020204" pitchFamily="34" charset="0"/>
              </a:rPr>
              <a:t>the maximum price which should be paid to obtain an additional unit of resource</a:t>
            </a:r>
            <a:endParaRPr lang="en-US" dirty="0">
              <a:latin typeface="Abadi" panose="020B0604020104020204" pitchFamily="34" charset="0"/>
            </a:endParaRPr>
          </a:p>
        </p:txBody>
      </p:sp>
      <p:pic>
        <p:nvPicPr>
          <p:cNvPr id="6" name="Picture 5">
            <a:extLst>
              <a:ext uri="{FF2B5EF4-FFF2-40B4-BE49-F238E27FC236}">
                <a16:creationId xmlns:a16="http://schemas.microsoft.com/office/drawing/2014/main" id="{8A73DC0A-3008-0B9D-DBBC-A7D64E82FF7F}"/>
              </a:ext>
            </a:extLst>
          </p:cNvPr>
          <p:cNvPicPr>
            <a:picLocks noChangeAspect="1"/>
          </p:cNvPicPr>
          <p:nvPr/>
        </p:nvPicPr>
        <p:blipFill>
          <a:blip r:embed="rId2"/>
          <a:stretch>
            <a:fillRect/>
          </a:stretch>
        </p:blipFill>
        <p:spPr>
          <a:xfrm>
            <a:off x="6664595" y="1690688"/>
            <a:ext cx="4990476" cy="3530159"/>
          </a:xfrm>
          <a:prstGeom prst="rect">
            <a:avLst/>
          </a:prstGeom>
        </p:spPr>
      </p:pic>
    </p:spTree>
    <p:extLst>
      <p:ext uri="{BB962C8B-B14F-4D97-AF65-F5344CB8AC3E}">
        <p14:creationId xmlns:p14="http://schemas.microsoft.com/office/powerpoint/2010/main" val="3074788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7D830-66F4-2461-A0FA-B77DA42AAF8F}"/>
              </a:ext>
            </a:extLst>
          </p:cNvPr>
          <p:cNvSpPr>
            <a:spLocks noGrp="1"/>
          </p:cNvSpPr>
          <p:nvPr>
            <p:ph type="title"/>
          </p:nvPr>
        </p:nvSpPr>
        <p:spPr/>
        <p:txBody>
          <a:bodyPr/>
          <a:lstStyle/>
          <a:p>
            <a:r>
              <a:rPr lang="en-US" dirty="0">
                <a:latin typeface="Abadi" panose="020B0604020104020204" pitchFamily="34" charset="0"/>
              </a:rPr>
              <a:t>Codes 4</a:t>
            </a:r>
          </a:p>
        </p:txBody>
      </p:sp>
      <p:sp>
        <p:nvSpPr>
          <p:cNvPr id="3" name="Content Placeholder 2">
            <a:extLst>
              <a:ext uri="{FF2B5EF4-FFF2-40B4-BE49-F238E27FC236}">
                <a16:creationId xmlns:a16="http://schemas.microsoft.com/office/drawing/2014/main" id="{D7F15C4C-FF70-8BB6-6FAA-8C8981244BD1}"/>
              </a:ext>
            </a:extLst>
          </p:cNvPr>
          <p:cNvSpPr>
            <a:spLocks noGrp="1"/>
          </p:cNvSpPr>
          <p:nvPr>
            <p:ph idx="1"/>
          </p:nvPr>
        </p:nvSpPr>
        <p:spPr>
          <a:xfrm>
            <a:off x="838199" y="1825625"/>
            <a:ext cx="5491349" cy="4351338"/>
          </a:xfrm>
        </p:spPr>
        <p:txBody>
          <a:bodyPr>
            <a:normAutofit fontScale="85000" lnSpcReduction="20000"/>
          </a:bodyPr>
          <a:lstStyle/>
          <a:p>
            <a:pPr marL="0" indent="0">
              <a:buNone/>
            </a:pPr>
            <a:r>
              <a:rPr lang="en-US" dirty="0">
                <a:latin typeface="Abadi" panose="020B0604020104020204" pitchFamily="34" charset="0"/>
              </a:rPr>
              <a:t>Upon running the codes, you will also get this result on the right.</a:t>
            </a:r>
          </a:p>
          <a:p>
            <a:pPr marL="0" indent="0">
              <a:buNone/>
            </a:pPr>
            <a:endParaRPr lang="en-US" dirty="0">
              <a:latin typeface="Abadi" panose="020B0604020104020204" pitchFamily="34" charset="0"/>
            </a:endParaRPr>
          </a:p>
          <a:p>
            <a:pPr marL="0" indent="0">
              <a:buNone/>
            </a:pPr>
            <a:r>
              <a:rPr lang="en-US" dirty="0">
                <a:latin typeface="Abadi" panose="020B0604020104020204" pitchFamily="34" charset="0"/>
              </a:rPr>
              <a:t>Essentially it shows the </a:t>
            </a:r>
            <a:r>
              <a:rPr lang="en-US" b="1" dirty="0">
                <a:latin typeface="Abadi" panose="020B0604020104020204" pitchFamily="34" charset="0"/>
              </a:rPr>
              <a:t>marginal increase of profit upon adding machine hours for each plant</a:t>
            </a:r>
          </a:p>
          <a:p>
            <a:pPr marL="0" indent="0">
              <a:buNone/>
            </a:pPr>
            <a:endParaRPr lang="en-US" b="1" dirty="0">
              <a:latin typeface="Abadi" panose="020B0604020104020204" pitchFamily="34" charset="0"/>
            </a:endParaRPr>
          </a:p>
          <a:p>
            <a:pPr marL="0" indent="0">
              <a:buNone/>
            </a:pPr>
            <a:r>
              <a:rPr lang="en-US" dirty="0">
                <a:latin typeface="Abadi" panose="020B0604020104020204" pitchFamily="34" charset="0"/>
              </a:rPr>
              <a:t>It means the shadow price for plant 3 which giving the best possible increase of profit, is 0.8 and after adding 19 hours, the profit is not increasing anymore as the constraint for the machine will be unbinding. (19 hours signifies the allowable increase)</a:t>
            </a:r>
          </a:p>
        </p:txBody>
      </p:sp>
      <p:pic>
        <p:nvPicPr>
          <p:cNvPr id="5" name="Picture 4">
            <a:extLst>
              <a:ext uri="{FF2B5EF4-FFF2-40B4-BE49-F238E27FC236}">
                <a16:creationId xmlns:a16="http://schemas.microsoft.com/office/drawing/2014/main" id="{DB89E7A4-A3DE-B3B5-1C00-67B000A69884}"/>
              </a:ext>
            </a:extLst>
          </p:cNvPr>
          <p:cNvPicPr>
            <a:picLocks noChangeAspect="1"/>
          </p:cNvPicPr>
          <p:nvPr/>
        </p:nvPicPr>
        <p:blipFill>
          <a:blip r:embed="rId2"/>
          <a:stretch>
            <a:fillRect/>
          </a:stretch>
        </p:blipFill>
        <p:spPr>
          <a:xfrm>
            <a:off x="6592520" y="471135"/>
            <a:ext cx="5015873" cy="3530159"/>
          </a:xfrm>
          <a:prstGeom prst="rect">
            <a:avLst/>
          </a:prstGeom>
        </p:spPr>
      </p:pic>
      <p:pic>
        <p:nvPicPr>
          <p:cNvPr id="8" name="Picture 7">
            <a:extLst>
              <a:ext uri="{FF2B5EF4-FFF2-40B4-BE49-F238E27FC236}">
                <a16:creationId xmlns:a16="http://schemas.microsoft.com/office/drawing/2014/main" id="{A639FD20-FDAA-6FC7-2CF6-A1933F1BA5EC}"/>
              </a:ext>
            </a:extLst>
          </p:cNvPr>
          <p:cNvPicPr>
            <a:picLocks noChangeAspect="1"/>
          </p:cNvPicPr>
          <p:nvPr/>
        </p:nvPicPr>
        <p:blipFill>
          <a:blip r:embed="rId3"/>
          <a:stretch>
            <a:fillRect/>
          </a:stretch>
        </p:blipFill>
        <p:spPr>
          <a:xfrm>
            <a:off x="6681727" y="4309611"/>
            <a:ext cx="5407354" cy="2304365"/>
          </a:xfrm>
          <a:prstGeom prst="rect">
            <a:avLst/>
          </a:prstGeom>
        </p:spPr>
      </p:pic>
    </p:spTree>
    <p:extLst>
      <p:ext uri="{BB962C8B-B14F-4D97-AF65-F5344CB8AC3E}">
        <p14:creationId xmlns:p14="http://schemas.microsoft.com/office/powerpoint/2010/main" val="2547325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7D830-66F4-2461-A0FA-B77DA42AAF8F}"/>
              </a:ext>
            </a:extLst>
          </p:cNvPr>
          <p:cNvSpPr>
            <a:spLocks noGrp="1"/>
          </p:cNvSpPr>
          <p:nvPr>
            <p:ph type="title"/>
          </p:nvPr>
        </p:nvSpPr>
        <p:spPr/>
        <p:txBody>
          <a:bodyPr/>
          <a:lstStyle/>
          <a:p>
            <a:r>
              <a:rPr lang="en-US" dirty="0">
                <a:latin typeface="Abadi" panose="020B0604020104020204" pitchFamily="34" charset="0"/>
              </a:rPr>
              <a:t>Codes 5</a:t>
            </a:r>
          </a:p>
        </p:txBody>
      </p:sp>
      <p:sp>
        <p:nvSpPr>
          <p:cNvPr id="3" name="Content Placeholder 2">
            <a:extLst>
              <a:ext uri="{FF2B5EF4-FFF2-40B4-BE49-F238E27FC236}">
                <a16:creationId xmlns:a16="http://schemas.microsoft.com/office/drawing/2014/main" id="{D7F15C4C-FF70-8BB6-6FAA-8C8981244BD1}"/>
              </a:ext>
            </a:extLst>
          </p:cNvPr>
          <p:cNvSpPr>
            <a:spLocks noGrp="1"/>
          </p:cNvSpPr>
          <p:nvPr>
            <p:ph idx="1"/>
          </p:nvPr>
        </p:nvSpPr>
        <p:spPr>
          <a:xfrm>
            <a:off x="838200" y="1825625"/>
            <a:ext cx="4581524" cy="4351338"/>
          </a:xfrm>
        </p:spPr>
        <p:txBody>
          <a:bodyPr>
            <a:normAutofit fontScale="85000" lnSpcReduction="10000"/>
          </a:bodyPr>
          <a:lstStyle/>
          <a:p>
            <a:pPr marL="0" indent="0">
              <a:buNone/>
            </a:pPr>
            <a:r>
              <a:rPr lang="en-US" dirty="0">
                <a:latin typeface="Abadi" panose="020B0604020104020204" pitchFamily="34" charset="0"/>
              </a:rPr>
              <a:t>Upon running the codes, you will get this result on the right.</a:t>
            </a:r>
          </a:p>
          <a:p>
            <a:pPr marL="0" indent="0">
              <a:buNone/>
            </a:pPr>
            <a:endParaRPr lang="en-US" dirty="0">
              <a:latin typeface="Abadi" panose="020B0604020104020204" pitchFamily="34" charset="0"/>
            </a:endParaRPr>
          </a:p>
          <a:p>
            <a:pPr marL="0" indent="0">
              <a:buNone/>
            </a:pPr>
            <a:r>
              <a:rPr lang="en-US" dirty="0">
                <a:latin typeface="Abadi" panose="020B0604020104020204" pitchFamily="34" charset="0"/>
              </a:rPr>
              <a:t>Essentially it shows the </a:t>
            </a:r>
            <a:r>
              <a:rPr lang="en-US" b="1" dirty="0">
                <a:latin typeface="Abadi" panose="020B0604020104020204" pitchFamily="34" charset="0"/>
              </a:rPr>
              <a:t>planning of production and shipping after adding 50% demand for </a:t>
            </a:r>
            <a:r>
              <a:rPr lang="en-US" b="1" dirty="0" err="1">
                <a:latin typeface="Abadi" panose="020B0604020104020204" pitchFamily="34" charset="0"/>
              </a:rPr>
              <a:t>RAYco</a:t>
            </a:r>
            <a:endParaRPr lang="en-US" b="1" dirty="0">
              <a:latin typeface="Abadi" panose="020B0604020104020204" pitchFamily="34" charset="0"/>
            </a:endParaRPr>
          </a:p>
          <a:p>
            <a:pPr marL="0" indent="0">
              <a:buNone/>
            </a:pPr>
            <a:endParaRPr lang="en-US" b="1" dirty="0">
              <a:latin typeface="Abadi" panose="020B0604020104020204" pitchFamily="34" charset="0"/>
            </a:endParaRPr>
          </a:p>
          <a:p>
            <a:pPr marL="0" indent="0">
              <a:buNone/>
            </a:pPr>
            <a:r>
              <a:rPr lang="en-US" dirty="0">
                <a:latin typeface="Abadi" panose="020B0604020104020204" pitchFamily="34" charset="0"/>
              </a:rPr>
              <a:t>Note that total profit is increasing compared to without demand, this indicate that the model is opting to fulfill </a:t>
            </a:r>
            <a:r>
              <a:rPr lang="en-US" dirty="0" err="1">
                <a:latin typeface="Abadi" panose="020B0604020104020204" pitchFamily="34" charset="0"/>
              </a:rPr>
              <a:t>RAYco</a:t>
            </a:r>
            <a:r>
              <a:rPr lang="en-US" dirty="0">
                <a:latin typeface="Abadi" panose="020B0604020104020204" pitchFamily="34" charset="0"/>
              </a:rPr>
              <a:t> demand due to its sales price</a:t>
            </a:r>
          </a:p>
        </p:txBody>
      </p:sp>
      <p:pic>
        <p:nvPicPr>
          <p:cNvPr id="6" name="Picture 5">
            <a:extLst>
              <a:ext uri="{FF2B5EF4-FFF2-40B4-BE49-F238E27FC236}">
                <a16:creationId xmlns:a16="http://schemas.microsoft.com/office/drawing/2014/main" id="{F0AB0A5F-D780-48CF-639D-68C014A1816A}"/>
              </a:ext>
            </a:extLst>
          </p:cNvPr>
          <p:cNvPicPr>
            <a:picLocks noChangeAspect="1"/>
          </p:cNvPicPr>
          <p:nvPr/>
        </p:nvPicPr>
        <p:blipFill>
          <a:blip r:embed="rId2"/>
          <a:stretch>
            <a:fillRect/>
          </a:stretch>
        </p:blipFill>
        <p:spPr>
          <a:xfrm>
            <a:off x="6532046" y="365125"/>
            <a:ext cx="4975143" cy="6364306"/>
          </a:xfrm>
          <a:prstGeom prst="rect">
            <a:avLst/>
          </a:prstGeom>
        </p:spPr>
      </p:pic>
    </p:spTree>
    <p:extLst>
      <p:ext uri="{BB962C8B-B14F-4D97-AF65-F5344CB8AC3E}">
        <p14:creationId xmlns:p14="http://schemas.microsoft.com/office/powerpoint/2010/main" val="603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7D830-66F4-2461-A0FA-B77DA42AAF8F}"/>
              </a:ext>
            </a:extLst>
          </p:cNvPr>
          <p:cNvSpPr>
            <a:spLocks noGrp="1"/>
          </p:cNvSpPr>
          <p:nvPr>
            <p:ph type="title"/>
          </p:nvPr>
        </p:nvSpPr>
        <p:spPr/>
        <p:txBody>
          <a:bodyPr/>
          <a:lstStyle/>
          <a:p>
            <a:r>
              <a:rPr lang="en-US" dirty="0">
                <a:latin typeface="Abadi" panose="020B0604020104020204" pitchFamily="34" charset="0"/>
              </a:rPr>
              <a:t>Codes 5 (</a:t>
            </a:r>
            <a:r>
              <a:rPr lang="en-US" dirty="0" err="1">
                <a:latin typeface="Abadi" panose="020B0604020104020204" pitchFamily="34" charset="0"/>
              </a:rPr>
              <a:t>con’t</a:t>
            </a:r>
            <a:r>
              <a:rPr lang="en-US" dirty="0">
                <a:latin typeface="Abadi" panose="020B0604020104020204" pitchFamily="34" charset="0"/>
              </a:rPr>
              <a:t>)</a:t>
            </a:r>
          </a:p>
        </p:txBody>
      </p:sp>
      <p:sp>
        <p:nvSpPr>
          <p:cNvPr id="3" name="Content Placeholder 2">
            <a:extLst>
              <a:ext uri="{FF2B5EF4-FFF2-40B4-BE49-F238E27FC236}">
                <a16:creationId xmlns:a16="http://schemas.microsoft.com/office/drawing/2014/main" id="{D7F15C4C-FF70-8BB6-6FAA-8C8981244BD1}"/>
              </a:ext>
            </a:extLst>
          </p:cNvPr>
          <p:cNvSpPr>
            <a:spLocks noGrp="1"/>
          </p:cNvSpPr>
          <p:nvPr>
            <p:ph idx="1"/>
          </p:nvPr>
        </p:nvSpPr>
        <p:spPr>
          <a:xfrm>
            <a:off x="838200" y="1825625"/>
            <a:ext cx="4581524" cy="4351338"/>
          </a:xfrm>
        </p:spPr>
        <p:txBody>
          <a:bodyPr>
            <a:normAutofit/>
          </a:bodyPr>
          <a:lstStyle/>
          <a:p>
            <a:pPr marL="0" indent="0">
              <a:buNone/>
            </a:pPr>
            <a:r>
              <a:rPr lang="en-US" dirty="0">
                <a:latin typeface="Abadi" panose="020B0604020104020204" pitchFamily="34" charset="0"/>
              </a:rPr>
              <a:t>Upon running the codes, you will also get this result on the right.</a:t>
            </a:r>
          </a:p>
          <a:p>
            <a:pPr marL="0" indent="0">
              <a:buNone/>
            </a:pPr>
            <a:endParaRPr lang="en-US" dirty="0">
              <a:latin typeface="Abadi" panose="020B0604020104020204" pitchFamily="34" charset="0"/>
            </a:endParaRPr>
          </a:p>
          <a:p>
            <a:pPr marL="0" indent="0">
              <a:buNone/>
            </a:pPr>
            <a:r>
              <a:rPr lang="en-US" dirty="0">
                <a:latin typeface="Abadi" panose="020B0604020104020204" pitchFamily="34" charset="0"/>
              </a:rPr>
              <a:t>Essentially it shows the </a:t>
            </a:r>
            <a:r>
              <a:rPr lang="en-US" b="1" dirty="0">
                <a:latin typeface="Abadi" panose="020B0604020104020204" pitchFamily="34" charset="0"/>
              </a:rPr>
              <a:t>revenue and cost for each plant after adding 50% demand for </a:t>
            </a:r>
            <a:r>
              <a:rPr lang="en-US" b="1" dirty="0" err="1">
                <a:latin typeface="Abadi" panose="020B0604020104020204" pitchFamily="34" charset="0"/>
              </a:rPr>
              <a:t>RAYco</a:t>
            </a:r>
            <a:endParaRPr lang="en-US" b="1" dirty="0">
              <a:latin typeface="Abadi" panose="020B0604020104020204" pitchFamily="34" charset="0"/>
            </a:endParaRPr>
          </a:p>
        </p:txBody>
      </p:sp>
      <p:pic>
        <p:nvPicPr>
          <p:cNvPr id="5" name="Picture 4">
            <a:extLst>
              <a:ext uri="{FF2B5EF4-FFF2-40B4-BE49-F238E27FC236}">
                <a16:creationId xmlns:a16="http://schemas.microsoft.com/office/drawing/2014/main" id="{9186502E-3E2E-E026-E0DC-AC1192B05BEA}"/>
              </a:ext>
            </a:extLst>
          </p:cNvPr>
          <p:cNvPicPr>
            <a:picLocks noChangeAspect="1"/>
          </p:cNvPicPr>
          <p:nvPr/>
        </p:nvPicPr>
        <p:blipFill>
          <a:blip r:embed="rId2"/>
          <a:stretch>
            <a:fillRect/>
          </a:stretch>
        </p:blipFill>
        <p:spPr>
          <a:xfrm>
            <a:off x="6338145" y="449283"/>
            <a:ext cx="4729658" cy="5969238"/>
          </a:xfrm>
          <a:prstGeom prst="rect">
            <a:avLst/>
          </a:prstGeom>
        </p:spPr>
      </p:pic>
    </p:spTree>
    <p:extLst>
      <p:ext uri="{BB962C8B-B14F-4D97-AF65-F5344CB8AC3E}">
        <p14:creationId xmlns:p14="http://schemas.microsoft.com/office/powerpoint/2010/main" val="1574056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550</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Abadi</vt:lpstr>
      <vt:lpstr>Arial</vt:lpstr>
      <vt:lpstr>Calibri</vt:lpstr>
      <vt:lpstr>Calibri Light</vt:lpstr>
      <vt:lpstr>Office Theme</vt:lpstr>
      <vt:lpstr>Solution Brief Description</vt:lpstr>
      <vt:lpstr>Before accessing the code</vt:lpstr>
      <vt:lpstr>Codes 1</vt:lpstr>
      <vt:lpstr>Codes 1 (con’t)</vt:lpstr>
      <vt:lpstr>Codes 2</vt:lpstr>
      <vt:lpstr>Codes 3</vt:lpstr>
      <vt:lpstr>Codes 4</vt:lpstr>
      <vt:lpstr>Codes 5</vt:lpstr>
      <vt:lpstr>Codes 5 (con’t)</vt:lpstr>
      <vt:lpstr>Note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Solution Brief Description</dc:title>
  <dc:creator>Lazuardi Al-Muzaki</dc:creator>
  <cp:lastModifiedBy>Lazuardi Al-Muzaki</cp:lastModifiedBy>
  <cp:revision>1</cp:revision>
  <dcterms:created xsi:type="dcterms:W3CDTF">2024-05-27T05:33:03Z</dcterms:created>
  <dcterms:modified xsi:type="dcterms:W3CDTF">2024-06-11T06:52:09Z</dcterms:modified>
</cp:coreProperties>
</file>