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Genty" charset="1" panose="00000500000000000000"/>
      <p:regular r:id="rId21"/>
    </p:embeddedFont>
    <p:embeddedFont>
      <p:font typeface="Nunito Sans" charset="1" panose="00000000000000000000"/>
      <p:regular r:id="rId22"/>
    </p:embeddedFont>
    <p:embeddedFont>
      <p:font typeface="Nunito Sans Bold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80905" y="6684681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9" y="0"/>
                </a:lnTo>
                <a:lnTo>
                  <a:pt x="8424069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636847" y="-461986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24831" y="3957673"/>
            <a:ext cx="11038337" cy="2781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999"/>
              </a:lnSpc>
            </a:pPr>
            <a:r>
              <a:rPr lang="en-US" sz="20999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AniMate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15916" y="6326609"/>
            <a:ext cx="11656167" cy="2111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Ana Karoline Santana</a:t>
            </a:r>
          </a:p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Isabela Dantas Fernandes</a:t>
            </a:r>
          </a:p>
          <a:p>
            <a:pPr algn="ctr">
              <a:lnSpc>
                <a:spcPts val="5499"/>
              </a:lnSpc>
            </a:pPr>
            <a:r>
              <a:rPr lang="en-US" sz="5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Luiz Henrique Santos Almeida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66107" y="861137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65133" y="-5798355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69477" y="1033046"/>
            <a:ext cx="9770334" cy="1330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8"/>
              </a:lnSpc>
            </a:pPr>
            <a:r>
              <a:rPr lang="en-US" sz="10008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Fair Case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10273" y="2811529"/>
            <a:ext cx="3235448" cy="4663941"/>
            <a:chOff x="0" y="0"/>
            <a:chExt cx="1134561" cy="16354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561" cy="1635485"/>
            </a:xfrm>
            <a:custGeom>
              <a:avLst/>
              <a:gdLst/>
              <a:ahLst/>
              <a:cxnLst/>
              <a:rect r="r" b="b" t="t" l="l"/>
              <a:pathLst>
                <a:path h="1635485" w="1134561">
                  <a:moveTo>
                    <a:pt x="122035" y="0"/>
                  </a:moveTo>
                  <a:lnTo>
                    <a:pt x="1012526" y="0"/>
                  </a:lnTo>
                  <a:cubicBezTo>
                    <a:pt x="1079924" y="0"/>
                    <a:pt x="1134561" y="54637"/>
                    <a:pt x="1134561" y="122035"/>
                  </a:cubicBezTo>
                  <a:lnTo>
                    <a:pt x="1134561" y="1513450"/>
                  </a:lnTo>
                  <a:cubicBezTo>
                    <a:pt x="1134561" y="1580848"/>
                    <a:pt x="1079924" y="1635485"/>
                    <a:pt x="1012526" y="1635485"/>
                  </a:cubicBezTo>
                  <a:lnTo>
                    <a:pt x="122035" y="1635485"/>
                  </a:lnTo>
                  <a:cubicBezTo>
                    <a:pt x="54637" y="1635485"/>
                    <a:pt x="0" y="1580848"/>
                    <a:pt x="0" y="1513450"/>
                  </a:cubicBezTo>
                  <a:lnTo>
                    <a:pt x="0" y="122035"/>
                  </a:lnTo>
                  <a:cubicBezTo>
                    <a:pt x="0" y="54637"/>
                    <a:pt x="54637" y="0"/>
                    <a:pt x="122035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34561" cy="16735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52928" y="3107968"/>
            <a:ext cx="3150139" cy="399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3"/>
              </a:lnSpc>
              <a:spcBef>
                <a:spcPct val="0"/>
              </a:spcBef>
            </a:pPr>
            <a:r>
              <a:rPr lang="en-US" sz="3063" strike="noStrike" u="none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Banco de dados: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8465" y="3498207"/>
            <a:ext cx="2879064" cy="378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1"/>
              </a:lnSpc>
            </a:pPr>
            <a:r>
              <a:rPr lang="en-US" sz="225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 banco de dados é estabelecido, aguentando as informações de login dos usuários, porém não aguentando arquivos muitos pesados, o que deixariam os arquivos com certos limites.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202896" y="2799725"/>
            <a:ext cx="3235448" cy="4663611"/>
            <a:chOff x="0" y="0"/>
            <a:chExt cx="1134561" cy="16353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34561" cy="1635369"/>
            </a:xfrm>
            <a:custGeom>
              <a:avLst/>
              <a:gdLst/>
              <a:ahLst/>
              <a:cxnLst/>
              <a:rect r="r" b="b" t="t" l="l"/>
              <a:pathLst>
                <a:path h="1635369" w="1134561">
                  <a:moveTo>
                    <a:pt x="122035" y="0"/>
                  </a:moveTo>
                  <a:lnTo>
                    <a:pt x="1012526" y="0"/>
                  </a:lnTo>
                  <a:cubicBezTo>
                    <a:pt x="1079924" y="0"/>
                    <a:pt x="1134561" y="54637"/>
                    <a:pt x="1134561" y="122035"/>
                  </a:cubicBezTo>
                  <a:lnTo>
                    <a:pt x="1134561" y="1513334"/>
                  </a:lnTo>
                  <a:cubicBezTo>
                    <a:pt x="1134561" y="1580732"/>
                    <a:pt x="1079924" y="1635369"/>
                    <a:pt x="1012526" y="1635369"/>
                  </a:cubicBezTo>
                  <a:lnTo>
                    <a:pt x="122035" y="1635369"/>
                  </a:lnTo>
                  <a:cubicBezTo>
                    <a:pt x="54637" y="1635369"/>
                    <a:pt x="0" y="1580732"/>
                    <a:pt x="0" y="1513334"/>
                  </a:cubicBezTo>
                  <a:lnTo>
                    <a:pt x="0" y="122035"/>
                  </a:lnTo>
                  <a:cubicBezTo>
                    <a:pt x="0" y="54637"/>
                    <a:pt x="54637" y="0"/>
                    <a:pt x="122035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66675"/>
              <a:ext cx="1134561" cy="1568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063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646912" y="3498207"/>
            <a:ext cx="2347415" cy="3096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01"/>
              </a:lnSpc>
              <a:spcBef>
                <a:spcPct val="0"/>
              </a:spcBef>
            </a:pPr>
            <a:r>
              <a:rPr lang="en-US" sz="225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Nem todo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 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os perfis de 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usuário 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p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os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uem a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funci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na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li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dad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e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tot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is, 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pre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en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t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and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 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algumas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f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alhas n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p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r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oces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 d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e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lo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ga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r.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379345" y="3096164"/>
            <a:ext cx="882551" cy="392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3"/>
              </a:lnSpc>
              <a:spcBef>
                <a:spcPct val="0"/>
              </a:spcBef>
            </a:pPr>
            <a:r>
              <a:rPr lang="en-US" sz="3063" strike="noStrike" u="none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login: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695519" y="2811529"/>
            <a:ext cx="3235448" cy="4663478"/>
            <a:chOff x="0" y="0"/>
            <a:chExt cx="1134561" cy="163532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34561" cy="1635322"/>
            </a:xfrm>
            <a:custGeom>
              <a:avLst/>
              <a:gdLst/>
              <a:ahLst/>
              <a:cxnLst/>
              <a:rect r="r" b="b" t="t" l="l"/>
              <a:pathLst>
                <a:path h="1635322" w="1134561">
                  <a:moveTo>
                    <a:pt x="122035" y="0"/>
                  </a:moveTo>
                  <a:lnTo>
                    <a:pt x="1012526" y="0"/>
                  </a:lnTo>
                  <a:cubicBezTo>
                    <a:pt x="1079924" y="0"/>
                    <a:pt x="1134561" y="54637"/>
                    <a:pt x="1134561" y="122035"/>
                  </a:cubicBezTo>
                  <a:lnTo>
                    <a:pt x="1134561" y="1513287"/>
                  </a:lnTo>
                  <a:cubicBezTo>
                    <a:pt x="1134561" y="1580685"/>
                    <a:pt x="1079924" y="1635322"/>
                    <a:pt x="1012526" y="1635322"/>
                  </a:cubicBezTo>
                  <a:lnTo>
                    <a:pt x="122035" y="1635322"/>
                  </a:lnTo>
                  <a:cubicBezTo>
                    <a:pt x="54637" y="1635322"/>
                    <a:pt x="0" y="1580685"/>
                    <a:pt x="0" y="1513287"/>
                  </a:cubicBezTo>
                  <a:lnTo>
                    <a:pt x="0" y="122035"/>
                  </a:lnTo>
                  <a:cubicBezTo>
                    <a:pt x="0" y="54637"/>
                    <a:pt x="54637" y="0"/>
                    <a:pt x="122035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134561" cy="1673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7818063" y="3498207"/>
            <a:ext cx="2990359" cy="343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01"/>
              </a:lnSpc>
              <a:spcBef>
                <a:spcPct val="0"/>
              </a:spcBef>
            </a:pP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Os usuários conseguem se conectar apenas em redes locais (como ambos estando conectados na mesma rede wifi), e com uma instabilidade maior.</a:t>
            </a:r>
          </a:p>
          <a:p>
            <a:pPr algn="ctr" marL="0" indent="0" lvl="0">
              <a:lnSpc>
                <a:spcPts val="2701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583092" y="3107968"/>
            <a:ext cx="1460302" cy="392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3"/>
              </a:lnSpc>
              <a:spcBef>
                <a:spcPct val="0"/>
              </a:spcBef>
            </a:pPr>
            <a:r>
              <a:rPr lang="en-US" sz="3063" strike="noStrike" u="none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Conexão: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1188142" y="2799395"/>
            <a:ext cx="3235448" cy="4663941"/>
            <a:chOff x="0" y="0"/>
            <a:chExt cx="1134561" cy="163548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34561" cy="1635485"/>
            </a:xfrm>
            <a:custGeom>
              <a:avLst/>
              <a:gdLst/>
              <a:ahLst/>
              <a:cxnLst/>
              <a:rect r="r" b="b" t="t" l="l"/>
              <a:pathLst>
                <a:path h="1635485" w="1134561">
                  <a:moveTo>
                    <a:pt x="122035" y="0"/>
                  </a:moveTo>
                  <a:lnTo>
                    <a:pt x="1012526" y="0"/>
                  </a:lnTo>
                  <a:cubicBezTo>
                    <a:pt x="1079924" y="0"/>
                    <a:pt x="1134561" y="54637"/>
                    <a:pt x="1134561" y="122035"/>
                  </a:cubicBezTo>
                  <a:lnTo>
                    <a:pt x="1134561" y="1513450"/>
                  </a:lnTo>
                  <a:cubicBezTo>
                    <a:pt x="1134561" y="1580848"/>
                    <a:pt x="1079924" y="1635485"/>
                    <a:pt x="1012526" y="1635485"/>
                  </a:cubicBezTo>
                  <a:lnTo>
                    <a:pt x="122035" y="1635485"/>
                  </a:lnTo>
                  <a:cubicBezTo>
                    <a:pt x="54637" y="1635485"/>
                    <a:pt x="0" y="1580848"/>
                    <a:pt x="0" y="1513450"/>
                  </a:cubicBezTo>
                  <a:lnTo>
                    <a:pt x="0" y="122035"/>
                  </a:lnTo>
                  <a:cubicBezTo>
                    <a:pt x="0" y="54637"/>
                    <a:pt x="54637" y="0"/>
                    <a:pt x="122035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134561" cy="16735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387227" y="3498207"/>
            <a:ext cx="2837277" cy="2753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01"/>
              </a:lnSpc>
              <a:spcBef>
                <a:spcPct val="0"/>
              </a:spcBef>
            </a:pPr>
            <a:r>
              <a:rPr lang="en-US" sz="225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N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e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m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t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da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 as pe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rm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ssõe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 funciona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n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p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r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tod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os os u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suár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ios, O Host apresenta 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err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os 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em ce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e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r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p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e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r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missõ</a:t>
            </a:r>
            <a:r>
              <a:rPr lang="en-US" sz="2250" strike="noStrike" u="none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es aos demais membros.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294194" y="3095834"/>
            <a:ext cx="1023342" cy="392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3"/>
              </a:lnSpc>
              <a:spcBef>
                <a:spcPct val="0"/>
              </a:spcBef>
            </a:pPr>
            <a:r>
              <a:rPr lang="en-US" sz="3063" strike="noStrike" u="none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Perfil: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4680764" y="2811529"/>
            <a:ext cx="3235448" cy="4663941"/>
            <a:chOff x="0" y="0"/>
            <a:chExt cx="1134561" cy="163548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34561" cy="1635485"/>
            </a:xfrm>
            <a:custGeom>
              <a:avLst/>
              <a:gdLst/>
              <a:ahLst/>
              <a:cxnLst/>
              <a:rect r="r" b="b" t="t" l="l"/>
              <a:pathLst>
                <a:path h="1635485" w="1134561">
                  <a:moveTo>
                    <a:pt x="122035" y="0"/>
                  </a:moveTo>
                  <a:lnTo>
                    <a:pt x="1012526" y="0"/>
                  </a:lnTo>
                  <a:cubicBezTo>
                    <a:pt x="1079924" y="0"/>
                    <a:pt x="1134561" y="54637"/>
                    <a:pt x="1134561" y="122035"/>
                  </a:cubicBezTo>
                  <a:lnTo>
                    <a:pt x="1134561" y="1513450"/>
                  </a:lnTo>
                  <a:cubicBezTo>
                    <a:pt x="1134561" y="1580848"/>
                    <a:pt x="1079924" y="1635485"/>
                    <a:pt x="1012526" y="1635485"/>
                  </a:cubicBezTo>
                  <a:lnTo>
                    <a:pt x="122035" y="1635485"/>
                  </a:lnTo>
                  <a:cubicBezTo>
                    <a:pt x="54637" y="1635485"/>
                    <a:pt x="0" y="1580848"/>
                    <a:pt x="0" y="1513450"/>
                  </a:cubicBezTo>
                  <a:lnTo>
                    <a:pt x="0" y="122035"/>
                  </a:lnTo>
                  <a:cubicBezTo>
                    <a:pt x="0" y="54637"/>
                    <a:pt x="54637" y="0"/>
                    <a:pt x="122035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134561" cy="16735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5509922" y="3107968"/>
            <a:ext cx="1577132" cy="392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3"/>
              </a:lnSpc>
              <a:spcBef>
                <a:spcPct val="0"/>
              </a:spcBef>
            </a:pPr>
            <a:r>
              <a:rPr lang="en-US" sz="3063" strike="noStrike" u="none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Arquivos: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880789" y="3498207"/>
            <a:ext cx="2837277" cy="240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01"/>
              </a:lnSpc>
              <a:spcBef>
                <a:spcPct val="0"/>
              </a:spcBef>
            </a:pPr>
            <a:r>
              <a:rPr lang="en-US" sz="225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 experiencia no arquivo pode haver uma alta latencia, com desenhos demorando para sincronizar entre os usuários.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752928" y="7656446"/>
            <a:ext cx="8667721" cy="2110990"/>
            <a:chOff x="0" y="0"/>
            <a:chExt cx="3039473" cy="74025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039473" cy="740252"/>
            </a:xfrm>
            <a:custGeom>
              <a:avLst/>
              <a:gdLst/>
              <a:ahLst/>
              <a:cxnLst/>
              <a:rect r="r" b="b" t="t" l="l"/>
              <a:pathLst>
                <a:path h="740252" w="3039473">
                  <a:moveTo>
                    <a:pt x="45553" y="0"/>
                  </a:moveTo>
                  <a:lnTo>
                    <a:pt x="2993921" y="0"/>
                  </a:lnTo>
                  <a:cubicBezTo>
                    <a:pt x="3006002" y="0"/>
                    <a:pt x="3017588" y="4799"/>
                    <a:pt x="3026131" y="13342"/>
                  </a:cubicBezTo>
                  <a:cubicBezTo>
                    <a:pt x="3034674" y="21885"/>
                    <a:pt x="3039473" y="33471"/>
                    <a:pt x="3039473" y="45553"/>
                  </a:cubicBezTo>
                  <a:lnTo>
                    <a:pt x="3039473" y="694699"/>
                  </a:lnTo>
                  <a:cubicBezTo>
                    <a:pt x="3039473" y="719858"/>
                    <a:pt x="3019079" y="740252"/>
                    <a:pt x="2993921" y="740252"/>
                  </a:cubicBezTo>
                  <a:lnTo>
                    <a:pt x="45553" y="740252"/>
                  </a:lnTo>
                  <a:cubicBezTo>
                    <a:pt x="33471" y="740252"/>
                    <a:pt x="21885" y="735453"/>
                    <a:pt x="13342" y="726910"/>
                  </a:cubicBezTo>
                  <a:cubicBezTo>
                    <a:pt x="4799" y="718367"/>
                    <a:pt x="0" y="706781"/>
                    <a:pt x="0" y="694699"/>
                  </a:cubicBezTo>
                  <a:lnTo>
                    <a:pt x="0" y="45553"/>
                  </a:lnTo>
                  <a:cubicBezTo>
                    <a:pt x="0" y="33471"/>
                    <a:pt x="4799" y="21885"/>
                    <a:pt x="13342" y="13342"/>
                  </a:cubicBezTo>
                  <a:cubicBezTo>
                    <a:pt x="21885" y="4799"/>
                    <a:pt x="33471" y="0"/>
                    <a:pt x="45553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3039473" cy="778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052757" y="7905356"/>
            <a:ext cx="3150139" cy="399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3"/>
              </a:lnSpc>
              <a:spcBef>
                <a:spcPct val="0"/>
              </a:spcBef>
            </a:pPr>
            <a:r>
              <a:rPr lang="en-US" sz="3063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Funcionalidade: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95078" y="8295578"/>
            <a:ext cx="784892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1"/>
              </a:lnSpc>
            </a:pPr>
            <a:r>
              <a:rPr lang="en-US" sz="225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 limite de usuários que podem se conectar ao mesmo tempo se limita para apenas 2, com o tipo de conexão sendo baseado na rede local.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66107" y="861137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65133" y="-5798355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69477" y="1033046"/>
            <a:ext cx="9770334" cy="1330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8"/>
              </a:lnSpc>
            </a:pPr>
            <a:r>
              <a:rPr lang="en-US" sz="10008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Worst Case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10273" y="2811529"/>
            <a:ext cx="3235448" cy="4663941"/>
            <a:chOff x="0" y="0"/>
            <a:chExt cx="1134561" cy="16354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561" cy="1635485"/>
            </a:xfrm>
            <a:custGeom>
              <a:avLst/>
              <a:gdLst/>
              <a:ahLst/>
              <a:cxnLst/>
              <a:rect r="r" b="b" t="t" l="l"/>
              <a:pathLst>
                <a:path h="1635485" w="1134561">
                  <a:moveTo>
                    <a:pt x="122035" y="0"/>
                  </a:moveTo>
                  <a:lnTo>
                    <a:pt x="1012526" y="0"/>
                  </a:lnTo>
                  <a:cubicBezTo>
                    <a:pt x="1079924" y="0"/>
                    <a:pt x="1134561" y="54637"/>
                    <a:pt x="1134561" y="122035"/>
                  </a:cubicBezTo>
                  <a:lnTo>
                    <a:pt x="1134561" y="1513450"/>
                  </a:lnTo>
                  <a:cubicBezTo>
                    <a:pt x="1134561" y="1580848"/>
                    <a:pt x="1079924" y="1635485"/>
                    <a:pt x="1012526" y="1635485"/>
                  </a:cubicBezTo>
                  <a:lnTo>
                    <a:pt x="122035" y="1635485"/>
                  </a:lnTo>
                  <a:cubicBezTo>
                    <a:pt x="54637" y="1635485"/>
                    <a:pt x="0" y="1580848"/>
                    <a:pt x="0" y="1513450"/>
                  </a:cubicBezTo>
                  <a:lnTo>
                    <a:pt x="0" y="122035"/>
                  </a:lnTo>
                  <a:cubicBezTo>
                    <a:pt x="0" y="54637"/>
                    <a:pt x="54637" y="0"/>
                    <a:pt x="122035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34561" cy="16735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52928" y="3107968"/>
            <a:ext cx="3150139" cy="399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3"/>
              </a:lnSpc>
              <a:spcBef>
                <a:spcPct val="0"/>
              </a:spcBef>
            </a:pPr>
            <a:r>
              <a:rPr lang="en-US" sz="3063" strike="noStrike" u="none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Banco de dados: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4003" y="3678969"/>
            <a:ext cx="2607989" cy="3096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1"/>
              </a:lnSpc>
            </a:pPr>
            <a:r>
              <a:rPr lang="en-US" sz="225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 banco de dados é estabelecido, porém apresenta problemas em fazer as consultas, para retornar os arquivos e verificação das contas.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202896" y="2811529"/>
            <a:ext cx="3235448" cy="4663611"/>
            <a:chOff x="0" y="0"/>
            <a:chExt cx="1134561" cy="163536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34561" cy="1635369"/>
            </a:xfrm>
            <a:custGeom>
              <a:avLst/>
              <a:gdLst/>
              <a:ahLst/>
              <a:cxnLst/>
              <a:rect r="r" b="b" t="t" l="l"/>
              <a:pathLst>
                <a:path h="1635369" w="1134561">
                  <a:moveTo>
                    <a:pt x="122035" y="0"/>
                  </a:moveTo>
                  <a:lnTo>
                    <a:pt x="1012526" y="0"/>
                  </a:lnTo>
                  <a:cubicBezTo>
                    <a:pt x="1079924" y="0"/>
                    <a:pt x="1134561" y="54637"/>
                    <a:pt x="1134561" y="122035"/>
                  </a:cubicBezTo>
                  <a:lnTo>
                    <a:pt x="1134561" y="1513334"/>
                  </a:lnTo>
                  <a:cubicBezTo>
                    <a:pt x="1134561" y="1580732"/>
                    <a:pt x="1079924" y="1635369"/>
                    <a:pt x="1012526" y="1635369"/>
                  </a:cubicBezTo>
                  <a:lnTo>
                    <a:pt x="122035" y="1635369"/>
                  </a:lnTo>
                  <a:cubicBezTo>
                    <a:pt x="54637" y="1635369"/>
                    <a:pt x="0" y="1580732"/>
                    <a:pt x="0" y="1513334"/>
                  </a:cubicBezTo>
                  <a:lnTo>
                    <a:pt x="0" y="122035"/>
                  </a:lnTo>
                  <a:cubicBezTo>
                    <a:pt x="0" y="54637"/>
                    <a:pt x="54637" y="0"/>
                    <a:pt x="122035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66675"/>
              <a:ext cx="1134561" cy="15686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063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486817" y="3678969"/>
            <a:ext cx="2667607" cy="34391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01"/>
              </a:lnSpc>
              <a:spcBef>
                <a:spcPct val="0"/>
              </a:spcBef>
            </a:pPr>
            <a:r>
              <a:rPr lang="en-US" sz="225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Devido ao banco de dados é possível haver falhas na hora de verificar as contas, deixando os logins instáveis, não permitindo que os usuários acessem suas contas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379345" y="3107968"/>
            <a:ext cx="882551" cy="392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3"/>
              </a:lnSpc>
              <a:spcBef>
                <a:spcPct val="0"/>
              </a:spcBef>
            </a:pPr>
            <a:r>
              <a:rPr lang="en-US" sz="3063" strike="noStrike" u="none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login: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7695519" y="2811529"/>
            <a:ext cx="3235448" cy="4663941"/>
            <a:chOff x="0" y="0"/>
            <a:chExt cx="1134561" cy="163548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34561" cy="1635485"/>
            </a:xfrm>
            <a:custGeom>
              <a:avLst/>
              <a:gdLst/>
              <a:ahLst/>
              <a:cxnLst/>
              <a:rect r="r" b="b" t="t" l="l"/>
              <a:pathLst>
                <a:path h="1635485" w="1134561">
                  <a:moveTo>
                    <a:pt x="122035" y="0"/>
                  </a:moveTo>
                  <a:lnTo>
                    <a:pt x="1012526" y="0"/>
                  </a:lnTo>
                  <a:cubicBezTo>
                    <a:pt x="1079924" y="0"/>
                    <a:pt x="1134561" y="54637"/>
                    <a:pt x="1134561" y="122035"/>
                  </a:cubicBezTo>
                  <a:lnTo>
                    <a:pt x="1134561" y="1513450"/>
                  </a:lnTo>
                  <a:cubicBezTo>
                    <a:pt x="1134561" y="1580848"/>
                    <a:pt x="1079924" y="1635485"/>
                    <a:pt x="1012526" y="1635485"/>
                  </a:cubicBezTo>
                  <a:lnTo>
                    <a:pt x="122035" y="1635485"/>
                  </a:lnTo>
                  <a:cubicBezTo>
                    <a:pt x="54637" y="1635485"/>
                    <a:pt x="0" y="1580848"/>
                    <a:pt x="0" y="1513450"/>
                  </a:cubicBezTo>
                  <a:lnTo>
                    <a:pt x="0" y="122035"/>
                  </a:lnTo>
                  <a:cubicBezTo>
                    <a:pt x="0" y="54637"/>
                    <a:pt x="54637" y="0"/>
                    <a:pt x="122035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134561" cy="16735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7818063" y="3678969"/>
            <a:ext cx="2990359" cy="2067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01"/>
              </a:lnSpc>
              <a:spcBef>
                <a:spcPct val="0"/>
              </a:spcBef>
            </a:pPr>
            <a:r>
              <a:rPr lang="en-US" sz="225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Os usuários não conseguem se conectar a arquivos de outras pessoas, impossibilitando a colaboração.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583092" y="3107968"/>
            <a:ext cx="1460302" cy="392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3"/>
              </a:lnSpc>
              <a:spcBef>
                <a:spcPct val="0"/>
              </a:spcBef>
            </a:pPr>
            <a:r>
              <a:rPr lang="en-US" sz="3063" strike="noStrike" u="none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Conexão: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1188142" y="2811529"/>
            <a:ext cx="3235448" cy="4663941"/>
            <a:chOff x="0" y="0"/>
            <a:chExt cx="1134561" cy="163548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34561" cy="1635485"/>
            </a:xfrm>
            <a:custGeom>
              <a:avLst/>
              <a:gdLst/>
              <a:ahLst/>
              <a:cxnLst/>
              <a:rect r="r" b="b" t="t" l="l"/>
              <a:pathLst>
                <a:path h="1635485" w="1134561">
                  <a:moveTo>
                    <a:pt x="122035" y="0"/>
                  </a:moveTo>
                  <a:lnTo>
                    <a:pt x="1012526" y="0"/>
                  </a:lnTo>
                  <a:cubicBezTo>
                    <a:pt x="1079924" y="0"/>
                    <a:pt x="1134561" y="54637"/>
                    <a:pt x="1134561" y="122035"/>
                  </a:cubicBezTo>
                  <a:lnTo>
                    <a:pt x="1134561" y="1513450"/>
                  </a:lnTo>
                  <a:cubicBezTo>
                    <a:pt x="1134561" y="1580848"/>
                    <a:pt x="1079924" y="1635485"/>
                    <a:pt x="1012526" y="1635485"/>
                  </a:cubicBezTo>
                  <a:lnTo>
                    <a:pt x="122035" y="1635485"/>
                  </a:lnTo>
                  <a:cubicBezTo>
                    <a:pt x="54637" y="1635485"/>
                    <a:pt x="0" y="1580848"/>
                    <a:pt x="0" y="1513450"/>
                  </a:cubicBezTo>
                  <a:lnTo>
                    <a:pt x="0" y="122035"/>
                  </a:lnTo>
                  <a:cubicBezTo>
                    <a:pt x="0" y="54637"/>
                    <a:pt x="54637" y="0"/>
                    <a:pt x="122035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134561" cy="16735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1387227" y="3678969"/>
            <a:ext cx="2837277" cy="2066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01"/>
              </a:lnSpc>
              <a:spcBef>
                <a:spcPct val="0"/>
              </a:spcBef>
            </a:pPr>
            <a:r>
              <a:rPr lang="en-US" sz="225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Os perfis acabam sendo inúteis, sem a necessidade de editar permissões pois estará sem colaboração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294194" y="3107968"/>
            <a:ext cx="1023342" cy="392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3"/>
              </a:lnSpc>
              <a:spcBef>
                <a:spcPct val="0"/>
              </a:spcBef>
            </a:pPr>
            <a:r>
              <a:rPr lang="en-US" sz="3063" strike="noStrike" u="none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Perfil: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4680764" y="2811529"/>
            <a:ext cx="3235448" cy="4663941"/>
            <a:chOff x="0" y="0"/>
            <a:chExt cx="1134561" cy="163548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134561" cy="1635485"/>
            </a:xfrm>
            <a:custGeom>
              <a:avLst/>
              <a:gdLst/>
              <a:ahLst/>
              <a:cxnLst/>
              <a:rect r="r" b="b" t="t" l="l"/>
              <a:pathLst>
                <a:path h="1635485" w="1134561">
                  <a:moveTo>
                    <a:pt x="122035" y="0"/>
                  </a:moveTo>
                  <a:lnTo>
                    <a:pt x="1012526" y="0"/>
                  </a:lnTo>
                  <a:cubicBezTo>
                    <a:pt x="1079924" y="0"/>
                    <a:pt x="1134561" y="54637"/>
                    <a:pt x="1134561" y="122035"/>
                  </a:cubicBezTo>
                  <a:lnTo>
                    <a:pt x="1134561" y="1513450"/>
                  </a:lnTo>
                  <a:cubicBezTo>
                    <a:pt x="1134561" y="1580848"/>
                    <a:pt x="1079924" y="1635485"/>
                    <a:pt x="1012526" y="1635485"/>
                  </a:cubicBezTo>
                  <a:lnTo>
                    <a:pt x="122035" y="1635485"/>
                  </a:lnTo>
                  <a:cubicBezTo>
                    <a:pt x="54637" y="1635485"/>
                    <a:pt x="0" y="1580848"/>
                    <a:pt x="0" y="1513450"/>
                  </a:cubicBezTo>
                  <a:lnTo>
                    <a:pt x="0" y="122035"/>
                  </a:lnTo>
                  <a:cubicBezTo>
                    <a:pt x="0" y="54637"/>
                    <a:pt x="54637" y="0"/>
                    <a:pt x="122035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134561" cy="16735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5509922" y="3107968"/>
            <a:ext cx="1577132" cy="392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3"/>
              </a:lnSpc>
              <a:spcBef>
                <a:spcPct val="0"/>
              </a:spcBef>
            </a:pPr>
            <a:r>
              <a:rPr lang="en-US" sz="3063" strike="noStrike" u="none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Arquivos: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879850" y="3678969"/>
            <a:ext cx="2837277" cy="3438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01"/>
              </a:lnSpc>
              <a:spcBef>
                <a:spcPct val="0"/>
              </a:spcBef>
            </a:pPr>
            <a:r>
              <a:rPr lang="en-US" sz="225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Não há possibilidade de exportação dos arquivos, além de o salvamento das obras feitas ser apenas no banco de dados e não retornar para o usuário, aparentando uma perda da animação.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752928" y="7656446"/>
            <a:ext cx="8667721" cy="2110990"/>
            <a:chOff x="0" y="0"/>
            <a:chExt cx="3039473" cy="74025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039473" cy="740252"/>
            </a:xfrm>
            <a:custGeom>
              <a:avLst/>
              <a:gdLst/>
              <a:ahLst/>
              <a:cxnLst/>
              <a:rect r="r" b="b" t="t" l="l"/>
              <a:pathLst>
                <a:path h="740252" w="3039473">
                  <a:moveTo>
                    <a:pt x="45553" y="0"/>
                  </a:moveTo>
                  <a:lnTo>
                    <a:pt x="2993921" y="0"/>
                  </a:lnTo>
                  <a:cubicBezTo>
                    <a:pt x="3006002" y="0"/>
                    <a:pt x="3017588" y="4799"/>
                    <a:pt x="3026131" y="13342"/>
                  </a:cubicBezTo>
                  <a:cubicBezTo>
                    <a:pt x="3034674" y="21885"/>
                    <a:pt x="3039473" y="33471"/>
                    <a:pt x="3039473" y="45553"/>
                  </a:cubicBezTo>
                  <a:lnTo>
                    <a:pt x="3039473" y="694699"/>
                  </a:lnTo>
                  <a:cubicBezTo>
                    <a:pt x="3039473" y="719858"/>
                    <a:pt x="3019079" y="740252"/>
                    <a:pt x="2993921" y="740252"/>
                  </a:cubicBezTo>
                  <a:lnTo>
                    <a:pt x="45553" y="740252"/>
                  </a:lnTo>
                  <a:cubicBezTo>
                    <a:pt x="33471" y="740252"/>
                    <a:pt x="21885" y="735453"/>
                    <a:pt x="13342" y="726910"/>
                  </a:cubicBezTo>
                  <a:cubicBezTo>
                    <a:pt x="4799" y="718367"/>
                    <a:pt x="0" y="706781"/>
                    <a:pt x="0" y="694699"/>
                  </a:cubicBezTo>
                  <a:lnTo>
                    <a:pt x="0" y="45553"/>
                  </a:lnTo>
                  <a:cubicBezTo>
                    <a:pt x="0" y="33471"/>
                    <a:pt x="4799" y="21885"/>
                    <a:pt x="13342" y="13342"/>
                  </a:cubicBezTo>
                  <a:cubicBezTo>
                    <a:pt x="21885" y="4799"/>
                    <a:pt x="33471" y="0"/>
                    <a:pt x="45553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3039473" cy="778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052757" y="7905356"/>
            <a:ext cx="3150139" cy="399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3"/>
              </a:lnSpc>
              <a:spcBef>
                <a:spcPct val="0"/>
              </a:spcBef>
            </a:pPr>
            <a:r>
              <a:rPr lang="en-US" sz="3063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Funcionalidade: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95078" y="8295578"/>
            <a:ext cx="7848922" cy="1381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1"/>
              </a:lnSpc>
            </a:pPr>
            <a:r>
              <a:rPr lang="en-US" sz="225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Não há conexão entre os usuários, impossibilitando que haja o desenvolvimento da animação em conjunto, sendo unicamente uma plataforma comum de animação individual.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82463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42758" y="2999769"/>
            <a:ext cx="17202483" cy="5026717"/>
            <a:chOff x="0" y="0"/>
            <a:chExt cx="4530695" cy="13239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30695" cy="1323909"/>
            </a:xfrm>
            <a:custGeom>
              <a:avLst/>
              <a:gdLst/>
              <a:ahLst/>
              <a:cxnLst/>
              <a:rect r="r" b="b" t="t" l="l"/>
              <a:pathLst>
                <a:path h="1323909" w="4530695">
                  <a:moveTo>
                    <a:pt x="22952" y="0"/>
                  </a:moveTo>
                  <a:lnTo>
                    <a:pt x="4507743" y="0"/>
                  </a:lnTo>
                  <a:cubicBezTo>
                    <a:pt x="4513830" y="0"/>
                    <a:pt x="4519668" y="2418"/>
                    <a:pt x="4523973" y="6723"/>
                  </a:cubicBezTo>
                  <a:cubicBezTo>
                    <a:pt x="4528277" y="11027"/>
                    <a:pt x="4530695" y="16865"/>
                    <a:pt x="4530695" y="22952"/>
                  </a:cubicBezTo>
                  <a:lnTo>
                    <a:pt x="4530695" y="1300957"/>
                  </a:lnTo>
                  <a:cubicBezTo>
                    <a:pt x="4530695" y="1307044"/>
                    <a:pt x="4528277" y="1312882"/>
                    <a:pt x="4523973" y="1317186"/>
                  </a:cubicBezTo>
                  <a:cubicBezTo>
                    <a:pt x="4519668" y="1321491"/>
                    <a:pt x="4513830" y="1323909"/>
                    <a:pt x="4507743" y="1323909"/>
                  </a:cubicBezTo>
                  <a:lnTo>
                    <a:pt x="22952" y="1323909"/>
                  </a:lnTo>
                  <a:cubicBezTo>
                    <a:pt x="16865" y="1323909"/>
                    <a:pt x="11027" y="1321491"/>
                    <a:pt x="6723" y="1317186"/>
                  </a:cubicBezTo>
                  <a:cubicBezTo>
                    <a:pt x="2418" y="1312882"/>
                    <a:pt x="0" y="1307044"/>
                    <a:pt x="0" y="1300957"/>
                  </a:cubicBezTo>
                  <a:lnTo>
                    <a:pt x="0" y="22952"/>
                  </a:lnTo>
                  <a:cubicBezTo>
                    <a:pt x="0" y="16865"/>
                    <a:pt x="2418" y="11027"/>
                    <a:pt x="6723" y="6723"/>
                  </a:cubicBezTo>
                  <a:cubicBezTo>
                    <a:pt x="11027" y="2418"/>
                    <a:pt x="16865" y="0"/>
                    <a:pt x="22952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530695" cy="13620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143437" y="3522987"/>
            <a:ext cx="16001127" cy="3980280"/>
          </a:xfrm>
          <a:custGeom>
            <a:avLst/>
            <a:gdLst/>
            <a:ahLst/>
            <a:cxnLst/>
            <a:rect r="r" b="b" t="t" l="l"/>
            <a:pathLst>
              <a:path h="3980280" w="16001127">
                <a:moveTo>
                  <a:pt x="0" y="0"/>
                </a:moveTo>
                <a:lnTo>
                  <a:pt x="16001126" y="0"/>
                </a:lnTo>
                <a:lnTo>
                  <a:pt x="16001126" y="3980280"/>
                </a:lnTo>
                <a:lnTo>
                  <a:pt x="0" y="39802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951681" y="781013"/>
            <a:ext cx="1038463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Cronograma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66107" y="861137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65133" y="-5798355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93371" y="3786758"/>
            <a:ext cx="11301259" cy="5014934"/>
          </a:xfrm>
          <a:custGeom>
            <a:avLst/>
            <a:gdLst/>
            <a:ahLst/>
            <a:cxnLst/>
            <a:rect r="r" b="b" t="t" l="l"/>
            <a:pathLst>
              <a:path h="5014934" w="11301259">
                <a:moveTo>
                  <a:pt x="0" y="0"/>
                </a:moveTo>
                <a:lnTo>
                  <a:pt x="11301258" y="0"/>
                </a:lnTo>
                <a:lnTo>
                  <a:pt x="11301258" y="5014934"/>
                </a:lnTo>
                <a:lnTo>
                  <a:pt x="0" y="50149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51681" y="2177033"/>
            <a:ext cx="1038463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User Case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17732" y="7102154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83010" y="-4628577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0" y="0"/>
                </a:lnTo>
                <a:lnTo>
                  <a:pt x="7766020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51681" y="1837656"/>
            <a:ext cx="1038463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Referências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41414" y="3714081"/>
            <a:ext cx="5870930" cy="5147295"/>
            <a:chOff x="0" y="0"/>
            <a:chExt cx="7827907" cy="686306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7827907" cy="6863060"/>
              <a:chOff x="0" y="0"/>
              <a:chExt cx="2019912" cy="177094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019912" cy="1770944"/>
              </a:xfrm>
              <a:custGeom>
                <a:avLst/>
                <a:gdLst/>
                <a:ahLst/>
                <a:cxnLst/>
                <a:rect r="r" b="b" t="t" l="l"/>
                <a:pathLst>
                  <a:path h="1770944" w="2019912">
                    <a:moveTo>
                      <a:pt x="67253" y="0"/>
                    </a:moveTo>
                    <a:lnTo>
                      <a:pt x="1952659" y="0"/>
                    </a:lnTo>
                    <a:cubicBezTo>
                      <a:pt x="1989802" y="0"/>
                      <a:pt x="2019912" y="30110"/>
                      <a:pt x="2019912" y="67253"/>
                    </a:cubicBezTo>
                    <a:lnTo>
                      <a:pt x="2019912" y="1703691"/>
                    </a:lnTo>
                    <a:cubicBezTo>
                      <a:pt x="2019912" y="1740833"/>
                      <a:pt x="1989802" y="1770944"/>
                      <a:pt x="1952659" y="1770944"/>
                    </a:cubicBezTo>
                    <a:lnTo>
                      <a:pt x="67253" y="1770944"/>
                    </a:lnTo>
                    <a:cubicBezTo>
                      <a:pt x="30110" y="1770944"/>
                      <a:pt x="0" y="1740833"/>
                      <a:pt x="0" y="1703691"/>
                    </a:cubicBezTo>
                    <a:lnTo>
                      <a:pt x="0" y="67253"/>
                    </a:lnTo>
                    <a:cubicBezTo>
                      <a:pt x="0" y="30110"/>
                      <a:pt x="30110" y="0"/>
                      <a:pt x="67253" y="0"/>
                    </a:cubicBezTo>
                    <a:close/>
                  </a:path>
                </a:pathLst>
              </a:custGeom>
              <a:solidFill>
                <a:srgbClr val="FDF7FF"/>
              </a:solidFill>
              <a:ln w="95250" cap="rnd">
                <a:solidFill>
                  <a:srgbClr val="CFB7FF"/>
                </a:solidFill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2019912" cy="18090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673199" y="1621291"/>
              <a:ext cx="6481508" cy="30482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51D4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MAGMA. Magma, 2025. Disponível em: &lt;https://magma.com/&gt;  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51D4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Acesso em: 18 fev. 2025. </a:t>
              </a:r>
            </a:p>
            <a:p>
              <a:pPr algn="ctr">
                <a:lnSpc>
                  <a:spcPts val="3600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1230472" y="451946"/>
              <a:ext cx="5366962" cy="8127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800"/>
                </a:lnSpc>
              </a:pPr>
              <a:r>
                <a:rPr lang="en-US" b="true" sz="4000">
                  <a:solidFill>
                    <a:srgbClr val="051D40"/>
                  </a:solidFill>
                  <a:latin typeface="Nunito Sans Bold"/>
                  <a:ea typeface="Nunito Sans Bold"/>
                  <a:cs typeface="Nunito Sans Bold"/>
                  <a:sym typeface="Nunito Sans Bold"/>
                </a:rPr>
                <a:t>MAGMA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187092" y="3714081"/>
            <a:ext cx="5870930" cy="5147295"/>
            <a:chOff x="0" y="0"/>
            <a:chExt cx="2019912" cy="177094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019912" cy="1770944"/>
            </a:xfrm>
            <a:custGeom>
              <a:avLst/>
              <a:gdLst/>
              <a:ahLst/>
              <a:cxnLst/>
              <a:rect r="r" b="b" t="t" l="l"/>
              <a:pathLst>
                <a:path h="1770944" w="2019912">
                  <a:moveTo>
                    <a:pt x="67253" y="0"/>
                  </a:moveTo>
                  <a:lnTo>
                    <a:pt x="1952659" y="0"/>
                  </a:lnTo>
                  <a:cubicBezTo>
                    <a:pt x="1989802" y="0"/>
                    <a:pt x="2019912" y="30110"/>
                    <a:pt x="2019912" y="67253"/>
                  </a:cubicBezTo>
                  <a:lnTo>
                    <a:pt x="2019912" y="1703691"/>
                  </a:lnTo>
                  <a:cubicBezTo>
                    <a:pt x="2019912" y="1740833"/>
                    <a:pt x="1989802" y="1770944"/>
                    <a:pt x="1952659" y="1770944"/>
                  </a:cubicBezTo>
                  <a:lnTo>
                    <a:pt x="67253" y="1770944"/>
                  </a:lnTo>
                  <a:cubicBezTo>
                    <a:pt x="30110" y="1770944"/>
                    <a:pt x="0" y="1740833"/>
                    <a:pt x="0" y="1703691"/>
                  </a:cubicBezTo>
                  <a:lnTo>
                    <a:pt x="0" y="67253"/>
                  </a:lnTo>
                  <a:cubicBezTo>
                    <a:pt x="0" y="30110"/>
                    <a:pt x="30110" y="0"/>
                    <a:pt x="67253" y="0"/>
                  </a:cubicBezTo>
                  <a:close/>
                </a:path>
              </a:pathLst>
            </a:custGeom>
            <a:solidFill>
              <a:srgbClr val="FDF7FF"/>
            </a:solidFill>
            <a:ln w="95250" cap="rnd">
              <a:solidFill>
                <a:srgbClr val="CFB7FF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019912" cy="1809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691992" y="5539715"/>
            <a:ext cx="4861131" cy="2286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FLIPACLIP. FlipaClip, 2025. Disponível em: &lt;https://flipaclip.com/pt/&gt; </a:t>
            </a:r>
          </a:p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Acesso em: 18 fev. 2025. </a:t>
            </a:r>
          </a:p>
          <a:p>
            <a:pPr algn="ctr">
              <a:lnSpc>
                <a:spcPts val="360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7109946" y="4053040"/>
            <a:ext cx="4025222" cy="609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000">
                <a:solidFill>
                  <a:srgbClr val="051D4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FLIPACLIP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132770" y="3714081"/>
            <a:ext cx="5870930" cy="5147295"/>
            <a:chOff x="0" y="0"/>
            <a:chExt cx="2019912" cy="177094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019912" cy="1770944"/>
            </a:xfrm>
            <a:custGeom>
              <a:avLst/>
              <a:gdLst/>
              <a:ahLst/>
              <a:cxnLst/>
              <a:rect r="r" b="b" t="t" l="l"/>
              <a:pathLst>
                <a:path h="1770944" w="2019912">
                  <a:moveTo>
                    <a:pt x="67253" y="0"/>
                  </a:moveTo>
                  <a:lnTo>
                    <a:pt x="1952659" y="0"/>
                  </a:lnTo>
                  <a:cubicBezTo>
                    <a:pt x="1989802" y="0"/>
                    <a:pt x="2019912" y="30110"/>
                    <a:pt x="2019912" y="67253"/>
                  </a:cubicBezTo>
                  <a:lnTo>
                    <a:pt x="2019912" y="1703691"/>
                  </a:lnTo>
                  <a:cubicBezTo>
                    <a:pt x="2019912" y="1740833"/>
                    <a:pt x="1989802" y="1770944"/>
                    <a:pt x="1952659" y="1770944"/>
                  </a:cubicBezTo>
                  <a:lnTo>
                    <a:pt x="67253" y="1770944"/>
                  </a:lnTo>
                  <a:cubicBezTo>
                    <a:pt x="30110" y="1770944"/>
                    <a:pt x="0" y="1740833"/>
                    <a:pt x="0" y="1703691"/>
                  </a:cubicBezTo>
                  <a:lnTo>
                    <a:pt x="0" y="67253"/>
                  </a:lnTo>
                  <a:cubicBezTo>
                    <a:pt x="0" y="30110"/>
                    <a:pt x="30110" y="0"/>
                    <a:pt x="67253" y="0"/>
                  </a:cubicBezTo>
                  <a:close/>
                </a:path>
              </a:pathLst>
            </a:custGeom>
            <a:solidFill>
              <a:srgbClr val="FDF7FF"/>
            </a:solidFill>
            <a:ln w="95250" cap="rnd">
              <a:solidFill>
                <a:srgbClr val="CFB7FF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019912" cy="1809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637670" y="5539715"/>
            <a:ext cx="4861131" cy="2286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GARTIC. Gartic, 2025. Disponível em: &lt;https://gartic.com.br/&gt; </a:t>
            </a:r>
          </a:p>
          <a:p>
            <a:pPr algn="ctr">
              <a:lnSpc>
                <a:spcPts val="3600"/>
              </a:lnSpc>
            </a:pPr>
            <a:r>
              <a:rPr lang="en-US" sz="300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Acesso em: 18 fev. 2025. </a:t>
            </a:r>
          </a:p>
          <a:p>
            <a:pPr algn="ctr">
              <a:lnSpc>
                <a:spcPts val="360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3055625" y="4053040"/>
            <a:ext cx="4025222" cy="609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4000">
                <a:solidFill>
                  <a:srgbClr val="051D40"/>
                </a:solidFill>
                <a:latin typeface="Nunito Sans Bold"/>
                <a:ea typeface="Nunito Sans Bold"/>
                <a:cs typeface="Nunito Sans Bold"/>
                <a:sym typeface="Nunito Sans Bold"/>
              </a:rPr>
              <a:t>GARTIC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17732" y="7102154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83010" y="-4628577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0" y="0"/>
                </a:lnTo>
                <a:lnTo>
                  <a:pt x="7766020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39924" y="2746308"/>
            <a:ext cx="11008153" cy="5184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000"/>
              </a:lnSpc>
            </a:pPr>
            <a:r>
              <a:rPr lang="en-US" sz="20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Obrigada!</a:t>
            </a:r>
          </a:p>
          <a:p>
            <a:pPr algn="ctr">
              <a:lnSpc>
                <a:spcPts val="20000"/>
              </a:lnSpc>
            </a:pPr>
            <a:r>
              <a:rPr lang="en-US" sz="20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75966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418531" y="-5695168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51681" y="2352675"/>
            <a:ext cx="1038463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Motivação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05537" y="3971925"/>
            <a:ext cx="12276926" cy="522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Revolucionar todo o processo de animação colaborativa trazendo uma interface intuitiva, possibilitando aos animadores - iniciantes ou profissionais - que realizem contribuições sem a complexidade de ferramentas tradicionais. </a:t>
            </a:r>
          </a:p>
          <a:p>
            <a:pPr algn="ctr">
              <a:lnSpc>
                <a:spcPts val="4199"/>
              </a:lnSpc>
            </a:pPr>
          </a:p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Além de transformar a maneira como as animações são feitas, por meio de um ambiente colaborativo eficiente, inovador e interativo, eliminando possíveis lacunas na comunicação.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66107" y="861137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65133" y="-5798355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51681" y="3014101"/>
            <a:ext cx="1038463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Objetivo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46216" y="4640582"/>
            <a:ext cx="15595567" cy="3657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Criar uma plataforma de animação colaborativa onde os animadores podem se juntar em um único arquivo para trabalharem simultaneamente, facilitando a visualização do progresso de cada membro, agilizando a progressão da animação.</a:t>
            </a:r>
          </a:p>
          <a:p>
            <a:pPr algn="ctr">
              <a:lnSpc>
                <a:spcPts val="4199"/>
              </a:lnSpc>
            </a:pPr>
          </a:p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Juntamente, através de um design inofensivo e intuitivo, o aplicativo deverá ser a porta de entrada para o aprendizado de novos animadores.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82463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51681" y="1890170"/>
            <a:ext cx="10384637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Metodologia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6211749" y="3499895"/>
            <a:ext cx="5838520" cy="3017255"/>
            <a:chOff x="0" y="0"/>
            <a:chExt cx="1537717" cy="7946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37717" cy="794668"/>
            </a:xfrm>
            <a:custGeom>
              <a:avLst/>
              <a:gdLst/>
              <a:ahLst/>
              <a:cxnLst/>
              <a:rect r="r" b="b" t="t" l="l"/>
              <a:pathLst>
                <a:path h="794668" w="1537717">
                  <a:moveTo>
                    <a:pt x="67626" y="0"/>
                  </a:moveTo>
                  <a:lnTo>
                    <a:pt x="1470091" y="0"/>
                  </a:lnTo>
                  <a:cubicBezTo>
                    <a:pt x="1507440" y="0"/>
                    <a:pt x="1537717" y="30277"/>
                    <a:pt x="1537717" y="67626"/>
                  </a:cubicBezTo>
                  <a:lnTo>
                    <a:pt x="1537717" y="727042"/>
                  </a:lnTo>
                  <a:cubicBezTo>
                    <a:pt x="1537717" y="764391"/>
                    <a:pt x="1507440" y="794668"/>
                    <a:pt x="1470091" y="794668"/>
                  </a:cubicBezTo>
                  <a:lnTo>
                    <a:pt x="67626" y="794668"/>
                  </a:lnTo>
                  <a:cubicBezTo>
                    <a:pt x="30277" y="794668"/>
                    <a:pt x="0" y="764391"/>
                    <a:pt x="0" y="727042"/>
                  </a:cubicBezTo>
                  <a:lnTo>
                    <a:pt x="0" y="67626"/>
                  </a:lnTo>
                  <a:cubicBezTo>
                    <a:pt x="0" y="30277"/>
                    <a:pt x="30277" y="0"/>
                    <a:pt x="67626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37717" cy="832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794326" y="4653240"/>
            <a:ext cx="4673367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HTML</a:t>
            </a:r>
          </a:p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CSS</a:t>
            </a:r>
          </a:p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JavaScript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57969" y="3499895"/>
            <a:ext cx="5838520" cy="3017255"/>
            <a:chOff x="0" y="0"/>
            <a:chExt cx="7784693" cy="4023007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7784693" cy="4023007"/>
              <a:chOff x="0" y="0"/>
              <a:chExt cx="1537717" cy="79466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537717" cy="794668"/>
              </a:xfrm>
              <a:custGeom>
                <a:avLst/>
                <a:gdLst/>
                <a:ahLst/>
                <a:cxnLst/>
                <a:rect r="r" b="b" t="t" l="l"/>
                <a:pathLst>
                  <a:path h="794668" w="1537717">
                    <a:moveTo>
                      <a:pt x="67626" y="0"/>
                    </a:moveTo>
                    <a:lnTo>
                      <a:pt x="1470091" y="0"/>
                    </a:lnTo>
                    <a:cubicBezTo>
                      <a:pt x="1507440" y="0"/>
                      <a:pt x="1537717" y="30277"/>
                      <a:pt x="1537717" y="67626"/>
                    </a:cubicBezTo>
                    <a:lnTo>
                      <a:pt x="1537717" y="727042"/>
                    </a:lnTo>
                    <a:cubicBezTo>
                      <a:pt x="1537717" y="764391"/>
                      <a:pt x="1507440" y="794668"/>
                      <a:pt x="1470091" y="794668"/>
                    </a:cubicBezTo>
                    <a:lnTo>
                      <a:pt x="67626" y="794668"/>
                    </a:lnTo>
                    <a:cubicBezTo>
                      <a:pt x="30277" y="794668"/>
                      <a:pt x="0" y="764391"/>
                      <a:pt x="0" y="727042"/>
                    </a:cubicBezTo>
                    <a:lnTo>
                      <a:pt x="0" y="67626"/>
                    </a:lnTo>
                    <a:cubicBezTo>
                      <a:pt x="0" y="30277"/>
                      <a:pt x="30277" y="0"/>
                      <a:pt x="67626" y="0"/>
                    </a:cubicBezTo>
                    <a:close/>
                  </a:path>
                </a:pathLst>
              </a:custGeom>
              <a:solidFill>
                <a:srgbClr val="CFB7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537717" cy="8327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3" id="13"/>
            <p:cNvSpPr txBox="true"/>
            <p:nvPr/>
          </p:nvSpPr>
          <p:spPr>
            <a:xfrm rot="0">
              <a:off x="784739" y="1534617"/>
              <a:ext cx="6231156" cy="6889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99"/>
                </a:lnSpc>
              </a:pPr>
              <a:r>
                <a:rPr lang="en-US" sz="3499">
                  <a:solidFill>
                    <a:srgbClr val="051D4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Figma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750097" y="384536"/>
              <a:ext cx="6265799" cy="8357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25"/>
                </a:lnSpc>
              </a:pPr>
              <a:r>
                <a:rPr lang="en-US" sz="4525">
                  <a:solidFill>
                    <a:srgbClr val="051D40"/>
                  </a:solidFill>
                  <a:latin typeface="Genty"/>
                  <a:ea typeface="Genty"/>
                  <a:cs typeface="Genty"/>
                  <a:sym typeface="Genty"/>
                </a:rPr>
                <a:t>Prototipagem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6794326" y="3807348"/>
            <a:ext cx="4699349" cy="607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5"/>
              </a:lnSpc>
            </a:pPr>
            <a:r>
              <a:rPr lang="en-US" sz="4525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Front-End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2187085" y="3499895"/>
            <a:ext cx="5838520" cy="3017255"/>
            <a:chOff x="0" y="0"/>
            <a:chExt cx="1537717" cy="79466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537717" cy="794668"/>
            </a:xfrm>
            <a:custGeom>
              <a:avLst/>
              <a:gdLst/>
              <a:ahLst/>
              <a:cxnLst/>
              <a:rect r="r" b="b" t="t" l="l"/>
              <a:pathLst>
                <a:path h="794668" w="1537717">
                  <a:moveTo>
                    <a:pt x="67626" y="0"/>
                  </a:moveTo>
                  <a:lnTo>
                    <a:pt x="1470091" y="0"/>
                  </a:lnTo>
                  <a:cubicBezTo>
                    <a:pt x="1507440" y="0"/>
                    <a:pt x="1537717" y="30277"/>
                    <a:pt x="1537717" y="67626"/>
                  </a:cubicBezTo>
                  <a:lnTo>
                    <a:pt x="1537717" y="727042"/>
                  </a:lnTo>
                  <a:cubicBezTo>
                    <a:pt x="1537717" y="764391"/>
                    <a:pt x="1507440" y="794668"/>
                    <a:pt x="1470091" y="794668"/>
                  </a:cubicBezTo>
                  <a:lnTo>
                    <a:pt x="67626" y="794668"/>
                  </a:lnTo>
                  <a:cubicBezTo>
                    <a:pt x="30277" y="794668"/>
                    <a:pt x="0" y="764391"/>
                    <a:pt x="0" y="727042"/>
                  </a:cubicBezTo>
                  <a:lnTo>
                    <a:pt x="0" y="67626"/>
                  </a:lnTo>
                  <a:cubicBezTo>
                    <a:pt x="0" y="30277"/>
                    <a:pt x="30277" y="0"/>
                    <a:pt x="67626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537717" cy="832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2756670" y="3807348"/>
            <a:ext cx="4699349" cy="607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5"/>
              </a:lnSpc>
            </a:pPr>
            <a:r>
              <a:rPr lang="en-US" sz="4525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Back-End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756670" y="4653240"/>
            <a:ext cx="4673367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C++</a:t>
            </a:r>
          </a:p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Crow</a:t>
            </a:r>
          </a:p>
          <a:p>
            <a:pPr algn="ctr">
              <a:lnSpc>
                <a:spcPts val="4199"/>
              </a:lnSpc>
            </a:pPr>
          </a:p>
        </p:txBody>
      </p:sp>
      <p:grpSp>
        <p:nvGrpSpPr>
          <p:cNvPr name="Group 21" id="21"/>
          <p:cNvGrpSpPr/>
          <p:nvPr/>
        </p:nvGrpSpPr>
        <p:grpSpPr>
          <a:xfrm rot="0">
            <a:off x="257969" y="6745750"/>
            <a:ext cx="5838520" cy="3017255"/>
            <a:chOff x="0" y="0"/>
            <a:chExt cx="1537717" cy="79466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537717" cy="794668"/>
            </a:xfrm>
            <a:custGeom>
              <a:avLst/>
              <a:gdLst/>
              <a:ahLst/>
              <a:cxnLst/>
              <a:rect r="r" b="b" t="t" l="l"/>
              <a:pathLst>
                <a:path h="794668" w="1537717">
                  <a:moveTo>
                    <a:pt x="67626" y="0"/>
                  </a:moveTo>
                  <a:lnTo>
                    <a:pt x="1470091" y="0"/>
                  </a:lnTo>
                  <a:cubicBezTo>
                    <a:pt x="1507440" y="0"/>
                    <a:pt x="1537717" y="30277"/>
                    <a:pt x="1537717" y="67626"/>
                  </a:cubicBezTo>
                  <a:lnTo>
                    <a:pt x="1537717" y="727042"/>
                  </a:lnTo>
                  <a:cubicBezTo>
                    <a:pt x="1537717" y="764391"/>
                    <a:pt x="1507440" y="794668"/>
                    <a:pt x="1470091" y="794668"/>
                  </a:cubicBezTo>
                  <a:lnTo>
                    <a:pt x="67626" y="794668"/>
                  </a:lnTo>
                  <a:cubicBezTo>
                    <a:pt x="30277" y="794668"/>
                    <a:pt x="0" y="764391"/>
                    <a:pt x="0" y="727042"/>
                  </a:cubicBezTo>
                  <a:lnTo>
                    <a:pt x="0" y="67626"/>
                  </a:lnTo>
                  <a:cubicBezTo>
                    <a:pt x="0" y="30277"/>
                    <a:pt x="30277" y="0"/>
                    <a:pt x="67626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537717" cy="8327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846523" y="7899094"/>
            <a:ext cx="467336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MongoDB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20541" y="7053203"/>
            <a:ext cx="4699349" cy="607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5"/>
              </a:lnSpc>
            </a:pPr>
            <a:r>
              <a:rPr lang="en-US" sz="4525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Banco de Dados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6211749" y="6745750"/>
            <a:ext cx="5838520" cy="3284469"/>
            <a:chOff x="0" y="0"/>
            <a:chExt cx="1537717" cy="8650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37717" cy="865045"/>
            </a:xfrm>
            <a:custGeom>
              <a:avLst/>
              <a:gdLst/>
              <a:ahLst/>
              <a:cxnLst/>
              <a:rect r="r" b="b" t="t" l="l"/>
              <a:pathLst>
                <a:path h="865045" w="1537717">
                  <a:moveTo>
                    <a:pt x="67626" y="0"/>
                  </a:moveTo>
                  <a:lnTo>
                    <a:pt x="1470091" y="0"/>
                  </a:lnTo>
                  <a:cubicBezTo>
                    <a:pt x="1507440" y="0"/>
                    <a:pt x="1537717" y="30277"/>
                    <a:pt x="1537717" y="67626"/>
                  </a:cubicBezTo>
                  <a:lnTo>
                    <a:pt x="1537717" y="797419"/>
                  </a:lnTo>
                  <a:cubicBezTo>
                    <a:pt x="1537717" y="834768"/>
                    <a:pt x="1507440" y="865045"/>
                    <a:pt x="1470091" y="865045"/>
                  </a:cubicBezTo>
                  <a:lnTo>
                    <a:pt x="67626" y="865045"/>
                  </a:lnTo>
                  <a:cubicBezTo>
                    <a:pt x="30277" y="865045"/>
                    <a:pt x="0" y="834768"/>
                    <a:pt x="0" y="797419"/>
                  </a:cubicBezTo>
                  <a:lnTo>
                    <a:pt x="0" y="67626"/>
                  </a:lnTo>
                  <a:cubicBezTo>
                    <a:pt x="0" y="30277"/>
                    <a:pt x="30277" y="0"/>
                    <a:pt x="67626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537717" cy="9031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6800304" y="8297948"/>
            <a:ext cx="4673367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GitHub</a:t>
            </a:r>
          </a:p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Git Bash</a:t>
            </a:r>
          </a:p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Visual Studio Code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774322" y="7053203"/>
            <a:ext cx="4699349" cy="1176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5"/>
              </a:lnSpc>
            </a:pPr>
            <a:r>
              <a:rPr lang="en-US" sz="4525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Demais Ferramentas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2187085" y="6745750"/>
            <a:ext cx="5838520" cy="3017255"/>
            <a:chOff x="0" y="0"/>
            <a:chExt cx="7784693" cy="4023007"/>
          </a:xfrm>
        </p:grpSpPr>
        <p:grpSp>
          <p:nvGrpSpPr>
            <p:cNvPr name="Group 32" id="32"/>
            <p:cNvGrpSpPr/>
            <p:nvPr/>
          </p:nvGrpSpPr>
          <p:grpSpPr>
            <a:xfrm rot="0">
              <a:off x="0" y="0"/>
              <a:ext cx="7784693" cy="4023007"/>
              <a:chOff x="0" y="0"/>
              <a:chExt cx="1537717" cy="794668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1537717" cy="794668"/>
              </a:xfrm>
              <a:custGeom>
                <a:avLst/>
                <a:gdLst/>
                <a:ahLst/>
                <a:cxnLst/>
                <a:rect r="r" b="b" t="t" l="l"/>
                <a:pathLst>
                  <a:path h="794668" w="1537717">
                    <a:moveTo>
                      <a:pt x="67626" y="0"/>
                    </a:moveTo>
                    <a:lnTo>
                      <a:pt x="1470091" y="0"/>
                    </a:lnTo>
                    <a:cubicBezTo>
                      <a:pt x="1507440" y="0"/>
                      <a:pt x="1537717" y="30277"/>
                      <a:pt x="1537717" y="67626"/>
                    </a:cubicBezTo>
                    <a:lnTo>
                      <a:pt x="1537717" y="727042"/>
                    </a:lnTo>
                    <a:cubicBezTo>
                      <a:pt x="1537717" y="764391"/>
                      <a:pt x="1507440" y="794668"/>
                      <a:pt x="1470091" y="794668"/>
                    </a:cubicBezTo>
                    <a:lnTo>
                      <a:pt x="67626" y="794668"/>
                    </a:lnTo>
                    <a:cubicBezTo>
                      <a:pt x="30277" y="794668"/>
                      <a:pt x="0" y="764391"/>
                      <a:pt x="0" y="727042"/>
                    </a:cubicBezTo>
                    <a:lnTo>
                      <a:pt x="0" y="67626"/>
                    </a:lnTo>
                    <a:cubicBezTo>
                      <a:pt x="0" y="30277"/>
                      <a:pt x="30277" y="0"/>
                      <a:pt x="67626" y="0"/>
                    </a:cubicBezTo>
                    <a:close/>
                  </a:path>
                </a:pathLst>
              </a:custGeom>
              <a:solidFill>
                <a:srgbClr val="CFB7F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0" y="-38100"/>
                <a:ext cx="1537717" cy="83276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5" id="35"/>
            <p:cNvSpPr txBox="true"/>
            <p:nvPr/>
          </p:nvSpPr>
          <p:spPr>
            <a:xfrm rot="0">
              <a:off x="759447" y="384536"/>
              <a:ext cx="6265799" cy="83575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25"/>
                </a:lnSpc>
              </a:pPr>
              <a:r>
                <a:rPr lang="en-US" sz="4525">
                  <a:solidFill>
                    <a:srgbClr val="051D40"/>
                  </a:solidFill>
                  <a:latin typeface="Genty"/>
                  <a:ea typeface="Genty"/>
                  <a:cs typeface="Genty"/>
                  <a:sym typeface="Genty"/>
                </a:rPr>
                <a:t>Metodologia Ágil</a:t>
              </a: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2756670" y="8036011"/>
            <a:ext cx="467336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SCRUM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46523" y="8397510"/>
            <a:ext cx="467336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PostgreSQL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82463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37851" y="1642672"/>
            <a:ext cx="13412299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Desenvolvimento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155362" y="3547672"/>
            <a:ext cx="13977275" cy="1107476"/>
            <a:chOff x="0" y="0"/>
            <a:chExt cx="3681258" cy="2916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1257" cy="291681"/>
            </a:xfrm>
            <a:custGeom>
              <a:avLst/>
              <a:gdLst/>
              <a:ahLst/>
              <a:cxnLst/>
              <a:rect r="r" b="b" t="t" l="l"/>
              <a:pathLst>
                <a:path h="291681" w="3681257">
                  <a:moveTo>
                    <a:pt x="28249" y="0"/>
                  </a:moveTo>
                  <a:lnTo>
                    <a:pt x="3653009" y="0"/>
                  </a:lnTo>
                  <a:cubicBezTo>
                    <a:pt x="3660501" y="0"/>
                    <a:pt x="3667686" y="2976"/>
                    <a:pt x="3672984" y="8274"/>
                  </a:cubicBezTo>
                  <a:cubicBezTo>
                    <a:pt x="3678281" y="13571"/>
                    <a:pt x="3681257" y="20757"/>
                    <a:pt x="3681257" y="28249"/>
                  </a:cubicBezTo>
                  <a:lnTo>
                    <a:pt x="3681257" y="263432"/>
                  </a:lnTo>
                  <a:cubicBezTo>
                    <a:pt x="3681257" y="270924"/>
                    <a:pt x="3678281" y="278110"/>
                    <a:pt x="3672984" y="283407"/>
                  </a:cubicBezTo>
                  <a:cubicBezTo>
                    <a:pt x="3667686" y="288705"/>
                    <a:pt x="3660501" y="291681"/>
                    <a:pt x="3653009" y="291681"/>
                  </a:cubicBezTo>
                  <a:lnTo>
                    <a:pt x="28249" y="291681"/>
                  </a:lnTo>
                  <a:cubicBezTo>
                    <a:pt x="20757" y="291681"/>
                    <a:pt x="13571" y="288705"/>
                    <a:pt x="8274" y="283407"/>
                  </a:cubicBezTo>
                  <a:cubicBezTo>
                    <a:pt x="2976" y="278110"/>
                    <a:pt x="0" y="270924"/>
                    <a:pt x="0" y="263432"/>
                  </a:cubicBezTo>
                  <a:lnTo>
                    <a:pt x="0" y="28249"/>
                  </a:lnTo>
                  <a:cubicBezTo>
                    <a:pt x="0" y="20757"/>
                    <a:pt x="2976" y="13571"/>
                    <a:pt x="8274" y="8274"/>
                  </a:cubicBezTo>
                  <a:cubicBezTo>
                    <a:pt x="13571" y="2976"/>
                    <a:pt x="20757" y="0"/>
                    <a:pt x="282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FB7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681258" cy="329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59929" y="3850354"/>
            <a:ext cx="1236814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1. Planejamento inicial;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155362" y="4950424"/>
            <a:ext cx="13977275" cy="1107476"/>
            <a:chOff x="0" y="0"/>
            <a:chExt cx="3681258" cy="2916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81257" cy="291681"/>
            </a:xfrm>
            <a:custGeom>
              <a:avLst/>
              <a:gdLst/>
              <a:ahLst/>
              <a:cxnLst/>
              <a:rect r="r" b="b" t="t" l="l"/>
              <a:pathLst>
                <a:path h="291681" w="3681257">
                  <a:moveTo>
                    <a:pt x="28249" y="0"/>
                  </a:moveTo>
                  <a:lnTo>
                    <a:pt x="3653009" y="0"/>
                  </a:lnTo>
                  <a:cubicBezTo>
                    <a:pt x="3660501" y="0"/>
                    <a:pt x="3667686" y="2976"/>
                    <a:pt x="3672984" y="8274"/>
                  </a:cubicBezTo>
                  <a:cubicBezTo>
                    <a:pt x="3678281" y="13571"/>
                    <a:pt x="3681257" y="20757"/>
                    <a:pt x="3681257" y="28249"/>
                  </a:cubicBezTo>
                  <a:lnTo>
                    <a:pt x="3681257" y="263432"/>
                  </a:lnTo>
                  <a:cubicBezTo>
                    <a:pt x="3681257" y="270924"/>
                    <a:pt x="3678281" y="278110"/>
                    <a:pt x="3672984" y="283407"/>
                  </a:cubicBezTo>
                  <a:cubicBezTo>
                    <a:pt x="3667686" y="288705"/>
                    <a:pt x="3660501" y="291681"/>
                    <a:pt x="3653009" y="291681"/>
                  </a:cubicBezTo>
                  <a:lnTo>
                    <a:pt x="28249" y="291681"/>
                  </a:lnTo>
                  <a:cubicBezTo>
                    <a:pt x="20757" y="291681"/>
                    <a:pt x="13571" y="288705"/>
                    <a:pt x="8274" y="283407"/>
                  </a:cubicBezTo>
                  <a:cubicBezTo>
                    <a:pt x="2976" y="278110"/>
                    <a:pt x="0" y="270924"/>
                    <a:pt x="0" y="263432"/>
                  </a:cubicBezTo>
                  <a:lnTo>
                    <a:pt x="0" y="28249"/>
                  </a:lnTo>
                  <a:cubicBezTo>
                    <a:pt x="0" y="20757"/>
                    <a:pt x="2976" y="13571"/>
                    <a:pt x="8274" y="8274"/>
                  </a:cubicBezTo>
                  <a:cubicBezTo>
                    <a:pt x="13571" y="2976"/>
                    <a:pt x="20757" y="0"/>
                    <a:pt x="282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FB7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681258" cy="329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264493" y="5251749"/>
            <a:ext cx="13759014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2. Primeira entrega da base refinada e definição dos requisitos;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155362" y="6353175"/>
            <a:ext cx="13977275" cy="1107476"/>
            <a:chOff x="0" y="0"/>
            <a:chExt cx="3681258" cy="29168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81257" cy="291681"/>
            </a:xfrm>
            <a:custGeom>
              <a:avLst/>
              <a:gdLst/>
              <a:ahLst/>
              <a:cxnLst/>
              <a:rect r="r" b="b" t="t" l="l"/>
              <a:pathLst>
                <a:path h="291681" w="3681257">
                  <a:moveTo>
                    <a:pt x="28249" y="0"/>
                  </a:moveTo>
                  <a:lnTo>
                    <a:pt x="3653009" y="0"/>
                  </a:lnTo>
                  <a:cubicBezTo>
                    <a:pt x="3660501" y="0"/>
                    <a:pt x="3667686" y="2976"/>
                    <a:pt x="3672984" y="8274"/>
                  </a:cubicBezTo>
                  <a:cubicBezTo>
                    <a:pt x="3678281" y="13571"/>
                    <a:pt x="3681257" y="20757"/>
                    <a:pt x="3681257" y="28249"/>
                  </a:cubicBezTo>
                  <a:lnTo>
                    <a:pt x="3681257" y="263432"/>
                  </a:lnTo>
                  <a:cubicBezTo>
                    <a:pt x="3681257" y="270924"/>
                    <a:pt x="3678281" y="278110"/>
                    <a:pt x="3672984" y="283407"/>
                  </a:cubicBezTo>
                  <a:cubicBezTo>
                    <a:pt x="3667686" y="288705"/>
                    <a:pt x="3660501" y="291681"/>
                    <a:pt x="3653009" y="291681"/>
                  </a:cubicBezTo>
                  <a:lnTo>
                    <a:pt x="28249" y="291681"/>
                  </a:lnTo>
                  <a:cubicBezTo>
                    <a:pt x="20757" y="291681"/>
                    <a:pt x="13571" y="288705"/>
                    <a:pt x="8274" y="283407"/>
                  </a:cubicBezTo>
                  <a:cubicBezTo>
                    <a:pt x="2976" y="278110"/>
                    <a:pt x="0" y="270924"/>
                    <a:pt x="0" y="263432"/>
                  </a:cubicBezTo>
                  <a:lnTo>
                    <a:pt x="0" y="28249"/>
                  </a:lnTo>
                  <a:cubicBezTo>
                    <a:pt x="0" y="20757"/>
                    <a:pt x="2976" y="13571"/>
                    <a:pt x="8274" y="8274"/>
                  </a:cubicBezTo>
                  <a:cubicBezTo>
                    <a:pt x="13571" y="2976"/>
                    <a:pt x="20757" y="0"/>
                    <a:pt x="282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FB7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681258" cy="329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959929" y="6655857"/>
            <a:ext cx="1236814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3. Pesquisa bibliográfica e levantamento de campo;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155362" y="7755926"/>
            <a:ext cx="13977275" cy="1107476"/>
            <a:chOff x="0" y="0"/>
            <a:chExt cx="3681258" cy="29168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81257" cy="291681"/>
            </a:xfrm>
            <a:custGeom>
              <a:avLst/>
              <a:gdLst/>
              <a:ahLst/>
              <a:cxnLst/>
              <a:rect r="r" b="b" t="t" l="l"/>
              <a:pathLst>
                <a:path h="291681" w="3681257">
                  <a:moveTo>
                    <a:pt x="28249" y="0"/>
                  </a:moveTo>
                  <a:lnTo>
                    <a:pt x="3653009" y="0"/>
                  </a:lnTo>
                  <a:cubicBezTo>
                    <a:pt x="3660501" y="0"/>
                    <a:pt x="3667686" y="2976"/>
                    <a:pt x="3672984" y="8274"/>
                  </a:cubicBezTo>
                  <a:cubicBezTo>
                    <a:pt x="3678281" y="13571"/>
                    <a:pt x="3681257" y="20757"/>
                    <a:pt x="3681257" y="28249"/>
                  </a:cubicBezTo>
                  <a:lnTo>
                    <a:pt x="3681257" y="263432"/>
                  </a:lnTo>
                  <a:cubicBezTo>
                    <a:pt x="3681257" y="270924"/>
                    <a:pt x="3678281" y="278110"/>
                    <a:pt x="3672984" y="283407"/>
                  </a:cubicBezTo>
                  <a:cubicBezTo>
                    <a:pt x="3667686" y="288705"/>
                    <a:pt x="3660501" y="291681"/>
                    <a:pt x="3653009" y="291681"/>
                  </a:cubicBezTo>
                  <a:lnTo>
                    <a:pt x="28249" y="291681"/>
                  </a:lnTo>
                  <a:cubicBezTo>
                    <a:pt x="20757" y="291681"/>
                    <a:pt x="13571" y="288705"/>
                    <a:pt x="8274" y="283407"/>
                  </a:cubicBezTo>
                  <a:cubicBezTo>
                    <a:pt x="2976" y="278110"/>
                    <a:pt x="0" y="270924"/>
                    <a:pt x="0" y="263432"/>
                  </a:cubicBezTo>
                  <a:lnTo>
                    <a:pt x="0" y="28249"/>
                  </a:lnTo>
                  <a:cubicBezTo>
                    <a:pt x="0" y="20757"/>
                    <a:pt x="2976" y="13571"/>
                    <a:pt x="8274" y="8274"/>
                  </a:cubicBezTo>
                  <a:cubicBezTo>
                    <a:pt x="13571" y="2976"/>
                    <a:pt x="20757" y="0"/>
                    <a:pt x="282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FB7FF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681258" cy="329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437851" y="7825178"/>
            <a:ext cx="1317270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4. Configuração do ambiente de desenvolvimento e desenvolvimento Front-End;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82463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37851" y="1642672"/>
            <a:ext cx="13412299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Desenvolvimento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155362" y="3547672"/>
            <a:ext cx="13977275" cy="1107476"/>
            <a:chOff x="0" y="0"/>
            <a:chExt cx="3681258" cy="2916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1257" cy="291681"/>
            </a:xfrm>
            <a:custGeom>
              <a:avLst/>
              <a:gdLst/>
              <a:ahLst/>
              <a:cxnLst/>
              <a:rect r="r" b="b" t="t" l="l"/>
              <a:pathLst>
                <a:path h="291681" w="3681257">
                  <a:moveTo>
                    <a:pt x="28249" y="0"/>
                  </a:moveTo>
                  <a:lnTo>
                    <a:pt x="3653009" y="0"/>
                  </a:lnTo>
                  <a:cubicBezTo>
                    <a:pt x="3660501" y="0"/>
                    <a:pt x="3667686" y="2976"/>
                    <a:pt x="3672984" y="8274"/>
                  </a:cubicBezTo>
                  <a:cubicBezTo>
                    <a:pt x="3678281" y="13571"/>
                    <a:pt x="3681257" y="20757"/>
                    <a:pt x="3681257" y="28249"/>
                  </a:cubicBezTo>
                  <a:lnTo>
                    <a:pt x="3681257" y="263432"/>
                  </a:lnTo>
                  <a:cubicBezTo>
                    <a:pt x="3681257" y="270924"/>
                    <a:pt x="3678281" y="278110"/>
                    <a:pt x="3672984" y="283407"/>
                  </a:cubicBezTo>
                  <a:cubicBezTo>
                    <a:pt x="3667686" y="288705"/>
                    <a:pt x="3660501" y="291681"/>
                    <a:pt x="3653009" y="291681"/>
                  </a:cubicBezTo>
                  <a:lnTo>
                    <a:pt x="28249" y="291681"/>
                  </a:lnTo>
                  <a:cubicBezTo>
                    <a:pt x="20757" y="291681"/>
                    <a:pt x="13571" y="288705"/>
                    <a:pt x="8274" y="283407"/>
                  </a:cubicBezTo>
                  <a:cubicBezTo>
                    <a:pt x="2976" y="278110"/>
                    <a:pt x="0" y="270924"/>
                    <a:pt x="0" y="263432"/>
                  </a:cubicBezTo>
                  <a:lnTo>
                    <a:pt x="0" y="28249"/>
                  </a:lnTo>
                  <a:cubicBezTo>
                    <a:pt x="0" y="20757"/>
                    <a:pt x="2976" y="13571"/>
                    <a:pt x="8274" y="8274"/>
                  </a:cubicBezTo>
                  <a:cubicBezTo>
                    <a:pt x="13571" y="2976"/>
                    <a:pt x="20757" y="0"/>
                    <a:pt x="282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FB7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681258" cy="329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59929" y="3850354"/>
            <a:ext cx="1236814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5. Desenvolvimento do Back-End;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155362" y="4950424"/>
            <a:ext cx="13977275" cy="1107476"/>
            <a:chOff x="0" y="0"/>
            <a:chExt cx="3681258" cy="2916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81257" cy="291681"/>
            </a:xfrm>
            <a:custGeom>
              <a:avLst/>
              <a:gdLst/>
              <a:ahLst/>
              <a:cxnLst/>
              <a:rect r="r" b="b" t="t" l="l"/>
              <a:pathLst>
                <a:path h="291681" w="3681257">
                  <a:moveTo>
                    <a:pt x="28249" y="0"/>
                  </a:moveTo>
                  <a:lnTo>
                    <a:pt x="3653009" y="0"/>
                  </a:lnTo>
                  <a:cubicBezTo>
                    <a:pt x="3660501" y="0"/>
                    <a:pt x="3667686" y="2976"/>
                    <a:pt x="3672984" y="8274"/>
                  </a:cubicBezTo>
                  <a:cubicBezTo>
                    <a:pt x="3678281" y="13571"/>
                    <a:pt x="3681257" y="20757"/>
                    <a:pt x="3681257" y="28249"/>
                  </a:cubicBezTo>
                  <a:lnTo>
                    <a:pt x="3681257" y="263432"/>
                  </a:lnTo>
                  <a:cubicBezTo>
                    <a:pt x="3681257" y="270924"/>
                    <a:pt x="3678281" y="278110"/>
                    <a:pt x="3672984" y="283407"/>
                  </a:cubicBezTo>
                  <a:cubicBezTo>
                    <a:pt x="3667686" y="288705"/>
                    <a:pt x="3660501" y="291681"/>
                    <a:pt x="3653009" y="291681"/>
                  </a:cubicBezTo>
                  <a:lnTo>
                    <a:pt x="28249" y="291681"/>
                  </a:lnTo>
                  <a:cubicBezTo>
                    <a:pt x="20757" y="291681"/>
                    <a:pt x="13571" y="288705"/>
                    <a:pt x="8274" y="283407"/>
                  </a:cubicBezTo>
                  <a:cubicBezTo>
                    <a:pt x="2976" y="278110"/>
                    <a:pt x="0" y="270924"/>
                    <a:pt x="0" y="263432"/>
                  </a:cubicBezTo>
                  <a:lnTo>
                    <a:pt x="0" y="28249"/>
                  </a:lnTo>
                  <a:cubicBezTo>
                    <a:pt x="0" y="20757"/>
                    <a:pt x="2976" y="13571"/>
                    <a:pt x="8274" y="8274"/>
                  </a:cubicBezTo>
                  <a:cubicBezTo>
                    <a:pt x="13571" y="2976"/>
                    <a:pt x="20757" y="0"/>
                    <a:pt x="282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FB7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681258" cy="329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959929" y="5253105"/>
            <a:ext cx="1236814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6. Integração do Back-End e Front-End;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155362" y="6353175"/>
            <a:ext cx="13977275" cy="1107476"/>
            <a:chOff x="0" y="0"/>
            <a:chExt cx="3681258" cy="29168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81257" cy="291681"/>
            </a:xfrm>
            <a:custGeom>
              <a:avLst/>
              <a:gdLst/>
              <a:ahLst/>
              <a:cxnLst/>
              <a:rect r="r" b="b" t="t" l="l"/>
              <a:pathLst>
                <a:path h="291681" w="3681257">
                  <a:moveTo>
                    <a:pt x="28249" y="0"/>
                  </a:moveTo>
                  <a:lnTo>
                    <a:pt x="3653009" y="0"/>
                  </a:lnTo>
                  <a:cubicBezTo>
                    <a:pt x="3660501" y="0"/>
                    <a:pt x="3667686" y="2976"/>
                    <a:pt x="3672984" y="8274"/>
                  </a:cubicBezTo>
                  <a:cubicBezTo>
                    <a:pt x="3678281" y="13571"/>
                    <a:pt x="3681257" y="20757"/>
                    <a:pt x="3681257" y="28249"/>
                  </a:cubicBezTo>
                  <a:lnTo>
                    <a:pt x="3681257" y="263432"/>
                  </a:lnTo>
                  <a:cubicBezTo>
                    <a:pt x="3681257" y="270924"/>
                    <a:pt x="3678281" y="278110"/>
                    <a:pt x="3672984" y="283407"/>
                  </a:cubicBezTo>
                  <a:cubicBezTo>
                    <a:pt x="3667686" y="288705"/>
                    <a:pt x="3660501" y="291681"/>
                    <a:pt x="3653009" y="291681"/>
                  </a:cubicBezTo>
                  <a:lnTo>
                    <a:pt x="28249" y="291681"/>
                  </a:lnTo>
                  <a:cubicBezTo>
                    <a:pt x="20757" y="291681"/>
                    <a:pt x="13571" y="288705"/>
                    <a:pt x="8274" y="283407"/>
                  </a:cubicBezTo>
                  <a:cubicBezTo>
                    <a:pt x="2976" y="278110"/>
                    <a:pt x="0" y="270924"/>
                    <a:pt x="0" y="263432"/>
                  </a:cubicBezTo>
                  <a:lnTo>
                    <a:pt x="0" y="28249"/>
                  </a:lnTo>
                  <a:cubicBezTo>
                    <a:pt x="0" y="20757"/>
                    <a:pt x="2976" y="13571"/>
                    <a:pt x="8274" y="8274"/>
                  </a:cubicBezTo>
                  <a:cubicBezTo>
                    <a:pt x="13571" y="2976"/>
                    <a:pt x="20757" y="0"/>
                    <a:pt x="282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FB7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681258" cy="329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959929" y="6655857"/>
            <a:ext cx="1236814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7. Modelagem e implementação do Banco de Dados;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155362" y="7755926"/>
            <a:ext cx="13977275" cy="1107476"/>
            <a:chOff x="0" y="0"/>
            <a:chExt cx="3681258" cy="29168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81257" cy="291681"/>
            </a:xfrm>
            <a:custGeom>
              <a:avLst/>
              <a:gdLst/>
              <a:ahLst/>
              <a:cxnLst/>
              <a:rect r="r" b="b" t="t" l="l"/>
              <a:pathLst>
                <a:path h="291681" w="3681257">
                  <a:moveTo>
                    <a:pt x="28249" y="0"/>
                  </a:moveTo>
                  <a:lnTo>
                    <a:pt x="3653009" y="0"/>
                  </a:lnTo>
                  <a:cubicBezTo>
                    <a:pt x="3660501" y="0"/>
                    <a:pt x="3667686" y="2976"/>
                    <a:pt x="3672984" y="8274"/>
                  </a:cubicBezTo>
                  <a:cubicBezTo>
                    <a:pt x="3678281" y="13571"/>
                    <a:pt x="3681257" y="20757"/>
                    <a:pt x="3681257" y="28249"/>
                  </a:cubicBezTo>
                  <a:lnTo>
                    <a:pt x="3681257" y="263432"/>
                  </a:lnTo>
                  <a:cubicBezTo>
                    <a:pt x="3681257" y="270924"/>
                    <a:pt x="3678281" y="278110"/>
                    <a:pt x="3672984" y="283407"/>
                  </a:cubicBezTo>
                  <a:cubicBezTo>
                    <a:pt x="3667686" y="288705"/>
                    <a:pt x="3660501" y="291681"/>
                    <a:pt x="3653009" y="291681"/>
                  </a:cubicBezTo>
                  <a:lnTo>
                    <a:pt x="28249" y="291681"/>
                  </a:lnTo>
                  <a:cubicBezTo>
                    <a:pt x="20757" y="291681"/>
                    <a:pt x="13571" y="288705"/>
                    <a:pt x="8274" y="283407"/>
                  </a:cubicBezTo>
                  <a:cubicBezTo>
                    <a:pt x="2976" y="278110"/>
                    <a:pt x="0" y="270924"/>
                    <a:pt x="0" y="263432"/>
                  </a:cubicBezTo>
                  <a:lnTo>
                    <a:pt x="0" y="28249"/>
                  </a:lnTo>
                  <a:cubicBezTo>
                    <a:pt x="0" y="20757"/>
                    <a:pt x="2976" y="13571"/>
                    <a:pt x="8274" y="8274"/>
                  </a:cubicBezTo>
                  <a:cubicBezTo>
                    <a:pt x="13571" y="2976"/>
                    <a:pt x="20757" y="0"/>
                    <a:pt x="282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FB7FF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681258" cy="329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959929" y="8058608"/>
            <a:ext cx="1236814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8. Teste de funcionalidades;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82463" y="8026486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4774468" y="-6236912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9"/>
                </a:lnTo>
                <a:lnTo>
                  <a:pt x="0" y="8413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37851" y="1642672"/>
            <a:ext cx="13412299" cy="160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00"/>
              </a:lnSpc>
            </a:pPr>
            <a:r>
              <a:rPr lang="en-US" sz="1200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Desenvolvimento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2155362" y="3547672"/>
            <a:ext cx="13977275" cy="1107476"/>
            <a:chOff x="0" y="0"/>
            <a:chExt cx="3681258" cy="29168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681257" cy="291681"/>
            </a:xfrm>
            <a:custGeom>
              <a:avLst/>
              <a:gdLst/>
              <a:ahLst/>
              <a:cxnLst/>
              <a:rect r="r" b="b" t="t" l="l"/>
              <a:pathLst>
                <a:path h="291681" w="3681257">
                  <a:moveTo>
                    <a:pt x="28249" y="0"/>
                  </a:moveTo>
                  <a:lnTo>
                    <a:pt x="3653009" y="0"/>
                  </a:lnTo>
                  <a:cubicBezTo>
                    <a:pt x="3660501" y="0"/>
                    <a:pt x="3667686" y="2976"/>
                    <a:pt x="3672984" y="8274"/>
                  </a:cubicBezTo>
                  <a:cubicBezTo>
                    <a:pt x="3678281" y="13571"/>
                    <a:pt x="3681257" y="20757"/>
                    <a:pt x="3681257" y="28249"/>
                  </a:cubicBezTo>
                  <a:lnTo>
                    <a:pt x="3681257" y="263432"/>
                  </a:lnTo>
                  <a:cubicBezTo>
                    <a:pt x="3681257" y="270924"/>
                    <a:pt x="3678281" y="278110"/>
                    <a:pt x="3672984" y="283407"/>
                  </a:cubicBezTo>
                  <a:cubicBezTo>
                    <a:pt x="3667686" y="288705"/>
                    <a:pt x="3660501" y="291681"/>
                    <a:pt x="3653009" y="291681"/>
                  </a:cubicBezTo>
                  <a:lnTo>
                    <a:pt x="28249" y="291681"/>
                  </a:lnTo>
                  <a:cubicBezTo>
                    <a:pt x="20757" y="291681"/>
                    <a:pt x="13571" y="288705"/>
                    <a:pt x="8274" y="283407"/>
                  </a:cubicBezTo>
                  <a:cubicBezTo>
                    <a:pt x="2976" y="278110"/>
                    <a:pt x="0" y="270924"/>
                    <a:pt x="0" y="263432"/>
                  </a:cubicBezTo>
                  <a:lnTo>
                    <a:pt x="0" y="28249"/>
                  </a:lnTo>
                  <a:cubicBezTo>
                    <a:pt x="0" y="20757"/>
                    <a:pt x="2976" y="13571"/>
                    <a:pt x="8274" y="8274"/>
                  </a:cubicBezTo>
                  <a:cubicBezTo>
                    <a:pt x="13571" y="2976"/>
                    <a:pt x="20757" y="0"/>
                    <a:pt x="282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FB7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681258" cy="329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59929" y="3850354"/>
            <a:ext cx="1236814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9. Teste de usabilidade com alunos;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155362" y="4950424"/>
            <a:ext cx="13977275" cy="1107476"/>
            <a:chOff x="0" y="0"/>
            <a:chExt cx="3681258" cy="2916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81257" cy="291681"/>
            </a:xfrm>
            <a:custGeom>
              <a:avLst/>
              <a:gdLst/>
              <a:ahLst/>
              <a:cxnLst/>
              <a:rect r="r" b="b" t="t" l="l"/>
              <a:pathLst>
                <a:path h="291681" w="3681257">
                  <a:moveTo>
                    <a:pt x="28249" y="0"/>
                  </a:moveTo>
                  <a:lnTo>
                    <a:pt x="3653009" y="0"/>
                  </a:lnTo>
                  <a:cubicBezTo>
                    <a:pt x="3660501" y="0"/>
                    <a:pt x="3667686" y="2976"/>
                    <a:pt x="3672984" y="8274"/>
                  </a:cubicBezTo>
                  <a:cubicBezTo>
                    <a:pt x="3678281" y="13571"/>
                    <a:pt x="3681257" y="20757"/>
                    <a:pt x="3681257" y="28249"/>
                  </a:cubicBezTo>
                  <a:lnTo>
                    <a:pt x="3681257" y="263432"/>
                  </a:lnTo>
                  <a:cubicBezTo>
                    <a:pt x="3681257" y="270924"/>
                    <a:pt x="3678281" y="278110"/>
                    <a:pt x="3672984" y="283407"/>
                  </a:cubicBezTo>
                  <a:cubicBezTo>
                    <a:pt x="3667686" y="288705"/>
                    <a:pt x="3660501" y="291681"/>
                    <a:pt x="3653009" y="291681"/>
                  </a:cubicBezTo>
                  <a:lnTo>
                    <a:pt x="28249" y="291681"/>
                  </a:lnTo>
                  <a:cubicBezTo>
                    <a:pt x="20757" y="291681"/>
                    <a:pt x="13571" y="288705"/>
                    <a:pt x="8274" y="283407"/>
                  </a:cubicBezTo>
                  <a:cubicBezTo>
                    <a:pt x="2976" y="278110"/>
                    <a:pt x="0" y="270924"/>
                    <a:pt x="0" y="263432"/>
                  </a:cubicBezTo>
                  <a:lnTo>
                    <a:pt x="0" y="28249"/>
                  </a:lnTo>
                  <a:cubicBezTo>
                    <a:pt x="0" y="20757"/>
                    <a:pt x="2976" y="13571"/>
                    <a:pt x="8274" y="8274"/>
                  </a:cubicBezTo>
                  <a:cubicBezTo>
                    <a:pt x="13571" y="2976"/>
                    <a:pt x="20757" y="0"/>
                    <a:pt x="282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FB7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681258" cy="329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959929" y="5253105"/>
            <a:ext cx="1236814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10. Implementação de avaliações;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155362" y="6353175"/>
            <a:ext cx="13977275" cy="1107476"/>
            <a:chOff x="0" y="0"/>
            <a:chExt cx="3681258" cy="29168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681257" cy="291681"/>
            </a:xfrm>
            <a:custGeom>
              <a:avLst/>
              <a:gdLst/>
              <a:ahLst/>
              <a:cxnLst/>
              <a:rect r="r" b="b" t="t" l="l"/>
              <a:pathLst>
                <a:path h="291681" w="3681257">
                  <a:moveTo>
                    <a:pt x="28249" y="0"/>
                  </a:moveTo>
                  <a:lnTo>
                    <a:pt x="3653009" y="0"/>
                  </a:lnTo>
                  <a:cubicBezTo>
                    <a:pt x="3660501" y="0"/>
                    <a:pt x="3667686" y="2976"/>
                    <a:pt x="3672984" y="8274"/>
                  </a:cubicBezTo>
                  <a:cubicBezTo>
                    <a:pt x="3678281" y="13571"/>
                    <a:pt x="3681257" y="20757"/>
                    <a:pt x="3681257" y="28249"/>
                  </a:cubicBezTo>
                  <a:lnTo>
                    <a:pt x="3681257" y="263432"/>
                  </a:lnTo>
                  <a:cubicBezTo>
                    <a:pt x="3681257" y="270924"/>
                    <a:pt x="3678281" y="278110"/>
                    <a:pt x="3672984" y="283407"/>
                  </a:cubicBezTo>
                  <a:cubicBezTo>
                    <a:pt x="3667686" y="288705"/>
                    <a:pt x="3660501" y="291681"/>
                    <a:pt x="3653009" y="291681"/>
                  </a:cubicBezTo>
                  <a:lnTo>
                    <a:pt x="28249" y="291681"/>
                  </a:lnTo>
                  <a:cubicBezTo>
                    <a:pt x="20757" y="291681"/>
                    <a:pt x="13571" y="288705"/>
                    <a:pt x="8274" y="283407"/>
                  </a:cubicBezTo>
                  <a:cubicBezTo>
                    <a:pt x="2976" y="278110"/>
                    <a:pt x="0" y="270924"/>
                    <a:pt x="0" y="263432"/>
                  </a:cubicBezTo>
                  <a:lnTo>
                    <a:pt x="0" y="28249"/>
                  </a:lnTo>
                  <a:cubicBezTo>
                    <a:pt x="0" y="20757"/>
                    <a:pt x="2976" y="13571"/>
                    <a:pt x="8274" y="8274"/>
                  </a:cubicBezTo>
                  <a:cubicBezTo>
                    <a:pt x="13571" y="2976"/>
                    <a:pt x="20757" y="0"/>
                    <a:pt x="282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FB7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681258" cy="329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959929" y="6655857"/>
            <a:ext cx="1236814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11. Ajuste e melhorias com base no feedback;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2155362" y="7755926"/>
            <a:ext cx="13977275" cy="1107476"/>
            <a:chOff x="0" y="0"/>
            <a:chExt cx="3681258" cy="29168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681257" cy="291681"/>
            </a:xfrm>
            <a:custGeom>
              <a:avLst/>
              <a:gdLst/>
              <a:ahLst/>
              <a:cxnLst/>
              <a:rect r="r" b="b" t="t" l="l"/>
              <a:pathLst>
                <a:path h="291681" w="3681257">
                  <a:moveTo>
                    <a:pt x="28249" y="0"/>
                  </a:moveTo>
                  <a:lnTo>
                    <a:pt x="3653009" y="0"/>
                  </a:lnTo>
                  <a:cubicBezTo>
                    <a:pt x="3660501" y="0"/>
                    <a:pt x="3667686" y="2976"/>
                    <a:pt x="3672984" y="8274"/>
                  </a:cubicBezTo>
                  <a:cubicBezTo>
                    <a:pt x="3678281" y="13571"/>
                    <a:pt x="3681257" y="20757"/>
                    <a:pt x="3681257" y="28249"/>
                  </a:cubicBezTo>
                  <a:lnTo>
                    <a:pt x="3681257" y="263432"/>
                  </a:lnTo>
                  <a:cubicBezTo>
                    <a:pt x="3681257" y="270924"/>
                    <a:pt x="3678281" y="278110"/>
                    <a:pt x="3672984" y="283407"/>
                  </a:cubicBezTo>
                  <a:cubicBezTo>
                    <a:pt x="3667686" y="288705"/>
                    <a:pt x="3660501" y="291681"/>
                    <a:pt x="3653009" y="291681"/>
                  </a:cubicBezTo>
                  <a:lnTo>
                    <a:pt x="28249" y="291681"/>
                  </a:lnTo>
                  <a:cubicBezTo>
                    <a:pt x="20757" y="291681"/>
                    <a:pt x="13571" y="288705"/>
                    <a:pt x="8274" y="283407"/>
                  </a:cubicBezTo>
                  <a:cubicBezTo>
                    <a:pt x="2976" y="278110"/>
                    <a:pt x="0" y="270924"/>
                    <a:pt x="0" y="263432"/>
                  </a:cubicBezTo>
                  <a:lnTo>
                    <a:pt x="0" y="28249"/>
                  </a:lnTo>
                  <a:cubicBezTo>
                    <a:pt x="0" y="20757"/>
                    <a:pt x="2976" y="13571"/>
                    <a:pt x="8274" y="8274"/>
                  </a:cubicBezTo>
                  <a:cubicBezTo>
                    <a:pt x="13571" y="2976"/>
                    <a:pt x="20757" y="0"/>
                    <a:pt x="282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CFB7FF"/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681258" cy="3297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959929" y="8058608"/>
            <a:ext cx="1236814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499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 12. Otimização de desempenho.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66107" y="861137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65133" y="-5798355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993872" y="3577683"/>
            <a:ext cx="10300257" cy="337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40"/>
              </a:lnSpc>
            </a:pPr>
            <a:r>
              <a:rPr lang="en-US" sz="13040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Resultados esperados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F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66107" y="8611375"/>
            <a:ext cx="8424068" cy="8413538"/>
          </a:xfrm>
          <a:custGeom>
            <a:avLst/>
            <a:gdLst/>
            <a:ahLst/>
            <a:cxnLst/>
            <a:rect r="r" b="b" t="t" l="l"/>
            <a:pathLst>
              <a:path h="8413538" w="8424068">
                <a:moveTo>
                  <a:pt x="0" y="0"/>
                </a:moveTo>
                <a:lnTo>
                  <a:pt x="8424068" y="0"/>
                </a:lnTo>
                <a:lnTo>
                  <a:pt x="8424068" y="8413538"/>
                </a:lnTo>
                <a:lnTo>
                  <a:pt x="0" y="84135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65133" y="-5798355"/>
            <a:ext cx="7766021" cy="7756313"/>
          </a:xfrm>
          <a:custGeom>
            <a:avLst/>
            <a:gdLst/>
            <a:ahLst/>
            <a:cxnLst/>
            <a:rect r="r" b="b" t="t" l="l"/>
            <a:pathLst>
              <a:path h="7756313" w="7766021">
                <a:moveTo>
                  <a:pt x="0" y="0"/>
                </a:moveTo>
                <a:lnTo>
                  <a:pt x="7766021" y="0"/>
                </a:lnTo>
                <a:lnTo>
                  <a:pt x="7766021" y="7756313"/>
                </a:lnTo>
                <a:lnTo>
                  <a:pt x="0" y="7756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769477" y="1033046"/>
            <a:ext cx="9770334" cy="1330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8"/>
              </a:lnSpc>
            </a:pPr>
            <a:r>
              <a:rPr lang="en-US" sz="10008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Best Case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10273" y="2811529"/>
            <a:ext cx="3235448" cy="4663941"/>
            <a:chOff x="0" y="0"/>
            <a:chExt cx="1134561" cy="16354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34561" cy="1635485"/>
            </a:xfrm>
            <a:custGeom>
              <a:avLst/>
              <a:gdLst/>
              <a:ahLst/>
              <a:cxnLst/>
              <a:rect r="r" b="b" t="t" l="l"/>
              <a:pathLst>
                <a:path h="1635485" w="1134561">
                  <a:moveTo>
                    <a:pt x="122035" y="0"/>
                  </a:moveTo>
                  <a:lnTo>
                    <a:pt x="1012526" y="0"/>
                  </a:lnTo>
                  <a:cubicBezTo>
                    <a:pt x="1079924" y="0"/>
                    <a:pt x="1134561" y="54637"/>
                    <a:pt x="1134561" y="122035"/>
                  </a:cubicBezTo>
                  <a:lnTo>
                    <a:pt x="1134561" y="1513450"/>
                  </a:lnTo>
                  <a:cubicBezTo>
                    <a:pt x="1134561" y="1580848"/>
                    <a:pt x="1079924" y="1635485"/>
                    <a:pt x="1012526" y="1635485"/>
                  </a:cubicBezTo>
                  <a:lnTo>
                    <a:pt x="122035" y="1635485"/>
                  </a:lnTo>
                  <a:cubicBezTo>
                    <a:pt x="54637" y="1635485"/>
                    <a:pt x="0" y="1580848"/>
                    <a:pt x="0" y="1513450"/>
                  </a:cubicBezTo>
                  <a:lnTo>
                    <a:pt x="0" y="122035"/>
                  </a:lnTo>
                  <a:cubicBezTo>
                    <a:pt x="0" y="54637"/>
                    <a:pt x="54637" y="0"/>
                    <a:pt x="122035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34561" cy="16735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752928" y="3107968"/>
            <a:ext cx="3150139" cy="399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3"/>
              </a:lnSpc>
              <a:spcBef>
                <a:spcPct val="0"/>
              </a:spcBef>
            </a:pPr>
            <a:r>
              <a:rPr lang="en-US" sz="3063" strike="noStrike" u="none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Banco de dados: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4003" y="3678969"/>
            <a:ext cx="2607989" cy="2410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1"/>
              </a:lnSpc>
            </a:pPr>
            <a:r>
              <a:rPr lang="en-US" sz="225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O banco de dados é bem estabelecido, aguentando os arquivos e as informações de login dos usuários.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202896" y="2811529"/>
            <a:ext cx="3235448" cy="4663941"/>
            <a:chOff x="0" y="0"/>
            <a:chExt cx="4313930" cy="6218589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4313930" cy="6218589"/>
              <a:chOff x="0" y="0"/>
              <a:chExt cx="1134561" cy="163548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134561" cy="1635485"/>
              </a:xfrm>
              <a:custGeom>
                <a:avLst/>
                <a:gdLst/>
                <a:ahLst/>
                <a:cxnLst/>
                <a:rect r="r" b="b" t="t" l="l"/>
                <a:pathLst>
                  <a:path h="1635485" w="1134561">
                    <a:moveTo>
                      <a:pt x="122035" y="0"/>
                    </a:moveTo>
                    <a:lnTo>
                      <a:pt x="1012526" y="0"/>
                    </a:lnTo>
                    <a:cubicBezTo>
                      <a:pt x="1079924" y="0"/>
                      <a:pt x="1134561" y="54637"/>
                      <a:pt x="1134561" y="122035"/>
                    </a:cubicBezTo>
                    <a:lnTo>
                      <a:pt x="1134561" y="1513450"/>
                    </a:lnTo>
                    <a:cubicBezTo>
                      <a:pt x="1134561" y="1580848"/>
                      <a:pt x="1079924" y="1635485"/>
                      <a:pt x="1012526" y="1635485"/>
                    </a:cubicBezTo>
                    <a:lnTo>
                      <a:pt x="122035" y="1635485"/>
                    </a:lnTo>
                    <a:cubicBezTo>
                      <a:pt x="54637" y="1635485"/>
                      <a:pt x="0" y="1580848"/>
                      <a:pt x="0" y="1513450"/>
                    </a:cubicBezTo>
                    <a:lnTo>
                      <a:pt x="0" y="122035"/>
                    </a:lnTo>
                    <a:cubicBezTo>
                      <a:pt x="0" y="54637"/>
                      <a:pt x="54637" y="0"/>
                      <a:pt x="122035" y="0"/>
                    </a:cubicBezTo>
                    <a:close/>
                  </a:path>
                </a:pathLst>
              </a:custGeom>
              <a:solidFill>
                <a:srgbClr val="CFB7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66675"/>
                <a:ext cx="1134561" cy="15688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3063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592022" y="1159762"/>
              <a:ext cx="3129887" cy="22959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01"/>
                </a:lnSpc>
                <a:spcBef>
                  <a:spcPct val="0"/>
                </a:spcBef>
              </a:pPr>
              <a:r>
                <a:rPr lang="en-US" sz="2250" strike="noStrike" u="none">
                  <a:solidFill>
                    <a:srgbClr val="051D4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Os usuários conseguem fazer o login e cadastro de forma segura.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568598" y="373027"/>
              <a:ext cx="1176734" cy="545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63"/>
                </a:lnSpc>
                <a:spcBef>
                  <a:spcPct val="0"/>
                </a:spcBef>
              </a:pPr>
              <a:r>
                <a:rPr lang="en-US" sz="3063" strike="noStrike" u="none">
                  <a:solidFill>
                    <a:srgbClr val="051D40"/>
                  </a:solidFill>
                  <a:latin typeface="Genty"/>
                  <a:ea typeface="Genty"/>
                  <a:cs typeface="Genty"/>
                  <a:sym typeface="Genty"/>
                </a:rPr>
                <a:t>login: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695519" y="2811529"/>
            <a:ext cx="3235448" cy="4663941"/>
            <a:chOff x="0" y="0"/>
            <a:chExt cx="4313930" cy="6218589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4313930" cy="6218589"/>
              <a:chOff x="0" y="0"/>
              <a:chExt cx="1134561" cy="1635485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134561" cy="1635485"/>
              </a:xfrm>
              <a:custGeom>
                <a:avLst/>
                <a:gdLst/>
                <a:ahLst/>
                <a:cxnLst/>
                <a:rect r="r" b="b" t="t" l="l"/>
                <a:pathLst>
                  <a:path h="1635485" w="1134561">
                    <a:moveTo>
                      <a:pt x="122035" y="0"/>
                    </a:moveTo>
                    <a:lnTo>
                      <a:pt x="1012526" y="0"/>
                    </a:lnTo>
                    <a:cubicBezTo>
                      <a:pt x="1079924" y="0"/>
                      <a:pt x="1134561" y="54637"/>
                      <a:pt x="1134561" y="122035"/>
                    </a:cubicBezTo>
                    <a:lnTo>
                      <a:pt x="1134561" y="1513450"/>
                    </a:lnTo>
                    <a:cubicBezTo>
                      <a:pt x="1134561" y="1580848"/>
                      <a:pt x="1079924" y="1635485"/>
                      <a:pt x="1012526" y="1635485"/>
                    </a:cubicBezTo>
                    <a:lnTo>
                      <a:pt x="122035" y="1635485"/>
                    </a:lnTo>
                    <a:cubicBezTo>
                      <a:pt x="54637" y="1635485"/>
                      <a:pt x="0" y="1580848"/>
                      <a:pt x="0" y="1513450"/>
                    </a:cubicBezTo>
                    <a:lnTo>
                      <a:pt x="0" y="122035"/>
                    </a:lnTo>
                    <a:cubicBezTo>
                      <a:pt x="0" y="54637"/>
                      <a:pt x="54637" y="0"/>
                      <a:pt x="122035" y="0"/>
                    </a:cubicBezTo>
                    <a:close/>
                  </a:path>
                </a:pathLst>
              </a:custGeom>
              <a:solidFill>
                <a:srgbClr val="CFB7FF"/>
              </a:solidFill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1134561" cy="16735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0" id="20"/>
            <p:cNvSpPr txBox="true"/>
            <p:nvPr/>
          </p:nvSpPr>
          <p:spPr>
            <a:xfrm rot="0">
              <a:off x="163393" y="1159762"/>
              <a:ext cx="3987145" cy="32105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01"/>
                </a:lnSpc>
                <a:spcBef>
                  <a:spcPct val="0"/>
                </a:spcBef>
              </a:pPr>
              <a:r>
                <a:rPr lang="en-US" sz="2250" strike="noStrike" u="none">
                  <a:solidFill>
                    <a:srgbClr val="051D4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Os usuários conseguem se conectar aos seus projetos e a outros projetos como convidados.</a:t>
              </a:r>
            </a:p>
            <a:p>
              <a:pPr algn="ctr" marL="0" indent="0" lvl="0">
                <a:lnSpc>
                  <a:spcPts val="2701"/>
                </a:lnSpc>
                <a:spcBef>
                  <a:spcPct val="0"/>
                </a:spcBef>
              </a:pP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183431" y="373027"/>
              <a:ext cx="1947069" cy="545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63"/>
                </a:lnSpc>
                <a:spcBef>
                  <a:spcPct val="0"/>
                </a:spcBef>
              </a:pPr>
              <a:r>
                <a:rPr lang="en-US" sz="3063" strike="noStrike" u="none">
                  <a:solidFill>
                    <a:srgbClr val="051D40"/>
                  </a:solidFill>
                  <a:latin typeface="Genty"/>
                  <a:ea typeface="Genty"/>
                  <a:cs typeface="Genty"/>
                  <a:sym typeface="Genty"/>
                </a:rPr>
                <a:t>Conexão: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188142" y="2811529"/>
            <a:ext cx="3235448" cy="4663941"/>
            <a:chOff x="0" y="0"/>
            <a:chExt cx="4313930" cy="6218589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0" y="0"/>
              <a:ext cx="4313930" cy="6218589"/>
              <a:chOff x="0" y="0"/>
              <a:chExt cx="1134561" cy="1635485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134561" cy="1635485"/>
              </a:xfrm>
              <a:custGeom>
                <a:avLst/>
                <a:gdLst/>
                <a:ahLst/>
                <a:cxnLst/>
                <a:rect r="r" b="b" t="t" l="l"/>
                <a:pathLst>
                  <a:path h="1635485" w="1134561">
                    <a:moveTo>
                      <a:pt x="122035" y="0"/>
                    </a:moveTo>
                    <a:lnTo>
                      <a:pt x="1012526" y="0"/>
                    </a:lnTo>
                    <a:cubicBezTo>
                      <a:pt x="1079924" y="0"/>
                      <a:pt x="1134561" y="54637"/>
                      <a:pt x="1134561" y="122035"/>
                    </a:cubicBezTo>
                    <a:lnTo>
                      <a:pt x="1134561" y="1513450"/>
                    </a:lnTo>
                    <a:cubicBezTo>
                      <a:pt x="1134561" y="1580848"/>
                      <a:pt x="1079924" y="1635485"/>
                      <a:pt x="1012526" y="1635485"/>
                    </a:cubicBezTo>
                    <a:lnTo>
                      <a:pt x="122035" y="1635485"/>
                    </a:lnTo>
                    <a:cubicBezTo>
                      <a:pt x="54637" y="1635485"/>
                      <a:pt x="0" y="1580848"/>
                      <a:pt x="0" y="1513450"/>
                    </a:cubicBezTo>
                    <a:lnTo>
                      <a:pt x="0" y="122035"/>
                    </a:lnTo>
                    <a:cubicBezTo>
                      <a:pt x="0" y="54637"/>
                      <a:pt x="54637" y="0"/>
                      <a:pt x="122035" y="0"/>
                    </a:cubicBezTo>
                    <a:close/>
                  </a:path>
                </a:pathLst>
              </a:custGeom>
              <a:solidFill>
                <a:srgbClr val="CFB7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1134561" cy="16735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265447" y="1159762"/>
              <a:ext cx="3783036" cy="36678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01"/>
                </a:lnSpc>
                <a:spcBef>
                  <a:spcPct val="0"/>
                </a:spcBef>
              </a:pPr>
              <a:r>
                <a:rPr lang="en-US" sz="2250" strike="noStrike" u="none">
                  <a:solidFill>
                    <a:srgbClr val="051D4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Os perfis possuem suas respectivas funcionalidades e permissões corretas nos arquivos, e fora dos arquivos possuem acesso a seus projetos.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1474737" y="373027"/>
              <a:ext cx="1364456" cy="545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63"/>
                </a:lnSpc>
                <a:spcBef>
                  <a:spcPct val="0"/>
                </a:spcBef>
              </a:pPr>
              <a:r>
                <a:rPr lang="en-US" sz="3063" strike="noStrike" u="none">
                  <a:solidFill>
                    <a:srgbClr val="051D40"/>
                  </a:solidFill>
                  <a:latin typeface="Genty"/>
                  <a:ea typeface="Genty"/>
                  <a:cs typeface="Genty"/>
                  <a:sym typeface="Genty"/>
                </a:rPr>
                <a:t>Perfil: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14680764" y="2811529"/>
            <a:ext cx="3235448" cy="4663941"/>
            <a:chOff x="0" y="0"/>
            <a:chExt cx="4313930" cy="6218589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4313930" cy="6218589"/>
              <a:chOff x="0" y="0"/>
              <a:chExt cx="1134561" cy="1635485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1134561" cy="1635485"/>
              </a:xfrm>
              <a:custGeom>
                <a:avLst/>
                <a:gdLst/>
                <a:ahLst/>
                <a:cxnLst/>
                <a:rect r="r" b="b" t="t" l="l"/>
                <a:pathLst>
                  <a:path h="1635485" w="1134561">
                    <a:moveTo>
                      <a:pt x="122035" y="0"/>
                    </a:moveTo>
                    <a:lnTo>
                      <a:pt x="1012526" y="0"/>
                    </a:lnTo>
                    <a:cubicBezTo>
                      <a:pt x="1079924" y="0"/>
                      <a:pt x="1134561" y="54637"/>
                      <a:pt x="1134561" y="122035"/>
                    </a:cubicBezTo>
                    <a:lnTo>
                      <a:pt x="1134561" y="1513450"/>
                    </a:lnTo>
                    <a:cubicBezTo>
                      <a:pt x="1134561" y="1580848"/>
                      <a:pt x="1079924" y="1635485"/>
                      <a:pt x="1012526" y="1635485"/>
                    </a:cubicBezTo>
                    <a:lnTo>
                      <a:pt x="122035" y="1635485"/>
                    </a:lnTo>
                    <a:cubicBezTo>
                      <a:pt x="54637" y="1635485"/>
                      <a:pt x="0" y="1580848"/>
                      <a:pt x="0" y="1513450"/>
                    </a:cubicBezTo>
                    <a:lnTo>
                      <a:pt x="0" y="122035"/>
                    </a:lnTo>
                    <a:cubicBezTo>
                      <a:pt x="0" y="54637"/>
                      <a:pt x="54637" y="0"/>
                      <a:pt x="122035" y="0"/>
                    </a:cubicBezTo>
                    <a:close/>
                  </a:path>
                </a:pathLst>
              </a:custGeom>
              <a:solidFill>
                <a:srgbClr val="CFB7FF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38100"/>
                <a:ext cx="1134561" cy="167358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1105544" y="373027"/>
              <a:ext cx="2102842" cy="5450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63"/>
                </a:lnSpc>
                <a:spcBef>
                  <a:spcPct val="0"/>
                </a:spcBef>
              </a:pPr>
              <a:r>
                <a:rPr lang="en-US" sz="3063" strike="noStrike" u="none">
                  <a:solidFill>
                    <a:srgbClr val="051D40"/>
                  </a:solidFill>
                  <a:latin typeface="Genty"/>
                  <a:ea typeface="Genty"/>
                  <a:cs typeface="Genty"/>
                  <a:sym typeface="Genty"/>
                </a:rPr>
                <a:t>Arquivos: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265447" y="1159762"/>
              <a:ext cx="3783036" cy="4581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01"/>
                </a:lnSpc>
                <a:spcBef>
                  <a:spcPct val="0"/>
                </a:spcBef>
              </a:pPr>
              <a:r>
                <a:rPr lang="en-US" sz="2250" strike="noStrike" u="none">
                  <a:solidFill>
                    <a:srgbClr val="051D40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A experiencia no arquivo é fluida, sem travamentos, os usuários conseguem interagir independentemente em cada parte dele. É possivel a exportação do arquivo.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52928" y="7656446"/>
            <a:ext cx="8667721" cy="2110990"/>
            <a:chOff x="0" y="0"/>
            <a:chExt cx="3039473" cy="74025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039473" cy="740252"/>
            </a:xfrm>
            <a:custGeom>
              <a:avLst/>
              <a:gdLst/>
              <a:ahLst/>
              <a:cxnLst/>
              <a:rect r="r" b="b" t="t" l="l"/>
              <a:pathLst>
                <a:path h="740252" w="3039473">
                  <a:moveTo>
                    <a:pt x="45553" y="0"/>
                  </a:moveTo>
                  <a:lnTo>
                    <a:pt x="2993921" y="0"/>
                  </a:lnTo>
                  <a:cubicBezTo>
                    <a:pt x="3006002" y="0"/>
                    <a:pt x="3017588" y="4799"/>
                    <a:pt x="3026131" y="13342"/>
                  </a:cubicBezTo>
                  <a:cubicBezTo>
                    <a:pt x="3034674" y="21885"/>
                    <a:pt x="3039473" y="33471"/>
                    <a:pt x="3039473" y="45553"/>
                  </a:cubicBezTo>
                  <a:lnTo>
                    <a:pt x="3039473" y="694699"/>
                  </a:lnTo>
                  <a:cubicBezTo>
                    <a:pt x="3039473" y="719858"/>
                    <a:pt x="3019079" y="740252"/>
                    <a:pt x="2993921" y="740252"/>
                  </a:cubicBezTo>
                  <a:lnTo>
                    <a:pt x="45553" y="740252"/>
                  </a:lnTo>
                  <a:cubicBezTo>
                    <a:pt x="33471" y="740252"/>
                    <a:pt x="21885" y="735453"/>
                    <a:pt x="13342" y="726910"/>
                  </a:cubicBezTo>
                  <a:cubicBezTo>
                    <a:pt x="4799" y="718367"/>
                    <a:pt x="0" y="706781"/>
                    <a:pt x="0" y="694699"/>
                  </a:cubicBezTo>
                  <a:lnTo>
                    <a:pt x="0" y="45553"/>
                  </a:lnTo>
                  <a:cubicBezTo>
                    <a:pt x="0" y="33471"/>
                    <a:pt x="4799" y="21885"/>
                    <a:pt x="13342" y="13342"/>
                  </a:cubicBezTo>
                  <a:cubicBezTo>
                    <a:pt x="21885" y="4799"/>
                    <a:pt x="33471" y="0"/>
                    <a:pt x="45553" y="0"/>
                  </a:cubicBezTo>
                  <a:close/>
                </a:path>
              </a:pathLst>
            </a:custGeom>
            <a:solidFill>
              <a:srgbClr val="CFB7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3039473" cy="778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052757" y="7905356"/>
            <a:ext cx="3150139" cy="399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63"/>
              </a:lnSpc>
              <a:spcBef>
                <a:spcPct val="0"/>
              </a:spcBef>
            </a:pPr>
            <a:r>
              <a:rPr lang="en-US" sz="3063">
                <a:solidFill>
                  <a:srgbClr val="051D40"/>
                </a:solidFill>
                <a:latin typeface="Genty"/>
                <a:ea typeface="Genty"/>
                <a:cs typeface="Genty"/>
                <a:sym typeface="Genty"/>
              </a:rPr>
              <a:t>Funcionalidade: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295078" y="8295578"/>
            <a:ext cx="7848922" cy="1038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1"/>
              </a:lnSpc>
            </a:pPr>
            <a:r>
              <a:rPr lang="en-US" sz="2250">
                <a:solidFill>
                  <a:srgbClr val="051D40"/>
                </a:solidFill>
                <a:latin typeface="Nunito Sans"/>
                <a:ea typeface="Nunito Sans"/>
                <a:cs typeface="Nunito Sans"/>
                <a:sym typeface="Nunito Sans"/>
              </a:rPr>
              <a:t>Todos os usuários conseguem se conectar ao projeto de modo conjunto, desenvolvendo as animações sem problemas de sincronização, de modo fluído.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DAGi1H1Oioc</dc:identifier>
  <dcterms:modified xsi:type="dcterms:W3CDTF">2011-08-01T06:04:30Z</dcterms:modified>
  <cp:revision>1</cp:revision>
  <dc:title>Animate</dc:title>
</cp:coreProperties>
</file>