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9" r:id="rId6"/>
    <p:sldId id="257" r:id="rId8"/>
    <p:sldId id="258" r:id="rId9"/>
    <p:sldId id="262" r:id="rId10"/>
    <p:sldId id="266" r:id="rId11"/>
    <p:sldId id="268" r:id="rId12"/>
    <p:sldId id="267" r:id="rId13"/>
    <p:sldId id="263" r:id="rId14"/>
    <p:sldId id="265" r:id="rId15"/>
    <p:sldId id="269" r:id="rId16"/>
    <p:sldId id="28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3" r:id="rId27"/>
    <p:sldId id="284" r:id="rId28"/>
    <p:sldId id="285" r:id="rId29"/>
    <p:sldId id="286" r:id="rId30"/>
    <p:sldId id="288" r:id="rId31"/>
    <p:sldId id="289" r:id="rId32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ä¸»é¢æ ·å¼ 1 - å¼ºè°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latin typeface="Arial"/>
              </a:rPr>
              <a:t>Click to edit the notes format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/>
              </a:rPr>
              <a:t>&lt;header&gt;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DD214B2A-7AF0-4C9F-AFC6-EC8292213A02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>
                <a:latin typeface="Arial"/>
                <a:sym typeface="+mn-ea"/>
              </a:rPr>
              <a:t>-Complexity is proportional to game tree size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altLang="en-US" sz="2000" b="0" strike="noStrike" spc="-1">
                <a:latin typeface="Arial"/>
              </a:rPr>
              <a:t>-Nash equilibria are mixed strategies</a:t>
            </a:r>
            <a:endParaRPr lang="en-US" altLang="en-US" sz="2000" b="0" strike="noStrike" spc="-1">
              <a:latin typeface="Arial"/>
            </a:endParaRPr>
          </a:p>
          <a:p>
            <a:pPr marL="215900" indent="-215900">
              <a:lnSpc>
                <a:spcPct val="100000"/>
              </a:lnSpc>
            </a:pPr>
            <a:endParaRPr lang="en-US" alt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4840" y="1336680"/>
            <a:ext cx="4809240" cy="36075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6920" cy="4209120"/>
          </a:xfrm>
          <a:prstGeom prst="rect">
            <a:avLst/>
          </a:prstGeom>
        </p:spPr>
        <p:txBody>
          <a:bodyPr lIns="0" tIns="0" rIns="0" bIns="0"/>
          <a:p>
            <a:pPr marL="215900" indent="-2159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282200" y="10155240"/>
            <a:ext cx="32752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/>
              </a:rPr>
              <a:t>Click to edit the title text format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  <a:endParaRPr lang="en-US" sz="18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  <a:endParaRPr lang="en-US" sz="1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  <a:endParaRPr lang="en-US" sz="18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  <a:endParaRPr lang="en-US" sz="18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  <a:endParaRPr lang="en-US" sz="18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  <a:endParaRPr lang="en-US" sz="18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5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Source Sans Pro Black"/>
              </a:rPr>
              <a:t>Deepbot – Build a poker bot using Big Data and Deep Learning techniques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Cyril van Schreven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Supervised by: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Nguyen Thanh Tam</a:t>
            </a:r>
            <a:endParaRPr lang="en-US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1" strike="noStrike" spc="-1">
                <a:solidFill>
                  <a:srgbClr val="1C1C1C"/>
                </a:solidFill>
                <a:latin typeface="Source Sans Pro Light"/>
                <a:ea typeface="DejaVu Sans" panose="020B0603030804020204"/>
              </a:rPr>
              <a:t>Prof. Karl Aberer</a:t>
            </a:r>
            <a:endParaRPr 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6 Handed </a:t>
            </a:r>
            <a:r>
              <a:rPr 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Sit and Go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575560" y="6235065"/>
            <a:ext cx="4928235" cy="495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0" u="sng" strike="noStrike" spc="-1">
                <a:latin typeface="Arial"/>
              </a:rPr>
              <a:t>Blind structure</a:t>
            </a:r>
            <a:endParaRPr lang="en-US" altLang="en-US" b="0" u="sng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512570" y="2112645"/>
          <a:ext cx="7056120" cy="40233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764030"/>
                <a:gridCol w="1764030"/>
                <a:gridCol w="1764030"/>
                <a:gridCol w="1764030"/>
              </a:tblGrid>
              <a:tr h="3568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Virtual time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Small blind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Big blind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Ante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 → 90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90 → 180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30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180 → 270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270 </a:t>
                      </a:r>
                      <a:r>
                        <a:rPr lang="en-US"/>
                        <a:t>→ </a:t>
                      </a:r>
                      <a:r>
                        <a:rPr lang="en-US" altLang="en-US"/>
                        <a:t>360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360 → 450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450 → 540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540 → 630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400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25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630 → 720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300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600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720 → 810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400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50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810 → 900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600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1200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75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80365" y="1534160"/>
            <a:ext cx="591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Initial stack: 1500</a:t>
            </a:r>
            <a:endParaRPr lang="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Opponent classification</a:t>
            </a:r>
            <a:endParaRPr lang="" altLang="en-US" sz="2400" b="1" strike="noStrike" spc="-1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15465"/>
            <a:ext cx="8902700" cy="2418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Tight: Get involved in few hands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Loose: Get involved in many hands</a:t>
            </a:r>
            <a:endParaRPr lang="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Passive: Call often, a</a:t>
            </a:r>
            <a:r>
              <a:rPr lang="en-US" altLang="en-US" spc="-1">
                <a:latin typeface="Arial"/>
                <a:sym typeface="+mn-ea"/>
              </a:rPr>
              <a:t>void confrontation 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" altLang="en-US" b="0" strike="noStrike" spc="-1">
                <a:latin typeface="Arial"/>
              </a:rPr>
              <a:t>Aggressive: Raise often, not afraid of taking risks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204720" y="4493895"/>
          <a:ext cx="5213350" cy="1865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675"/>
                <a:gridCol w="2606675"/>
              </a:tblGrid>
              <a:tr h="93281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" altLang="en-US"/>
                        <a:t>Loose-Passive</a:t>
                      </a:r>
                      <a:endParaRPr lang="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  <a:p>
                      <a:pPr algn="ctr">
                        <a:buNone/>
                      </a:pPr>
                      <a:r>
                        <a:rPr lang="" altLang="en-US"/>
                        <a:t>Tight-Passive</a:t>
                      </a:r>
                      <a:endParaRPr lang="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328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" altLang="en-US"/>
                        <a:t>Loose-Aggressive</a:t>
                      </a:r>
                      <a:endParaRPr lang="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" altLang="en-US"/>
                        <a:t>Tight-Aggressive</a:t>
                      </a:r>
                      <a:endParaRPr lang="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052445" y="6359525"/>
            <a:ext cx="351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u="sng"/>
              <a:t>Play styles</a:t>
            </a:r>
            <a:endParaRPr lang="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Opponents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85290"/>
            <a:ext cx="8902700" cy="52895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Caller: Always calls. Loose-Passive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Maniac: Always raises. Loose-Aggressive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The Attached: Folds a majority of hands. Calls if hole cards are strong.</a:t>
            </a:r>
            <a:endParaRPr lang="en-US" altLang="en-US" spc="-1">
              <a:latin typeface="Arial"/>
              <a:sym typeface="+mn-ea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pc="-1">
              <a:latin typeface="Arial"/>
              <a:sym typeface="+mn-ea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 Never folds after joining the hand. Tight-Passive.</a:t>
            </a:r>
            <a:endParaRPr lang="en-US" altLang="en-US" spc="-1">
              <a:latin typeface="Arial"/>
              <a:sym typeface="+mn-ea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The Equity Bot: Folds, calls or raises according to equity. Does not fold to reraises. Tight-Aggressive.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spc="-1">
              <a:latin typeface="Arial"/>
              <a:sym typeface="+mn-ea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pc="-1">
                <a:latin typeface="Arial"/>
                <a:sym typeface="+mn-ea"/>
              </a:rPr>
              <a:t>The Ruler: Rule-based bot playing according to expert knowledge. Tight Aggressive.</a:t>
            </a: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75435"/>
            <a:ext cx="3878580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Above 12 big blinds, preflop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2313940"/>
            <a:ext cx="6288405" cy="1994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65" y="5050155"/>
            <a:ext cx="4600575" cy="11474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97630" y="4308475"/>
            <a:ext cx="180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u="sng"/>
              <a:t>Decision table</a:t>
            </a:r>
            <a:endParaRPr lang="en-US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3876675" y="619760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u="sng"/>
              <a:t>Raise amount</a:t>
            </a:r>
            <a:endParaRPr lang="en-US" altLang="en-US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75435"/>
            <a:ext cx="3878580" cy="3597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Above 12 big blinds, postflop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97630" y="4308475"/>
            <a:ext cx="180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u="sng"/>
              <a:t>Decision table</a:t>
            </a:r>
            <a:endParaRPr lang="en-US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3876675" y="619760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u="sng"/>
              <a:t>Raise amount</a:t>
            </a:r>
            <a:endParaRPr lang="en-US" altLang="en-US" u="sn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2960370"/>
            <a:ext cx="7503795" cy="1348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5240020"/>
            <a:ext cx="3790315" cy="95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585595"/>
            <a:ext cx="2880995" cy="3587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Below 12 big blinds, first in hand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1875" y="6409055"/>
            <a:ext cx="327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u="sng"/>
              <a:t>Hands to all-in</a:t>
            </a:r>
            <a:endParaRPr lang="en-US" altLang="en-US" u="sn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935" y="1522730"/>
            <a:ext cx="4857750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Ruler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6196965" cy="3587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Below 12 big blinds, not first in hand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99790" y="6191885"/>
            <a:ext cx="327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u="sng"/>
              <a:t>Hands to all-in</a:t>
            </a:r>
            <a:endParaRPr lang="en-US" altLang="en-US" u="sn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2268220"/>
            <a:ext cx="6950710" cy="392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Information set abstraction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6196965" cy="4900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b="1" strike="noStrike" spc="-1">
                <a:latin typeface="Arial"/>
              </a:rPr>
              <a:t>General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Current street as one-hot encoding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Number of active opponents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Position at the table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Equity 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Equity if the showdown was on flop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Curren stack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Amount of chips required to call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Total pot</a:t>
            </a: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trike="noStrike" spc="-1">
                <a:latin typeface="Arial"/>
              </a:rPr>
              <a:t>Big blind value</a:t>
            </a:r>
            <a:endParaRPr lang="en-US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43475" y="233934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4" name="Line 4"/>
          <p:cNvSpPr/>
          <p:nvPr/>
        </p:nvSpPr>
        <p:spPr>
          <a:xfrm flipV="1">
            <a:off x="4794885" y="2160270"/>
            <a:ext cx="635" cy="44729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Text Box 1"/>
          <p:cNvSpPr txBox="1"/>
          <p:nvPr/>
        </p:nvSpPr>
        <p:spPr>
          <a:xfrm>
            <a:off x="4943475" y="2743200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Number of opponents are normalized by the initial number of players (6)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943475" y="4439285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Chips values are normalized by the initial stack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943475" y="3590925"/>
            <a:ext cx="5015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/>
              <a:t>Equity is multiplied by the number of active players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Information set abstraction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6758940" cy="4900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b="1" strike="noStrike" spc="-1">
                <a:latin typeface="Arial"/>
              </a:rPr>
              <a:t>Opponent</a:t>
            </a:r>
            <a:r>
              <a:rPr lang="en-US" b="1" strike="noStrike" spc="-1">
                <a:latin typeface="Arial"/>
              </a:rPr>
              <a:t> features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Action taken by the opponent as one-hot encoding: </a:t>
            </a:r>
            <a:br>
              <a:rPr lang="en-US" altLang="en-US" strike="noStrike" spc="-1">
                <a:latin typeface="Arial"/>
              </a:rPr>
            </a:br>
            <a:r>
              <a:rPr lang="en-US" altLang="en-US" strike="noStrike" spc="-1">
                <a:latin typeface="Arial"/>
              </a:rPr>
              <a:t>fold, call or raise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trike="noStrike" spc="-1">
                <a:latin typeface="Arial"/>
              </a:rPr>
              <a:t>Amount of chips added to the hand by the opponent</a:t>
            </a:r>
            <a:endParaRPr lang="en-US" altLang="en-US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43475" y="233934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Model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43475" y="233934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lstm-blo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6475" y="1497330"/>
            <a:ext cx="5526405" cy="4564380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1661160" y="616267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Long short term memory</a:t>
            </a:r>
            <a:endParaRPr lang="en-US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Overview </a:t>
            </a:r>
            <a:endParaRPr lang="en-US" altLang="en-US" sz="3200" b="1" strike="noStrike" spc="-1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812765"/>
            <a:ext cx="9179640" cy="483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z="2000" b="0" strike="noStrike" spc="-1">
                <a:latin typeface="Arial"/>
              </a:rPr>
              <a:t>Game: </a:t>
            </a:r>
            <a:r>
              <a:rPr lang="" altLang="en-US" sz="2000" b="0" strike="noStrike" spc="-1">
                <a:latin typeface="Arial"/>
              </a:rPr>
              <a:t>poker, </a:t>
            </a:r>
            <a:r>
              <a:rPr lang="en-US" altLang="en-US" sz="2000" b="0" strike="noStrike" spc="-1">
                <a:latin typeface="Arial"/>
              </a:rPr>
              <a:t>6 Handed, No Limit, Texas Hold'em, Sit and Go</a:t>
            </a:r>
            <a:endParaRPr lang="en-US" altLang="en-US" sz="20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z="2000" b="0" strike="noStrike" spc="-1">
                <a:latin typeface="Arial"/>
              </a:rPr>
              <a:t>Objective:</a:t>
            </a: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Exploit a strategy that is built from expert knowledge</a:t>
            </a: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Exploit very distinct opponents</a:t>
            </a: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Analyse the strategy developed by the agent</a:t>
            </a:r>
            <a:endParaRPr lang="en-US" altLang="en-US" sz="2000" b="0" strike="noStrike" spc="-1">
              <a:latin typeface="Arial"/>
            </a:endParaRPr>
          </a:p>
          <a:p>
            <a:pPr marL="343535" lvl="0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"/>
            </a:pPr>
            <a:r>
              <a:rPr lang="en-US" altLang="en-US" sz="2000" b="0" strike="noStrike" spc="-1">
                <a:latin typeface="Arial"/>
              </a:rPr>
              <a:t>Approach:</a:t>
            </a: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End to end neural network</a:t>
            </a: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Long Short Term Memory to handle past information</a:t>
            </a: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2000" b="0" strike="noStrike" spc="-1">
                <a:latin typeface="Arial"/>
              </a:rPr>
              <a:t>Train through neuroevolution</a:t>
            </a: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endParaRPr lang="en-US" altLang="en-US" sz="20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endParaRPr lang="en-US" altLang="en-US" sz="2000" b="0" strike="noStrike" spc="-1">
              <a:latin typeface="Arial"/>
            </a:endParaRPr>
          </a:p>
        </p:txBody>
      </p:sp>
      <p:pic>
        <p:nvPicPr>
          <p:cNvPr id="2" name="Picture 1" descr="stock_image_col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660" y="5541010"/>
            <a:ext cx="3148330" cy="1574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Model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6max-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1562735"/>
            <a:ext cx="5881370" cy="4080510"/>
          </a:xfrm>
          <a:prstGeom prst="rect">
            <a:avLst/>
          </a:prstGeom>
        </p:spPr>
      </p:pic>
      <p:sp>
        <p:nvSpPr>
          <p:cNvPr id="4" name="CustomShape 2"/>
          <p:cNvSpPr/>
          <p:nvPr/>
        </p:nvSpPr>
        <p:spPr>
          <a:xfrm>
            <a:off x="1661160" y="578802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u="sng" strike="noStrike" spc="-1">
                <a:latin typeface="Arial"/>
              </a:rPr>
              <a:t>Full network overview</a:t>
            </a:r>
            <a:endParaRPr lang="en-US" altLang="en-US" u="sng" strike="noStrike" spc="-1">
              <a:latin typeface="Arial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0045" y="6217920"/>
            <a:ext cx="393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22'071 trainable parameters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Model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/home/cyril/Documents/deepbot/deepbot-git/docs/final-presentation/6max-network-case.png6max-network-cas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00263" y="1562735"/>
            <a:ext cx="5880735" cy="4080510"/>
          </a:xfrm>
          <a:prstGeom prst="rect">
            <a:avLst/>
          </a:prstGeom>
        </p:spPr>
      </p:pic>
      <p:sp>
        <p:nvSpPr>
          <p:cNvPr id="4" name="CustomShape 2"/>
          <p:cNvSpPr/>
          <p:nvPr/>
        </p:nvSpPr>
        <p:spPr>
          <a:xfrm>
            <a:off x="1661160" y="578802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u="sng" strike="noStrike" spc="-1">
                <a:latin typeface="Arial"/>
              </a:rPr>
              <a:t>Network activity example</a:t>
            </a:r>
            <a:endParaRPr lang="" altLang="en-US" u="sng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Model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The neural network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/home/cyril/Documents/deepbot/deepbot-git/docs/final-presentation/6max-opponent-network.png6max-opponent-networ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64398" y="4064635"/>
            <a:ext cx="5880735" cy="2032000"/>
          </a:xfrm>
          <a:prstGeom prst="rect">
            <a:avLst/>
          </a:prstGeom>
        </p:spPr>
      </p:pic>
      <p:sp>
        <p:nvSpPr>
          <p:cNvPr id="4" name="CustomShape 2"/>
          <p:cNvSpPr/>
          <p:nvPr/>
        </p:nvSpPr>
        <p:spPr>
          <a:xfrm>
            <a:off x="1726565" y="6190615"/>
            <a:ext cx="6758940" cy="4298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 algn="ctr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u="sng" strike="noStrike" spc="-1">
                <a:latin typeface="Arial"/>
              </a:rPr>
              <a:t>Opponent network instance</a:t>
            </a:r>
            <a:endParaRPr lang="" altLang="en-US" u="sng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19259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Round sub-network is 'reset' every hand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Session sub-network is 'reset' every game </a:t>
            </a: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Model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b="1" spc="-1">
                <a:latin typeface="Arial"/>
                <a:sym typeface="+mn-ea"/>
              </a:rPr>
              <a:t>Characteristics</a:t>
            </a:r>
            <a:endParaRPr lang="" alt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Population size: 70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Number of generations: 250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At each generation, agents perform in their environment, the survivors are selected, and the next generation of agents is determined.</a:t>
            </a:r>
            <a:endParaRPr lang="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" alt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b="1" strike="noStrike" spc="-1">
                <a:latin typeface="Arial"/>
              </a:rPr>
              <a:t>Execution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Agents play </a:t>
            </a:r>
            <a:r>
              <a:rPr lang="" strike="noStrike" spc="-1">
                <a:latin typeface="Arial"/>
              </a:rPr>
              <a:t>4 full matches at each table.</a:t>
            </a:r>
            <a:endParaRPr lang="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A match consists of 6 games. At each game the player has another seat. Decks remain the same.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Model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b="1" spc="-1">
                <a:latin typeface="Arial"/>
                <a:sym typeface="+mn-ea"/>
              </a:rPr>
              <a:t>Selection</a:t>
            </a:r>
            <a:endParaRPr lang="en-US" altLang="en-US" b="1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Fitness function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Best 30% agents become survivors.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Agents performing better than average of survivors become elites. The others are second-tier survivors.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Elites are directly added to the next generation.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Second-tier survivors are mutated and added to the next generation.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Elites generate children through crossover. Children are then mutated and added to the next generation.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810510"/>
            <a:ext cx="4535805" cy="103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Model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Genetic algorithm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360" y="233299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b="1" spc="-1">
                <a:latin typeface="Arial"/>
                <a:sym typeface="+mn-ea"/>
              </a:rPr>
              <a:t>Mutation:</a:t>
            </a:r>
            <a:endParaRPr lang="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Gaussian noise is added to randomly selected genes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Mutation rate: Probability that a gene is mutated.</a:t>
            </a:r>
            <a:br>
              <a:rPr lang="" altLang="en-US" strike="noStrike" spc="-1">
                <a:latin typeface="Arial"/>
              </a:rPr>
            </a:br>
            <a:r>
              <a:rPr lang="" altLang="en-US" strike="noStrike" spc="-1">
                <a:latin typeface="Arial"/>
              </a:rPr>
              <a:t>Linearly decreases from 0.3 to 0.05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Mutation strength: Standard deviation of the Gaussian noise.</a:t>
            </a:r>
            <a:br>
              <a:rPr lang="" altLang="en-US" strike="noStrike" spc="-1">
                <a:latin typeface="Arial"/>
              </a:rPr>
            </a:br>
            <a:r>
              <a:rPr lang="" altLang="en-US" strike="noStrike" spc="-1">
                <a:latin typeface="Arial"/>
              </a:rPr>
              <a:t>Linearly decreases from 0.5 to 0.1.</a:t>
            </a:r>
            <a:endParaRPr lang="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" altLang="en-US" b="1" strike="noStrike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" altLang="en-US" b="1" spc="-1">
                <a:latin typeface="Arial"/>
                <a:sym typeface="+mn-ea"/>
              </a:rPr>
              <a:t>Crossover</a:t>
            </a:r>
            <a:r>
              <a:rPr lang="en-US" altLang="en-US" b="1" spc="-1">
                <a:latin typeface="Arial"/>
                <a:sym typeface="+mn-ea"/>
              </a:rPr>
              <a:t>:</a:t>
            </a: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G</a:t>
            </a:r>
            <a:r>
              <a:rPr lang="" altLang="en-US" spc="-1">
                <a:latin typeface="Arial"/>
                <a:sym typeface="+mn-ea"/>
              </a:rPr>
              <a:t>enes of two agents are mixed.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With equal probability, a children will get a group of gene from one parent or the other.</a:t>
            </a:r>
            <a:endParaRPr lang="" altLang="en-US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Groups </a:t>
            </a:r>
            <a:r>
              <a:rPr lang="" spc="-1">
                <a:latin typeface="Arial"/>
                <a:sym typeface="+mn-ea"/>
              </a:rPr>
              <a:t>of genes are determined by the layer they belong to. The first layer of the decision network, being too large, is separated into chunks of 200 genes.</a:t>
            </a:r>
            <a:endParaRPr lang="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. </a:t>
            </a:r>
            <a:r>
              <a:rPr lang="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Fixed-bot</a:t>
            </a:r>
            <a:endParaRPr lang="" altLang="en-US" sz="3200" b="1" strike="noStrike" spc="-1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" altLang="en-US" sz="2400" b="0" strike="noStrike" spc="-1">
                <a:solidFill>
                  <a:schemeClr val="bg1"/>
                </a:solidFill>
                <a:latin typeface="Arial"/>
              </a:rPr>
              <a:t>Overview </a:t>
            </a:r>
            <a:endParaRPr lang="" altLang="en-US" sz="2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60045" y="1605280"/>
            <a:ext cx="9110980" cy="5274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pc="-1">
                <a:latin typeface="Arial"/>
                <a:sym typeface="+mn-ea"/>
              </a:rPr>
              <a:t>Only one table. The opponents are 5 instances of the Ruler.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" altLang="en-US" strike="noStrike" spc="-1">
                <a:latin typeface="Arial"/>
              </a:rPr>
              <a:t>No opponent modeling is required.</a:t>
            </a: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b="1" strike="noStrike" spc="-1"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strike="noStrike" spc="-1">
              <a:latin typeface="Arial"/>
            </a:endParaRPr>
          </a:p>
        </p:txBody>
      </p:sp>
      <p:pic>
        <p:nvPicPr>
          <p:cNvPr id="16" name="Picture 15" descr="6max_fixed_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2562225"/>
            <a:ext cx="3899535" cy="381889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665855" y="6446520"/>
            <a:ext cx="2748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 u="sng"/>
              <a:t>Network of fixed-bot</a:t>
            </a:r>
            <a:endParaRPr lang="" altLang="en-US" sz="16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anks_6max_single_2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3056890"/>
            <a:ext cx="3814445" cy="2543175"/>
          </a:xfrm>
          <a:prstGeom prst="rect">
            <a:avLst/>
          </a:prstGeom>
        </p:spPr>
      </p:pic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II. Fixed-bot</a:t>
            </a:r>
            <a:endParaRPr lang="en-US" altLang="en-US" sz="3200" b="1" strike="noStrike" spc="-1">
              <a:solidFill>
                <a:srgbClr val="FFFFFF"/>
              </a:solidFill>
              <a:latin typeface="Source Sans Pro Black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altLang="en-US" sz="2400" b="0" strike="noStrike" spc="-1">
                <a:solidFill>
                  <a:schemeClr val="bg1"/>
                </a:solidFill>
                <a:latin typeface="Arial"/>
              </a:rPr>
              <a:t>Performance</a:t>
            </a:r>
            <a:endParaRPr lang="en-US" altLang="en-US" sz="24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785995" y="2289810"/>
            <a:ext cx="4685030" cy="4253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605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68620" y="5262880"/>
            <a:ext cx="30156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Average ROI during training</a:t>
            </a:r>
            <a:endParaRPr lang="en-US" altLang="en-US" sz="1600" u="sng"/>
          </a:p>
        </p:txBody>
      </p:sp>
      <p:sp>
        <p:nvSpPr>
          <p:cNvPr id="7" name="CustomShape 2"/>
          <p:cNvSpPr/>
          <p:nvPr/>
        </p:nvSpPr>
        <p:spPr>
          <a:xfrm>
            <a:off x="487045" y="1732280"/>
            <a:ext cx="9110980" cy="5368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1" spc="-1">
              <a:latin typeface="Arial"/>
              <a:sym typeface="+mn-ea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strike="noStrike" spc="-1">
              <a:latin typeface="Arial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7045" y="6068060"/>
            <a:ext cx="7720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The agent strongly beats his opponents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Training becomes effective around generation 150</a:t>
            </a:r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1605280"/>
            <a:ext cx="2780665" cy="13036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219835" y="2908935"/>
            <a:ext cx="2495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u="sng"/>
              <a:t>Performance summary</a:t>
            </a:r>
            <a:endParaRPr lang="en-US" altLang="en-US" sz="1600" u="sng"/>
          </a:p>
        </p:txBody>
      </p:sp>
      <p:sp>
        <p:nvSpPr>
          <p:cNvPr id="14" name="Text Box 13"/>
          <p:cNvSpPr txBox="1"/>
          <p:nvPr/>
        </p:nvSpPr>
        <p:spPr>
          <a:xfrm>
            <a:off x="1011555" y="5600065"/>
            <a:ext cx="2910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u="sng"/>
              <a:t>Finishing place distribution</a:t>
            </a:r>
            <a:endParaRPr lang="en-US" altLang="en-US" sz="1600" u="sng"/>
          </a:p>
        </p:txBody>
      </p:sp>
      <p:pic>
        <p:nvPicPr>
          <p:cNvPr id="4" name="Picture 3" descr="6max_training_ro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0" y="1605280"/>
            <a:ext cx="5486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Table of content</a:t>
            </a: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510560"/>
            <a:ext cx="4594680" cy="520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20000"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I. Introduction</a:t>
            </a:r>
            <a:endParaRPr lang="en-US" sz="1800" b="1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Texas Hold'em Poker</a:t>
            </a:r>
            <a:endParaRPr 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1800" b="0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Challenges</a:t>
            </a:r>
            <a:endParaRPr lang="en-US" altLang="en-US" sz="1800" b="0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1800" b="0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Related work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II. Environment</a:t>
            </a:r>
            <a:endParaRPr 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6 Handed Sit and Go </a:t>
            </a:r>
            <a:endParaRPr lang="en-US" sz="1800" b="0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1800" b="0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Opponents</a:t>
            </a:r>
            <a:endParaRPr 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Information set abstraction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III. </a:t>
            </a:r>
            <a:r>
              <a:rPr lang="en-US" alt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Model</a:t>
            </a:r>
            <a:endParaRPr 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altLang="en-US" sz="1800" b="0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The neural network</a:t>
            </a:r>
            <a:endParaRPr lang="en-US" altLang="en-US" sz="1800" b="0" strike="noStrike" spc="-1">
              <a:solidFill>
                <a:srgbClr val="1C1C1C"/>
              </a:solidFill>
              <a:latin typeface="Arial"/>
              <a:ea typeface="DejaVu Sans" panose="020B0603030804020204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en-US" sz="1800" b="0" strike="noStrike" spc="-1">
                <a:latin typeface="Arial"/>
              </a:rPr>
              <a:t>Genetic algorithm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952880" y="1510560"/>
            <a:ext cx="4685040" cy="4410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Aft>
                <a:spcPts val="1140"/>
              </a:spcAft>
            </a:pPr>
            <a:b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</a:b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IV. </a:t>
            </a:r>
            <a:r>
              <a:rPr lang="en-US" alt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Fixed</a:t>
            </a: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-bot</a:t>
            </a:r>
            <a:endParaRPr 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" altLang="en-US" sz="1800" b="0" strike="noStrike" spc="-1">
                <a:latin typeface="Arial"/>
              </a:rPr>
              <a:t>Performance</a:t>
            </a:r>
            <a:endParaRPr lang="" alt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" altLang="en-US" sz="1800" b="0" strike="noStrike" spc="-1">
                <a:latin typeface="Arial"/>
              </a:rPr>
              <a:t>Strategy analysis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V. </a:t>
            </a:r>
            <a:r>
              <a:rPr lang="en-US" altLang="en-US" sz="1800" b="1" strike="noStrike" spc="-1">
                <a:solidFill>
                  <a:srgbClr val="1C1C1C"/>
                </a:solidFill>
                <a:latin typeface="Arial"/>
                <a:ea typeface="DejaVu Sans" panose="020B0603030804020204"/>
              </a:rPr>
              <a:t>Poly-bot</a:t>
            </a:r>
            <a:endParaRPr 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" altLang="en-US" sz="1800" b="0" strike="noStrike" spc="-1">
                <a:latin typeface="Arial"/>
              </a:rPr>
              <a:t>Tables</a:t>
            </a:r>
            <a:endParaRPr lang="" alt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" altLang="en-US" sz="1800" b="0" strike="noStrike" spc="-1">
                <a:latin typeface="Arial"/>
              </a:rPr>
              <a:t>Performance</a:t>
            </a:r>
            <a:endParaRPr lang="" alt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r>
              <a:rPr lang="" altLang="en-US" sz="1800" b="0" strike="noStrike" spc="-1">
                <a:latin typeface="Arial"/>
              </a:rPr>
              <a:t>Strategy analysis</a:t>
            </a:r>
            <a:endParaRPr lang="" altLang="en-US" sz="1800" b="0" strike="noStrike" spc="-1">
              <a:latin typeface="Arial"/>
            </a:endParaRPr>
          </a:p>
          <a:p>
            <a:pPr marL="635" lvl="0" indent="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None/>
            </a:pPr>
            <a:r>
              <a:rPr lang="en-US" b="1" spc="-1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V</a:t>
            </a:r>
            <a:r>
              <a:rPr lang="" altLang="en-US" b="1" spc="-1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I</a:t>
            </a:r>
            <a:r>
              <a:rPr lang="en-US" b="1" spc="-1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. </a:t>
            </a:r>
            <a:r>
              <a:rPr lang="" altLang="en-US" b="1" spc="-1">
                <a:solidFill>
                  <a:srgbClr val="1C1C1C"/>
                </a:solidFill>
                <a:latin typeface="Arial"/>
                <a:ea typeface="DejaVu Sans" panose="020B0603030804020204"/>
                <a:sym typeface="+mn-ea"/>
              </a:rPr>
              <a:t>Conclusion</a:t>
            </a:r>
            <a:r>
              <a:rPr lang="" altLang="en-US" sz="1800" b="0" strike="noStrike" spc="-1">
                <a:latin typeface="Arial"/>
              </a:rPr>
              <a:t>	</a:t>
            </a:r>
            <a:endParaRPr lang="" altLang="en-US" sz="1800" b="0" strike="noStrike" spc="-1">
              <a:latin typeface="Arial"/>
            </a:endParaRPr>
          </a:p>
          <a:p>
            <a:pPr marL="457835" lvl="1" indent="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None/>
            </a:pPr>
            <a:endParaRPr lang="" altLang="en-US" sz="1800" b="0" strike="noStrike" spc="-1">
              <a:latin typeface="Arial"/>
            </a:endParaRPr>
          </a:p>
          <a:p>
            <a:pPr marL="800100" lvl="1" indent="-342265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pitchFamily="2" charset="2"/>
              <a:buChar char="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4" name="Line 4"/>
          <p:cNvSpPr/>
          <p:nvPr/>
        </p:nvSpPr>
        <p:spPr>
          <a:xfrm flipV="1">
            <a:off x="4794840" y="1510560"/>
            <a:ext cx="360" cy="51224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Texas Hold’em Poker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803400"/>
            <a:ext cx="3667760" cy="4637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20000"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z="1600" b="0" u="sng" strike="noStrike" spc="-1">
                <a:latin typeface="Arial"/>
              </a:rPr>
              <a:t>Phases </a:t>
            </a:r>
            <a:r>
              <a:rPr lang="en-US" sz="1600" b="0" u="sng" strike="noStrike" spc="-1">
                <a:latin typeface="Arial"/>
              </a:rPr>
              <a:t>of a hand</a:t>
            </a:r>
            <a:r>
              <a:rPr lang="en-US" altLang="en-US" sz="1600" b="0" u="sng" strike="noStrike" spc="-1">
                <a:latin typeface="Arial"/>
              </a:rPr>
              <a:t>:</a:t>
            </a:r>
            <a:endParaRPr lang="en-US" sz="1600" b="0" strike="noStrike" spc="-1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>
                <a:latin typeface="Arial"/>
              </a:rPr>
              <a:t>Preflop: </a:t>
            </a:r>
            <a:r>
              <a:rPr lang="en-US" sz="1600" b="0" strike="noStrike" spc="-1">
                <a:latin typeface="Arial"/>
              </a:rPr>
              <a:t>2 hole cards distributed to each player</a:t>
            </a:r>
            <a:endParaRPr lang="en-US" sz="1600" b="0" strike="noStrike" spc="-1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>
                <a:latin typeface="Arial"/>
              </a:rPr>
              <a:t>Flop: </a:t>
            </a:r>
            <a:r>
              <a:rPr lang="en-US" sz="1600" b="0" strike="noStrike" spc="-1">
                <a:latin typeface="Arial"/>
              </a:rPr>
              <a:t>3 public cards added</a:t>
            </a:r>
            <a:endParaRPr lang="en-US" sz="1600" b="0" strike="noStrike" spc="-1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>
                <a:latin typeface="Arial"/>
              </a:rPr>
              <a:t>Turn: </a:t>
            </a:r>
            <a:r>
              <a:rPr lang="en-US" sz="1600" b="0" strike="noStrike" spc="-1">
                <a:latin typeface="Arial"/>
              </a:rPr>
              <a:t>1 public card added</a:t>
            </a:r>
            <a:endParaRPr lang="en-US" sz="1600" b="0" strike="noStrike" spc="-1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>
                <a:latin typeface="Arial"/>
              </a:rPr>
              <a:t>River: </a:t>
            </a:r>
            <a:r>
              <a:rPr lang="en-US" sz="1600" b="0" strike="noStrike" spc="-1">
                <a:latin typeface="Arial"/>
              </a:rPr>
              <a:t>1 public card added</a:t>
            </a:r>
            <a:endParaRPr lang="en-US" sz="1600" b="0" strike="noStrike" spc="-1">
              <a:latin typeface="Arial"/>
            </a:endParaRPr>
          </a:p>
          <a:p>
            <a:pPr marL="285750" lvl="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1600" b="0" strike="noStrike" spc="-1">
                <a:latin typeface="Arial"/>
              </a:rPr>
              <a:t>Showdown: reveal cards and determine winner</a:t>
            </a:r>
            <a:endParaRPr lang="en-US" altLang="en-US" sz="1600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z="1600" u="sng" spc="-1">
                <a:latin typeface="Arial"/>
                <a:sym typeface="+mn-ea"/>
              </a:rPr>
              <a:t>Combinations:</a:t>
            </a:r>
            <a:endParaRPr lang="en-US" altLang="en-US" sz="1600" b="0" strike="noStrike" spc="-1">
              <a:latin typeface="Arial"/>
            </a:endParaRPr>
          </a:p>
        </p:txBody>
      </p:sp>
      <p:pic>
        <p:nvPicPr>
          <p:cNvPr id="6" name="Picture 5" descr="game_prefl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7" name="Picture 6" descr="game_fl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8" name="Picture 7" descr="game_tur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1803400"/>
            <a:ext cx="5544185" cy="4489450"/>
          </a:xfrm>
          <a:prstGeom prst="rect">
            <a:avLst/>
          </a:prstGeom>
        </p:spPr>
      </p:pic>
      <p:pic>
        <p:nvPicPr>
          <p:cNvPr id="9" name="Picture 8" descr="game_ri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2" name="Picture 11" descr="game_showdow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3" name="Picture 12" descr="game_winn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63220" y="4537075"/>
            <a:ext cx="1868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/>
              <a:t>Pair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/>
              <a:t>Two Pair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/>
              <a:t>Three of a kind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>
                <a:sym typeface="+mn-ea"/>
              </a:rPr>
              <a:t>Straight</a:t>
            </a:r>
            <a:endParaRPr lang="en-US" alt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2159000" y="4537075"/>
            <a:ext cx="1868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/>
              <a:t>Flush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/>
              <a:t>Full house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/>
              <a:t>Four of a kind</a:t>
            </a:r>
            <a:endParaRPr lang="en-US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sz="1600"/>
              <a:t>Straight-flush</a:t>
            </a:r>
            <a:endParaRPr lang="en-US" altLang="en-US" sz="1600"/>
          </a:p>
        </p:txBody>
      </p:sp>
      <p:pic>
        <p:nvPicPr>
          <p:cNvPr id="16" name="Picture 15" descr="game_pai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7" name="Picture 16" descr="game_twopai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8" name="Picture 17" descr="game_threeofakin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19" name="Picture 18" descr="game_straigh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5760" y="1803400"/>
            <a:ext cx="5543550" cy="4489450"/>
          </a:xfrm>
          <a:prstGeom prst="rect">
            <a:avLst/>
          </a:prstGeom>
        </p:spPr>
      </p:pic>
      <p:pic>
        <p:nvPicPr>
          <p:cNvPr id="20" name="Picture 19" descr="game_flush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5125" y="1803400"/>
            <a:ext cx="5544185" cy="4489450"/>
          </a:xfrm>
          <a:prstGeom prst="rect">
            <a:avLst/>
          </a:prstGeom>
        </p:spPr>
      </p:pic>
      <p:pic>
        <p:nvPicPr>
          <p:cNvPr id="21" name="Picture 20" descr="game_fullhou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5760" y="1803400"/>
            <a:ext cx="5543550" cy="4489450"/>
          </a:xfrm>
          <a:prstGeom prst="rect">
            <a:avLst/>
          </a:prstGeom>
        </p:spPr>
      </p:pic>
      <p:pic>
        <p:nvPicPr>
          <p:cNvPr id="22" name="Picture 21" descr="game_fourofakin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5125" y="1803400"/>
            <a:ext cx="5544185" cy="4490085"/>
          </a:xfrm>
          <a:prstGeom prst="rect">
            <a:avLst/>
          </a:prstGeom>
        </p:spPr>
      </p:pic>
      <p:pic>
        <p:nvPicPr>
          <p:cNvPr id="23" name="Picture 22" descr="game_straightflush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5125" y="1803400"/>
            <a:ext cx="5543550" cy="4490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Texas Hold’em Poker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557655"/>
            <a:ext cx="3714115" cy="520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sz="1500" spc="-1">
                <a:latin typeface="Arial"/>
                <a:sym typeface="+mn-ea"/>
              </a:rPr>
              <a:t>A betting round ends when all remaining players agree on the wager</a:t>
            </a:r>
            <a:endParaRPr lang="en-US" altLang="en-US" sz="1500" b="0" strike="noStrike" spc="-1">
              <a:latin typeface="Arial"/>
            </a:endParaRPr>
          </a:p>
          <a:p>
            <a:pPr marL="286385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"/>
            </a:pPr>
            <a:r>
              <a:rPr lang="en-US" altLang="en-US" sz="1500" spc="-1">
                <a:latin typeface="Arial"/>
                <a:sym typeface="+mn-ea"/>
              </a:rPr>
              <a:t>Valid actions: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Fold: Abandon the hand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Check: Agree with the wager of 0; no additional chips required</a:t>
            </a:r>
            <a:endParaRPr lang="en-US" altLang="en-US" sz="1500" b="0" strike="noStrike" spc="-1">
              <a:latin typeface="Arial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Call: Agree with the wager; adding chips accordingly</a:t>
            </a:r>
            <a:endParaRPr lang="en-US" altLang="en-US" sz="1500" spc="-1">
              <a:latin typeface="Arial"/>
              <a:sym typeface="+mn-ea"/>
            </a:endParaRPr>
          </a:p>
          <a:p>
            <a:pPr marL="800735" lvl="1" indent="-3429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spc="-1">
                <a:latin typeface="Arial"/>
                <a:sym typeface="+mn-ea"/>
              </a:rPr>
              <a:t>Raise : Increase the wager</a:t>
            </a:r>
            <a:endParaRPr lang="en-US" altLang="en-US" sz="1500" b="0" strike="noStrike" spc="-1">
              <a:latin typeface="Arial"/>
            </a:endParaRPr>
          </a:p>
          <a:p>
            <a:pPr marL="286385" lvl="0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"/>
            </a:pPr>
            <a:r>
              <a:rPr lang="en-US" altLang="en-US" sz="1500" b="0" strike="noStrike" spc="-1">
                <a:latin typeface="Arial"/>
              </a:rPr>
              <a:t>Blinds and antes: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Are imposed wagers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Small blind and Big blind are posted by two players</a:t>
            </a:r>
            <a:endParaRPr lang="en-US" altLang="en-US" sz="1500" b="0" strike="noStrike" spc="-1">
              <a:latin typeface="Arial"/>
            </a:endParaRPr>
          </a:p>
          <a:p>
            <a:pPr marL="743585" lvl="1" indent="-28575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panose="05000000000000000000" charset="0"/>
              <a:buChar char=""/>
            </a:pPr>
            <a:r>
              <a:rPr lang="en-US" altLang="en-US" sz="1500" b="0" strike="noStrike" spc="-1">
                <a:latin typeface="Arial"/>
              </a:rPr>
              <a:t>Antes are posted by everyone</a:t>
            </a:r>
            <a:endParaRPr lang="en-US" altLang="en-US" sz="1500" b="0" strike="noStrike" spc="-1">
              <a:latin typeface="Arial"/>
            </a:endParaRPr>
          </a:p>
        </p:txBody>
      </p:sp>
      <p:pic>
        <p:nvPicPr>
          <p:cNvPr id="14" name="Picture 13" descr="/home/cyril/Documents/deepbot/deepbot-git/docs/final-presentation/game_fold.pnggame_fol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72585" y="1803718"/>
            <a:ext cx="5546725" cy="4491355"/>
          </a:xfrm>
          <a:prstGeom prst="rect">
            <a:avLst/>
          </a:prstGeom>
        </p:spPr>
      </p:pic>
      <p:pic>
        <p:nvPicPr>
          <p:cNvPr id="16" name="Picture 15" descr="/home/cyril/Documents/deepbot/deepbot-git/docs/final-presentation/game_check.pnggame_chec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72585" y="1803718"/>
            <a:ext cx="5546725" cy="4491355"/>
          </a:xfrm>
          <a:prstGeom prst="rect">
            <a:avLst/>
          </a:prstGeom>
        </p:spPr>
      </p:pic>
      <p:pic>
        <p:nvPicPr>
          <p:cNvPr id="17" name="Picture 16" descr="/home/cyril/Documents/deepbot/deepbot-git/docs/final-presentation/game_call.pnggame_cal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72268" y="1803718"/>
            <a:ext cx="5546090" cy="4491355"/>
          </a:xfrm>
          <a:prstGeom prst="rect">
            <a:avLst/>
          </a:prstGeom>
        </p:spPr>
      </p:pic>
      <p:pic>
        <p:nvPicPr>
          <p:cNvPr id="18" name="Picture 17" descr="/home/cyril/Documents/deepbot/deepbot-git/docs/final-presentation/game_raise.pnggame_rais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2903" y="1803718"/>
            <a:ext cx="5546090" cy="4491355"/>
          </a:xfrm>
          <a:prstGeom prst="rect">
            <a:avLst/>
          </a:prstGeom>
        </p:spPr>
      </p:pic>
      <p:pic>
        <p:nvPicPr>
          <p:cNvPr id="19" name="Picture 18" descr="/home/cyril/Documents/deepbot/deepbot-git/docs/final-presentation/game_blinds.pnggame_blinds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73220" y="1804353"/>
            <a:ext cx="5546725" cy="4491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Challenges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803400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 lnSpcReduction="10000"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Imperfect information game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Have to develop belief state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Past information remain</a:t>
            </a:r>
            <a:r>
              <a:rPr lang="" altLang="en-US" spc="-1">
                <a:latin typeface="Arial"/>
                <a:sym typeface="+mn-ea"/>
              </a:rPr>
              <a:t>s</a:t>
            </a:r>
            <a:r>
              <a:rPr lang="en-US" altLang="en-US" spc="-1">
                <a:latin typeface="Arial"/>
                <a:sym typeface="+mn-ea"/>
              </a:rPr>
              <a:t> relevant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Have to mask personnal information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Optimal strategy is non-deterministic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Complexity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Heads Up Limit poker has 10¹³ unique decision points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Heads Up No Limit played at ACPC* has 10¹⁶¹ unique decision points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Chess and t</a:t>
            </a:r>
            <a:r>
              <a:rPr lang="en-US" altLang="en-US" spc="-1">
                <a:latin typeface="Arial"/>
                <a:sym typeface="+mn-ea"/>
              </a:rPr>
              <a:t>he Game of Go</a:t>
            </a:r>
            <a:r>
              <a:rPr lang="en-US" altLang="en-US" b="0" strike="noStrike" spc="-1">
                <a:latin typeface="Arial"/>
              </a:rPr>
              <a:t> have respectively 10⁴⁷  and 10¹⁷⁰ unique decision points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With multiple players and different initial hand states, the complexity increases dramaticaly</a:t>
            </a: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Stochastic outcome</a:t>
            </a:r>
            <a:endParaRPr lang="en-US" altLang="en-US" sz="1400" b="0" i="1" strike="noStrike" spc="-1">
              <a:latin typeface="Aria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6225" y="6576060"/>
            <a:ext cx="329501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300" i="1" spc="-1">
                <a:latin typeface="Arial"/>
                <a:sym typeface="+mn-ea"/>
              </a:rPr>
              <a:t>*Annual Computer Poker Competition</a:t>
            </a:r>
            <a:endParaRPr lang="en-US" altLang="en-US" sz="1300" b="0" i="1" strike="noStrike" spc="-1">
              <a:latin typeface="Arial"/>
            </a:endParaRPr>
          </a:p>
          <a:p>
            <a:endParaRPr lang="en-US" sz="13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Related work</a:t>
            </a:r>
            <a:r>
              <a:rPr 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45" y="1803400"/>
            <a:ext cx="9434195" cy="4988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Major breakthroughs: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b="0" strike="noStrike" spc="-1">
                <a:latin typeface="Arial"/>
              </a:rPr>
              <a:t>Aim for </a:t>
            </a:r>
            <a:r>
              <a:rPr lang="en-US" altLang="en-US" b="0" strike="noStrike" spc="-1">
                <a:latin typeface="Arial"/>
              </a:rPr>
              <a:t>Game Theory Optimal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pc="-1">
                <a:latin typeface="Arial"/>
                <a:sym typeface="+mn-ea"/>
              </a:rPr>
              <a:t>Are trained through self-play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Use Counter Factual Regret Minization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Are for Ring Game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Opponent modelling: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Retain opponent specific statistics for (batches of) decision points</a:t>
            </a:r>
            <a:endParaRPr lang="en-US" altLang="en-US" b="0" strike="noStrike" spc="-1">
              <a:latin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Alleviate lack of data with statistics of similar players</a:t>
            </a:r>
            <a:endParaRPr lang="en-US" altLang="en-US" b="0" strike="noStrike" spc="-1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I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I</a:t>
            </a:r>
            <a:r>
              <a:rPr 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. </a:t>
            </a:r>
            <a:r>
              <a:rPr lang="en-US" altLang="en-US" sz="32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pc="-1">
                <a:solidFill>
                  <a:srgbClr val="FFFFFF"/>
                </a:solidFill>
                <a:latin typeface="Source Sans Pro Black"/>
                <a:ea typeface="DejaVu Sans" panose="020B0603030804020204"/>
                <a:sym typeface="+mn-ea"/>
              </a:rPr>
              <a:t>Game format</a:t>
            </a:r>
            <a:endParaRPr lang="en-US" alt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12925"/>
            <a:ext cx="5104130" cy="3800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sz="2200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200" b="0" strike="noStrike" spc="-1">
                <a:latin typeface="Arial"/>
              </a:rPr>
              <a:t>Variation of poker: Texas Hold'em</a:t>
            </a:r>
            <a:endParaRPr lang="en-US" altLang="en-US" sz="2200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200" spc="-1">
                <a:latin typeface="Arial"/>
                <a:sym typeface="+mn-ea"/>
              </a:rPr>
              <a:t>Betting rule: No Limit </a:t>
            </a:r>
            <a:endParaRPr lang="en-US" altLang="en-US" sz="2200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200" b="0" strike="noStrike" spc="-1">
                <a:latin typeface="Arial"/>
              </a:rPr>
              <a:t>Table size: 6 Handed </a:t>
            </a:r>
            <a:endParaRPr lang="en-US" altLang="en-US" sz="2200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sz="2200" b="0" strike="noStrike" spc="-1">
                <a:latin typeface="Arial"/>
              </a:rPr>
              <a:t>Game type: Sit and Go</a:t>
            </a:r>
            <a:endParaRPr lang="en-US" altLang="en-US" sz="2200" b="0" strike="noStrike" spc="-1">
              <a:latin typeface="Arial"/>
            </a:endParaRPr>
          </a:p>
        </p:txBody>
      </p:sp>
      <p:pic>
        <p:nvPicPr>
          <p:cNvPr id="2" name="Picture 1" descr="stock_image_col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835" y="4697095"/>
            <a:ext cx="3829050" cy="191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224640"/>
            <a:ext cx="9359280" cy="1229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</a:t>
            </a:r>
            <a:r>
              <a:rPr lang="en-US" altLang="en-US" sz="32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I. Environment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6 Handed </a:t>
            </a:r>
            <a:r>
              <a:rPr lang="en-US" sz="2400" b="1" strike="noStrike" spc="-1">
                <a:solidFill>
                  <a:srgbClr val="FFFFFF"/>
                </a:solidFill>
                <a:latin typeface="Source Sans Pro Black"/>
                <a:ea typeface="DejaVu Sans" panose="020B0603030804020204"/>
              </a:rPr>
              <a:t>Sit and Go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45" y="1803400"/>
            <a:ext cx="8902700" cy="5059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Single table tournament: game ends when only one player remains</a:t>
            </a: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Cost and reward: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spc="-1">
                <a:latin typeface="Arial"/>
                <a:sym typeface="+mn-ea"/>
              </a:rPr>
              <a:t>Cost </a:t>
            </a:r>
            <a:r>
              <a:rPr lang="en-US" altLang="en-US" spc="-1">
                <a:latin typeface="Arial"/>
                <a:sym typeface="+mn-ea"/>
              </a:rPr>
              <a:t>to participate: 1 token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Reward for first place: 4 tokens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Reward for second place: 2 tokens</a:t>
            </a: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r>
              <a:rPr lang="en-US" altLang="en-US" spc="-1">
                <a:latin typeface="Arial"/>
                <a:sym typeface="+mn-ea"/>
              </a:rPr>
              <a:t>→ Independent chip model: reward is not directly proportional to chips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r>
              <a:rPr lang="en-US" altLang="en-US" b="0" strike="noStrike" spc="-1">
                <a:latin typeface="Arial"/>
              </a:rPr>
              <a:t>Ascending blind structure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Blinds and antes increase during the game</a:t>
            </a:r>
            <a:endParaRPr lang="en-US" altLang="en-US" b="0" strike="noStrike" spc="-1">
              <a:latin typeface="Arial"/>
            </a:endParaRPr>
          </a:p>
          <a:p>
            <a:pPr marL="800100" lvl="1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"/>
            </a:pPr>
            <a:r>
              <a:rPr lang="en-US" altLang="en-US" b="0" strike="noStrike" spc="-1">
                <a:latin typeface="Arial"/>
              </a:rPr>
              <a:t>Virtual time: at each hand, for each player remaning, ticks increase by one</a:t>
            </a:r>
            <a:endParaRPr lang="en-US" altLang="en-US" b="0" strike="noStrike" spc="-1">
              <a:latin typeface="Arial"/>
            </a:endParaRPr>
          </a:p>
          <a:p>
            <a:pPr marL="342900" lvl="0" indent="-34290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Char char=""/>
            </a:pPr>
            <a:endParaRPr lang="en-US" altLang="en-US" b="0" strike="noStrike" spc="-1">
              <a:latin typeface="Arial"/>
            </a:endParaRPr>
          </a:p>
          <a:p>
            <a:pPr lvl="0" indent="0">
              <a:lnSpc>
                <a:spcPct val="100000"/>
              </a:lnSpc>
              <a:spcAft>
                <a:spcPts val="1140"/>
              </a:spcAft>
              <a:buFont typeface="Wingdings" panose="05000000000000000000" charset="0"/>
              <a:buNone/>
            </a:pPr>
            <a:endParaRPr lang="en-US" altLang="en-US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6643</Words>
  <Application>WPS Presentation</Application>
  <PresentationFormat/>
  <Paragraphs>499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SimSun</vt:lpstr>
      <vt:lpstr>Wingdings</vt:lpstr>
      <vt:lpstr>Arial</vt:lpstr>
      <vt:lpstr>Symbol</vt:lpstr>
      <vt:lpstr>Times New Roman</vt:lpstr>
      <vt:lpstr>Source Sans Pro Black</vt:lpstr>
      <vt:lpstr>Source Sans Pro Light</vt:lpstr>
      <vt:lpstr>DejaVu Sans</vt:lpstr>
      <vt:lpstr>Wingdings</vt:lpstr>
      <vt:lpstr>Gubbi</vt:lpstr>
      <vt:lpstr>DejaVu Sans</vt:lpstr>
      <vt:lpstr>微软雅黑</vt:lpstr>
      <vt:lpstr>Droid Sans Fallback</vt:lpstr>
      <vt:lpstr/>
      <vt:lpstr>Arial Unicode MS</vt:lpstr>
      <vt:lpstr>Abyssinica SIL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creator/>
  <cp:lastModifiedBy>cyril</cp:lastModifiedBy>
  <cp:revision>22</cp:revision>
  <dcterms:created xsi:type="dcterms:W3CDTF">2019-07-16T01:03:18Z</dcterms:created>
  <dcterms:modified xsi:type="dcterms:W3CDTF">2019-07-16T01:03:18Z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