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7"/>
  </p:notesMasterIdLst>
  <p:sldIdLst>
    <p:sldId id="256" r:id="rId5"/>
    <p:sldId id="259" r:id="rId6"/>
    <p:sldId id="266" r:id="rId8"/>
    <p:sldId id="300" r:id="rId9"/>
    <p:sldId id="267" r:id="rId10"/>
    <p:sldId id="257" r:id="rId11"/>
    <p:sldId id="263" r:id="rId12"/>
    <p:sldId id="265" r:id="rId13"/>
    <p:sldId id="269" r:id="rId14"/>
    <p:sldId id="282" r:id="rId15"/>
    <p:sldId id="270" r:id="rId16"/>
    <p:sldId id="271" r:id="rId17"/>
    <p:sldId id="272" r:id="rId18"/>
    <p:sldId id="273" r:id="rId19"/>
    <p:sldId id="327" r:id="rId20"/>
    <p:sldId id="276" r:id="rId21"/>
    <p:sldId id="277" r:id="rId22"/>
    <p:sldId id="283" r:id="rId23"/>
    <p:sldId id="284" r:id="rId24"/>
    <p:sldId id="308" r:id="rId25"/>
    <p:sldId id="285" r:id="rId26"/>
    <p:sldId id="286" r:id="rId27"/>
    <p:sldId id="309" r:id="rId28"/>
    <p:sldId id="290" r:id="rId29"/>
    <p:sldId id="304" r:id="rId30"/>
    <p:sldId id="289" r:id="rId31"/>
    <p:sldId id="313" r:id="rId32"/>
    <p:sldId id="302" r:id="rId33"/>
    <p:sldId id="305" r:id="rId34"/>
    <p:sldId id="307" r:id="rId35"/>
    <p:sldId id="311" r:id="rId36"/>
    <p:sldId id="323" r:id="rId37"/>
    <p:sldId id="324" r:id="rId38"/>
    <p:sldId id="319" r:id="rId39"/>
    <p:sldId id="326" r:id="rId40"/>
    <p:sldId id="314" r:id="rId41"/>
    <p:sldId id="315" r:id="rId42"/>
    <p:sldId id="322" r:id="rId43"/>
    <p:sldId id="321" r:id="rId44"/>
    <p:sldId id="325" r:id="rId45"/>
    <p:sldId id="317" r:id="rId46"/>
    <p:sldId id="318" r:id="rId47"/>
    <p:sldId id="330" r:id="rId48"/>
  </p:sldIdLst>
  <p:sldSz cx="10080625" cy="7559675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ä¸»é¢æ ·å¼ 1 - å¼ºè°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112" autoAdjust="0"/>
  </p:normalViewPr>
  <p:slideViewPr>
    <p:cSldViewPr>
      <p:cViewPr varScale="1">
        <p:scale>
          <a:sx n="50" d="100"/>
          <a:sy n="50" d="100"/>
        </p:scale>
        <p:origin x="-1512" y="-63"/>
      </p:cViewPr>
      <p:guideLst>
        <p:guide orient="horz" pos="2380"/>
        <p:guide pos="3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1.xml"/><Relationship Id="rId49" Type="http://schemas.openxmlformats.org/officeDocument/2006/relationships/presProps" Target="presProps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D214B2A-7AF0-4C9F-AFC6-EC8292213A02}" type="slidenum">
              <a:rPr lang="en-US" sz="1400" b="0" strike="noStrike" spc="-1">
                <a:latin typeface="Times New Roman"/>
              </a:rPr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marR="0" indent="-215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0" strike="noStrike" spc="-1" dirty="0" smtClean="0">
                <a:latin typeface="Arial"/>
              </a:rPr>
              <a:t>This slide should be said very short</a:t>
            </a:r>
            <a:endParaRPr lang="en-US" sz="2000" b="0" strike="noStrike" spc="-1" dirty="0" smtClean="0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marR="0" indent="-215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0" strike="noStrike" spc="-1" dirty="0" smtClean="0">
                <a:latin typeface="Arial"/>
              </a:rPr>
              <a:t>This slide should be said very short</a:t>
            </a:r>
            <a:endParaRPr lang="en-US" sz="2000" b="0" strike="noStrike" spc="-1" dirty="0" smtClean="0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marR="0" indent="-215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0" strike="noStrike" spc="-1" dirty="0" smtClean="0">
                <a:latin typeface="Arial"/>
              </a:rPr>
              <a:t>This slide should be said very short</a:t>
            </a:r>
            <a:endParaRPr lang="en-US" sz="2000" b="0" strike="noStrike" spc="-1" dirty="0" smtClean="0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>
                <a:latin typeface="Arial"/>
              </a:rPr>
              <a:t>- neural network permits to treat continuous values</a:t>
            </a:r>
            <a:endParaRPr lang="en-US" alt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en-US" sz="2000" b="0" strike="noStrike" spc="-1" dirty="0" smtClean="0">
                <a:latin typeface="Arial"/>
              </a:rPr>
              <a:t>This</a:t>
            </a:r>
            <a:r>
              <a:rPr lang="en-US" sz="2000" b="0" strike="noStrike" spc="-1" baseline="0" dirty="0" smtClean="0">
                <a:latin typeface="Arial"/>
              </a:rPr>
              <a:t> is background, should not spend much time explaining what is LSTM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 dirty="0">
                <a:latin typeface="Arial"/>
              </a:rPr>
              <a:t>-inputs as described previously</a:t>
            </a:r>
            <a:endParaRPr lang="en-US" altLang="en-US" sz="2000" b="0" strike="noStrike" spc="-1" dirty="0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 dirty="0">
                <a:latin typeface="Arial"/>
              </a:rPr>
              <a:t>-output between 0 and 1, defines proportion of initial stack we want to commit</a:t>
            </a:r>
            <a:endParaRPr lang="en-US" altLang="en-US" sz="2000" b="0" strike="noStrike" spc="-1" dirty="0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 dirty="0">
                <a:latin typeface="Arial"/>
              </a:rPr>
              <a:t>-Game network: 10 LSTM of size 10</a:t>
            </a:r>
            <a:endParaRPr lang="en-US" altLang="en-US" sz="2000" b="0" strike="noStrike" spc="-1" dirty="0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 dirty="0">
                <a:latin typeface="Arial"/>
              </a:rPr>
              <a:t>-Decision network: 3 dense layers, sizes: 200, 50, 10,1</a:t>
            </a:r>
            <a:endParaRPr lang="en-US" altLang="en-US" sz="2000" b="0" strike="noStrike" spc="-1" dirty="0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 dirty="0" smtClean="0">
                <a:latin typeface="Arial"/>
              </a:rPr>
              <a:t>-neuroevolution</a:t>
            </a:r>
            <a:endParaRPr lang="en-US" altLang="en-US" sz="2000" b="0" strike="noStrike" spc="-1" dirty="0" smtClean="0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 dirty="0" smtClean="0">
                <a:latin typeface="Arial"/>
              </a:rPr>
              <a:t>-deepstack uses backprop. deepstack predicts value, which it can compute, so direct input-&gt;output</a:t>
            </a:r>
            <a:endParaRPr lang="en-US" altLang="en-US" sz="2000" b="0" strike="noStrike" spc="-1" dirty="0" smtClean="0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 dirty="0">
                <a:latin typeface="Arial"/>
              </a:rPr>
              <a:t>-even if scheme would exist, we want to play multiple hands and games to have trustable reward value</a:t>
            </a:r>
            <a:endParaRPr lang="en-US" altLang="en-US" sz="20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sz="2000" spc="-1">
              <a:latin typeface="Arial"/>
              <a:sym typeface="+mn-ea"/>
            </a:endParaRPr>
          </a:p>
          <a:p>
            <a:pPr marL="0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sz="2000">
                <a:latin typeface="Arial"/>
                <a:sym typeface="+mn-ea"/>
              </a:rPr>
              <a:t>-Genetic algorithms optimize globally rather than locally</a:t>
            </a:r>
            <a:endParaRPr lang="en-US" altLang="en-US" sz="20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sz="2000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z="2000">
                <a:latin typeface="Arial"/>
                <a:sym typeface="+mn-ea"/>
              </a:rPr>
              <a:t>Genetic algorithms optimize globally rather than locally</a:t>
            </a:r>
            <a:endParaRPr lang="en-US" altLang="en-US" sz="2000" b="0" strike="noStrike" spc="-1" dirty="0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 dirty="0">
                <a:latin typeface="Arial"/>
              </a:rPr>
              <a:t>-briefly explain GA</a:t>
            </a:r>
            <a:endParaRPr lang="en-US" altLang="en-US" sz="2000" b="0" strike="noStrike" spc="-1" dirty="0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>
                <a:latin typeface="Arial"/>
                <a:sym typeface="+mn-ea"/>
              </a:rPr>
              <a:t>-Complexity is proportional to game tree size</a:t>
            </a:r>
            <a:endParaRPr lang="en-US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>
                <a:latin typeface="Arial"/>
              </a:rPr>
              <a:t>-Nash equilibria are mixed strategies</a:t>
            </a:r>
            <a:endParaRPr lang="en-US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en-US" altLang="en-US" sz="20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>
                <a:latin typeface="Arial"/>
              </a:rPr>
              <a:t>- about 150 groups</a:t>
            </a:r>
            <a:endParaRPr lang="en-US" alt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marR="0" indent="-215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0" strike="noStrike" spc="-1" dirty="0" smtClean="0">
                <a:latin typeface="Arial"/>
              </a:rPr>
              <a:t>This slide should be said short</a:t>
            </a:r>
            <a:endParaRPr lang="en-US" sz="2000" b="0" strike="noStrike" spc="-1" dirty="0" smtClean="0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>
                <a:latin typeface="Arial"/>
              </a:rPr>
              <a:t>-Elites and rest of players follow same learning pattern</a:t>
            </a:r>
            <a:endParaRPr lang="en-US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>
                <a:latin typeface="Arial"/>
              </a:rPr>
              <a:t>-In practice, 30% is a very strong ROI</a:t>
            </a:r>
            <a:endParaRPr lang="en-US" alt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>
                <a:latin typeface="Arial"/>
              </a:rPr>
              <a:t>explain blind normalized action frequency; relative position, how only preflop unraised is taken into account, and how heads up is neglected</a:t>
            </a:r>
            <a:endParaRPr lang="en-US" alt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>
                <a:latin typeface="Arial"/>
              </a:rPr>
              <a:t>-two agents added for game to make sense</a:t>
            </a:r>
            <a:endParaRPr lang="en-US" alt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>
                <a:latin typeface="Arial"/>
              </a:rPr>
              <a:t>-Elites and rest of players follow same learning pattern</a:t>
            </a:r>
            <a:endParaRPr lang="en-US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>
                <a:latin typeface="Arial"/>
              </a:rPr>
              <a:t>-In practice, 30% is a very strong ROI</a:t>
            </a:r>
            <a:endParaRPr lang="en-US" alt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>
                <a:latin typeface="Arial"/>
              </a:rPr>
              <a:t>-is typically what kingmaker effect does</a:t>
            </a:r>
            <a:endParaRPr lang="en-US" alt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en-US" sz="2000" b="0" strike="noStrike" spc="-1" dirty="0" smtClean="0">
                <a:latin typeface="Arial"/>
              </a:rPr>
              <a:t>Could</a:t>
            </a:r>
            <a:r>
              <a:rPr lang="en-US" sz="2000" b="0" strike="noStrike" spc="-1" baseline="0" dirty="0" smtClean="0">
                <a:latin typeface="Arial"/>
              </a:rPr>
              <a:t> add the history of Poker AI technologies here (Year, Description, Limitations)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endParaRPr lang="en-US" alt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endParaRPr lang="en-US" alt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>
                <a:latin typeface="Arial"/>
              </a:rPr>
              <a:t>fold in the beginning could be for opponent modelling, or simply agent is unable to make sense of that phase</a:t>
            </a:r>
            <a:endParaRPr lang="en-US" alt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>
                <a:latin typeface="Arial"/>
              </a:rPr>
              <a:t>-describe stack rise on loose-passive</a:t>
            </a:r>
            <a:endParaRPr lang="en-US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>
                <a:latin typeface="Arial"/>
              </a:rPr>
              <a:t>-learning against loose agressive is counter intuitive: explain</a:t>
            </a:r>
            <a:endParaRPr lang="en-US" alt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>
                <a:latin typeface="Arial"/>
              </a:rPr>
              <a:t>-Give hypothesis for underdeveloped postflop play</a:t>
            </a:r>
            <a:endParaRPr lang="en-US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en-US" alt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>
                <a:latin typeface="Arial"/>
              </a:rPr>
              <a:t>-describe stack rise on loose-passive</a:t>
            </a:r>
            <a:endParaRPr lang="en-US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>
                <a:latin typeface="Arial"/>
              </a:rPr>
              <a:t>-learning against loose agressive is counter intuitive: explain</a:t>
            </a:r>
            <a:endParaRPr lang="en-US" alt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endParaRPr lang="en-US" altLang="en-US" sz="2000" b="0" strike="noStrike" spc="-1" dirty="0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marR="0" indent="-215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0" strike="noStrike" spc="-1" dirty="0" smtClean="0">
                <a:latin typeface="Arial"/>
              </a:rPr>
              <a:t>This slide should be said short</a:t>
            </a:r>
            <a:endParaRPr lang="en-US" sz="2000" b="0" strike="noStrike" spc="-1" dirty="0" smtClean="0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marR="0" indent="-215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0" strike="noStrike" spc="-1" dirty="0" smtClean="0">
                <a:latin typeface="Arial"/>
              </a:rPr>
              <a:t>This slide should be said short</a:t>
            </a:r>
            <a:endParaRPr lang="en-US" sz="2000" b="0" strike="noStrike" spc="-1" dirty="0" smtClean="0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>
                <a:latin typeface="Arial"/>
              </a:rPr>
              <a:t>- neural network permits to treat continuous values</a:t>
            </a:r>
            <a:endParaRPr lang="en-US" alt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marR="0" indent="-215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0" strike="noStrike" spc="-1" dirty="0" smtClean="0">
                <a:latin typeface="Arial"/>
              </a:rPr>
              <a:t>This slide should be said short</a:t>
            </a:r>
            <a:endParaRPr lang="en-US" sz="2000" b="0" strike="noStrike" spc="-1" dirty="0" smtClean="0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en-US" sz="2000" b="0" strike="noStrike" spc="-1" dirty="0" smtClean="0">
                <a:latin typeface="Arial"/>
              </a:rPr>
              <a:t>This slide should be said very short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  <a:endParaRPr lang="en-US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  <a:endParaRPr lang="en-US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  <a:endParaRPr lang="en-US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  <a:endParaRPr lang="en-US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  <a:endParaRPr lang="en-US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  <a:endParaRPr lang="en-US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280" cy="467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  <a:endParaRPr lang="en-US" sz="18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  <a:endParaRPr lang="en-US" sz="1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  <a:endParaRPr lang="en-US" sz="18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  <a:endParaRPr lang="en-US" sz="18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  <a:endParaRPr lang="en-US" sz="18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  <a:endParaRPr lang="en-US" sz="18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  <a:endParaRPr lang="en-US" sz="18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  <a:endParaRPr lang="en-US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  <a:endParaRPr lang="en-US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  <a:endParaRPr lang="en-US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  <a:endParaRPr lang="en-US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  <a:endParaRPr lang="en-US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  <a:endParaRPr lang="en-US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25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5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6" Type="http://schemas.openxmlformats.org/officeDocument/2006/relationships/notesSlide" Target="../notesSlides/notesSlide39.xml"/><Relationship Id="rId15" Type="http://schemas.openxmlformats.org/officeDocument/2006/relationships/slideLayout" Target="../slideLayouts/slideLayout25.xml"/><Relationship Id="rId14" Type="http://schemas.openxmlformats.org/officeDocument/2006/relationships/image" Target="../media/image57.png"/><Relationship Id="rId13" Type="http://schemas.openxmlformats.org/officeDocument/2006/relationships/image" Target="../media/image56.png"/><Relationship Id="rId12" Type="http://schemas.openxmlformats.org/officeDocument/2006/relationships/image" Target="../media/image55.png"/><Relationship Id="rId11" Type="http://schemas.openxmlformats.org/officeDocument/2006/relationships/image" Target="../media/image54.png"/><Relationship Id="rId10" Type="http://schemas.openxmlformats.org/officeDocument/2006/relationships/image" Target="../media/image53.png"/><Relationship Id="rId1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5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FFFFF"/>
                </a:solidFill>
                <a:latin typeface="Source Sans Pro Black"/>
              </a:rPr>
              <a:t>Deepbot – Build a poker bot using Big Data and Deep Learning techniques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b="1" strike="noStrike" spc="-1">
                <a:solidFill>
                  <a:srgbClr val="1C1C1C"/>
                </a:solidFill>
                <a:latin typeface="Source Sans Pro Light"/>
                <a:ea typeface="DejaVu Sans" panose="020B0603030804020204"/>
              </a:rPr>
              <a:t>Cyril van Schreven</a:t>
            </a:r>
            <a:endParaRPr lang="en-US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1C1C1C"/>
                </a:solidFill>
                <a:latin typeface="Source Sans Pro Light"/>
                <a:ea typeface="DejaVu Sans" panose="020B0603030804020204"/>
              </a:rPr>
              <a:t>Supervised by:</a:t>
            </a:r>
            <a:endParaRPr lang="en-US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1" strike="noStrike" spc="-1">
                <a:solidFill>
                  <a:srgbClr val="1C1C1C"/>
                </a:solidFill>
                <a:latin typeface="Source Sans Pro Light"/>
                <a:ea typeface="DejaVu Sans" panose="020B0603030804020204"/>
              </a:rPr>
              <a:t>Nguyen Thanh Tam</a:t>
            </a:r>
            <a:endParaRPr lang="en-US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1" strike="noStrike" spc="-1">
                <a:solidFill>
                  <a:srgbClr val="1C1C1C"/>
                </a:solidFill>
                <a:latin typeface="Source Sans Pro Light"/>
                <a:ea typeface="DejaVu Sans" panose="020B0603030804020204"/>
              </a:rPr>
              <a:t>Prof. Karl Aberer</a:t>
            </a:r>
            <a:endParaRPr lang="en-US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. </a:t>
            </a:r>
            <a:r>
              <a:rPr lang="en-US" altLang="en-US" sz="3200" b="1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  <a:sym typeface="+mn-ea"/>
              </a:rPr>
              <a:t>Environment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Opponents 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85290"/>
            <a:ext cx="8902700" cy="52895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The Caller: Always calls. Loose-Passive</a:t>
            </a: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The Maniac: Always raises. Loose-Aggressive</a:t>
            </a:r>
            <a:endParaRPr lang="en-US" altLang="en-US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pc="-1">
                <a:latin typeface="Arial"/>
                <a:sym typeface="+mn-ea"/>
              </a:rPr>
              <a:t>The Attached: Folds a majority of hands. Calls if hole cards are strong. Never folds after joining the hand. Tight-Passive.</a:t>
            </a:r>
            <a:endParaRPr lang="en-US" altLang="en-US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spc="-1">
              <a:latin typeface="Arial"/>
              <a:sym typeface="+mn-ea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pc="-1">
                <a:latin typeface="Arial"/>
                <a:sym typeface="+mn-ea"/>
              </a:rPr>
              <a:t>The Ruler: Rule-based bot playing according to expert knowledge. Tight Aggressive.</a:t>
            </a:r>
            <a:endParaRPr lang="en-US" altLang="en-US" b="0" strike="noStrike" spc="-1">
              <a:latin typeface="Arial"/>
            </a:endParaRPr>
          </a:p>
          <a:p>
            <a:pPr lvl="0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. </a:t>
            </a:r>
            <a:r>
              <a:rPr lang="en-US" altLang="en-US" sz="3200" b="1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  <a:sym typeface="+mn-ea"/>
              </a:rPr>
              <a:t>Environment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The Ruler</a:t>
            </a:r>
            <a:endParaRPr lang="en-US" altLang="en-US" sz="24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575435"/>
            <a:ext cx="3878580" cy="35972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b="1" strike="noStrike" spc="-1">
                <a:latin typeface="Arial"/>
              </a:rPr>
              <a:t>Above 12 big blinds, preflop</a:t>
            </a:r>
            <a:endParaRPr lang="en-US" altLang="en-US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b="0" strike="noStrike" spc="-1">
              <a:latin typeface="Arial"/>
            </a:endParaRPr>
          </a:p>
          <a:p>
            <a:pPr marL="342900" lvl="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lvl="0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6745" y="2376805"/>
            <a:ext cx="6288405" cy="19945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90" y="5050155"/>
            <a:ext cx="4600575" cy="114744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137660" y="4371340"/>
            <a:ext cx="1807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u="sng"/>
              <a:t>Decision table</a:t>
            </a:r>
            <a:endParaRPr lang="en-US" altLang="en-US" u="sng"/>
          </a:p>
        </p:txBody>
      </p:sp>
      <p:sp>
        <p:nvSpPr>
          <p:cNvPr id="5" name="Text Box 4"/>
          <p:cNvSpPr txBox="1"/>
          <p:nvPr/>
        </p:nvSpPr>
        <p:spPr>
          <a:xfrm>
            <a:off x="4115435" y="6197600"/>
            <a:ext cx="1850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u="sng"/>
              <a:t>Raise amount</a:t>
            </a:r>
            <a:endParaRPr lang="en-US" altLang="en-US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. </a:t>
            </a:r>
            <a:r>
              <a:rPr lang="en-US" altLang="en-US" sz="3200" b="1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  <a:sym typeface="+mn-ea"/>
              </a:rPr>
              <a:t>Environment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The Ruler</a:t>
            </a:r>
            <a:endParaRPr lang="en-US" altLang="en-US" sz="24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575435"/>
            <a:ext cx="3878580" cy="35972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b="1" strike="noStrike" spc="-1">
                <a:latin typeface="Arial"/>
              </a:rPr>
              <a:t>Above 12 big blinds, postflop</a:t>
            </a:r>
            <a:endParaRPr lang="en-US" altLang="en-US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b="0" strike="noStrike" spc="-1">
              <a:latin typeface="Arial"/>
            </a:endParaRPr>
          </a:p>
          <a:p>
            <a:pPr marL="342900" lvl="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lvl="0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0" strike="noStrike" spc="-1">
              <a:latin typeface="Arial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135755" y="4308475"/>
            <a:ext cx="1807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u="sng"/>
              <a:t>Decision table</a:t>
            </a:r>
            <a:endParaRPr lang="en-US" altLang="en-US" u="sng"/>
          </a:p>
        </p:txBody>
      </p:sp>
      <p:sp>
        <p:nvSpPr>
          <p:cNvPr id="5" name="Text Box 4"/>
          <p:cNvSpPr txBox="1"/>
          <p:nvPr/>
        </p:nvSpPr>
        <p:spPr>
          <a:xfrm>
            <a:off x="4114165" y="6197600"/>
            <a:ext cx="1850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u="sng"/>
              <a:t>Raise amount</a:t>
            </a:r>
            <a:endParaRPr lang="en-US" altLang="en-US" u="sn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8415" y="2960370"/>
            <a:ext cx="7503795" cy="1348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5060950"/>
            <a:ext cx="4498975" cy="1136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. </a:t>
            </a:r>
            <a:r>
              <a:rPr lang="en-US" altLang="en-US" sz="3200" b="1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  <a:sym typeface="+mn-ea"/>
              </a:rPr>
              <a:t>Environment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The Ruler</a:t>
            </a:r>
            <a:endParaRPr lang="en-US" altLang="en-US" sz="24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585595"/>
            <a:ext cx="2880995" cy="35877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b="1" strike="noStrike" spc="-1">
                <a:latin typeface="Arial"/>
              </a:rPr>
              <a:t>Below 12 big blinds, first in hand</a:t>
            </a:r>
            <a:endParaRPr lang="en-US" altLang="en-US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b="0" strike="noStrike" spc="-1">
              <a:latin typeface="Arial"/>
            </a:endParaRPr>
          </a:p>
          <a:p>
            <a:pPr marL="342900" lvl="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lvl="0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0" strike="noStrike" spc="-1">
              <a:latin typeface="Arial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841875" y="6409055"/>
            <a:ext cx="3278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u="sng"/>
              <a:t>Hands to all-in</a:t>
            </a:r>
            <a:endParaRPr lang="en-US" altLang="en-US" u="sn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1935" y="1522730"/>
            <a:ext cx="4857750" cy="488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. </a:t>
            </a:r>
            <a:r>
              <a:rPr lang="en-US" altLang="en-US" sz="3200" b="1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  <a:sym typeface="+mn-ea"/>
              </a:rPr>
              <a:t>Environment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The Ruler</a:t>
            </a:r>
            <a:endParaRPr lang="en-US" altLang="en-US" sz="24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6196965" cy="35877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b="1" strike="noStrike" spc="-1">
                <a:latin typeface="Arial"/>
              </a:rPr>
              <a:t>Below 12 big blinds, not first in hand</a:t>
            </a:r>
            <a:endParaRPr lang="en-US" altLang="en-US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b="0" strike="noStrike" spc="-1">
              <a:latin typeface="Arial"/>
            </a:endParaRPr>
          </a:p>
          <a:p>
            <a:pPr marL="342900" lvl="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lvl="0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0" strike="noStrike" spc="-1">
              <a:latin typeface="Arial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399790" y="6191885"/>
            <a:ext cx="3278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u="sng"/>
              <a:t>Hands to all-in</a:t>
            </a:r>
            <a:endParaRPr lang="en-US" altLang="en-US" u="sn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4005" y="2268220"/>
            <a:ext cx="6950710" cy="3923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. </a:t>
            </a:r>
            <a:r>
              <a:rPr lang="en-US" altLang="en-US" sz="3200" b="1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  <a:sym typeface="+mn-ea"/>
              </a:rPr>
              <a:t>Environment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Information set abstraction</a:t>
            </a:r>
            <a:endParaRPr lang="en-US" altLang="en-US" sz="24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4626610" cy="50526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b="1" strike="noStrike" spc="-1">
                <a:latin typeface="Arial"/>
              </a:rPr>
              <a:t>General features</a:t>
            </a:r>
            <a:endParaRPr lang="en-US" b="1" strike="noStrike" spc="-1"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b="1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pc="-1">
                <a:latin typeface="Arial"/>
                <a:sym typeface="+mn-ea"/>
              </a:rPr>
              <a:t>Equity 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pc="-1">
                <a:latin typeface="Arial"/>
                <a:sym typeface="+mn-ea"/>
              </a:rPr>
              <a:t>Equity if the showdown was on flop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Current street as one-hot encoding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Number of active opponents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Position at the table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Curren</a:t>
            </a:r>
            <a:r>
              <a:rPr lang="en-US" altLang="en-US" strike="noStrike" spc="-1">
                <a:latin typeface="Arial"/>
              </a:rPr>
              <a:t>t</a:t>
            </a:r>
            <a:r>
              <a:rPr lang="en-US" strike="noStrike" spc="-1">
                <a:latin typeface="Arial"/>
              </a:rPr>
              <a:t> stack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Amount of chips required to call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Total pot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Big blind value</a:t>
            </a:r>
            <a:endParaRPr lang="en-US" strike="noStrike" spc="-1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527675" y="1605280"/>
            <a:ext cx="4029075" cy="50520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b="1" strike="noStrike" spc="-1">
                <a:latin typeface="Arial"/>
              </a:rPr>
              <a:t>Opponent</a:t>
            </a:r>
            <a:r>
              <a:rPr lang="en-US" b="1" strike="noStrike" spc="-1">
                <a:latin typeface="Arial"/>
              </a:rPr>
              <a:t> features</a:t>
            </a:r>
            <a:endParaRPr lang="en-US" b="1" strike="noStrike" spc="-1"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b="1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trike="noStrike" spc="-1">
                <a:latin typeface="Arial"/>
              </a:rPr>
              <a:t>Action taken by the opponent as one-hot encoding: </a:t>
            </a:r>
            <a:br>
              <a:rPr lang="en-US" altLang="en-US" strike="noStrike" spc="-1">
                <a:latin typeface="Arial"/>
              </a:rPr>
            </a:br>
            <a:r>
              <a:rPr lang="en-US" altLang="en-US" strike="noStrike" spc="-1">
                <a:latin typeface="Arial"/>
              </a:rPr>
              <a:t>fold, call or raise</a:t>
            </a:r>
            <a:endParaRPr lang="en-US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trike="noStrike" spc="-1">
                <a:latin typeface="Arial"/>
              </a:rPr>
              <a:t>Amount of chips added to the hand by the opponent</a:t>
            </a:r>
            <a:endParaRPr lang="en-US" altLang="en-US" strike="noStrike" spc="-1">
              <a:latin typeface="Arial"/>
            </a:endParaRPr>
          </a:p>
        </p:txBody>
      </p:sp>
      <p:cxnSp>
        <p:nvCxnSpPr>
          <p:cNvPr id="4" name="Straight Connector 3"/>
          <p:cNvCxnSpPr>
            <a:stCxn id="137" idx="2"/>
          </p:cNvCxnSpPr>
          <p:nvPr/>
        </p:nvCxnSpPr>
        <p:spPr>
          <a:xfrm>
            <a:off x="5039360" y="1454150"/>
            <a:ext cx="1270" cy="5061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Approach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The neural network</a:t>
            </a:r>
            <a:endParaRPr lang="en-US" altLang="en-US" sz="2400" b="0" strike="noStrike" spc="-1" dirty="0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943475" y="233934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" name="Picture 1" descr="lstm-blo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6475" y="1657985"/>
            <a:ext cx="5526405" cy="4564380"/>
          </a:xfrm>
          <a:prstGeom prst="rect">
            <a:avLst/>
          </a:prstGeom>
        </p:spPr>
      </p:pic>
      <p:sp>
        <p:nvSpPr>
          <p:cNvPr id="3" name="CustomShape 2"/>
          <p:cNvSpPr/>
          <p:nvPr/>
        </p:nvSpPr>
        <p:spPr>
          <a:xfrm>
            <a:off x="1661160" y="6323330"/>
            <a:ext cx="6758940" cy="4298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 algn="ctr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u="sng" strike="noStrike" spc="-1">
                <a:latin typeface="Arial"/>
              </a:rPr>
              <a:t>Long Short Term Memory</a:t>
            </a:r>
            <a:endParaRPr lang="en-US" altLang="en-US" u="sng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6max-network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7090" y="1511300"/>
            <a:ext cx="4142740" cy="3104515"/>
          </a:xfrm>
          <a:prstGeom prst="rect">
            <a:avLst/>
          </a:prstGeom>
        </p:spPr>
      </p:pic>
      <p:pic>
        <p:nvPicPr>
          <p:cNvPr id="15" name="Picture 14" descr="6max-network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820" y="1511300"/>
            <a:ext cx="4142740" cy="4057015"/>
          </a:xfrm>
          <a:prstGeom prst="rect">
            <a:avLst/>
          </a:prstGeom>
        </p:spPr>
      </p:pic>
      <p:pic>
        <p:nvPicPr>
          <p:cNvPr id="16" name="Picture 15" descr="6max-network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820" y="1511300"/>
            <a:ext cx="5847715" cy="4057015"/>
          </a:xfrm>
          <a:prstGeom prst="rect">
            <a:avLst/>
          </a:prstGeom>
        </p:spPr>
      </p:pic>
      <p:pic>
        <p:nvPicPr>
          <p:cNvPr id="17" name="Picture 16" descr="6max-network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090" y="1511300"/>
            <a:ext cx="5847715" cy="4057015"/>
          </a:xfrm>
          <a:prstGeom prst="rect">
            <a:avLst/>
          </a:prstGeom>
        </p:spPr>
      </p:pic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Approach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The neural network</a:t>
            </a:r>
            <a:endParaRPr lang="en-US" altLang="en-US" sz="2400" b="0" strike="noStrike" spc="-1" dirty="0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85360" y="233299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1661160" y="5712460"/>
            <a:ext cx="6758940" cy="4298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 algn="ctr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u="sng" strike="noStrike" spc="-1">
                <a:latin typeface="Arial"/>
              </a:rPr>
              <a:t>Full network overview</a:t>
            </a:r>
            <a:endParaRPr lang="en-US" altLang="en-US" u="sng" strike="noStrike" spc="-1">
              <a:latin typeface="Arial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60045" y="6217920"/>
            <a:ext cx="9472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/>
              <a:t>Output, between -1 and 1, describes the desired wager of the agent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/>
              <a:t>22'071 trainable parameters</a:t>
            </a:r>
            <a:endParaRPr lang="en-US" altLang="en-US"/>
          </a:p>
        </p:txBody>
      </p:sp>
      <p:pic>
        <p:nvPicPr>
          <p:cNvPr id="11" name="Picture 10" descr="6max-networ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820" y="1511300"/>
            <a:ext cx="5847715" cy="4057015"/>
          </a:xfrm>
          <a:prstGeom prst="rect">
            <a:avLst/>
          </a:prstGeom>
        </p:spPr>
      </p:pic>
      <p:pic>
        <p:nvPicPr>
          <p:cNvPr id="12" name="Picture 11" descr="6max-network (6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8090" y="1511300"/>
            <a:ext cx="1152525" cy="581025"/>
          </a:xfrm>
          <a:prstGeom prst="rect">
            <a:avLst/>
          </a:prstGeom>
        </p:spPr>
      </p:pic>
      <p:pic>
        <p:nvPicPr>
          <p:cNvPr id="13" name="Picture 12" descr="6max-network (5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7090" y="1511300"/>
            <a:ext cx="1914525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Approach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The neural network</a:t>
            </a:r>
            <a:endParaRPr lang="en-US" altLang="en-US" sz="24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85360" y="233299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59410" y="4808855"/>
            <a:ext cx="9110980" cy="192595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b="1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trike="noStrike" spc="-1">
                <a:latin typeface="Arial"/>
              </a:rPr>
              <a:t>Round sub-network is 'reset' every hand</a:t>
            </a:r>
            <a:endParaRPr lang="en-US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trike="noStrike" spc="-1">
                <a:latin typeface="Arial"/>
              </a:rPr>
              <a:t>Session sub-network is 'reset' every game </a:t>
            </a:r>
            <a:endParaRPr lang="en-US" b="1" strike="noStrike" spc="-1"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strike="noStrike" spc="-1">
              <a:latin typeface="Arial"/>
            </a:endParaRPr>
          </a:p>
        </p:txBody>
      </p:sp>
      <p:pic>
        <p:nvPicPr>
          <p:cNvPr id="2" name="Picture 1" descr="/home/cyril/Documents/deepbot/deepbot-git/docs/final-presentation/6max-opponent-network.png6max-opponent-network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098993" y="1819275"/>
            <a:ext cx="5880735" cy="2032000"/>
          </a:xfrm>
          <a:prstGeom prst="rect">
            <a:avLst/>
          </a:prstGeom>
        </p:spPr>
      </p:pic>
      <p:sp>
        <p:nvSpPr>
          <p:cNvPr id="5" name="CustomShape 2"/>
          <p:cNvSpPr/>
          <p:nvPr/>
        </p:nvSpPr>
        <p:spPr>
          <a:xfrm>
            <a:off x="1661160" y="3945255"/>
            <a:ext cx="6758940" cy="4298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indent="0" algn="ctr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u="sng" strike="noStrike" spc="-1">
                <a:latin typeface="Arial"/>
              </a:rPr>
              <a:t>Opponent network instance</a:t>
            </a:r>
            <a:endParaRPr lang="en-US" altLang="en-US" u="sng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Approach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Genetic algorithm</a:t>
            </a:r>
            <a:endParaRPr lang="en-US" altLang="en-US" sz="24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85360" y="233299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2743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b="1" spc="-1">
                <a:latin typeface="Arial"/>
                <a:sym typeface="+mn-ea"/>
              </a:rPr>
              <a:t>Motivation for genetic algorithm over backpropagation</a:t>
            </a:r>
            <a:endParaRPr lang="en-US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pc="-1">
                <a:latin typeface="Arial"/>
                <a:sym typeface="+mn-ea"/>
              </a:rPr>
              <a:t>Problem is not supervised</a:t>
            </a:r>
            <a:endParaRPr lang="en-US" altLang="en-US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pc="-1">
                <a:latin typeface="Arial"/>
                <a:sym typeface="+mn-ea"/>
              </a:rPr>
              <a:t>Multiple forward passes required for one reward value</a:t>
            </a:r>
            <a:endParaRPr lang="en-US" altLang="en-US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pc="-1">
                <a:latin typeface="Arial"/>
                <a:sym typeface="+mn-ea"/>
              </a:rPr>
              <a:t>Genetic algorithms learn faster but struggle to approach optimum as closely</a:t>
            </a:r>
            <a:endParaRPr lang="en-US" altLang="en-US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b="1" strike="noStrike" spc="-1"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Overview</a:t>
            </a: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  </a:t>
            </a:r>
            <a:endParaRPr lang="en-US" altLang="en-US" sz="3200" b="1" strike="noStrike" spc="-1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endParaRPr lang="en-US" altLang="en-US" sz="24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00" y="1812765"/>
            <a:ext cx="9179640" cy="4835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z="2000" b="0" strike="noStrike" spc="-1">
                <a:latin typeface="Arial"/>
              </a:rPr>
              <a:t>Game format:</a:t>
            </a:r>
            <a:endParaRPr lang="en-US" altLang="en-US" sz="2000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z="2000" b="0" strike="noStrike" spc="-1">
                <a:latin typeface="Arial"/>
              </a:rPr>
              <a:t>Poker variation: </a:t>
            </a:r>
            <a:r>
              <a:rPr lang="en-US" altLang="en-US" sz="2000" spc="-1">
                <a:latin typeface="Arial"/>
                <a:sym typeface="+mn-ea"/>
              </a:rPr>
              <a:t>Texas Hold'em</a:t>
            </a:r>
            <a:endParaRPr lang="en-US" altLang="en-US" sz="2000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z="2000" spc="-1">
                <a:latin typeface="Arial"/>
                <a:sym typeface="+mn-ea"/>
              </a:rPr>
              <a:t>Betting rule: No Limit</a:t>
            </a:r>
            <a:endParaRPr lang="en-US" altLang="en-US" sz="2000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z="2000" b="0" strike="noStrike" spc="-1">
                <a:latin typeface="Arial"/>
              </a:rPr>
              <a:t>Table size: 6 Handed</a:t>
            </a:r>
            <a:endParaRPr lang="en-US" altLang="en-US" sz="2000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z="2000" b="0" strike="noStrike" spc="-1">
                <a:latin typeface="Arial"/>
              </a:rPr>
              <a:t>Game type: Sit and Go</a:t>
            </a:r>
            <a:endParaRPr lang="en-US" altLang="en-US" sz="2000" b="0" strike="noStrike" spc="-1">
              <a:latin typeface="Arial"/>
            </a:endParaRPr>
          </a:p>
        </p:txBody>
      </p:sp>
      <p:pic>
        <p:nvPicPr>
          <p:cNvPr id="2" name="Picture 1" descr="stock_image_colo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5660" y="5337810"/>
            <a:ext cx="3148330" cy="1574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</a:t>
            </a:r>
            <a:r>
              <a:rPr lang="en-US" altLang="en-US" sz="3200" b="1" spc="-1">
                <a:solidFill>
                  <a:srgbClr val="FFFFFF"/>
                </a:solidFill>
                <a:latin typeface="Source Sans Pro Black"/>
                <a:ea typeface="DejaVu Sans" panose="020B0603030804020204"/>
                <a:sym typeface="+mn-ea"/>
              </a:rPr>
              <a:t>Approach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Genetic algorithm</a:t>
            </a:r>
            <a:endParaRPr lang="en-US" altLang="en-US" sz="24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85360" y="233299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2743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 fontScale="90000" lnSpcReduction="10000"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b="1" spc="-1">
                <a:latin typeface="Arial"/>
                <a:sym typeface="+mn-ea"/>
              </a:rPr>
              <a:t>Overview</a:t>
            </a: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pc="-1">
                <a:latin typeface="Arial"/>
                <a:sym typeface="+mn-ea"/>
              </a:rPr>
              <a:t>Number of generations: 250</a:t>
            </a: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pc="-1">
                <a:latin typeface="Arial"/>
                <a:sym typeface="+mn-ea"/>
              </a:rPr>
              <a:t>Population size: 70</a:t>
            </a:r>
            <a:endParaRPr lang="en-US" altLang="en-US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pc="-1">
                <a:latin typeface="Arial"/>
                <a:sym typeface="+mn-ea"/>
              </a:rPr>
              <a:t>At each generation:</a:t>
            </a:r>
            <a:endParaRPr lang="en-US" altLang="en-US" spc="-1">
              <a:latin typeface="Arial"/>
              <a:sym typeface="+mn-ea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pc="-1">
                <a:latin typeface="Arial"/>
                <a:sym typeface="+mn-ea"/>
              </a:rPr>
              <a:t>agents act in their environment</a:t>
            </a:r>
            <a:endParaRPr lang="en-US" altLang="en-US" spc="-1">
              <a:latin typeface="Arial"/>
              <a:sym typeface="+mn-ea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pc="-1">
                <a:latin typeface="Arial"/>
                <a:sym typeface="+mn-ea"/>
              </a:rPr>
              <a:t>survivors and elites are selected</a:t>
            </a:r>
            <a:endParaRPr lang="en-US" altLang="en-US" spc="-1">
              <a:latin typeface="Arial"/>
              <a:sym typeface="+mn-ea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pc="-1">
                <a:latin typeface="Arial"/>
                <a:sym typeface="+mn-ea"/>
              </a:rPr>
              <a:t>next generation of agents is generated</a:t>
            </a:r>
            <a:endParaRPr lang="en-US" altLang="en-US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1" strike="noStrike" spc="-1"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trike="noStrike" spc="-1"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trike="noStrike" spc="-1"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b="1" strike="noStrike" spc="-1">
                <a:latin typeface="Arial"/>
              </a:rPr>
              <a:t>Execution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trike="noStrike" spc="-1">
                <a:latin typeface="Arial"/>
              </a:rPr>
              <a:t>To alleviate luck, agents will play 'matches': a match consists of 6 games. At each game, the same decks are used and the player has a different seat.</a:t>
            </a:r>
            <a:endParaRPr lang="en-US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pc="-1">
                <a:latin typeface="Arial"/>
                <a:sym typeface="+mn-ea"/>
              </a:rPr>
              <a:t>Agents play </a:t>
            </a:r>
            <a:r>
              <a:rPr lang="en-US" spc="-1">
                <a:latin typeface="Arial"/>
                <a:sym typeface="+mn-ea"/>
              </a:rPr>
              <a:t>4 full matches at each table</a:t>
            </a:r>
            <a:endParaRPr lang="en-US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trike="noStrike" spc="-1">
                <a:latin typeface="Arial"/>
              </a:rPr>
              <a:t>Adversary while learning is 'lucky' agent</a:t>
            </a:r>
            <a:endParaRPr lang="en-US" altLang="en-US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</a:t>
            </a:r>
            <a:r>
              <a:rPr lang="en-US" altLang="en-US" sz="3200" b="1" spc="-1">
                <a:solidFill>
                  <a:srgbClr val="FFFFFF"/>
                </a:solidFill>
                <a:latin typeface="Source Sans Pro Black"/>
                <a:ea typeface="DejaVu Sans" panose="020B0603030804020204"/>
                <a:sym typeface="+mn-ea"/>
              </a:rPr>
              <a:t>Approach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Genetic algorithm</a:t>
            </a:r>
            <a:endParaRPr lang="en-US" altLang="en-US" sz="24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85360" y="233299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b="1" spc="-1">
                <a:latin typeface="Arial"/>
                <a:sym typeface="+mn-ea"/>
              </a:rPr>
              <a:t>Selection</a:t>
            </a:r>
            <a:endParaRPr lang="en-US" altLang="en-US" b="1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pc="-1">
                <a:latin typeface="Arial"/>
                <a:sym typeface="+mn-ea"/>
              </a:rPr>
              <a:t>Fitness function</a:t>
            </a:r>
            <a:endParaRPr lang="en-US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b="1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trike="noStrike" spc="-1">
                <a:latin typeface="Arial"/>
              </a:rPr>
              <a:t>Survivors: Best 30% of agents</a:t>
            </a:r>
            <a:endParaRPr lang="en-US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trike="noStrike" spc="-1">
                <a:latin typeface="Arial"/>
              </a:rPr>
              <a:t>Elites: Survivors performing better than average of survivors</a:t>
            </a:r>
            <a:endParaRPr lang="en-US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trike="noStrike" spc="-1">
                <a:latin typeface="Arial"/>
              </a:rPr>
              <a:t>Second-tier survivors: Survivors that are not elites</a:t>
            </a:r>
            <a:endParaRPr lang="en-US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trike="noStrike" spc="-1">
                <a:latin typeface="Arial"/>
              </a:rPr>
              <a:t>Next generation consists of:</a:t>
            </a:r>
            <a:endParaRPr lang="en-US" altLang="en-US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trike="noStrike" spc="-1">
                <a:latin typeface="Arial"/>
              </a:rPr>
              <a:t>Elites </a:t>
            </a:r>
            <a:endParaRPr lang="en-US" altLang="en-US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trike="noStrike" spc="-1">
                <a:latin typeface="Arial"/>
              </a:rPr>
              <a:t>Mutated second-tier survivors</a:t>
            </a:r>
            <a:endParaRPr lang="en-US" altLang="en-US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trike="noStrike" spc="-1">
                <a:latin typeface="Arial"/>
              </a:rPr>
              <a:t>Mutated children </a:t>
            </a:r>
            <a:r>
              <a:rPr lang="en-US" strike="noStrike" spc="-1">
                <a:latin typeface="Arial"/>
              </a:rPr>
              <a:t>of elites</a:t>
            </a:r>
            <a:endParaRPr lang="en-US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2410" y="2332990"/>
            <a:ext cx="4535805" cy="1031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</a:t>
            </a:r>
            <a:r>
              <a:rPr lang="en-US" altLang="en-US" sz="3200" b="1" spc="-1">
                <a:solidFill>
                  <a:srgbClr val="FFFFFF"/>
                </a:solidFill>
                <a:latin typeface="Source Sans Pro Black"/>
                <a:ea typeface="DejaVu Sans" panose="020B0603030804020204"/>
                <a:sym typeface="+mn-ea"/>
              </a:rPr>
              <a:t>Approach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Genetic algorithm</a:t>
            </a:r>
            <a:endParaRPr lang="en-US" altLang="en-US" sz="24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85360" y="233299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b="1" spc="-1">
                <a:latin typeface="Arial"/>
                <a:sym typeface="+mn-ea"/>
              </a:rPr>
              <a:t>Mutation:</a:t>
            </a: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trike="noStrike" spc="-1">
                <a:latin typeface="Arial"/>
              </a:rPr>
              <a:t>Gaussian noise is added to randomly selected genes</a:t>
            </a:r>
            <a:endParaRPr lang="en-US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trike="noStrike" spc="-1">
                <a:latin typeface="Arial"/>
              </a:rPr>
              <a:t>Mutation rate: Probability that a gene is mutated.</a:t>
            </a:r>
            <a:br>
              <a:rPr lang="en-US" altLang="en-US" strike="noStrike" spc="-1">
                <a:latin typeface="Arial"/>
              </a:rPr>
            </a:br>
            <a:r>
              <a:rPr lang="en-US" altLang="en-US" strike="noStrike" spc="-1">
                <a:latin typeface="Arial"/>
              </a:rPr>
              <a:t>Linearly decreases from 0.3 to 0.05</a:t>
            </a:r>
            <a:endParaRPr lang="en-US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trike="noStrike" spc="-1">
                <a:latin typeface="Arial"/>
              </a:rPr>
              <a:t>Mutation strength: Standard deviation of the Gaussian noise.</a:t>
            </a:r>
            <a:br>
              <a:rPr lang="en-US" altLang="en-US" strike="noStrike" spc="-1">
                <a:latin typeface="Arial"/>
              </a:rPr>
            </a:br>
            <a:r>
              <a:rPr lang="en-US" altLang="en-US" strike="noStrike" spc="-1">
                <a:latin typeface="Arial"/>
              </a:rPr>
              <a:t>Linearly decreases from 0.5 to 0.1.</a:t>
            </a:r>
            <a:endParaRPr lang="en-US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pic>
        <p:nvPicPr>
          <p:cNvPr id="3" name="Picture 2" descr="mutation_chan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2385" y="3764915"/>
            <a:ext cx="4686300" cy="28213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218690" y="6505575"/>
            <a:ext cx="56419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 u="sng"/>
              <a:t>Difference in output caused by mutation</a:t>
            </a:r>
            <a:endParaRPr lang="en-US" altLang="en-US" sz="1600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</a:t>
            </a:r>
            <a:r>
              <a:rPr lang="en-US" altLang="en-US" sz="3200" b="1" spc="-1">
                <a:solidFill>
                  <a:srgbClr val="FFFFFF"/>
                </a:solidFill>
                <a:latin typeface="Source Sans Pro Black"/>
                <a:ea typeface="DejaVu Sans" panose="020B0603030804020204"/>
                <a:sym typeface="+mn-ea"/>
              </a:rPr>
              <a:t>Approach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Genetic algorithm</a:t>
            </a:r>
            <a:endParaRPr lang="en-US" altLang="en-US" sz="24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85360" y="233299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b="1" spc="-1">
                <a:latin typeface="Arial"/>
                <a:sym typeface="+mn-ea"/>
              </a:rPr>
              <a:t>Crossover:</a:t>
            </a: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pc="-1">
                <a:latin typeface="Arial"/>
                <a:sym typeface="+mn-ea"/>
              </a:rPr>
              <a:t>Genes of two agents are mixed.</a:t>
            </a:r>
            <a:endParaRPr lang="en-US" altLang="en-US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pc="-1">
                <a:latin typeface="Arial"/>
                <a:sym typeface="+mn-ea"/>
              </a:rPr>
              <a:t>Children takes a group of gene from one parent or the other with equal probability</a:t>
            </a:r>
            <a:endParaRPr lang="en-US" altLang="en-US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pc="-1">
                <a:latin typeface="Arial"/>
                <a:sym typeface="+mn-ea"/>
              </a:rPr>
              <a:t>Genes are grouped according to the layers they belong to. </a:t>
            </a:r>
            <a:br>
              <a:rPr lang="en-US" altLang="en-US" spc="-1">
                <a:latin typeface="Arial"/>
                <a:sym typeface="+mn-ea"/>
              </a:rPr>
            </a:br>
            <a:r>
              <a:rPr lang="en-US" altLang="en-US" spc="-1">
                <a:latin typeface="Arial"/>
                <a:sym typeface="+mn-ea"/>
              </a:rPr>
              <a:t>Exception for the large fully connected layer that is split in chunks of 200.</a:t>
            </a:r>
            <a:endParaRPr lang="en-US" altLang="en-US" spc="-1">
              <a:latin typeface="Arial"/>
              <a:sym typeface="+mn-ea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II. 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Experiments</a:t>
            </a:r>
            <a:endParaRPr lang="en-US" altLang="en-US" sz="3200" b="1" strike="noStrike" spc="-1" dirty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r>
              <a:rPr lang="en-US" altLang="en-US" sz="2400" spc="-1" dirty="0" smtClean="0">
                <a:solidFill>
                  <a:schemeClr val="bg1"/>
                </a:solidFill>
                <a:latin typeface="Arial"/>
              </a:rPr>
              <a:t>Implementation environments</a:t>
            </a:r>
            <a:endParaRPr lang="en-US" altLang="en-US" sz="2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15" name="CustomShape 2"/>
          <p:cNvSpPr/>
          <p:nvPr/>
        </p:nvSpPr>
        <p:spPr>
          <a:xfrm>
            <a:off x="360045" y="1605280"/>
            <a:ext cx="9110980" cy="52743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pc="-1" dirty="0" smtClean="0">
                <a:latin typeface="Arial"/>
                <a:sym typeface="+mn-ea"/>
              </a:rPr>
              <a:t>Libraries used:</a:t>
            </a:r>
            <a:endParaRPr lang="en-US" altLang="en-US" spc="-1" dirty="0" smtClean="0">
              <a:latin typeface="Arial"/>
              <a:sym typeface="+mn-ea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pc="-1" dirty="0" smtClean="0">
                <a:latin typeface="Arial"/>
                <a:sym typeface="+mn-ea"/>
              </a:rPr>
              <a:t>Pytorch</a:t>
            </a:r>
            <a:endParaRPr lang="en-US" altLang="en-US" spc="-1" dirty="0" smtClean="0">
              <a:latin typeface="Arial"/>
              <a:sym typeface="+mn-ea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pc="-1" dirty="0" smtClean="0">
                <a:latin typeface="Arial"/>
                <a:sym typeface="+mn-ea"/>
              </a:rPr>
              <a:t>pypokerengine: local poker environment</a:t>
            </a:r>
            <a:endParaRPr lang="en-US" altLang="en-US" spc="-1" dirty="0" smtClean="0">
              <a:latin typeface="Arial"/>
              <a:sym typeface="+mn-ea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pc="-1" dirty="0" smtClean="0">
                <a:latin typeface="Arial"/>
                <a:sym typeface="+mn-ea"/>
              </a:rPr>
              <a:t>OMPEval: fast equity calculator</a:t>
            </a:r>
            <a:endParaRPr lang="en-US" altLang="en-US" spc="-1" dirty="0" smtClean="0">
              <a:latin typeface="Arial"/>
              <a:sym typeface="+mn-ea"/>
            </a:endParaRPr>
          </a:p>
          <a:p>
            <a:pPr lvl="1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strike="noStrike" spc="-1" dirty="0" smtClean="0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trike="noStrike" spc="-1" dirty="0" smtClean="0">
                <a:latin typeface="Arial"/>
                <a:sym typeface="+mn-ea"/>
              </a:rPr>
              <a:t>Hardware used:</a:t>
            </a:r>
            <a:endParaRPr lang="en-US" altLang="en-US" strike="noStrike" spc="-1" dirty="0" smtClean="0">
              <a:latin typeface="Arial"/>
              <a:sym typeface="+mn-ea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pc="-1" dirty="0" smtClean="0">
                <a:latin typeface="Arial"/>
                <a:sym typeface="+mn-ea"/>
              </a:rPr>
              <a:t>36 CPUs, 72 threads</a:t>
            </a:r>
            <a:endParaRPr lang="en-US" altLang="en-US" strike="noStrike" spc="-1" dirty="0" smtClean="0">
              <a:latin typeface="Arial"/>
              <a:sym typeface="+mn-ea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pc="-1" dirty="0" smtClean="0">
                <a:latin typeface="Arial"/>
                <a:sym typeface="+mn-ea"/>
              </a:rPr>
              <a:t>Skylake-SP 3.4 GHz</a:t>
            </a:r>
            <a:endParaRPr lang="en-US" altLang="en-US" strike="noStrike" spc="-1" dirty="0" smtClean="0">
              <a:latin typeface="Arial"/>
              <a:sym typeface="+mn-ea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strike="noStrike" spc="-1" dirty="0" smtClean="0">
              <a:latin typeface="Arial"/>
              <a:sym typeface="+mn-ea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strike="noStrike" spc="-1" dirty="0" smtClean="0">
              <a:latin typeface="Arial"/>
              <a:sym typeface="+mn-ea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b="1" strike="noStrike" spc="-1" dirty="0"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II. 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Experiments</a:t>
            </a:r>
            <a:endParaRPr lang="en-US" altLang="en-US" sz="3200" b="1" strike="noStrike" spc="-1" dirty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r>
              <a:rPr lang="en-US" altLang="en-US" sz="2400" spc="-1" dirty="0" smtClean="0">
                <a:solidFill>
                  <a:schemeClr val="bg1"/>
                </a:solidFill>
                <a:latin typeface="Arial"/>
              </a:rPr>
              <a:t>Fixed-bot setting</a:t>
            </a:r>
            <a:endParaRPr lang="en-US" altLang="en-US" sz="2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15" name="CustomShape 2"/>
          <p:cNvSpPr/>
          <p:nvPr/>
        </p:nvSpPr>
        <p:spPr>
          <a:xfrm>
            <a:off x="360045" y="1605280"/>
            <a:ext cx="9110980" cy="13569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pc="-1" dirty="0">
                <a:latin typeface="Arial"/>
                <a:sym typeface="+mn-ea"/>
              </a:rPr>
              <a:t>Only one table. The opponents are 5 instances of the Ruler.</a:t>
            </a:r>
            <a:endParaRPr lang="en-US" altLang="en-US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trike="noStrike" spc="-1" dirty="0">
                <a:latin typeface="Arial"/>
              </a:rPr>
              <a:t>No opponent modeling is required</a:t>
            </a:r>
            <a:r>
              <a:rPr lang="en-US" altLang="en-US" strike="noStrike" spc="-1" dirty="0" smtClean="0">
                <a:latin typeface="Arial"/>
              </a:rPr>
              <a:t>. </a:t>
            </a:r>
            <a:endParaRPr lang="en-US" altLang="en-US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b="1" strike="noStrike" spc="-1" dirty="0"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strike="noStrike" spc="-1" dirty="0">
              <a:latin typeface="Arial"/>
            </a:endParaRPr>
          </a:p>
        </p:txBody>
      </p:sp>
      <p:pic>
        <p:nvPicPr>
          <p:cNvPr id="16" name="Picture 15" descr="6max_fixed_networ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1860" y="2589530"/>
            <a:ext cx="3899535" cy="381889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5422265" y="6473825"/>
            <a:ext cx="27489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 u="sng"/>
              <a:t>Network of fixed-bot</a:t>
            </a:r>
            <a:endParaRPr lang="en-US" altLang="en-US" sz="1600" u="sn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545" y="4335780"/>
            <a:ext cx="1854200" cy="196723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92505" y="6303010"/>
            <a:ext cx="27489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 u="sng"/>
              <a:t>Table composition</a:t>
            </a:r>
            <a:endParaRPr lang="en-US" altLang="en-US" sz="1600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ranks_6max_single_2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3115" y="3056890"/>
            <a:ext cx="3814445" cy="2543175"/>
          </a:xfrm>
          <a:prstGeom prst="rect">
            <a:avLst/>
          </a:prstGeom>
        </p:spPr>
      </p:pic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II. 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Experiments</a:t>
            </a:r>
            <a:endParaRPr lang="en-US" altLang="en-US" sz="3200" b="1" strike="noStrike" spc="-1" dirty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r>
              <a:rPr lang="en-US" altLang="en-US" sz="2400" b="0" strike="noStrike" spc="-1" dirty="0" smtClean="0">
                <a:solidFill>
                  <a:schemeClr val="bg1"/>
                </a:solidFill>
                <a:latin typeface="Arial"/>
              </a:rPr>
              <a:t>Fixed-bot performance</a:t>
            </a:r>
            <a:endParaRPr lang="en-US" altLang="en-US" sz="2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85995" y="228981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87045" y="1732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87045" y="6068060"/>
            <a:ext cx="7720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>
                <a:sym typeface="+mn-ea"/>
              </a:rPr>
              <a:t>Training becomes effective around generation 150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/>
              <a:t>The agent has a very high return on investment (ROI)</a:t>
            </a:r>
            <a:endParaRPr lang="en-US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640" y="1605280"/>
            <a:ext cx="2780665" cy="130365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6533515" y="2908935"/>
            <a:ext cx="24955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600" u="sng"/>
              <a:t>Performance summary</a:t>
            </a:r>
            <a:endParaRPr lang="en-US" altLang="en-US" sz="1600" u="sng"/>
          </a:p>
        </p:txBody>
      </p:sp>
      <p:sp>
        <p:nvSpPr>
          <p:cNvPr id="14" name="Text Box 13"/>
          <p:cNvSpPr txBox="1"/>
          <p:nvPr/>
        </p:nvSpPr>
        <p:spPr>
          <a:xfrm>
            <a:off x="6325235" y="5600065"/>
            <a:ext cx="29102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u="sng"/>
              <a:t>Finishing place distribution</a:t>
            </a:r>
            <a:endParaRPr lang="en-US" altLang="en-US" sz="1600" u="sng"/>
          </a:p>
        </p:txBody>
      </p:sp>
      <p:sp>
        <p:nvSpPr>
          <p:cNvPr id="2" name="Text Box 1"/>
          <p:cNvSpPr txBox="1"/>
          <p:nvPr/>
        </p:nvSpPr>
        <p:spPr>
          <a:xfrm>
            <a:off x="1475740" y="5262880"/>
            <a:ext cx="30156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 u="sng"/>
              <a:t>Average ROI during training</a:t>
            </a:r>
            <a:endParaRPr lang="en-US" altLang="en-US" sz="1600" u="sng"/>
          </a:p>
        </p:txBody>
      </p:sp>
      <p:pic>
        <p:nvPicPr>
          <p:cNvPr id="5" name="Picture 4" descr="6max_training_ro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1605280"/>
            <a:ext cx="54864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max_action_freq_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740" y="4065905"/>
            <a:ext cx="3557270" cy="2372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320" y="4390390"/>
            <a:ext cx="663575" cy="629920"/>
          </a:xfrm>
          <a:prstGeom prst="rect">
            <a:avLst/>
          </a:prstGeom>
        </p:spPr>
      </p:pic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II. 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Experiments</a:t>
            </a:r>
            <a:endParaRPr lang="en-US" altLang="en-US" sz="3200" b="1" strike="noStrike" spc="-1" dirty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r>
              <a:rPr lang="en-US" altLang="en-US" sz="2400" b="0" strike="noStrike" spc="-1" dirty="0" smtClean="0">
                <a:solidFill>
                  <a:schemeClr val="bg1"/>
                </a:solidFill>
                <a:latin typeface="Arial"/>
              </a:rPr>
              <a:t>Fixed-bot analysis</a:t>
            </a:r>
            <a:endParaRPr lang="en-US" altLang="en-US" sz="2400" b="0" strike="noStrike" spc="-1" dirty="0" smtClean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87045" y="1732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pic>
        <p:nvPicPr>
          <p:cNvPr id="10" name="Picture 9" descr="6max_reraise_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070" y="4065905"/>
            <a:ext cx="3558540" cy="2372360"/>
          </a:xfrm>
          <a:prstGeom prst="rect">
            <a:avLst/>
          </a:prstGeom>
        </p:spPr>
      </p:pic>
      <p:pic>
        <p:nvPicPr>
          <p:cNvPr id="15" name="Picture 14" descr="6max_raise_stack_roun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15" y="1528445"/>
            <a:ext cx="3804920" cy="253746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1542415" y="3937000"/>
            <a:ext cx="2661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u="sng"/>
              <a:t>Raise amount and stack</a:t>
            </a:r>
            <a:endParaRPr lang="en-US" altLang="en-US" sz="1400" u="sng"/>
          </a:p>
        </p:txBody>
      </p:sp>
      <p:sp>
        <p:nvSpPr>
          <p:cNvPr id="17" name="Text Box 16"/>
          <p:cNvSpPr txBox="1"/>
          <p:nvPr/>
        </p:nvSpPr>
        <p:spPr>
          <a:xfrm>
            <a:off x="5736590" y="6382385"/>
            <a:ext cx="3110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u="sng"/>
              <a:t>Raise and reraise frequency</a:t>
            </a:r>
            <a:endParaRPr lang="en-US" altLang="en-US" sz="1400" u="sng"/>
          </a:p>
        </p:txBody>
      </p:sp>
      <p:sp>
        <p:nvSpPr>
          <p:cNvPr id="18" name="Text Box 17"/>
          <p:cNvSpPr txBox="1"/>
          <p:nvPr/>
        </p:nvSpPr>
        <p:spPr>
          <a:xfrm>
            <a:off x="1318260" y="6382385"/>
            <a:ext cx="3110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u="sng"/>
              <a:t>Action frequency</a:t>
            </a:r>
            <a:endParaRPr lang="en-US" altLang="en-US" sz="1400" u="sng"/>
          </a:p>
        </p:txBody>
      </p:sp>
      <p:sp>
        <p:nvSpPr>
          <p:cNvPr id="20" name="Text Box 19"/>
          <p:cNvSpPr txBox="1"/>
          <p:nvPr/>
        </p:nvSpPr>
        <p:spPr>
          <a:xfrm>
            <a:off x="5095240" y="1732280"/>
            <a:ext cx="43942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/>
              <a:t>Action frequency and raise amount evolve as game advances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>
                <a:sym typeface="+mn-ea"/>
              </a:rPr>
              <a:t>Agent is more active on unraised streets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/>
              <a:t>Main source of earnings is blind stealing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II. 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Experiments</a:t>
            </a:r>
            <a:endParaRPr lang="en-US" altLang="en-US" sz="3200" b="1" strike="noStrike" spc="-1" dirty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r>
              <a:rPr lang="en-US" altLang="en-US" sz="2400" b="0" strike="noStrike" spc="-1" dirty="0" smtClean="0">
                <a:solidFill>
                  <a:schemeClr val="bg1"/>
                </a:solidFill>
                <a:latin typeface="Arial"/>
              </a:rPr>
              <a:t>Fixed-bot analysis</a:t>
            </a:r>
            <a:endParaRPr lang="en-US" altLang="en-US" sz="2400" b="0" strike="noStrike" spc="-1" dirty="0" smtClean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87045" y="1732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pic>
        <p:nvPicPr>
          <p:cNvPr id="6" name="Picture 5" descr="6max_action_po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3901440"/>
            <a:ext cx="3966210" cy="2645410"/>
          </a:xfrm>
          <a:prstGeom prst="rect">
            <a:avLst/>
          </a:prstGeom>
        </p:spPr>
      </p:pic>
      <p:pic>
        <p:nvPicPr>
          <p:cNvPr id="9" name="Picture 8" descr="6max_action_equ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245" y="3903980"/>
            <a:ext cx="3969385" cy="264604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143635" y="6485255"/>
            <a:ext cx="3565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u="sng"/>
              <a:t>Action frequency wrt position</a:t>
            </a:r>
            <a:endParaRPr lang="en-US" altLang="en-US" sz="1400" u="sng"/>
          </a:p>
        </p:txBody>
      </p:sp>
      <p:sp>
        <p:nvSpPr>
          <p:cNvPr id="8" name="Text Box 7"/>
          <p:cNvSpPr txBox="1"/>
          <p:nvPr/>
        </p:nvSpPr>
        <p:spPr>
          <a:xfrm>
            <a:off x="5666105" y="6487795"/>
            <a:ext cx="3565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u="sng"/>
              <a:t>Action frequency wrt equity</a:t>
            </a:r>
            <a:endParaRPr lang="en-US" altLang="en-US" sz="1400" u="sng"/>
          </a:p>
        </p:txBody>
      </p:sp>
      <p:sp>
        <p:nvSpPr>
          <p:cNvPr id="11" name="Text Box 10"/>
          <p:cNvSpPr txBox="1"/>
          <p:nvPr/>
        </p:nvSpPr>
        <p:spPr>
          <a:xfrm>
            <a:off x="1337945" y="3757930"/>
            <a:ext cx="3565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u="sng"/>
              <a:t>Action frequency wrt street</a:t>
            </a:r>
            <a:endParaRPr lang="en-US" altLang="en-US" sz="1400" u="sng"/>
          </a:p>
        </p:txBody>
      </p:sp>
      <p:pic>
        <p:nvPicPr>
          <p:cNvPr id="12" name="Picture 11" descr="6max_action_stree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55" y="1454150"/>
            <a:ext cx="3614420" cy="237744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4903470" y="1732280"/>
            <a:ext cx="4394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/>
              <a:t>Postflop play is less developed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/>
              <a:t>Position is slightly exploited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/>
              <a:t>Equity is not noticeably exploited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II. 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Experiments</a:t>
            </a:r>
            <a:endParaRPr lang="en-US" altLang="en-US" sz="3200" b="1" strike="noStrike" spc="-1" dirty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r>
              <a:rPr lang="en-US" altLang="en-US" sz="2400" spc="-1" dirty="0" smtClean="0">
                <a:solidFill>
                  <a:schemeClr val="bg1"/>
                </a:solidFill>
                <a:latin typeface="Arial"/>
              </a:rPr>
              <a:t>Poly-bot setting</a:t>
            </a:r>
            <a:endParaRPr lang="en-US" altLang="en-US" sz="2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15" name="CustomShape 2"/>
          <p:cNvSpPr/>
          <p:nvPr/>
        </p:nvSpPr>
        <p:spPr>
          <a:xfrm>
            <a:off x="360045" y="1605280"/>
            <a:ext cx="9110980" cy="8058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pc="-1" dirty="0">
                <a:latin typeface="Arial"/>
                <a:sym typeface="+mn-ea"/>
              </a:rPr>
              <a:t>Four tables, each with one predominant opponent.</a:t>
            </a:r>
            <a:r>
              <a:rPr lang="en-US" altLang="en-US" strike="noStrike" spc="-1" dirty="0" smtClean="0">
                <a:latin typeface="Arial"/>
              </a:rPr>
              <a:t> </a:t>
            </a:r>
            <a:endParaRPr lang="en-US" altLang="en-US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trike="noStrike" spc="-1" dirty="0">
                <a:latin typeface="Arial"/>
              </a:rPr>
              <a:t>Opponent modeling is required.</a:t>
            </a:r>
            <a:endParaRPr lang="en-US" b="1" strike="noStrike" spc="-1" dirty="0"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strike="noStrike" spc="-1" dirty="0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8590" y="2336800"/>
            <a:ext cx="4453255" cy="420624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665855" y="6436995"/>
            <a:ext cx="2497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u="sng"/>
              <a:t>Table compositions</a:t>
            </a:r>
            <a:endParaRPr lang="en-US" altLang="en-US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Challenges </a:t>
            </a:r>
            <a:endParaRPr lang="en-US" sz="3200" b="1" strike="noStrike" spc="-1" dirty="0" smtClean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60045" y="1587500"/>
            <a:ext cx="9434195" cy="498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Imperfect information game</a:t>
            </a:r>
            <a:endParaRPr lang="en-US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Have to develop belief state</a:t>
            </a:r>
            <a:endParaRPr lang="en-US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pc="-1">
                <a:latin typeface="Arial"/>
                <a:sym typeface="+mn-ea"/>
              </a:rPr>
              <a:t>Past information remains relevant</a:t>
            </a:r>
            <a:endParaRPr lang="en-US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Have to mask personnal information</a:t>
            </a:r>
            <a:endParaRPr lang="en-US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Optimal strategy is non-deterministic</a:t>
            </a: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Complexity</a:t>
            </a:r>
            <a:endParaRPr lang="en-US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Heads Up No Limit played at ACPC* has 10¹⁶¹ unique decision points</a:t>
            </a:r>
            <a:endParaRPr lang="en-US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Chess and t</a:t>
            </a:r>
            <a:r>
              <a:rPr lang="en-US" altLang="en-US" spc="-1">
                <a:latin typeface="Arial"/>
                <a:sym typeface="+mn-ea"/>
              </a:rPr>
              <a:t>he Game of Go</a:t>
            </a:r>
            <a:r>
              <a:rPr lang="en-US" altLang="en-US" b="0" strike="noStrike" spc="-1">
                <a:latin typeface="Arial"/>
              </a:rPr>
              <a:t> have respectively 10⁴⁷  and 10¹⁷⁰ unique decision points</a:t>
            </a: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Stochastic outcome</a:t>
            </a:r>
            <a:endParaRPr lang="en-US" altLang="en-US" sz="1400" b="0" i="1" strike="noStrike" spc="-1">
              <a:latin typeface="Arial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632575" y="6576060"/>
            <a:ext cx="329501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en-US" sz="1300" i="1" spc="-1">
                <a:latin typeface="Arial"/>
                <a:sym typeface="+mn-ea"/>
              </a:rPr>
              <a:t>*Annual Computer Poker Competition</a:t>
            </a:r>
            <a:endParaRPr lang="en-US" altLang="en-US" sz="1300" b="0" i="1" strike="noStrike" spc="-1">
              <a:latin typeface="Arial"/>
            </a:endParaRPr>
          </a:p>
          <a:p>
            <a:endParaRPr lang="en-US" sz="13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II. 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Experiments</a:t>
            </a:r>
            <a:endParaRPr lang="en-US" altLang="en-US" sz="3200" b="1" strike="noStrike" spc="-1" dirty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r>
              <a:rPr lang="en-US" altLang="en-US" sz="2400" b="0" strike="noStrike" spc="-1" dirty="0" smtClean="0">
                <a:solidFill>
                  <a:schemeClr val="bg1"/>
                </a:solidFill>
                <a:latin typeface="Arial"/>
              </a:rPr>
              <a:t>Poly-bot performance</a:t>
            </a:r>
            <a:endParaRPr lang="en-US" altLang="en-US" sz="2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85995" y="228981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87045" y="1732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87045" y="6051550"/>
            <a:ext cx="77203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endParaRPr lang="en-US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>
                <a:sym typeface="+mn-ea"/>
              </a:rPr>
              <a:t>Training is easier against Passive tables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3277870" y="5111750"/>
            <a:ext cx="35229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 u="sng"/>
              <a:t>Average elite ROI during training</a:t>
            </a:r>
            <a:endParaRPr lang="en-US" altLang="en-US" sz="1600" u="sng"/>
          </a:p>
        </p:txBody>
      </p:sp>
      <p:pic>
        <p:nvPicPr>
          <p:cNvPr id="5" name="Picture 4" descr="/home/cyril/Documents/deepbot/deepbot-git/docs/final-presentation/full_6max_training_roi.pngfull_6max_training_roi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172335" y="1454150"/>
            <a:ext cx="54864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II. 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Experiments</a:t>
            </a:r>
            <a:endParaRPr lang="en-US" altLang="en-US" sz="3200" b="1" strike="noStrike" spc="-1" dirty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r>
              <a:rPr lang="en-US" altLang="en-US" sz="2400" b="0" strike="noStrike" spc="-1" dirty="0" smtClean="0">
                <a:solidFill>
                  <a:schemeClr val="bg1"/>
                </a:solidFill>
                <a:latin typeface="Arial"/>
              </a:rPr>
              <a:t>Poly-bot performance</a:t>
            </a:r>
            <a:endParaRPr lang="en-US" altLang="en-US" sz="2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85995" y="228981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87045" y="1732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695" y="1520190"/>
            <a:ext cx="5626100" cy="139128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426970" y="2911475"/>
            <a:ext cx="24955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 u="sng"/>
              <a:t>Performance summary</a:t>
            </a:r>
            <a:endParaRPr lang="en-US" altLang="en-US" sz="1600" u="sng"/>
          </a:p>
        </p:txBody>
      </p:sp>
      <p:sp>
        <p:nvSpPr>
          <p:cNvPr id="10" name="Text Box 9"/>
          <p:cNvSpPr txBox="1"/>
          <p:nvPr/>
        </p:nvSpPr>
        <p:spPr>
          <a:xfrm>
            <a:off x="2219325" y="6396355"/>
            <a:ext cx="29102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 u="sng"/>
              <a:t>Finishing place distribution</a:t>
            </a:r>
            <a:endParaRPr lang="en-US" altLang="en-US" sz="1600" u="sng"/>
          </a:p>
        </p:txBody>
      </p:sp>
      <p:pic>
        <p:nvPicPr>
          <p:cNvPr id="15" name="Picture 14" descr="ranks_6max_full_2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05" y="3256280"/>
            <a:ext cx="4709795" cy="314007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5816600" y="5346065"/>
            <a:ext cx="3902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/>
              <a:t>Agent struggles most against Loose-Aggressive table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Conclusion   </a:t>
            </a:r>
            <a:endParaRPr lang="en-US" altLang="en-US" sz="3200" b="1" strike="noStrike" spc="-1" dirty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endParaRPr lang="en-US" altLang="en-US" sz="2400" b="0" strike="noStrike" spc="-1" dirty="0" smtClean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87045" y="1732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60045" y="1587500"/>
            <a:ext cx="9237345" cy="498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 lnSpcReduction="20000"/>
          </a:bodyPr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The agent has a very high return on investment overall</a:t>
            </a: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Fixed-bot: The rule-based bot can be very strongly exploited. </a:t>
            </a:r>
            <a:endParaRPr lang="en-US" altLang="en-US" b="0" strike="noStrike" spc="-1">
              <a:latin typeface="Arial"/>
            </a:endParaRPr>
          </a:p>
          <a:p>
            <a:pPr lvl="1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Poly-bot: The agent is capable of beating very different opponents. </a:t>
            </a:r>
            <a:br>
              <a:rPr lang="en-US" altLang="en-US" b="0" strike="noStrike" spc="-1">
                <a:latin typeface="Arial"/>
              </a:rPr>
            </a:br>
            <a:r>
              <a:rPr lang="en-US" altLang="en-US" b="0" strike="noStrike" spc="-1">
                <a:latin typeface="Arial"/>
              </a:rPr>
              <a:t>It is difficult to conclude whether it is the effect of opponent modelling.</a:t>
            </a: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Confronting expert knowledge to the agent's strategy shows some weaknesses. </a:t>
            </a: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As the opponents are almost beaten to the maximum, the agent has no incentive to learn further in this configuration.</a:t>
            </a:r>
            <a:endParaRPr lang="en-US" altLang="en-US" sz="1400" b="0" i="1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Future work  </a:t>
            </a:r>
            <a:endParaRPr lang="en-US" altLang="en-US" sz="3200" b="1" strike="noStrike" spc="-1" dirty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endParaRPr lang="en-US" altLang="en-US" sz="2400" b="0" strike="noStrike" spc="-1" dirty="0" smtClean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85140" y="1722755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60045" y="1605280"/>
            <a:ext cx="9434195" cy="498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 lnSpcReduction="20000"/>
          </a:bodyPr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Train against stronger opponents</a:t>
            </a: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Validate against opponents never met</a:t>
            </a: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Set up testing environment to measure effect of each input on the output</a:t>
            </a: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Integrate showdown information</a:t>
            </a: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Get model of active opponents even before their action</a:t>
            </a: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Increase the number of outputs. This may help the model select specific actions, such as calling.</a:t>
            </a: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sz="1400" b="0" i="1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sz="1400" b="0" i="1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Additional content</a:t>
            </a:r>
            <a:endParaRPr lang="en-US" altLang="en-US" sz="2400" b="0" strike="noStrike" spc="-1" dirty="0" smtClean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87045" y="1732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Summary bots</a:t>
            </a:r>
            <a:endParaRPr lang="en-US" altLang="en-US" sz="2400" b="0" strike="noStrike" spc="-1" dirty="0" smtClean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87045" y="1732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295" y="5231130"/>
            <a:ext cx="9428480" cy="8382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407410" y="6069330"/>
            <a:ext cx="3270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u="sng"/>
              <a:t>Poly-bot Analysis summary</a:t>
            </a:r>
            <a:endParaRPr lang="en-US" altLang="en-US" u="sn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5" y="1863090"/>
            <a:ext cx="9580880" cy="7905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407410" y="6069330"/>
            <a:ext cx="3270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u="sng"/>
              <a:t>Poly-bot Analysis summary</a:t>
            </a:r>
            <a:endParaRPr lang="en-US" altLang="en-US" u="sng"/>
          </a:p>
        </p:txBody>
      </p:sp>
      <p:sp>
        <p:nvSpPr>
          <p:cNvPr id="6" name="Text Box 5"/>
          <p:cNvSpPr txBox="1"/>
          <p:nvPr/>
        </p:nvSpPr>
        <p:spPr>
          <a:xfrm>
            <a:off x="3404235" y="2756535"/>
            <a:ext cx="3397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u="sng"/>
              <a:t>Fixed-bot Analysis summary</a:t>
            </a:r>
            <a:endParaRPr lang="en-US" altLang="en-US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/home/cyril/Documents/deepbot/deepbot-git/docs/final-presentation/full_6max_action_freq_round.pngfull_6max_action_freq_roun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86915" y="1454150"/>
            <a:ext cx="5856605" cy="3903980"/>
          </a:xfrm>
          <a:prstGeom prst="rect">
            <a:avLst/>
          </a:prstGeom>
        </p:spPr>
      </p:pic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II. 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Experiments</a:t>
            </a:r>
            <a:endParaRPr lang="en-US" altLang="en-US" sz="3200" b="1" strike="noStrike" spc="-1" dirty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r>
              <a:rPr lang="en-US" altLang="en-US" sz="2400" b="0" strike="noStrike" spc="-1" dirty="0" smtClean="0">
                <a:solidFill>
                  <a:schemeClr val="bg1"/>
                </a:solidFill>
                <a:latin typeface="Arial"/>
              </a:rPr>
              <a:t>Poly-bot analysis</a:t>
            </a:r>
            <a:endParaRPr lang="en-US" altLang="en-US" sz="2400" b="0" strike="noStrike" spc="-1" dirty="0" smtClean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87045" y="1732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3360420" y="5358130"/>
            <a:ext cx="3110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u="sng"/>
              <a:t>Action frequency</a:t>
            </a:r>
            <a:endParaRPr lang="en-US" altLang="en-US" sz="1400" u="sng"/>
          </a:p>
        </p:txBody>
      </p:sp>
      <p:sp>
        <p:nvSpPr>
          <p:cNvPr id="8" name="Text Box 7"/>
          <p:cNvSpPr txBox="1"/>
          <p:nvPr/>
        </p:nvSpPr>
        <p:spPr>
          <a:xfrm>
            <a:off x="487045" y="5863590"/>
            <a:ext cx="86366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/>
              <a:t>Overall very few calls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/>
              <a:t>Early game: high fold frequency, late game: high raise frequency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II. 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Experiments</a:t>
            </a:r>
            <a:endParaRPr lang="en-US" altLang="en-US" sz="3200" b="1" strike="noStrike" spc="-1" dirty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r>
              <a:rPr lang="en-US" altLang="en-US" sz="2400" b="0" strike="noStrike" spc="-1" dirty="0" smtClean="0">
                <a:solidFill>
                  <a:schemeClr val="bg1"/>
                </a:solidFill>
                <a:latin typeface="Arial"/>
              </a:rPr>
              <a:t>Poly-bot analysis</a:t>
            </a:r>
            <a:endParaRPr lang="en-US" altLang="en-US" sz="2400" b="0" strike="noStrike" spc="-1" dirty="0" smtClean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87045" y="1732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pic>
        <p:nvPicPr>
          <p:cNvPr id="10" name="Picture 9" descr="/home/cyril/Documents/deepbot/deepbot-git/docs/final-presentation/full_6max_reraise_round.pngfull_6max_reraise_roun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177155" y="1454150"/>
            <a:ext cx="4785995" cy="3190875"/>
          </a:xfrm>
          <a:prstGeom prst="rect">
            <a:avLst/>
          </a:prstGeom>
        </p:spPr>
      </p:pic>
      <p:pic>
        <p:nvPicPr>
          <p:cNvPr id="15" name="Picture 14" descr="/home/cyril/Documents/deepbot/deepbot-git/docs/final-presentation/full_6max_raise_stack_round.pngfull_6max_raise_stack_roun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5885" y="1538605"/>
            <a:ext cx="4782185" cy="318833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1156335" y="4645025"/>
            <a:ext cx="2661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u="sng"/>
              <a:t>Raise amount and stack</a:t>
            </a:r>
            <a:endParaRPr lang="en-US" altLang="en-US" sz="1400" u="sng"/>
          </a:p>
        </p:txBody>
      </p:sp>
      <p:sp>
        <p:nvSpPr>
          <p:cNvPr id="17" name="Text Box 16"/>
          <p:cNvSpPr txBox="1"/>
          <p:nvPr/>
        </p:nvSpPr>
        <p:spPr>
          <a:xfrm>
            <a:off x="5953125" y="4645025"/>
            <a:ext cx="3233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u="sng"/>
              <a:t>Raise and reraise frequency</a:t>
            </a:r>
            <a:endParaRPr lang="en-US" altLang="en-US" sz="1400" u="sng"/>
          </a:p>
        </p:txBody>
      </p:sp>
      <p:sp>
        <p:nvSpPr>
          <p:cNvPr id="8" name="Text Box 7"/>
          <p:cNvSpPr txBox="1"/>
          <p:nvPr/>
        </p:nvSpPr>
        <p:spPr>
          <a:xfrm>
            <a:off x="280670" y="5624195"/>
            <a:ext cx="9438640" cy="1176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 sz="1750"/>
              <a:t>Raise amount is too high on average</a:t>
            </a:r>
            <a:endParaRPr lang="en-US" altLang="en-US" sz="175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 sz="1750"/>
              <a:t>Agent raises more often on unraised street, especially at Tight-Aggressive table</a:t>
            </a:r>
            <a:endParaRPr lang="en-US" altLang="en-US" sz="175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 sz="1750"/>
              <a:t>Agent is surprisingly tight at Loose-Aggressive table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II. 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Experiments</a:t>
            </a:r>
            <a:endParaRPr lang="en-US" altLang="en-US" sz="3200" b="1" strike="noStrike" spc="-1" dirty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r>
              <a:rPr lang="en-US" altLang="en-US" sz="2400" b="0" strike="noStrike" spc="-1" dirty="0" smtClean="0">
                <a:solidFill>
                  <a:schemeClr val="bg1"/>
                </a:solidFill>
                <a:latin typeface="Arial"/>
              </a:rPr>
              <a:t>Poly-bot analysis</a:t>
            </a:r>
            <a:endParaRPr lang="en-US" altLang="en-US" sz="2400" b="0" strike="noStrike" spc="-1" dirty="0" smtClean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85995" y="228981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87045" y="1732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87045" y="5985510"/>
            <a:ext cx="8983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>
                <a:sym typeface="+mn-ea"/>
              </a:rPr>
              <a:t>Postflop play is underdeveloped</a:t>
            </a:r>
            <a:endParaRPr lang="en-US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/>
              <a:t>Check is allowed: postflop play is mostly against loose opponents</a:t>
            </a:r>
            <a:endParaRPr lang="en-US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3277870" y="5111750"/>
            <a:ext cx="35229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 u="sng"/>
              <a:t>Average elite ROI during training</a:t>
            </a:r>
            <a:endParaRPr lang="en-US" altLang="en-US" sz="1600" u="sng"/>
          </a:p>
        </p:txBody>
      </p:sp>
      <p:pic>
        <p:nvPicPr>
          <p:cNvPr id="5" name="Picture 4" descr="/home/cyril/Documents/deepbot/deepbot-git/docs/final-presentation/full_6max_action_street.pngfull_6max_action_stree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172335" y="1454150"/>
            <a:ext cx="54864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II. 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Experiments</a:t>
            </a:r>
            <a:endParaRPr lang="en-US" altLang="en-US" sz="3200" b="1" strike="noStrike" spc="-1" dirty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r>
              <a:rPr lang="en-US" altLang="en-US" sz="2400" b="0" strike="noStrike" spc="-1" dirty="0" smtClean="0">
                <a:solidFill>
                  <a:schemeClr val="bg1"/>
                </a:solidFill>
                <a:latin typeface="Arial"/>
              </a:rPr>
              <a:t>Poly-bot analysis</a:t>
            </a:r>
            <a:endParaRPr lang="en-US" altLang="en-US" sz="2400" b="0" strike="noStrike" spc="-1" dirty="0" smtClean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87045" y="1732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pic>
        <p:nvPicPr>
          <p:cNvPr id="10" name="Picture 9" descr="/home/cyril/Documents/deepbot/deepbot-git/docs/final-presentation/full_6max_action_equity.pngfull_6max_action_equity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177155" y="1454468"/>
            <a:ext cx="4785995" cy="3190240"/>
          </a:xfrm>
          <a:prstGeom prst="rect">
            <a:avLst/>
          </a:prstGeom>
        </p:spPr>
      </p:pic>
      <p:pic>
        <p:nvPicPr>
          <p:cNvPr id="15" name="Picture 14" descr="/home/cyril/Documents/deepbot/deepbot-git/docs/final-presentation/full_6max_action_pos.pngfull_6max_action_po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5885" y="1538923"/>
            <a:ext cx="4782185" cy="318770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977265" y="4645025"/>
            <a:ext cx="301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u="sng"/>
              <a:t>Action frequency wrt position</a:t>
            </a:r>
            <a:endParaRPr lang="en-US" altLang="en-US" sz="1400" u="sng"/>
          </a:p>
        </p:txBody>
      </p:sp>
      <p:sp>
        <p:nvSpPr>
          <p:cNvPr id="17" name="Text Box 16"/>
          <p:cNvSpPr txBox="1"/>
          <p:nvPr/>
        </p:nvSpPr>
        <p:spPr>
          <a:xfrm>
            <a:off x="5953125" y="4645025"/>
            <a:ext cx="3233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u="sng"/>
              <a:t>Action frequency wrt equity</a:t>
            </a:r>
            <a:endParaRPr lang="en-US" altLang="en-US" sz="1400" u="sng"/>
          </a:p>
        </p:txBody>
      </p:sp>
      <p:sp>
        <p:nvSpPr>
          <p:cNvPr id="8" name="Text Box 7"/>
          <p:cNvSpPr txBox="1"/>
          <p:nvPr/>
        </p:nvSpPr>
        <p:spPr>
          <a:xfrm>
            <a:off x="487045" y="6051550"/>
            <a:ext cx="93167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/>
              <a:t>Agent exploits position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/>
              <a:t>Agent exploits equity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Related Work</a:t>
            </a:r>
            <a:endParaRPr lang="en-US" sz="3200" b="1" strike="noStrike" spc="-1" dirty="0" smtClean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23215" y="1527175"/>
            <a:ext cx="9434195" cy="498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Major breakthroughs</a:t>
            </a: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Focus on 'solving' the game</a:t>
            </a:r>
            <a:endParaRPr lang="en-US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Play ring game: each hand is a new game</a:t>
            </a:r>
            <a:endParaRPr lang="en-US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b="0" strike="noStrike" spc="-1">
              <a:latin typeface="Arial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952500" y="2149475"/>
          <a:ext cx="817372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065"/>
                <a:gridCol w="2042795"/>
                <a:gridCol w="2363470"/>
                <a:gridCol w="17233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Year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Name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Game beaten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Institutions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Jan 2015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Cepheus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Limit Heads Up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UoA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Dec 2016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DeepStack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No Limit Heads Up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UoA, ChU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Jan 2017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Libratus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No Limit Heads Up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CMU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Jul 2019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Pluribot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No Limit 6 Handed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CMU, FB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Approach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The neural network</a:t>
            </a:r>
            <a:endParaRPr lang="en-US" altLang="en-US" sz="2400" b="0" strike="noStrike" spc="-1" dirty="0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85360" y="233299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1661160" y="5788025"/>
            <a:ext cx="6758940" cy="4298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 algn="ctr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u="sng" strike="noStrike" spc="-1">
              <a:latin typeface="Arial"/>
            </a:endParaRPr>
          </a:p>
        </p:txBody>
      </p:sp>
      <p:pic>
        <p:nvPicPr>
          <p:cNvPr id="11" name="Picture 10" descr="/home/cyril/Documents/deepbot/deepbot-git/docs/final-presentation/6max-network-case.png6max-network-case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115820" y="1511300"/>
            <a:ext cx="5847715" cy="4057015"/>
          </a:xfrm>
          <a:prstGeom prst="rect">
            <a:avLst/>
          </a:prstGeom>
        </p:spPr>
      </p:pic>
      <p:sp>
        <p:nvSpPr>
          <p:cNvPr id="3" name="CustomShape 2"/>
          <p:cNvSpPr/>
          <p:nvPr/>
        </p:nvSpPr>
        <p:spPr>
          <a:xfrm>
            <a:off x="1659890" y="5674360"/>
            <a:ext cx="6758940" cy="4298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 algn="ctr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u="sng" strike="noStrike" spc="-1">
                <a:latin typeface="Arial"/>
              </a:rPr>
              <a:t>Network activity example</a:t>
            </a:r>
            <a:endParaRPr lang="en-US" altLang="en-US" u="sng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The Game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Texas </a:t>
            </a:r>
            <a:r>
              <a:rPr lang="en-US" sz="2400" b="1" strike="noStrike" spc="-1" dirty="0" err="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Hold’em</a:t>
            </a:r>
            <a:r>
              <a:rPr 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 Poker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60045" y="1803400"/>
            <a:ext cx="3667760" cy="46374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sz="1600" b="0" u="sng" strike="noStrike" spc="-1" dirty="0">
                <a:latin typeface="Arial"/>
              </a:rPr>
              <a:t>Phases </a:t>
            </a:r>
            <a:r>
              <a:rPr lang="en-US" sz="1600" b="0" u="sng" strike="noStrike" spc="-1" dirty="0">
                <a:latin typeface="Arial"/>
              </a:rPr>
              <a:t>of a hand</a:t>
            </a:r>
            <a:r>
              <a:rPr lang="en-US" altLang="en-US" sz="1600" b="0" u="sng" strike="noStrike" spc="-1" dirty="0">
                <a:latin typeface="Arial"/>
              </a:rPr>
              <a:t>:</a:t>
            </a:r>
            <a:endParaRPr lang="en-US" sz="1600" b="0" strike="noStrike" spc="-1" dirty="0">
              <a:latin typeface="Arial"/>
            </a:endParaRPr>
          </a:p>
          <a:p>
            <a:pPr marL="285750" lvl="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z="1600" b="0" strike="noStrike" spc="-1" dirty="0" err="1">
                <a:latin typeface="Arial"/>
              </a:rPr>
              <a:t>Preflop</a:t>
            </a:r>
            <a:r>
              <a:rPr lang="en-US" altLang="en-US" sz="1600" b="0" strike="noStrike" spc="-1" dirty="0">
                <a:latin typeface="Arial"/>
              </a:rPr>
              <a:t>: </a:t>
            </a:r>
            <a:r>
              <a:rPr lang="en-US" sz="1600" b="0" strike="noStrike" spc="-1" dirty="0">
                <a:latin typeface="Arial"/>
              </a:rPr>
              <a:t>2 hole cards distributed to each player</a:t>
            </a:r>
            <a:endParaRPr lang="en-US" sz="1600" b="0" strike="noStrike" spc="-1" dirty="0">
              <a:latin typeface="Arial"/>
            </a:endParaRPr>
          </a:p>
          <a:p>
            <a:pPr marL="285750" lvl="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z="1600" b="0" strike="noStrike" spc="-1" dirty="0">
                <a:latin typeface="Arial"/>
              </a:rPr>
              <a:t>Flop: </a:t>
            </a:r>
            <a:r>
              <a:rPr lang="en-US" sz="1600" b="0" strike="noStrike" spc="-1" dirty="0">
                <a:latin typeface="Arial"/>
              </a:rPr>
              <a:t>3 public cards added</a:t>
            </a:r>
            <a:endParaRPr lang="en-US" sz="1600" b="0" strike="noStrike" spc="-1" dirty="0">
              <a:latin typeface="Arial"/>
            </a:endParaRPr>
          </a:p>
          <a:p>
            <a:pPr marL="285750" lvl="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z="1600" b="0" strike="noStrike" spc="-1" dirty="0">
                <a:latin typeface="Arial"/>
              </a:rPr>
              <a:t>Turn: </a:t>
            </a:r>
            <a:r>
              <a:rPr lang="en-US" sz="1600" b="0" strike="noStrike" spc="-1" dirty="0">
                <a:latin typeface="Arial"/>
              </a:rPr>
              <a:t>1 public card added</a:t>
            </a:r>
            <a:endParaRPr lang="en-US" sz="1600" b="0" strike="noStrike" spc="-1" dirty="0">
              <a:latin typeface="Arial"/>
            </a:endParaRPr>
          </a:p>
          <a:p>
            <a:pPr marL="285750" lvl="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z="1600" b="0" strike="noStrike" spc="-1" dirty="0">
                <a:latin typeface="Arial"/>
              </a:rPr>
              <a:t>River: </a:t>
            </a:r>
            <a:r>
              <a:rPr lang="en-US" sz="1600" b="0" strike="noStrike" spc="-1" dirty="0">
                <a:latin typeface="Arial"/>
              </a:rPr>
              <a:t>1 public card added</a:t>
            </a:r>
            <a:endParaRPr lang="en-US" sz="1600" b="0" strike="noStrike" spc="-1" dirty="0">
              <a:latin typeface="Arial"/>
            </a:endParaRPr>
          </a:p>
          <a:p>
            <a:pPr marL="285750" lvl="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z="1600" b="0" strike="noStrike" spc="-1" dirty="0">
                <a:latin typeface="Arial"/>
              </a:rPr>
              <a:t>Showdown: reveal cards and determine winner</a:t>
            </a:r>
            <a:endParaRPr lang="en-US" altLang="en-US" sz="1600" b="0" strike="noStrike" spc="-1" dirty="0">
              <a:latin typeface="Arial"/>
            </a:endParaRPr>
          </a:p>
          <a:p>
            <a:pPr lvl="0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sz="1600" u="sng" spc="-1" dirty="0">
                <a:latin typeface="Arial"/>
                <a:sym typeface="+mn-ea"/>
              </a:rPr>
              <a:t>Combinations:</a:t>
            </a:r>
            <a:endParaRPr lang="en-US" altLang="en-US" sz="1600" b="0" strike="noStrike" spc="-1" dirty="0">
              <a:latin typeface="Arial"/>
            </a:endParaRPr>
          </a:p>
        </p:txBody>
      </p:sp>
      <p:pic>
        <p:nvPicPr>
          <p:cNvPr id="6" name="Picture 5" descr="game_preflo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5125" y="1803400"/>
            <a:ext cx="5544185" cy="4490085"/>
          </a:xfrm>
          <a:prstGeom prst="rect">
            <a:avLst/>
          </a:prstGeom>
        </p:spPr>
      </p:pic>
      <p:pic>
        <p:nvPicPr>
          <p:cNvPr id="7" name="Picture 6" descr="game_flo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125" y="1803400"/>
            <a:ext cx="5544185" cy="4490085"/>
          </a:xfrm>
          <a:prstGeom prst="rect">
            <a:avLst/>
          </a:prstGeom>
        </p:spPr>
      </p:pic>
      <p:pic>
        <p:nvPicPr>
          <p:cNvPr id="8" name="Picture 7" descr="game_tur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25" y="1803400"/>
            <a:ext cx="5544185" cy="4489450"/>
          </a:xfrm>
          <a:prstGeom prst="rect">
            <a:avLst/>
          </a:prstGeom>
        </p:spPr>
      </p:pic>
      <p:pic>
        <p:nvPicPr>
          <p:cNvPr id="9" name="Picture 8" descr="game_riv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125" y="1803400"/>
            <a:ext cx="5544185" cy="4490085"/>
          </a:xfrm>
          <a:prstGeom prst="rect">
            <a:avLst/>
          </a:prstGeom>
        </p:spPr>
      </p:pic>
      <p:pic>
        <p:nvPicPr>
          <p:cNvPr id="12" name="Picture 11" descr="game_showdow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125" y="1803400"/>
            <a:ext cx="5544185" cy="4490085"/>
          </a:xfrm>
          <a:prstGeom prst="rect">
            <a:avLst/>
          </a:prstGeom>
        </p:spPr>
      </p:pic>
      <p:pic>
        <p:nvPicPr>
          <p:cNvPr id="13" name="Picture 12" descr="game_winne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125" y="1803400"/>
            <a:ext cx="5544185" cy="449008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363220" y="4834031"/>
            <a:ext cx="18688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 sz="1600" dirty="0"/>
              <a:t>Pair</a:t>
            </a:r>
            <a:endParaRPr lang="en-US" altLang="en-US" sz="1600" dirty="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 sz="1600" dirty="0"/>
              <a:t>Two Pair</a:t>
            </a:r>
            <a:endParaRPr lang="en-US" altLang="en-US" sz="1600" dirty="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 sz="1600" dirty="0"/>
              <a:t>Three of a kind</a:t>
            </a:r>
            <a:endParaRPr lang="en-US" altLang="en-US" sz="1600" dirty="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 sz="1600" dirty="0">
                <a:sym typeface="+mn-ea"/>
              </a:rPr>
              <a:t>Straight</a:t>
            </a:r>
            <a:endParaRPr lang="en-US" altLang="en-US" sz="1600" dirty="0"/>
          </a:p>
        </p:txBody>
      </p:sp>
      <p:sp>
        <p:nvSpPr>
          <p:cNvPr id="15" name="Text Box 14"/>
          <p:cNvSpPr txBox="1"/>
          <p:nvPr/>
        </p:nvSpPr>
        <p:spPr>
          <a:xfrm>
            <a:off x="2159000" y="4859957"/>
            <a:ext cx="18688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 sz="1600" dirty="0"/>
              <a:t>Flush</a:t>
            </a:r>
            <a:endParaRPr lang="en-US" altLang="en-US" sz="1600" dirty="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 sz="1600" dirty="0"/>
              <a:t>Full house</a:t>
            </a:r>
            <a:endParaRPr lang="en-US" altLang="en-US" sz="1600" dirty="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 sz="1600" dirty="0"/>
              <a:t>Four of a kind</a:t>
            </a:r>
            <a:endParaRPr lang="en-US" altLang="en-US" sz="1600" dirty="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 sz="1600" dirty="0"/>
              <a:t>Straight-flush</a:t>
            </a:r>
            <a:endParaRPr lang="en-US" altLang="en-US" sz="1600" dirty="0"/>
          </a:p>
        </p:txBody>
      </p:sp>
      <p:pic>
        <p:nvPicPr>
          <p:cNvPr id="16" name="Picture 15" descr="game_pair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5125" y="1803400"/>
            <a:ext cx="5544185" cy="4490085"/>
          </a:xfrm>
          <a:prstGeom prst="rect">
            <a:avLst/>
          </a:prstGeom>
        </p:spPr>
      </p:pic>
      <p:pic>
        <p:nvPicPr>
          <p:cNvPr id="17" name="Picture 16" descr="game_twopair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5125" y="1803400"/>
            <a:ext cx="5544185" cy="4490085"/>
          </a:xfrm>
          <a:prstGeom prst="rect">
            <a:avLst/>
          </a:prstGeom>
        </p:spPr>
      </p:pic>
      <p:pic>
        <p:nvPicPr>
          <p:cNvPr id="18" name="Picture 17" descr="game_threeofakin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5125" y="1803400"/>
            <a:ext cx="5544185" cy="4490085"/>
          </a:xfrm>
          <a:prstGeom prst="rect">
            <a:avLst/>
          </a:prstGeom>
        </p:spPr>
      </p:pic>
      <p:pic>
        <p:nvPicPr>
          <p:cNvPr id="19" name="Picture 18" descr="game_straight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5760" y="1803400"/>
            <a:ext cx="5543550" cy="4489450"/>
          </a:xfrm>
          <a:prstGeom prst="rect">
            <a:avLst/>
          </a:prstGeom>
        </p:spPr>
      </p:pic>
      <p:pic>
        <p:nvPicPr>
          <p:cNvPr id="20" name="Picture 19" descr="game_flush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5125" y="1803400"/>
            <a:ext cx="5544185" cy="4489450"/>
          </a:xfrm>
          <a:prstGeom prst="rect">
            <a:avLst/>
          </a:prstGeom>
        </p:spPr>
      </p:pic>
      <p:pic>
        <p:nvPicPr>
          <p:cNvPr id="21" name="Picture 20" descr="game_fullhous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75760" y="1803400"/>
            <a:ext cx="5543550" cy="4489450"/>
          </a:xfrm>
          <a:prstGeom prst="rect">
            <a:avLst/>
          </a:prstGeom>
        </p:spPr>
      </p:pic>
      <p:pic>
        <p:nvPicPr>
          <p:cNvPr id="22" name="Picture 21" descr="game_fourofakind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75125" y="1803400"/>
            <a:ext cx="5544185" cy="4490085"/>
          </a:xfrm>
          <a:prstGeom prst="rect">
            <a:avLst/>
          </a:prstGeom>
        </p:spPr>
      </p:pic>
      <p:pic>
        <p:nvPicPr>
          <p:cNvPr id="23" name="Picture 22" descr="game_straightflush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75125" y="1803400"/>
            <a:ext cx="5543550" cy="44900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The Game (cont’d)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Texas </a:t>
            </a:r>
            <a:r>
              <a:rPr lang="en-US" sz="2400" b="1" strike="noStrike" spc="-1" dirty="0" err="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Hold’em</a:t>
            </a:r>
            <a:r>
              <a:rPr 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 Poker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60045" y="1557655"/>
            <a:ext cx="3714115" cy="5207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z="1500" spc="-1">
                <a:latin typeface="Arial"/>
                <a:sym typeface="+mn-ea"/>
              </a:rPr>
              <a:t>A betting round ends when all remaining players agree on the wager</a:t>
            </a:r>
            <a:endParaRPr lang="en-US" altLang="en-US" sz="1500" b="0" strike="noStrike" spc="-1">
              <a:latin typeface="Arial"/>
            </a:endParaRPr>
          </a:p>
          <a:p>
            <a:pPr marL="286385" indent="-28575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"/>
            </a:pPr>
            <a:r>
              <a:rPr lang="en-US" altLang="en-US" sz="1500" spc="-1">
                <a:latin typeface="Arial"/>
                <a:sym typeface="+mn-ea"/>
              </a:rPr>
              <a:t>Valid actions:</a:t>
            </a:r>
            <a:endParaRPr lang="en-US" altLang="en-US" sz="1500" b="0" strike="noStrike" spc="-1">
              <a:latin typeface="Arial"/>
            </a:endParaRPr>
          </a:p>
          <a:p>
            <a:pPr marL="800735" lvl="1" indent="-34290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"/>
            </a:pPr>
            <a:r>
              <a:rPr lang="en-US" altLang="en-US" sz="1500" spc="-1">
                <a:latin typeface="Arial"/>
                <a:sym typeface="+mn-ea"/>
              </a:rPr>
              <a:t>Fold: Abandon the hand</a:t>
            </a:r>
            <a:endParaRPr lang="en-US" altLang="en-US" sz="1500" b="0" strike="noStrike" spc="-1">
              <a:latin typeface="Arial"/>
            </a:endParaRPr>
          </a:p>
          <a:p>
            <a:pPr marL="800735" lvl="1" indent="-34290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"/>
            </a:pPr>
            <a:r>
              <a:rPr lang="en-US" altLang="en-US" sz="1500" spc="-1">
                <a:latin typeface="Arial"/>
                <a:sym typeface="+mn-ea"/>
              </a:rPr>
              <a:t>Check: Agree with the wager of 0; no additional chips required</a:t>
            </a:r>
            <a:endParaRPr lang="en-US" altLang="en-US" sz="1500" b="0" strike="noStrike" spc="-1">
              <a:latin typeface="Arial"/>
            </a:endParaRPr>
          </a:p>
          <a:p>
            <a:pPr marL="800735" lvl="1" indent="-34290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"/>
            </a:pPr>
            <a:r>
              <a:rPr lang="en-US" altLang="en-US" sz="1500" spc="-1">
                <a:latin typeface="Arial"/>
                <a:sym typeface="+mn-ea"/>
              </a:rPr>
              <a:t>Call: Agree with the wager; adding chips accordingly</a:t>
            </a:r>
            <a:endParaRPr lang="en-US" altLang="en-US" sz="1500" spc="-1">
              <a:latin typeface="Arial"/>
              <a:sym typeface="+mn-ea"/>
            </a:endParaRPr>
          </a:p>
          <a:p>
            <a:pPr marL="800735" lvl="1" indent="-34290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"/>
            </a:pPr>
            <a:r>
              <a:rPr lang="en-US" altLang="en-US" sz="1500" spc="-1">
                <a:latin typeface="Arial"/>
                <a:sym typeface="+mn-ea"/>
              </a:rPr>
              <a:t>Raise : Increase the wager</a:t>
            </a:r>
            <a:endParaRPr lang="en-US" altLang="en-US" sz="1500" b="0" strike="noStrike" spc="-1">
              <a:latin typeface="Arial"/>
            </a:endParaRPr>
          </a:p>
          <a:p>
            <a:pPr marL="286385" lvl="0" indent="-28575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"/>
            </a:pPr>
            <a:r>
              <a:rPr lang="en-US" altLang="en-US" sz="1500" b="0" strike="noStrike" spc="-1">
                <a:latin typeface="Arial"/>
              </a:rPr>
              <a:t>Blinds and antes:</a:t>
            </a:r>
            <a:endParaRPr lang="en-US" altLang="en-US" sz="1500" b="0" strike="noStrike" spc="-1">
              <a:latin typeface="Arial"/>
            </a:endParaRPr>
          </a:p>
          <a:p>
            <a:pPr marL="743585" lvl="1" indent="-28575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"/>
            </a:pPr>
            <a:r>
              <a:rPr lang="en-US" altLang="en-US" sz="1500" b="0" strike="noStrike" spc="-1">
                <a:latin typeface="Arial"/>
              </a:rPr>
              <a:t>Are imposed wagers</a:t>
            </a:r>
            <a:endParaRPr lang="en-US" altLang="en-US" sz="1500" b="0" strike="noStrike" spc="-1">
              <a:latin typeface="Arial"/>
            </a:endParaRPr>
          </a:p>
          <a:p>
            <a:pPr marL="743585" lvl="1" indent="-28575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"/>
            </a:pPr>
            <a:r>
              <a:rPr lang="en-US" altLang="en-US" sz="1500" b="0" strike="noStrike" spc="-1">
                <a:latin typeface="Arial"/>
              </a:rPr>
              <a:t>Small blind and Big blind are posted by two players</a:t>
            </a:r>
            <a:endParaRPr lang="en-US" altLang="en-US" sz="1500" b="0" strike="noStrike" spc="-1">
              <a:latin typeface="Arial"/>
            </a:endParaRPr>
          </a:p>
          <a:p>
            <a:pPr marL="743585" lvl="1" indent="-28575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"/>
            </a:pPr>
            <a:r>
              <a:rPr lang="en-US" altLang="en-US" sz="1500" b="0" strike="noStrike" spc="-1">
                <a:latin typeface="Arial"/>
              </a:rPr>
              <a:t>Antes are posted by everyone</a:t>
            </a:r>
            <a:endParaRPr lang="en-US" altLang="en-US" sz="1500" b="0" strike="noStrike" spc="-1">
              <a:latin typeface="Arial"/>
            </a:endParaRPr>
          </a:p>
        </p:txBody>
      </p:sp>
      <p:pic>
        <p:nvPicPr>
          <p:cNvPr id="14" name="Picture 13" descr="/home/cyril/Documents/deepbot/deepbot-git/docs/final-presentation/game_fold.pnggame_fol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172585" y="1803718"/>
            <a:ext cx="5546725" cy="4491355"/>
          </a:xfrm>
          <a:prstGeom prst="rect">
            <a:avLst/>
          </a:prstGeom>
        </p:spPr>
      </p:pic>
      <p:pic>
        <p:nvPicPr>
          <p:cNvPr id="16" name="Picture 15" descr="/home/cyril/Documents/deepbot/deepbot-git/docs/final-presentation/game_check.pnggame_check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172585" y="1803718"/>
            <a:ext cx="5546725" cy="4491355"/>
          </a:xfrm>
          <a:prstGeom prst="rect">
            <a:avLst/>
          </a:prstGeom>
        </p:spPr>
      </p:pic>
      <p:pic>
        <p:nvPicPr>
          <p:cNvPr id="17" name="Picture 16" descr="/home/cyril/Documents/deepbot/deepbot-git/docs/final-presentation/game_call.pnggame_call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172268" y="1803718"/>
            <a:ext cx="5546090" cy="4491355"/>
          </a:xfrm>
          <a:prstGeom prst="rect">
            <a:avLst/>
          </a:prstGeom>
        </p:spPr>
      </p:pic>
      <p:pic>
        <p:nvPicPr>
          <p:cNvPr id="18" name="Picture 17" descr="/home/cyril/Documents/deepbot/deepbot-git/docs/final-presentation/game_raise.pnggame_rais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172903" y="1803718"/>
            <a:ext cx="5546090" cy="4491355"/>
          </a:xfrm>
          <a:prstGeom prst="rect">
            <a:avLst/>
          </a:prstGeom>
        </p:spPr>
      </p:pic>
      <p:pic>
        <p:nvPicPr>
          <p:cNvPr id="19" name="Picture 18" descr="/home/cyril/Documents/deepbot/deepbot-git/docs/final-presentation/game_blinds.pnggame_blinds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173220" y="1804353"/>
            <a:ext cx="5546725" cy="44913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. Model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Information set abstraction</a:t>
            </a:r>
            <a:endParaRPr lang="en-US" altLang="en-US" sz="24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6196965" cy="49009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b="1" strike="noStrike" spc="-1">
                <a:latin typeface="Arial"/>
              </a:rPr>
              <a:t>General features</a:t>
            </a:r>
            <a:endParaRPr lang="en-US" b="1" strike="noStrike" spc="-1"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b="1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pc="-1">
                <a:latin typeface="Arial"/>
                <a:sym typeface="+mn-ea"/>
              </a:rPr>
              <a:t>Equity 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pc="-1">
                <a:latin typeface="Arial"/>
                <a:sym typeface="+mn-ea"/>
              </a:rPr>
              <a:t>Equity if the showdown was on flop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Current street as one-hot encoding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Number of active opponents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Position at the table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Curren</a:t>
            </a:r>
            <a:r>
              <a:rPr lang="en-US" altLang="en-US" strike="noStrike" spc="-1">
                <a:latin typeface="Arial"/>
              </a:rPr>
              <a:t>t</a:t>
            </a:r>
            <a:r>
              <a:rPr lang="en-US" strike="noStrike" spc="-1">
                <a:latin typeface="Arial"/>
              </a:rPr>
              <a:t> stack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Amount of chips required to call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Total pot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Big blind value</a:t>
            </a:r>
            <a:endParaRPr lang="en-US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943475" y="233934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4" name="Line 4"/>
          <p:cNvSpPr/>
          <p:nvPr/>
        </p:nvSpPr>
        <p:spPr>
          <a:xfrm flipV="1">
            <a:off x="4794885" y="2160270"/>
            <a:ext cx="635" cy="447294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" name="Text Box 1"/>
          <p:cNvSpPr txBox="1"/>
          <p:nvPr/>
        </p:nvSpPr>
        <p:spPr>
          <a:xfrm>
            <a:off x="4943475" y="3648075"/>
            <a:ext cx="5015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"/>
            </a:pPr>
            <a:r>
              <a:rPr lang="en-US" altLang="en-US"/>
              <a:t>Number of opponents are normalized by the initial number of players (6)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4943475" y="4439285"/>
            <a:ext cx="5015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"/>
            </a:pPr>
            <a:r>
              <a:rPr lang="en-US" altLang="en-US"/>
              <a:t>Chips values are normalized by the initial stack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943475" y="2339340"/>
            <a:ext cx="5015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"/>
            </a:pPr>
            <a:r>
              <a:rPr lang="en-US" altLang="en-US"/>
              <a:t>Equity is multiplied by the number of active players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bldLvl="0" animBg="1"/>
      <p:bldP spid="2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  <a:sym typeface="+mn-ea"/>
              </a:rPr>
              <a:t>Project Setting</a:t>
            </a:r>
            <a:endParaRPr lang="en-US" sz="32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  <a:sym typeface="+mn-ea"/>
              </a:rPr>
              <a:t>Overview</a:t>
            </a:r>
            <a:endParaRPr lang="en-US" altLang="en-US" sz="24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812925"/>
            <a:ext cx="8740140" cy="48926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z="2000" b="0" strike="noStrike" spc="-1">
                <a:latin typeface="Arial"/>
              </a:rPr>
              <a:t>This project focuses on:</a:t>
            </a:r>
            <a:endParaRPr lang="en-US" altLang="en-US" sz="2000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z="2000" b="0" strike="noStrike" spc="-1">
                <a:latin typeface="Arial"/>
              </a:rPr>
              <a:t>Playing tournament type game (Sit and go)</a:t>
            </a:r>
            <a:endParaRPr lang="en-US" altLang="en-US" sz="2000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z="2000" b="0" strike="noStrike" spc="-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Playing 6 Handed</a:t>
            </a:r>
            <a:endParaRPr lang="en-US" altLang="en-US" sz="2000" b="0" strike="noStrike" spc="-1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z="2000" spc="-1">
                <a:latin typeface="Arial"/>
                <a:sym typeface="+mn-ea"/>
              </a:rPr>
              <a:t>Exploiting weak opponents</a:t>
            </a:r>
            <a:endParaRPr lang="en-US" altLang="en-US" sz="2000" b="0" strike="noStrike" spc="-1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z="2000" b="0" strike="noStrike" spc="-1">
                <a:solidFill>
                  <a:schemeClr val="tx1"/>
                </a:solidFill>
                <a:latin typeface="Arial"/>
              </a:rPr>
              <a:t>Get insights on strategies</a:t>
            </a:r>
            <a:endParaRPr lang="en-US" altLang="en-US" sz="2000" b="0" strike="noStrike" spc="-1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lvl="1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sz="2200" b="0" strike="noStrike" spc="-1">
              <a:solidFill>
                <a:schemeClr val="tx1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sz="2200" b="0" strike="noStrike" spc="-1">
              <a:latin typeface="Arial"/>
            </a:endParaRPr>
          </a:p>
          <a:p>
            <a:pPr marL="342900" lvl="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Table of content</a:t>
            </a: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15930" y="1510560"/>
            <a:ext cx="4594680" cy="520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 dirty="0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2000" b="1" strike="noStrike" spc="-1" dirty="0" smtClean="0">
                <a:solidFill>
                  <a:srgbClr val="1C1C1C"/>
                </a:solidFill>
                <a:latin typeface="Arial"/>
                <a:ea typeface="DejaVu Sans" panose="020B0603030804020204"/>
              </a:rPr>
              <a:t>I. </a:t>
            </a:r>
            <a:r>
              <a:rPr lang="en-US" altLang="en-US" sz="2000" b="1" strike="noStrike" spc="-1" dirty="0" smtClean="0">
                <a:solidFill>
                  <a:srgbClr val="1C1C1C"/>
                </a:solidFill>
                <a:latin typeface="Arial"/>
                <a:ea typeface="DejaVu Sans" panose="020B0603030804020204"/>
              </a:rPr>
              <a:t>Environment</a:t>
            </a:r>
            <a:endParaRPr lang="en-US" altLang="en-US" sz="2000" b="1" strike="noStrike" spc="-1" dirty="0" smtClean="0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z="2000" strike="noStrike" spc="-1" dirty="0" smtClean="0">
                <a:solidFill>
                  <a:srgbClr val="1C1C1C"/>
                </a:solidFill>
                <a:latin typeface="Arial"/>
                <a:ea typeface="DejaVu Sans" panose="020B0603030804020204"/>
              </a:rPr>
              <a:t>Sit and Go</a:t>
            </a:r>
            <a:r>
              <a:rPr lang="en-US" altLang="en-US" sz="2000" b="1" strike="noStrike" spc="-1" dirty="0" smtClean="0">
                <a:solidFill>
                  <a:srgbClr val="1C1C1C"/>
                </a:solidFill>
                <a:latin typeface="Arial"/>
                <a:ea typeface="DejaVu Sans" panose="020B0603030804020204"/>
              </a:rPr>
              <a:t>	</a:t>
            </a:r>
            <a:endParaRPr lang="en-US" sz="2000" b="0" strike="noStrike" spc="-1" dirty="0">
              <a:latin typeface="Arial"/>
            </a:endParaRPr>
          </a:p>
          <a:p>
            <a:pPr marL="800100" lvl="1" indent="-342265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Char char=""/>
            </a:pPr>
            <a:r>
              <a:rPr lang="en-US" altLang="en-US" sz="2000" b="0" strike="noStrike" spc="-1" dirty="0" smtClean="0">
                <a:solidFill>
                  <a:srgbClr val="1C1C1C"/>
                </a:solidFill>
                <a:latin typeface="Arial"/>
                <a:ea typeface="DejaVu Sans" panose="020B0603030804020204"/>
              </a:rPr>
              <a:t>Opponents</a:t>
            </a:r>
            <a:endParaRPr lang="en-US" sz="2000" b="0" strike="noStrike" spc="-1" dirty="0">
              <a:latin typeface="Arial"/>
            </a:endParaRPr>
          </a:p>
          <a:p>
            <a:pPr marL="800100" lvl="1" indent="-342265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Char char=""/>
            </a:pPr>
            <a:r>
              <a:rPr lang="en-US" sz="2000" b="0" strike="noStrike" spc="-1" dirty="0">
                <a:solidFill>
                  <a:srgbClr val="1C1C1C"/>
                </a:solidFill>
                <a:latin typeface="Arial"/>
                <a:ea typeface="DejaVu Sans" panose="020B0603030804020204"/>
              </a:rPr>
              <a:t>Information set abstraction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2000" b="1" strike="noStrike" spc="-1" dirty="0" smtClean="0">
                <a:solidFill>
                  <a:srgbClr val="1C1C1C"/>
                </a:solidFill>
                <a:latin typeface="Arial"/>
                <a:ea typeface="DejaVu Sans" panose="020B0603030804020204"/>
              </a:rPr>
              <a:t>II. </a:t>
            </a:r>
            <a:r>
              <a:rPr lang="en-US" altLang="en-US" sz="2000" b="1" strike="noStrike" spc="-1" dirty="0" smtClean="0">
                <a:solidFill>
                  <a:srgbClr val="1C1C1C"/>
                </a:solidFill>
                <a:latin typeface="Arial"/>
                <a:ea typeface="DejaVu Sans" panose="020B0603030804020204"/>
              </a:rPr>
              <a:t>Approach</a:t>
            </a:r>
            <a:endParaRPr lang="en-US" sz="2000" b="0" strike="noStrike" spc="-1" dirty="0">
              <a:latin typeface="Arial"/>
            </a:endParaRPr>
          </a:p>
          <a:p>
            <a:pPr marL="800100" lvl="1" indent="-342265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Char char=""/>
            </a:pPr>
            <a:r>
              <a:rPr lang="en-US" altLang="en-US" sz="2000" b="0" strike="noStrike" spc="-1" dirty="0">
                <a:solidFill>
                  <a:srgbClr val="1C1C1C"/>
                </a:solidFill>
                <a:latin typeface="Arial"/>
                <a:ea typeface="DejaVu Sans" panose="020B0603030804020204"/>
              </a:rPr>
              <a:t>The neural network</a:t>
            </a:r>
            <a:endParaRPr lang="en-US" altLang="en-US" sz="2000" b="0" strike="noStrike" spc="-1" dirty="0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 marL="800100" lvl="1" indent="-342265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Char char=""/>
            </a:pPr>
            <a:r>
              <a:rPr lang="en-US" sz="2000" b="0" strike="noStrike" spc="-1" dirty="0">
                <a:latin typeface="Arial"/>
              </a:rPr>
              <a:t>Genetic algorithm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2000" b="1" spc="-1" dirty="0" smtClean="0">
                <a:solidFill>
                  <a:srgbClr val="1C1C1C"/>
                </a:solidFill>
                <a:latin typeface="Arial"/>
                <a:ea typeface="DejaVu Sans" panose="020B0603030804020204"/>
                <a:sym typeface="+mn-ea"/>
              </a:rPr>
              <a:t>III. Experiments</a:t>
            </a:r>
            <a:endParaRPr lang="en-US" sz="2000" b="1" strike="noStrike" spc="-1" dirty="0" smtClean="0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 marL="800100" lvl="1" indent="-342265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Char char=""/>
            </a:pPr>
            <a:r>
              <a:rPr lang="en-US" altLang="en-US" sz="2000" spc="-1" dirty="0" smtClean="0">
                <a:latin typeface="Arial"/>
                <a:sym typeface="+mn-ea"/>
              </a:rPr>
              <a:t>Fixed-bot setting</a:t>
            </a:r>
            <a:endParaRPr lang="en-US" altLang="en-US" sz="2000" b="0" strike="noStrike" spc="-1" dirty="0" smtClean="0">
              <a:latin typeface="Arial"/>
            </a:endParaRPr>
          </a:p>
          <a:p>
            <a:pPr marL="800100" lvl="1" indent="-342265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Char char=""/>
            </a:pPr>
            <a:r>
              <a:rPr lang="en-US" sz="2000" spc="-1" dirty="0" smtClean="0">
                <a:latin typeface="Arial"/>
                <a:sym typeface="+mn-ea"/>
              </a:rPr>
              <a:t>Poly-bot setting</a:t>
            </a:r>
            <a:endParaRPr lang="en-US" sz="2000" b="0" strike="noStrike" spc="-1" dirty="0">
              <a:latin typeface="Arial"/>
            </a:endParaRPr>
          </a:p>
          <a:p>
            <a:pPr marL="635" lvl="0" indent="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None/>
            </a:pPr>
            <a:r>
              <a:rPr lang="en-US" sz="2000" b="1" spc="-1" dirty="0" smtClean="0">
                <a:solidFill>
                  <a:srgbClr val="1C1C1C"/>
                </a:solidFill>
                <a:latin typeface="Arial"/>
                <a:ea typeface="DejaVu Sans" panose="020B0603030804020204"/>
                <a:sym typeface="+mn-ea"/>
              </a:rPr>
              <a:t>V</a:t>
            </a:r>
            <a:r>
              <a:rPr lang="en-US" altLang="en-US" sz="2000" b="1" spc="-1" dirty="0">
                <a:solidFill>
                  <a:srgbClr val="1C1C1C"/>
                </a:solidFill>
                <a:latin typeface="Arial"/>
                <a:ea typeface="DejaVu Sans" panose="020B0603030804020204"/>
                <a:sym typeface="+mn-ea"/>
              </a:rPr>
              <a:t>I</a:t>
            </a:r>
            <a:r>
              <a:rPr lang="en-US" sz="2000" b="1" spc="-1" dirty="0">
                <a:solidFill>
                  <a:srgbClr val="1C1C1C"/>
                </a:solidFill>
                <a:latin typeface="Arial"/>
                <a:ea typeface="DejaVu Sans" panose="020B0603030804020204"/>
                <a:sym typeface="+mn-ea"/>
              </a:rPr>
              <a:t>. </a:t>
            </a:r>
            <a:r>
              <a:rPr lang="en-US" altLang="en-US" sz="2000" b="1" spc="-1" dirty="0" smtClean="0">
                <a:solidFill>
                  <a:srgbClr val="1C1C1C"/>
                </a:solidFill>
                <a:latin typeface="Arial"/>
                <a:ea typeface="DejaVu Sans" panose="020B0603030804020204"/>
                <a:sym typeface="+mn-ea"/>
              </a:rPr>
              <a:t>Conclusion and Future Work</a:t>
            </a:r>
            <a:endParaRPr lang="en-US" altLang="en-US" sz="2000" b="1" strike="noStrike" spc="-1" dirty="0" smtClean="0">
              <a:solidFill>
                <a:srgbClr val="1C1C1C"/>
              </a:solidFill>
              <a:latin typeface="Arial"/>
              <a:ea typeface="DejaVu Sans" panose="020B0603030804020204"/>
              <a:sym typeface="+mn-ea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952880" y="1510560"/>
            <a:ext cx="4685040" cy="4410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 dirty="0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r>
              <a:rPr lang="en-US" altLang="en-US" sz="1800" b="0" strike="noStrike" spc="-1" dirty="0">
                <a:latin typeface="Arial"/>
              </a:rPr>
              <a:t>	</a:t>
            </a:r>
            <a:endParaRPr lang="en-US" altLang="en-US" sz="1800" b="0" strike="noStrike" spc="-1" dirty="0">
              <a:latin typeface="Arial"/>
            </a:endParaRPr>
          </a:p>
          <a:p>
            <a:pPr marL="457835" lvl="1" indent="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None/>
            </a:pPr>
            <a:endParaRPr lang="en-US" altLang="en-US" sz="1800" b="0" strike="noStrike" spc="-1" dirty="0">
              <a:latin typeface="Arial"/>
            </a:endParaRPr>
          </a:p>
          <a:p>
            <a:pPr marL="800100" lvl="1" indent="-342265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Char char=""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Project Setting (cont’d)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6 Handed </a:t>
            </a:r>
            <a:r>
              <a:rPr 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Sit and Go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803400"/>
            <a:ext cx="8902700" cy="50590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Single table tournament: game ends when only one player remains</a:t>
            </a:r>
            <a:endParaRPr lang="en-US" altLang="en-US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Cost and reward:</a:t>
            </a:r>
            <a:endParaRPr lang="en-US" altLang="en-US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pc="-1">
                <a:latin typeface="Arial"/>
                <a:sym typeface="+mn-ea"/>
              </a:rPr>
              <a:t>Cost </a:t>
            </a:r>
            <a:r>
              <a:rPr lang="en-US" altLang="en-US" spc="-1">
                <a:latin typeface="Arial"/>
                <a:sym typeface="+mn-ea"/>
              </a:rPr>
              <a:t>to participate: 1 token</a:t>
            </a:r>
            <a:endParaRPr lang="en-US" altLang="en-US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Reward for first place: 4 tokens</a:t>
            </a:r>
            <a:endParaRPr lang="en-US" altLang="en-US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Reward for second place: 2 tokens</a:t>
            </a:r>
            <a:endParaRPr lang="en-US" altLang="en-US" b="0" strike="noStrike" spc="-1">
              <a:latin typeface="Arial"/>
            </a:endParaRPr>
          </a:p>
          <a:p>
            <a:pPr lvl="0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spc="-1">
                <a:latin typeface="Arial"/>
                <a:sym typeface="+mn-ea"/>
              </a:rPr>
              <a:t>→ Independent chip model: reward is not directly proportional to chips</a:t>
            </a:r>
            <a:endParaRPr lang="en-US" altLang="en-US" spc="-1">
              <a:latin typeface="Arial"/>
              <a:sym typeface="+mn-ea"/>
            </a:endParaRPr>
          </a:p>
          <a:p>
            <a:pPr marL="285750" lvl="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342900" lvl="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Ascending blind structure</a:t>
            </a:r>
            <a:endParaRPr lang="en-US" altLang="en-US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Blinds and antes increase during the game</a:t>
            </a:r>
            <a:endParaRPr lang="en-US" altLang="en-US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Virtual time: at each hand, for each player remaining, ticks increase by one</a:t>
            </a:r>
            <a:endParaRPr lang="en-US" altLang="en-US" b="0" strike="noStrike" spc="-1">
              <a:latin typeface="Arial"/>
            </a:endParaRPr>
          </a:p>
          <a:p>
            <a:pPr marL="342900" lvl="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lvl="0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Project Setting (cont’d)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6 Handed </a:t>
            </a:r>
            <a:r>
              <a:rPr 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Sit and Go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2575560" y="6235065"/>
            <a:ext cx="4928235" cy="4959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 algn="ctr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b="0" u="sng" strike="noStrike" spc="-1">
                <a:latin typeface="Arial"/>
              </a:rPr>
              <a:t>Blind structure</a:t>
            </a:r>
            <a:endParaRPr lang="en-US" altLang="en-US" b="0" u="sng" strike="noStrike" spc="-1">
              <a:latin typeface="Arial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1512570" y="2112645"/>
          <a:ext cx="7056120" cy="402336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764030"/>
                <a:gridCol w="1764030"/>
                <a:gridCol w="1764030"/>
                <a:gridCol w="1764030"/>
              </a:tblGrid>
              <a:tr h="3568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Virtual time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Small blind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Big blind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Ante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0 → 90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10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20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90 → 180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15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30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180 → 270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25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50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270 </a:t>
                      </a:r>
                      <a:r>
                        <a:rPr lang="en-US"/>
                        <a:t>→ </a:t>
                      </a:r>
                      <a:r>
                        <a:rPr lang="en-US" altLang="en-US"/>
                        <a:t>360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50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100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360 → 450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100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200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450 → 540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100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200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25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540 → 630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200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400 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25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630 → 720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300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600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50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720 → 810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400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800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50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810 → 900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600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1200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75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380365" y="1534160"/>
            <a:ext cx="5918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 spc="-1">
                <a:latin typeface="Arial"/>
                <a:sym typeface="+mn-ea"/>
              </a:rPr>
              <a:t>Initial stack: 1500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sz="3200" b="1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. </a:t>
            </a:r>
            <a:r>
              <a:rPr lang="en-US" altLang="en-US" sz="3200" b="1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Environment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Opponents </a:t>
            </a:r>
            <a:endParaRPr lang="en-US" altLang="en-US" sz="2400" b="1" strike="noStrike" spc="-1" dirty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815465"/>
            <a:ext cx="8902700" cy="24187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lstStyle/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pc="-1">
                <a:latin typeface="Arial"/>
                <a:sym typeface="+mn-ea"/>
              </a:rPr>
              <a:t>Loose: Get involved in many hands</a:t>
            </a: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Tight: Get involved in few hands</a:t>
            </a:r>
            <a:endParaRPr lang="en-US" altLang="en-US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Passive: Call often, little control over pot</a:t>
            </a:r>
            <a:r>
              <a:rPr lang="en-US" altLang="en-US" spc="-1">
                <a:latin typeface="Arial"/>
                <a:sym typeface="+mn-ea"/>
              </a:rPr>
              <a:t> </a:t>
            </a:r>
            <a:endParaRPr lang="en-US" altLang="en-US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Aggressive: Raise often, not afraid of taking risks</a:t>
            </a:r>
            <a:endParaRPr lang="en-US" altLang="en-US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b="0" strike="noStrike" spc="-1">
              <a:latin typeface="Arial"/>
            </a:endParaRPr>
          </a:p>
          <a:p>
            <a:pPr marL="342900" lvl="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lvl="0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0" strike="noStrike" spc="-1">
              <a:latin typeface="Arial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2204720" y="4493895"/>
          <a:ext cx="5213350" cy="1865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6675"/>
                <a:gridCol w="2606675"/>
              </a:tblGrid>
              <a:tr h="9328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Loose-Passive</a:t>
                      </a:r>
                      <a:endParaRPr lang="en-US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/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Tight-Passive</a:t>
                      </a:r>
                      <a:endParaRPr lang="en-US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93281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Loose-Aggressive</a:t>
                      </a:r>
                      <a:endParaRPr lang="en-US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Tight-Aggressive</a:t>
                      </a:r>
                      <a:endParaRPr lang="en-US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3052445" y="6359525"/>
            <a:ext cx="3517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u="sng"/>
              <a:t>Play styles</a:t>
            </a:r>
            <a:endParaRPr lang="en-US" altLang="en-US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9290</Words>
  <Application>WPS Presentation</Application>
  <PresentationFormat>Custom</PresentationFormat>
  <Paragraphs>798</Paragraphs>
  <Slides>43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62" baseType="lpstr">
      <vt:lpstr>Arial</vt:lpstr>
      <vt:lpstr>SimSun</vt:lpstr>
      <vt:lpstr>Wingdings</vt:lpstr>
      <vt:lpstr>Arial</vt:lpstr>
      <vt:lpstr>Symbol</vt:lpstr>
      <vt:lpstr>Times New Roman</vt:lpstr>
      <vt:lpstr>Source Sans Pro Black</vt:lpstr>
      <vt:lpstr>Source Sans Pro Light</vt:lpstr>
      <vt:lpstr>DejaVu Sans</vt:lpstr>
      <vt:lpstr>Wingdings</vt:lpstr>
      <vt:lpstr>Gubbi</vt:lpstr>
      <vt:lpstr>DejaVu Sans</vt:lpstr>
      <vt:lpstr>微软雅黑</vt:lpstr>
      <vt:lpstr>Droid Sans Fallback</vt:lpstr>
      <vt:lpstr/>
      <vt:lpstr>Arial Unicode MS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creator/>
  <cp:lastModifiedBy>cyril</cp:lastModifiedBy>
  <cp:revision>79</cp:revision>
  <dcterms:created xsi:type="dcterms:W3CDTF">2019-11-26T00:54:55Z</dcterms:created>
  <dcterms:modified xsi:type="dcterms:W3CDTF">2019-11-26T00:54:55Z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