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8" r:id="rId3"/>
  </p:sldIdLst>
  <p:sldSz cx="6858000" cy="9906000" type="A4"/>
  <p:notesSz cx="6858000" cy="9144000"/>
  <p:defaultTextStyle>
    <a:defPPr>
      <a:defRPr lang="en-US"/>
    </a:defPPr>
    <a:lvl1pPr marL="0" lvl="0" indent="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itchFamily="-108" charset="0"/>
        <a:ea typeface="MS PGothic" pitchFamily="-108" charset="-128"/>
        <a:cs typeface="+mn-cs"/>
      </a:defRPr>
    </a:lvl1pPr>
    <a:lvl2pPr marL="457200" lvl="1" indent="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itchFamily="-108" charset="0"/>
        <a:ea typeface="MS PGothic" pitchFamily="-108" charset="-128"/>
        <a:cs typeface="+mn-cs"/>
      </a:defRPr>
    </a:lvl2pPr>
    <a:lvl3pPr marL="914400" lvl="2" indent="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itchFamily="-108" charset="0"/>
        <a:ea typeface="MS PGothic" pitchFamily="-108" charset="-128"/>
        <a:cs typeface="+mn-cs"/>
      </a:defRPr>
    </a:lvl3pPr>
    <a:lvl4pPr marL="1371600" lvl="3" indent="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itchFamily="-108" charset="0"/>
        <a:ea typeface="MS PGothic" pitchFamily="-108" charset="-128"/>
        <a:cs typeface="+mn-cs"/>
      </a:defRPr>
    </a:lvl4pPr>
    <a:lvl5pPr marL="1828800" lvl="4" indent="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itchFamily="-108" charset="0"/>
        <a:ea typeface="MS PGothic" pitchFamily="-108" charset="-128"/>
        <a:cs typeface="+mn-cs"/>
      </a:defRPr>
    </a:lvl5pPr>
    <a:lvl6pPr marL="2286000" lvl="5" indent="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itchFamily="-108" charset="0"/>
        <a:ea typeface="MS PGothic" pitchFamily="-108" charset="-128"/>
        <a:cs typeface="+mn-cs"/>
      </a:defRPr>
    </a:lvl6pPr>
    <a:lvl7pPr marL="2743200" lvl="6" indent="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itchFamily="-108" charset="0"/>
        <a:ea typeface="MS PGothic" pitchFamily="-108" charset="-128"/>
        <a:cs typeface="+mn-cs"/>
      </a:defRPr>
    </a:lvl7pPr>
    <a:lvl8pPr marL="3200400" lvl="7" indent="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itchFamily="-108" charset="0"/>
        <a:ea typeface="MS PGothic" pitchFamily="-108" charset="-128"/>
        <a:cs typeface="+mn-cs"/>
      </a:defRPr>
    </a:lvl8pPr>
    <a:lvl9pPr marL="3657600" lvl="8" indent="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itchFamily="-108" charset="0"/>
        <a:ea typeface="MS PGothic" pitchFamily="-10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8324"/>
    <a:srgbClr val="8B908E"/>
    <a:srgbClr val="828785"/>
    <a:srgbClr val="FCFDD3"/>
    <a:srgbClr val="D2A620"/>
    <a:srgbClr val="F9F9D7"/>
    <a:srgbClr val="FBFCDE"/>
    <a:srgbClr val="FBF7E0"/>
    <a:srgbClr val="F9F1E1"/>
    <a:srgbClr val="F8E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200" d="100"/>
          <a:sy n="200" d="100"/>
        </p:scale>
        <p:origin x="-1256" y="-88"/>
      </p:cViewPr>
      <p:guideLst>
        <p:guide orient="horz" pos="3143"/>
        <p:guide pos="209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360735" y="1143000"/>
            <a:ext cx="2136531"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514350" y="3076575"/>
            <a:ext cx="5829300" cy="2124075"/>
          </a:xfrm>
        </p:spPr>
        <p:txBody>
          <a:bodyPr/>
          <a:lstStyle/>
          <a:p>
            <a:r>
              <a:rPr lang="fr-CH" smtClean="0"/>
              <a:t>Cliquez et modifiez le titre</a:t>
            </a:r>
            <a:endParaRPr lang="fr-FR"/>
          </a:p>
        </p:txBody>
      </p:sp>
      <p:sp>
        <p:nvSpPr>
          <p:cNvPr id="3" name="Sous-titre 2"/>
          <p:cNvSpPr>
            <a:spLocks noGrp="1"/>
          </p:cNvSpPr>
          <p:nvPr>
            <p:ph type="subTitle" idx="1" hasCustomPrompt="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CH" smtClean="0"/>
              <a:t>Cliquez pour modifier le style des sous-titres du masque</a:t>
            </a:r>
            <a:endParaRPr lang="fr-F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6" name="Slide Number Placeholder 5"/>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CH" smtClean="0"/>
              <a:t>Cliquez et modifiez le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CH" smtClean="0"/>
              <a:t>Cliquez pour modifier les styles du texte du masque</a:t>
            </a:r>
            <a:endParaRPr lang="fr-CH" smtClean="0"/>
          </a:p>
          <a:p>
            <a:pPr lvl="1"/>
            <a:r>
              <a:rPr lang="fr-CH" smtClean="0"/>
              <a:t>Deuxième niveau</a:t>
            </a:r>
            <a:endParaRPr lang="fr-CH" smtClean="0"/>
          </a:p>
          <a:p>
            <a:pPr lvl="2"/>
            <a:r>
              <a:rPr lang="fr-CH" smtClean="0"/>
              <a:t>Troisième niveau</a:t>
            </a:r>
            <a:endParaRPr lang="fr-CH" smtClean="0"/>
          </a:p>
          <a:p>
            <a:pPr lvl="3"/>
            <a:r>
              <a:rPr lang="fr-CH" smtClean="0"/>
              <a:t>Quatrième niveau</a:t>
            </a:r>
            <a:endParaRPr lang="fr-CH" smtClean="0"/>
          </a:p>
          <a:p>
            <a:pPr lvl="4"/>
            <a:r>
              <a:rPr lang="fr-CH" smtClean="0"/>
              <a:t>Cinquième niveau</a:t>
            </a:r>
            <a:endParaRPr lang="fr-F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6" name="Slide Number Placeholder 5"/>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4886325" y="881063"/>
            <a:ext cx="1457325" cy="7924800"/>
          </a:xfrm>
        </p:spPr>
        <p:txBody>
          <a:bodyPr vert="eaVert"/>
          <a:lstStyle/>
          <a:p>
            <a:r>
              <a:rPr lang="fr-CH" smtClean="0"/>
              <a:t>Cliquez et modifiez le titre</a:t>
            </a:r>
            <a:endParaRPr lang="fr-FR"/>
          </a:p>
        </p:txBody>
      </p:sp>
      <p:sp>
        <p:nvSpPr>
          <p:cNvPr id="3" name="Espace réservé du texte vertical 2"/>
          <p:cNvSpPr>
            <a:spLocks noGrp="1"/>
          </p:cNvSpPr>
          <p:nvPr>
            <p:ph type="body" orient="vert" idx="1" hasCustomPrompt="1"/>
          </p:nvPr>
        </p:nvSpPr>
        <p:spPr>
          <a:xfrm>
            <a:off x="514350" y="881063"/>
            <a:ext cx="4219575" cy="7924800"/>
          </a:xfrm>
        </p:spPr>
        <p:txBody>
          <a:bodyPr vert="eaVert"/>
          <a:lstStyle/>
          <a:p>
            <a:pPr lvl="0"/>
            <a:r>
              <a:rPr lang="fr-CH" smtClean="0"/>
              <a:t>Cliquez pour modifier les styles du texte du masque</a:t>
            </a:r>
            <a:endParaRPr lang="fr-CH" smtClean="0"/>
          </a:p>
          <a:p>
            <a:pPr lvl="1"/>
            <a:r>
              <a:rPr lang="fr-CH" smtClean="0"/>
              <a:t>Deuxième niveau</a:t>
            </a:r>
            <a:endParaRPr lang="fr-CH" smtClean="0"/>
          </a:p>
          <a:p>
            <a:pPr lvl="2"/>
            <a:r>
              <a:rPr lang="fr-CH" smtClean="0"/>
              <a:t>Troisième niveau</a:t>
            </a:r>
            <a:endParaRPr lang="fr-CH" smtClean="0"/>
          </a:p>
          <a:p>
            <a:pPr lvl="3"/>
            <a:r>
              <a:rPr lang="fr-CH" smtClean="0"/>
              <a:t>Quatrième niveau</a:t>
            </a:r>
            <a:endParaRPr lang="fr-CH" smtClean="0"/>
          </a:p>
          <a:p>
            <a:pPr lvl="4"/>
            <a:r>
              <a:rPr lang="fr-CH" smtClean="0"/>
              <a:t>Cinquième niveau</a:t>
            </a:r>
            <a:endParaRPr lang="fr-F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6" name="Slide Number Placeholder 5"/>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14350" y="881063"/>
            <a:ext cx="5829300" cy="1651000"/>
          </a:xfrm>
        </p:spPr>
        <p:txBody>
          <a:bodyPr/>
          <a:lstStyle/>
          <a:p>
            <a:r>
              <a:rPr lang="fr-CH" smtClean="0"/>
              <a:t>Cliquez et modifiez le titre</a:t>
            </a:r>
            <a:endParaRPr lang="fr-FR"/>
          </a:p>
        </p:txBody>
      </p:sp>
      <p:sp>
        <p:nvSpPr>
          <p:cNvPr id="3" name="Espace réservé du texte 2"/>
          <p:cNvSpPr>
            <a:spLocks noGrp="1"/>
          </p:cNvSpPr>
          <p:nvPr>
            <p:ph type="body" sz="half" idx="1" hasCustomPrompt="1"/>
          </p:nvPr>
        </p:nvSpPr>
        <p:spPr>
          <a:xfrm>
            <a:off x="514350" y="2862263"/>
            <a:ext cx="2838450" cy="5943600"/>
          </a:xfrm>
        </p:spPr>
        <p:txBody>
          <a:bodyPr/>
          <a:lstStyle/>
          <a:p>
            <a:pPr lvl="0"/>
            <a:r>
              <a:rPr lang="fr-CH" smtClean="0"/>
              <a:t>Cliquez pour modifier les styles du texte du masque</a:t>
            </a:r>
            <a:endParaRPr lang="fr-CH" smtClean="0"/>
          </a:p>
          <a:p>
            <a:pPr lvl="1"/>
            <a:r>
              <a:rPr lang="fr-CH" smtClean="0"/>
              <a:t>Deuxième niveau</a:t>
            </a:r>
            <a:endParaRPr lang="fr-CH" smtClean="0"/>
          </a:p>
          <a:p>
            <a:pPr lvl="2"/>
            <a:r>
              <a:rPr lang="fr-CH" smtClean="0"/>
              <a:t>Troisième niveau</a:t>
            </a:r>
            <a:endParaRPr lang="fr-CH" smtClean="0"/>
          </a:p>
          <a:p>
            <a:pPr lvl="3"/>
            <a:r>
              <a:rPr lang="fr-CH" smtClean="0"/>
              <a:t>Quatrième niveau</a:t>
            </a:r>
            <a:endParaRPr lang="fr-CH" smtClean="0"/>
          </a:p>
          <a:p>
            <a:pPr lvl="4"/>
            <a:r>
              <a:rPr lang="fr-CH" smtClean="0"/>
              <a:t>Cinquième niveau</a:t>
            </a:r>
            <a:endParaRPr lang="fr-FR"/>
          </a:p>
        </p:txBody>
      </p:sp>
      <p:sp>
        <p:nvSpPr>
          <p:cNvPr id="4" name="Espace réservé de l'image de la bibliothèque 3"/>
          <p:cNvSpPr>
            <a:spLocks noGrp="1"/>
          </p:cNvSpPr>
          <p:nvPr>
            <p:ph type="clipArt" sz="half" idx="2"/>
          </p:nvPr>
        </p:nvSpPr>
        <p:spPr>
          <a:xfrm>
            <a:off x="3505200" y="2862263"/>
            <a:ext cx="2838450" cy="5943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fr-FR" sz="3200" b="0" i="0" u="none" strike="noStrike" kern="0" cap="none" spc="0" normalizeH="0" baseline="0" noProof="0" smtClean="0">
              <a:ln>
                <a:noFill/>
              </a:ln>
              <a:solidFill>
                <a:schemeClr val="tx1"/>
              </a:solidFill>
              <a:effectLst/>
              <a:uLnTx/>
              <a:uFillTx/>
              <a:latin typeface="+mn-lt"/>
              <a:ea typeface="MS PGothic" pitchFamily="-108" charset="-128"/>
              <a:cs typeface="MS PGothic" pitchFamily="-108" charset="-128"/>
            </a:endParaRPr>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7" name="Slide Number Placeholder 6"/>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CH" smtClean="0"/>
              <a:t>Cliquez et modifiez le titre</a:t>
            </a:r>
            <a:endParaRPr lang="fr-FR"/>
          </a:p>
        </p:txBody>
      </p:sp>
      <p:sp>
        <p:nvSpPr>
          <p:cNvPr id="3" name="Espace réservé du contenu 2"/>
          <p:cNvSpPr>
            <a:spLocks noGrp="1"/>
          </p:cNvSpPr>
          <p:nvPr>
            <p:ph idx="1" hasCustomPrompt="1"/>
          </p:nvPr>
        </p:nvSpPr>
        <p:spPr/>
        <p:txBody>
          <a:bodyPr/>
          <a:lstStyle/>
          <a:p>
            <a:pPr lvl="0"/>
            <a:r>
              <a:rPr lang="fr-CH" smtClean="0"/>
              <a:t>Cliquez pour modifier les styles du texte du masque</a:t>
            </a:r>
            <a:endParaRPr lang="fr-CH" smtClean="0"/>
          </a:p>
          <a:p>
            <a:pPr lvl="1"/>
            <a:r>
              <a:rPr lang="fr-CH" smtClean="0"/>
              <a:t>Deuxième niveau</a:t>
            </a:r>
            <a:endParaRPr lang="fr-CH" smtClean="0"/>
          </a:p>
          <a:p>
            <a:pPr lvl="2"/>
            <a:r>
              <a:rPr lang="fr-CH" smtClean="0"/>
              <a:t>Troisième niveau</a:t>
            </a:r>
            <a:endParaRPr lang="fr-CH" smtClean="0"/>
          </a:p>
          <a:p>
            <a:pPr lvl="3"/>
            <a:r>
              <a:rPr lang="fr-CH" smtClean="0"/>
              <a:t>Quatrième niveau</a:t>
            </a:r>
            <a:endParaRPr lang="fr-CH" smtClean="0"/>
          </a:p>
          <a:p>
            <a:pPr lvl="4"/>
            <a:r>
              <a:rPr lang="fr-CH" smtClean="0"/>
              <a:t>Cinquième niveau</a:t>
            </a:r>
            <a:endParaRPr lang="fr-F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6" name="Slide Number Placeholder 5"/>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1338" y="6365875"/>
            <a:ext cx="5829300" cy="1966913"/>
          </a:xfrm>
        </p:spPr>
        <p:txBody>
          <a:bodyPr anchor="t"/>
          <a:lstStyle>
            <a:lvl1pPr algn="l">
              <a:defRPr sz="4000" b="1" cap="all"/>
            </a:lvl1pPr>
          </a:lstStyle>
          <a:p>
            <a:r>
              <a:rPr lang="fr-CH" smtClean="0"/>
              <a:t>Cliquez et modifiez le titre</a:t>
            </a:r>
            <a:endParaRPr lang="fr-FR"/>
          </a:p>
        </p:txBody>
      </p:sp>
      <p:sp>
        <p:nvSpPr>
          <p:cNvPr id="3" name="Espace réservé du texte 2"/>
          <p:cNvSpPr>
            <a:spLocks noGrp="1"/>
          </p:cNvSpPr>
          <p:nvPr>
            <p:ph type="body" idx="1" hasCustomPrompt="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CH" smtClean="0"/>
              <a:t>Cliquez pour modifier les styles du texte du masque</a:t>
            </a:r>
            <a:endParaRPr lang="fr-CH"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6" name="Slide Number Placeholder 5"/>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CH" smtClean="0"/>
              <a:t>Cliquez et modifiez le titre</a:t>
            </a:r>
            <a:endParaRPr lang="fr-FR"/>
          </a:p>
        </p:txBody>
      </p:sp>
      <p:sp>
        <p:nvSpPr>
          <p:cNvPr id="3" name="Espace réservé du contenu 2"/>
          <p:cNvSpPr>
            <a:spLocks noGrp="1"/>
          </p:cNvSpPr>
          <p:nvPr>
            <p:ph sz="half" idx="1" hasCustomPrompt="1"/>
          </p:nvPr>
        </p:nvSpPr>
        <p:spPr>
          <a:xfrm>
            <a:off x="514350" y="2862263"/>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H" smtClean="0"/>
              <a:t>Cliquez pour modifier les styles du texte du masque</a:t>
            </a:r>
            <a:endParaRPr lang="fr-CH" smtClean="0"/>
          </a:p>
          <a:p>
            <a:pPr lvl="1"/>
            <a:r>
              <a:rPr lang="fr-CH" smtClean="0"/>
              <a:t>Deuxième niveau</a:t>
            </a:r>
            <a:endParaRPr lang="fr-CH" smtClean="0"/>
          </a:p>
          <a:p>
            <a:pPr lvl="2"/>
            <a:r>
              <a:rPr lang="fr-CH" smtClean="0"/>
              <a:t>Troisième niveau</a:t>
            </a:r>
            <a:endParaRPr lang="fr-CH" smtClean="0"/>
          </a:p>
          <a:p>
            <a:pPr lvl="3"/>
            <a:r>
              <a:rPr lang="fr-CH" smtClean="0"/>
              <a:t>Quatrième niveau</a:t>
            </a:r>
            <a:endParaRPr lang="fr-CH" smtClean="0"/>
          </a:p>
          <a:p>
            <a:pPr lvl="4"/>
            <a:r>
              <a:rPr lang="fr-CH" smtClean="0"/>
              <a:t>Cinquième niveau</a:t>
            </a:r>
            <a:endParaRPr lang="fr-FR"/>
          </a:p>
        </p:txBody>
      </p:sp>
      <p:sp>
        <p:nvSpPr>
          <p:cNvPr id="4" name="Espace réservé du contenu 3"/>
          <p:cNvSpPr>
            <a:spLocks noGrp="1"/>
          </p:cNvSpPr>
          <p:nvPr>
            <p:ph sz="half" idx="2" hasCustomPrompt="1"/>
          </p:nvPr>
        </p:nvSpPr>
        <p:spPr>
          <a:xfrm>
            <a:off x="3505200" y="2862263"/>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H" smtClean="0"/>
              <a:t>Cliquez pour modifier les styles du texte du masque</a:t>
            </a:r>
            <a:endParaRPr lang="fr-CH" smtClean="0"/>
          </a:p>
          <a:p>
            <a:pPr lvl="1"/>
            <a:r>
              <a:rPr lang="fr-CH" smtClean="0"/>
              <a:t>Deuxième niveau</a:t>
            </a:r>
            <a:endParaRPr lang="fr-CH" smtClean="0"/>
          </a:p>
          <a:p>
            <a:pPr lvl="2"/>
            <a:r>
              <a:rPr lang="fr-CH" smtClean="0"/>
              <a:t>Troisième niveau</a:t>
            </a:r>
            <a:endParaRPr lang="fr-CH" smtClean="0"/>
          </a:p>
          <a:p>
            <a:pPr lvl="3"/>
            <a:r>
              <a:rPr lang="fr-CH" smtClean="0"/>
              <a:t>Quatrième niveau</a:t>
            </a:r>
            <a:endParaRPr lang="fr-CH" smtClean="0"/>
          </a:p>
          <a:p>
            <a:pPr lvl="4"/>
            <a:r>
              <a:rPr lang="fr-CH" smtClean="0"/>
              <a:t>Cinquième niveau</a:t>
            </a:r>
            <a:endParaRPr lang="fr-FR"/>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7" name="Slide Number Placeholder 6"/>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42900" y="396875"/>
            <a:ext cx="6172200" cy="1651000"/>
          </a:xfrm>
        </p:spPr>
        <p:txBody>
          <a:bodyPr/>
          <a:lstStyle>
            <a:lvl1pPr>
              <a:defRPr/>
            </a:lvl1pPr>
          </a:lstStyle>
          <a:p>
            <a:r>
              <a:rPr lang="fr-CH" smtClean="0"/>
              <a:t>Cliquez et modifiez le titre</a:t>
            </a:r>
            <a:endParaRPr lang="fr-FR"/>
          </a:p>
        </p:txBody>
      </p:sp>
      <p:sp>
        <p:nvSpPr>
          <p:cNvPr id="3" name="Espace réservé du texte 2"/>
          <p:cNvSpPr>
            <a:spLocks noGrp="1"/>
          </p:cNvSpPr>
          <p:nvPr>
            <p:ph type="body" idx="1" hasCustomPrompt="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H" smtClean="0"/>
              <a:t>Cliquez pour modifier les styles du texte du masque</a:t>
            </a:r>
            <a:endParaRPr lang="fr-CH" smtClean="0"/>
          </a:p>
        </p:txBody>
      </p:sp>
      <p:sp>
        <p:nvSpPr>
          <p:cNvPr id="4" name="Espace réservé du contenu 3"/>
          <p:cNvSpPr>
            <a:spLocks noGrp="1"/>
          </p:cNvSpPr>
          <p:nvPr>
            <p:ph sz="half" idx="2" hasCustomPrompt="1"/>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H" smtClean="0"/>
              <a:t>Cliquez pour modifier les styles du texte du masque</a:t>
            </a:r>
            <a:endParaRPr lang="fr-CH" smtClean="0"/>
          </a:p>
          <a:p>
            <a:pPr lvl="1"/>
            <a:r>
              <a:rPr lang="fr-CH" smtClean="0"/>
              <a:t>Deuxième niveau</a:t>
            </a:r>
            <a:endParaRPr lang="fr-CH" smtClean="0"/>
          </a:p>
          <a:p>
            <a:pPr lvl="2"/>
            <a:r>
              <a:rPr lang="fr-CH" smtClean="0"/>
              <a:t>Troisième niveau</a:t>
            </a:r>
            <a:endParaRPr lang="fr-CH" smtClean="0"/>
          </a:p>
          <a:p>
            <a:pPr lvl="3"/>
            <a:r>
              <a:rPr lang="fr-CH" smtClean="0"/>
              <a:t>Quatrième niveau</a:t>
            </a:r>
            <a:endParaRPr lang="fr-CH" smtClean="0"/>
          </a:p>
          <a:p>
            <a:pPr lvl="4"/>
            <a:r>
              <a:rPr lang="fr-CH" smtClean="0"/>
              <a:t>Cinquième niveau</a:t>
            </a:r>
            <a:endParaRPr lang="fr-FR"/>
          </a:p>
        </p:txBody>
      </p:sp>
      <p:sp>
        <p:nvSpPr>
          <p:cNvPr id="5" name="Espace réservé du texte 4"/>
          <p:cNvSpPr>
            <a:spLocks noGrp="1"/>
          </p:cNvSpPr>
          <p:nvPr>
            <p:ph type="body" sz="quarter" idx="3" hasCustomPrompt="1"/>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H" smtClean="0"/>
              <a:t>Cliquez pour modifier les styles du texte du masque</a:t>
            </a:r>
            <a:endParaRPr lang="fr-CH" smtClean="0"/>
          </a:p>
        </p:txBody>
      </p:sp>
      <p:sp>
        <p:nvSpPr>
          <p:cNvPr id="6" name="Espace réservé du contenu 5"/>
          <p:cNvSpPr>
            <a:spLocks noGrp="1"/>
          </p:cNvSpPr>
          <p:nvPr>
            <p:ph sz="quarter" idx="4" hasCustomPrompt="1"/>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H" smtClean="0"/>
              <a:t>Cliquez pour modifier les styles du texte du masque</a:t>
            </a:r>
            <a:endParaRPr lang="fr-CH" smtClean="0"/>
          </a:p>
          <a:p>
            <a:pPr lvl="1"/>
            <a:r>
              <a:rPr lang="fr-CH" smtClean="0"/>
              <a:t>Deuxième niveau</a:t>
            </a:r>
            <a:endParaRPr lang="fr-CH" smtClean="0"/>
          </a:p>
          <a:p>
            <a:pPr lvl="2"/>
            <a:r>
              <a:rPr lang="fr-CH" smtClean="0"/>
              <a:t>Troisième niveau</a:t>
            </a:r>
            <a:endParaRPr lang="fr-CH" smtClean="0"/>
          </a:p>
          <a:p>
            <a:pPr lvl="3"/>
            <a:r>
              <a:rPr lang="fr-CH" smtClean="0"/>
              <a:t>Quatrième niveau</a:t>
            </a:r>
            <a:endParaRPr lang="fr-CH" smtClean="0"/>
          </a:p>
          <a:p>
            <a:pPr lvl="4"/>
            <a:r>
              <a:rPr lang="fr-CH" smtClean="0"/>
              <a:t>Cinquième niveau</a:t>
            </a:r>
            <a:endParaRPr lang="fr-FR"/>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9" name="Slide Number Placeholder 8"/>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CH" smtClean="0"/>
              <a:t>Cliquez et modifiez le titre</a:t>
            </a:r>
            <a:endParaRPr lang="fr-F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5" name="Slide Number Placeholder 4"/>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4" name="Slide Number Placeholder 3"/>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42900" y="393700"/>
            <a:ext cx="2255838" cy="1679575"/>
          </a:xfrm>
        </p:spPr>
        <p:txBody>
          <a:bodyPr anchor="b"/>
          <a:lstStyle>
            <a:lvl1pPr algn="l">
              <a:defRPr sz="2000" b="1"/>
            </a:lvl1pPr>
          </a:lstStyle>
          <a:p>
            <a:r>
              <a:rPr lang="fr-CH" smtClean="0"/>
              <a:t>Cliquez et modifiez le titre</a:t>
            </a:r>
            <a:endParaRPr lang="fr-FR"/>
          </a:p>
        </p:txBody>
      </p:sp>
      <p:sp>
        <p:nvSpPr>
          <p:cNvPr id="3" name="Espace réservé du contenu 2"/>
          <p:cNvSpPr>
            <a:spLocks noGrp="1"/>
          </p:cNvSpPr>
          <p:nvPr>
            <p:ph idx="1" hasCustomPrompt="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H" smtClean="0"/>
              <a:t>Cliquez pour modifier les styles du texte du masque</a:t>
            </a:r>
            <a:endParaRPr lang="fr-CH" smtClean="0"/>
          </a:p>
          <a:p>
            <a:pPr lvl="1"/>
            <a:r>
              <a:rPr lang="fr-CH" smtClean="0"/>
              <a:t>Deuxième niveau</a:t>
            </a:r>
            <a:endParaRPr lang="fr-CH" smtClean="0"/>
          </a:p>
          <a:p>
            <a:pPr lvl="2"/>
            <a:r>
              <a:rPr lang="fr-CH" smtClean="0"/>
              <a:t>Troisième niveau</a:t>
            </a:r>
            <a:endParaRPr lang="fr-CH" smtClean="0"/>
          </a:p>
          <a:p>
            <a:pPr lvl="3"/>
            <a:r>
              <a:rPr lang="fr-CH" smtClean="0"/>
              <a:t>Quatrième niveau</a:t>
            </a:r>
            <a:endParaRPr lang="fr-CH" smtClean="0"/>
          </a:p>
          <a:p>
            <a:pPr lvl="4"/>
            <a:r>
              <a:rPr lang="fr-CH" smtClean="0"/>
              <a:t>Cinquième niveau</a:t>
            </a:r>
            <a:endParaRPr lang="fr-FR"/>
          </a:p>
        </p:txBody>
      </p:sp>
      <p:sp>
        <p:nvSpPr>
          <p:cNvPr id="4" name="Espace réservé du texte 3"/>
          <p:cNvSpPr>
            <a:spLocks noGrp="1"/>
          </p:cNvSpPr>
          <p:nvPr>
            <p:ph type="body" sz="half" idx="2" hasCustomPrompt="1"/>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H" smtClean="0"/>
              <a:t>Cliquez pour modifier les styles du texte du masque</a:t>
            </a:r>
            <a:endParaRPr lang="fr-CH"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7" name="Slide Number Placeholder 6"/>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44613" y="6934200"/>
            <a:ext cx="4114800" cy="819150"/>
          </a:xfrm>
        </p:spPr>
        <p:txBody>
          <a:bodyPr anchor="b"/>
          <a:lstStyle>
            <a:lvl1pPr algn="l">
              <a:defRPr sz="2000" b="1"/>
            </a:lvl1pPr>
          </a:lstStyle>
          <a:p>
            <a:r>
              <a:rPr lang="fr-CH" smtClean="0"/>
              <a:t>Cliquez et modifiez le titre</a:t>
            </a:r>
            <a:endParaRPr lang="fr-FR"/>
          </a:p>
        </p:txBody>
      </p:sp>
      <p:sp>
        <p:nvSpPr>
          <p:cNvPr id="3" name="Espace réservé pour une image  2"/>
          <p:cNvSpPr>
            <a:spLocks noGrp="1"/>
          </p:cNvSpPr>
          <p:nvPr>
            <p:ph type="pic" idx="1"/>
          </p:nvPr>
        </p:nvSpPr>
        <p:spPr>
          <a:xfrm>
            <a:off x="1344613" y="885825"/>
            <a:ext cx="4114800" cy="594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fr-FR" sz="3200" b="0" i="0" u="none" strike="noStrike" kern="0" cap="none" spc="0" normalizeH="0" baseline="0" noProof="0" smtClean="0">
              <a:ln>
                <a:noFill/>
              </a:ln>
              <a:solidFill>
                <a:schemeClr val="tx1"/>
              </a:solidFill>
              <a:effectLst/>
              <a:uLnTx/>
              <a:uFillTx/>
              <a:latin typeface="+mn-lt"/>
              <a:ea typeface="MS PGothic" pitchFamily="-108" charset="-128"/>
              <a:cs typeface="MS PGothic" pitchFamily="-108" charset="-128"/>
            </a:endParaRPr>
          </a:p>
        </p:txBody>
      </p:sp>
      <p:sp>
        <p:nvSpPr>
          <p:cNvPr id="4" name="Espace réservé du texte 3"/>
          <p:cNvSpPr>
            <a:spLocks noGrp="1"/>
          </p:cNvSpPr>
          <p:nvPr>
            <p:ph type="body" sz="half" idx="2" hasCustomPrompt="1"/>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H" smtClean="0"/>
              <a:t>Cliquez pour modifier les styles du texte du masque</a:t>
            </a:r>
            <a:endParaRPr lang="fr-CH"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7" name="Slide Number Placeholder 6"/>
          <p:cNvSpPr>
            <a:spLocks noGrp="1"/>
          </p:cNvSpPr>
          <p:nvPr>
            <p:ph type="sldNum" sz="quarter" idx="12"/>
          </p:nvPr>
        </p:nvSpPr>
        <p:spPr/>
        <p:txBody>
          <a:bodyPr/>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514350" y="881063"/>
            <a:ext cx="5829300" cy="1651000"/>
          </a:xfrm>
          <a:prstGeom prst="rect">
            <a:avLst/>
          </a:prstGeom>
          <a:noFill/>
          <a:ln w="9525">
            <a:noFill/>
          </a:ln>
        </p:spPr>
        <p:txBody>
          <a:bodyPr anchor="ctr"/>
          <a:p>
            <a:pPr lvl="0"/>
            <a:r>
              <a:rPr dirty="0"/>
              <a:t>Click to edit Master title style</a:t>
            </a:r>
            <a:endParaRPr dirty="0"/>
          </a:p>
        </p:txBody>
      </p:sp>
      <p:sp>
        <p:nvSpPr>
          <p:cNvPr id="1027" name="Rectangle 3"/>
          <p:cNvSpPr>
            <a:spLocks noGrp="1"/>
          </p:cNvSpPr>
          <p:nvPr>
            <p:ph type="body" idx="1"/>
          </p:nvPr>
        </p:nvSpPr>
        <p:spPr>
          <a:xfrm>
            <a:off x="514350" y="2862263"/>
            <a:ext cx="5829300" cy="59436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8" name="Rectangle 4"/>
          <p:cNvSpPr>
            <a:spLocks noGrp="1" noChangeArrowheads="1"/>
          </p:cNvSpPr>
          <p:nvPr>
            <p:ph type="dt" sz="half" idx="2"/>
          </p:nvPr>
        </p:nvSpPr>
        <p:spPr bwMode="auto">
          <a:xfrm>
            <a:off x="514350" y="9024938"/>
            <a:ext cx="1428750" cy="660400"/>
          </a:xfrm>
          <a:prstGeom prst="rect">
            <a:avLst/>
          </a:prstGeom>
          <a:noFill/>
          <a:ln w="9525">
            <a:noFill/>
            <a:miter lim="800000"/>
          </a:ln>
          <a:effectLst/>
        </p:spPr>
        <p:txBody>
          <a:bodyPr vert="horz" wrap="square" lIns="91440" tIns="45720" rIns="91440" bIns="45720" numCol="1" anchor="t" anchorCtr="0" compatLnSpc="1"/>
          <a:lstStyle>
            <a:lvl1pPr>
              <a:spcBef>
                <a:spcPct val="0"/>
              </a:spcBef>
              <a:buFontTx/>
              <a:buNone/>
              <a:defRPr sz="1400">
                <a:latin typeface="Times New Roman" pitchFamily="-10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1029" name="Rectangle 5"/>
          <p:cNvSpPr>
            <a:spLocks noGrp="1" noChangeArrowheads="1"/>
          </p:cNvSpPr>
          <p:nvPr>
            <p:ph type="ftr" sz="quarter" idx="3"/>
          </p:nvPr>
        </p:nvSpPr>
        <p:spPr bwMode="auto">
          <a:xfrm>
            <a:off x="2343150" y="9024938"/>
            <a:ext cx="2171700" cy="660400"/>
          </a:xfrm>
          <a:prstGeom prst="rect">
            <a:avLst/>
          </a:prstGeom>
          <a:noFill/>
          <a:ln w="9525">
            <a:noFill/>
            <a:miter lim="800000"/>
          </a:ln>
          <a:effectLst/>
        </p:spPr>
        <p:txBody>
          <a:bodyPr vert="horz" wrap="square" lIns="91440" tIns="45720" rIns="91440" bIns="45720" numCol="1" anchor="t" anchorCtr="0" compatLnSpc="1"/>
          <a:lstStyle>
            <a:lvl1pPr algn="ctr">
              <a:spcBef>
                <a:spcPct val="0"/>
              </a:spcBef>
              <a:buFontTx/>
              <a:buNone/>
              <a:defRPr sz="1400">
                <a:latin typeface="Times New Roman" pitchFamily="-10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itchFamily="-108" charset="0"/>
              <a:ea typeface="+mn-ea"/>
              <a:cs typeface="+mn-cs"/>
            </a:endParaRPr>
          </a:p>
        </p:txBody>
      </p:sp>
      <p:sp>
        <p:nvSpPr>
          <p:cNvPr id="1030" name="Rectangle 6"/>
          <p:cNvSpPr>
            <a:spLocks noGrp="1" noChangeArrowheads="1"/>
          </p:cNvSpPr>
          <p:nvPr>
            <p:ph type="sldNum" sz="quarter" idx="4"/>
          </p:nvPr>
        </p:nvSpPr>
        <p:spPr bwMode="auto">
          <a:xfrm>
            <a:off x="4914900" y="9024938"/>
            <a:ext cx="1428750" cy="6604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spcBef>
                <a:spcPct val="0"/>
              </a:spcBef>
              <a:buNone/>
            </a:pPr>
            <a:fld id="{9A0DB2DC-4C9A-4742-B13C-FB6460FD3503}" type="slidenum">
              <a:rPr lang="en-US" dirty="0">
                <a:latin typeface="Times New Roman" pitchFamily="-108" charset="0"/>
              </a:rPr>
            </a:fld>
            <a:endParaRPr lang="en-US" dirty="0">
              <a:latin typeface="Times New Roman" pitchFamily="-10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S PGothic" pitchFamily="-108" charset="-128"/>
          <a:cs typeface="MS PGothic" pitchFamily="-108" charset="-128"/>
        </a:defRPr>
      </a:lvl1pPr>
      <a:lvl2pPr algn="ctr" rtl="0" eaLnBrk="0" fontAlgn="base" hangingPunct="0">
        <a:spcBef>
          <a:spcPct val="0"/>
        </a:spcBef>
        <a:spcAft>
          <a:spcPct val="0"/>
        </a:spcAft>
        <a:defRPr sz="4400">
          <a:solidFill>
            <a:schemeClr val="tx2"/>
          </a:solidFill>
          <a:latin typeface="Times New Roman" pitchFamily="-108" charset="0"/>
          <a:ea typeface="MS PGothic" pitchFamily="-108" charset="-128"/>
          <a:cs typeface="MS PGothic" pitchFamily="-108" charset="-128"/>
        </a:defRPr>
      </a:lvl2pPr>
      <a:lvl3pPr algn="ctr" rtl="0" eaLnBrk="0" fontAlgn="base" hangingPunct="0">
        <a:spcBef>
          <a:spcPct val="0"/>
        </a:spcBef>
        <a:spcAft>
          <a:spcPct val="0"/>
        </a:spcAft>
        <a:defRPr sz="4400">
          <a:solidFill>
            <a:schemeClr val="tx2"/>
          </a:solidFill>
          <a:latin typeface="Times New Roman" pitchFamily="-108" charset="0"/>
          <a:ea typeface="MS PGothic" pitchFamily="-108" charset="-128"/>
          <a:cs typeface="MS PGothic" pitchFamily="-108" charset="-128"/>
        </a:defRPr>
      </a:lvl3pPr>
      <a:lvl4pPr algn="ctr" rtl="0" eaLnBrk="0" fontAlgn="base" hangingPunct="0">
        <a:spcBef>
          <a:spcPct val="0"/>
        </a:spcBef>
        <a:spcAft>
          <a:spcPct val="0"/>
        </a:spcAft>
        <a:defRPr sz="4400">
          <a:solidFill>
            <a:schemeClr val="tx2"/>
          </a:solidFill>
          <a:latin typeface="Times New Roman" pitchFamily="-108" charset="0"/>
          <a:ea typeface="MS PGothic" pitchFamily="-108" charset="-128"/>
          <a:cs typeface="MS PGothic" pitchFamily="-108" charset="-128"/>
        </a:defRPr>
      </a:lvl4pPr>
      <a:lvl5pPr algn="ctr" rtl="0" eaLnBrk="0" fontAlgn="base" hangingPunct="0">
        <a:spcBef>
          <a:spcPct val="0"/>
        </a:spcBef>
        <a:spcAft>
          <a:spcPct val="0"/>
        </a:spcAft>
        <a:defRPr sz="4400">
          <a:solidFill>
            <a:schemeClr val="tx2"/>
          </a:solidFill>
          <a:latin typeface="Times New Roman" pitchFamily="-108" charset="0"/>
          <a:ea typeface="MS PGothic" pitchFamily="-108" charset="-128"/>
          <a:cs typeface="MS PGothic" pitchFamily="-108" charset="-128"/>
        </a:defRPr>
      </a:lvl5pPr>
      <a:lvl6pPr marL="457200" algn="ctr" rtl="0" fontAlgn="base">
        <a:spcBef>
          <a:spcPct val="0"/>
        </a:spcBef>
        <a:spcAft>
          <a:spcPct val="0"/>
        </a:spcAft>
        <a:defRPr sz="4400">
          <a:solidFill>
            <a:schemeClr val="tx2"/>
          </a:solidFill>
          <a:latin typeface="Times New Roman" pitchFamily="-108" charset="0"/>
        </a:defRPr>
      </a:lvl6pPr>
      <a:lvl7pPr marL="914400" algn="ctr" rtl="0" fontAlgn="base">
        <a:spcBef>
          <a:spcPct val="0"/>
        </a:spcBef>
        <a:spcAft>
          <a:spcPct val="0"/>
        </a:spcAft>
        <a:defRPr sz="4400">
          <a:solidFill>
            <a:schemeClr val="tx2"/>
          </a:solidFill>
          <a:latin typeface="Times New Roman" pitchFamily="-108" charset="0"/>
        </a:defRPr>
      </a:lvl7pPr>
      <a:lvl8pPr marL="1371600" algn="ctr" rtl="0" fontAlgn="base">
        <a:spcBef>
          <a:spcPct val="0"/>
        </a:spcBef>
        <a:spcAft>
          <a:spcPct val="0"/>
        </a:spcAft>
        <a:defRPr sz="4400">
          <a:solidFill>
            <a:schemeClr val="tx2"/>
          </a:solidFill>
          <a:latin typeface="Times New Roman" pitchFamily="-108" charset="0"/>
        </a:defRPr>
      </a:lvl8pPr>
      <a:lvl9pPr marL="1828800" algn="ctr" rtl="0" fontAlgn="base">
        <a:spcBef>
          <a:spcPct val="0"/>
        </a:spcBef>
        <a:spcAft>
          <a:spcPct val="0"/>
        </a:spcAft>
        <a:defRPr sz="4400">
          <a:solidFill>
            <a:schemeClr val="tx2"/>
          </a:solidFill>
          <a:latin typeface="Times New Roman"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108" charset="-128"/>
          <a:cs typeface="MS PGothic" pitchFamily="-108"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108"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108"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108"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108" charset="-128"/>
        </a:defRPr>
      </a:lvl5pPr>
      <a:lvl6pPr marL="2514600" indent="-228600" algn="l" rtl="0" fontAlgn="base">
        <a:spcBef>
          <a:spcPct val="20000"/>
        </a:spcBef>
        <a:spcAft>
          <a:spcPct val="0"/>
        </a:spcAft>
        <a:buChar char="»"/>
        <a:defRPr sz="2000">
          <a:solidFill>
            <a:schemeClr val="tx1"/>
          </a:solidFill>
          <a:latin typeface="+mn-lt"/>
          <a:ea typeface="MS PGothic" pitchFamily="-108" charset="-128"/>
        </a:defRPr>
      </a:lvl6pPr>
      <a:lvl7pPr marL="2971800" indent="-228600" algn="l" rtl="0" fontAlgn="base">
        <a:spcBef>
          <a:spcPct val="20000"/>
        </a:spcBef>
        <a:spcAft>
          <a:spcPct val="0"/>
        </a:spcAft>
        <a:buChar char="»"/>
        <a:defRPr sz="2000">
          <a:solidFill>
            <a:schemeClr val="tx1"/>
          </a:solidFill>
          <a:latin typeface="+mn-lt"/>
          <a:ea typeface="MS PGothic" pitchFamily="-108" charset="-128"/>
        </a:defRPr>
      </a:lvl7pPr>
      <a:lvl8pPr marL="3429000" indent="-228600" algn="l" rtl="0" fontAlgn="base">
        <a:spcBef>
          <a:spcPct val="20000"/>
        </a:spcBef>
        <a:spcAft>
          <a:spcPct val="0"/>
        </a:spcAft>
        <a:buChar char="»"/>
        <a:defRPr sz="2000">
          <a:solidFill>
            <a:schemeClr val="tx1"/>
          </a:solidFill>
          <a:latin typeface="+mn-lt"/>
          <a:ea typeface="MS PGothic" pitchFamily="-108" charset="-128"/>
        </a:defRPr>
      </a:lvl8pPr>
      <a:lvl9pPr marL="3886200" indent="-228600" algn="l" rtl="0" fontAlgn="base">
        <a:spcBef>
          <a:spcPct val="20000"/>
        </a:spcBef>
        <a:spcAft>
          <a:spcPct val="0"/>
        </a:spcAft>
        <a:buChar char="»"/>
        <a:defRPr sz="2000">
          <a:solidFill>
            <a:schemeClr val="tx1"/>
          </a:solidFill>
          <a:latin typeface="+mn-lt"/>
          <a:ea typeface="MS PGothic" pitchFamily="-108"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 name="Rectangle 4"/>
          <p:cNvSpPr>
            <a:spLocks noGrp="1" noChangeArrowheads="1"/>
          </p:cNvSpPr>
          <p:nvPr>
            <p:ph type="title" hasCustomPrompt="1"/>
          </p:nvPr>
        </p:nvSpPr>
        <p:spPr>
          <a:xfrm>
            <a:off x="1320165" y="316548"/>
            <a:ext cx="4157980" cy="452120"/>
          </a:xfrm>
        </p:spPr>
        <p:txBody>
          <a:bodyPr vert="horz" wrap="square" lIns="54000" tIns="10800" rIns="54000" bIns="10800" numCol="1" anchor="ctr" anchorCtr="0" compatLnSpc="1">
            <a:spAutoFit/>
          </a:bodyPr>
          <a:p>
            <a:pPr eaLnBrk="1" hangingPunct="1"/>
            <a:r>
              <a:rPr lang="en-US" sz="1400" b="1">
                <a:effectLst>
                  <a:outerShdw blurRad="38100" dist="38100" dir="2700000">
                    <a:srgbClr val="C0C0C0"/>
                  </a:outerShdw>
                </a:effectLst>
                <a:latin typeface="Arial" panose="02080604020202020204" pitchFamily="34" charset="0"/>
              </a:rPr>
              <a:t>Deepbot - Build a poker bot using Big Data and Deep Learning techniques</a:t>
            </a:r>
            <a:endParaRPr lang="en-US" sz="1400" b="1">
              <a:effectLst>
                <a:outerShdw blurRad="38100" dist="38100" dir="2700000">
                  <a:srgbClr val="C0C0C0"/>
                </a:outerShdw>
              </a:effectLst>
              <a:latin typeface="Arial" panose="02080604020202020204" pitchFamily="34" charset="0"/>
            </a:endParaRPr>
          </a:p>
        </p:txBody>
      </p:sp>
      <p:pic>
        <p:nvPicPr>
          <p:cNvPr id="14339" name="Picture 22" descr="txp_fig.bmp"/>
          <p:cNvPicPr>
            <a:picLocks noChangeAspect="1"/>
          </p:cNvPicPr>
          <p:nvPr>
            <p:custDataLst>
              <p:tags r:id="rId1"/>
            </p:custDataLst>
          </p:nvPr>
        </p:nvPicPr>
        <p:blipFill>
          <a:blip r:embed="rId2"/>
          <a:stretch>
            <a:fillRect/>
          </a:stretch>
        </p:blipFill>
        <p:spPr>
          <a:xfrm>
            <a:off x="5647055" y="283210"/>
            <a:ext cx="1066800" cy="519113"/>
          </a:xfrm>
          <a:prstGeom prst="rect">
            <a:avLst/>
          </a:prstGeom>
          <a:noFill/>
          <a:ln w="9525">
            <a:noFill/>
          </a:ln>
        </p:spPr>
      </p:pic>
      <p:sp>
        <p:nvSpPr>
          <p:cNvPr id="14340" name="Text Box 25"/>
          <p:cNvSpPr txBox="1"/>
          <p:nvPr/>
        </p:nvSpPr>
        <p:spPr>
          <a:xfrm>
            <a:off x="160655" y="886460"/>
            <a:ext cx="6477000" cy="549910"/>
          </a:xfrm>
          <a:prstGeom prst="rect">
            <a:avLst/>
          </a:prstGeom>
          <a:noFill/>
          <a:ln w="9525">
            <a:noFill/>
          </a:ln>
        </p:spPr>
        <p:txBody>
          <a:bodyPr lIns="0" tIns="0" rIns="0" bIns="0">
            <a:spAutoFit/>
          </a:bodyPr>
          <a:p>
            <a:pPr algn="ctr">
              <a:lnSpc>
                <a:spcPct val="90000"/>
              </a:lnSpc>
              <a:spcBef>
                <a:spcPct val="50000"/>
              </a:spcBef>
              <a:buNone/>
            </a:pPr>
            <a:r>
              <a:rPr lang="en-US" altLang="fr-CH" sz="1000" b="1">
                <a:latin typeface="Times New Roman" pitchFamily="-108" charset="0"/>
              </a:rPr>
              <a:t>Cyril van Schreven - </a:t>
            </a:r>
            <a:r>
              <a:rPr lang="fr-CH" altLang="x-none" sz="1000" b="1">
                <a:latin typeface="Times New Roman" pitchFamily="-108" charset="0"/>
              </a:rPr>
              <a:t>Nguyen Thanh Tam </a:t>
            </a:r>
            <a:r>
              <a:rPr lang="en-US" altLang="fr-CH" sz="1000" b="1">
                <a:latin typeface="Times New Roman" pitchFamily="-108" charset="0"/>
              </a:rPr>
              <a:t>- </a:t>
            </a:r>
            <a:r>
              <a:rPr lang="fr-CH" altLang="x-none" sz="1000" b="1">
                <a:latin typeface="Times New Roman" pitchFamily="-108" charset="0"/>
              </a:rPr>
              <a:t>Prof. Karl Aberer</a:t>
            </a:r>
            <a:endParaRPr lang="fr-CH" altLang="x-none" sz="1000" b="1">
              <a:latin typeface="Times New Roman" pitchFamily="-108" charset="0"/>
            </a:endParaRPr>
          </a:p>
          <a:p>
            <a:pPr algn="ctr">
              <a:lnSpc>
                <a:spcPct val="90000"/>
              </a:lnSpc>
              <a:spcBef>
                <a:spcPct val="50000"/>
              </a:spcBef>
              <a:buNone/>
            </a:pPr>
            <a:r>
              <a:rPr lang="fr-CH" altLang="x-none" sz="300" b="1">
                <a:latin typeface="Times New Roman" pitchFamily="-108" charset="0"/>
              </a:rPr>
              <a:t>  </a:t>
            </a:r>
            <a:br>
              <a:rPr lang="fr-CH" altLang="x-none" sz="1000" b="1">
                <a:latin typeface="Times New Roman" pitchFamily="-108" charset="0"/>
              </a:rPr>
            </a:br>
            <a:r>
              <a:rPr lang="fr-CH" altLang="x-none" sz="1000" b="1">
                <a:latin typeface="Times New Roman" pitchFamily="-108" charset="0"/>
              </a:rPr>
              <a:t> </a:t>
            </a:r>
            <a:r>
              <a:rPr lang="en-US" altLang="fr-CH" sz="1100" b="1">
                <a:latin typeface="Times New Roman" pitchFamily="-108" charset="0"/>
              </a:rPr>
              <a:t>Distributed Information Systems Laboratory</a:t>
            </a:r>
            <a:endParaRPr lang="en-US" altLang="fr-CH" sz="1100" b="1">
              <a:latin typeface="Times New Roman" pitchFamily="-108" charset="0"/>
            </a:endParaRPr>
          </a:p>
          <a:p>
            <a:pPr algn="ctr">
              <a:lnSpc>
                <a:spcPct val="90000"/>
              </a:lnSpc>
              <a:spcBef>
                <a:spcPct val="50000"/>
              </a:spcBef>
              <a:buNone/>
            </a:pPr>
            <a:r>
              <a:rPr lang="en-US" altLang="fr-CH" sz="300" b="1">
                <a:latin typeface="Times New Roman" pitchFamily="-108" charset="0"/>
              </a:rPr>
              <a:t> </a:t>
            </a:r>
            <a:endParaRPr lang="fr-CH" altLang="x-none" sz="300" b="1">
              <a:latin typeface="Times New Roman" pitchFamily="-108" charset="0"/>
            </a:endParaRPr>
          </a:p>
          <a:p>
            <a:pPr algn="ctr">
              <a:lnSpc>
                <a:spcPct val="95000"/>
              </a:lnSpc>
              <a:spcBef>
                <a:spcPct val="0"/>
              </a:spcBef>
              <a:buNone/>
            </a:pPr>
            <a:r>
              <a:rPr lang="en-US" altLang="fr-CH" sz="900" b="1">
                <a:latin typeface="Courier New" pitchFamily="-108" charset="0"/>
              </a:rPr>
              <a:t>cyril.vanschreven</a:t>
            </a:r>
            <a:r>
              <a:rPr lang="fr-CH" altLang="x-none" sz="900" b="1">
                <a:latin typeface="Courier New" pitchFamily="-108" charset="0"/>
              </a:rPr>
              <a:t>@epfl.ch</a:t>
            </a:r>
            <a:endParaRPr sz="900" b="1">
              <a:latin typeface="Courier New" pitchFamily="-108" charset="0"/>
            </a:endParaRPr>
          </a:p>
        </p:txBody>
      </p:sp>
      <p:sp>
        <p:nvSpPr>
          <p:cNvPr id="2078" name="Rectangle 30"/>
          <p:cNvSpPr>
            <a:spLocks noGrp="1" noChangeArrowheads="1"/>
          </p:cNvSpPr>
          <p:nvPr>
            <p:ph type="body" sz="half" idx="1" hasCustomPrompt="1"/>
          </p:nvPr>
        </p:nvSpPr>
        <p:spPr>
          <a:xfrm>
            <a:off x="160655" y="1728470"/>
            <a:ext cx="3263265" cy="1709420"/>
          </a:xfrm>
          <a:solidFill>
            <a:srgbClr val="DDF3EA"/>
          </a:solidFill>
          <a:ln>
            <a:solidFill>
              <a:srgbClr val="4D8324"/>
            </a:solidFill>
          </a:ln>
        </p:spPr>
        <p:style>
          <a:lnRef idx="2">
            <a:schemeClr val="dk1"/>
          </a:lnRef>
          <a:fillRef idx="1">
            <a:schemeClr val="lt1"/>
          </a:fillRef>
          <a:effectRef idx="0">
            <a:schemeClr val="dk1"/>
          </a:effectRef>
          <a:fontRef idx="minor">
            <a:schemeClr val="dk1"/>
          </a:fontRef>
        </p:style>
        <p:txBody>
          <a:bodyPr vert="horz" wrap="square" lIns="54000" tIns="54000" rIns="54000" bIns="54000" numCol="1" anchor="t" anchorCtr="0" compatLnSpc="1"/>
          <a:p>
            <a:pPr marL="0" indent="0" defTabSz="665480" eaLnBrk="1" hangingPunct="1">
              <a:buNone/>
            </a:pPr>
            <a:r>
              <a:rPr lang="fr-CH" altLang="x-none" sz="1050" b="1">
                <a:effectLst>
                  <a:outerShdw blurRad="38100" dist="38100" dir="2700000">
                    <a:srgbClr val="C0C0C0"/>
                  </a:outerShdw>
                </a:effectLst>
              </a:rPr>
              <a:t>Introduction</a:t>
            </a:r>
            <a:endParaRPr lang="fr-CH" altLang="x-none" sz="1100" b="1">
              <a:effectLst>
                <a:outerShdw blurRad="38100" dist="38100" dir="2700000">
                  <a:srgbClr val="C0C0C0"/>
                </a:outerShdw>
              </a:effectLst>
            </a:endParaRPr>
          </a:p>
          <a:p>
            <a:pPr marL="0" indent="0" defTabSz="665480" eaLnBrk="1" hangingPunct="1">
              <a:buNone/>
            </a:pPr>
            <a:r>
              <a:rPr lang="fr-CH" altLang="x-none" sz="500" b="1">
                <a:effectLst>
                  <a:outerShdw blurRad="38100" dist="38100" dir="2700000">
                    <a:srgbClr val="C0C0C0"/>
                  </a:outerShdw>
                </a:effectLst>
                <a:sym typeface="+mn-ea"/>
              </a:rPr>
              <a:t> </a:t>
            </a:r>
            <a:endParaRPr lang="fr-CH" altLang="x-none" sz="500" b="1">
              <a:effectLst>
                <a:outerShdw blurRad="38100" dist="38100" dir="2700000">
                  <a:srgbClr val="C0C0C0"/>
                </a:outerShdw>
              </a:effectLst>
              <a:sym typeface="+mn-ea"/>
            </a:endParaRPr>
          </a:p>
          <a:p>
            <a:pPr marL="0" indent="0" algn="just" defTabSz="665480" eaLnBrk="1" hangingPunct="1">
              <a:buNone/>
            </a:pPr>
            <a:r>
              <a:rPr lang="en-US" altLang="fr-CH" sz="900">
                <a:effectLst/>
                <a:sym typeface="+mn-ea"/>
              </a:rPr>
              <a:t>Poker </a:t>
            </a:r>
            <a:r>
              <a:rPr lang="en-US" altLang="en-US" sz="900">
                <a:effectLst/>
                <a:sym typeface="+mn-ea"/>
              </a:rPr>
              <a:t>presents interesting challenges for an intelligent agent. It is an imperfect information game with stochastic outcomes and a high number of unique decision points. Most research in the field focuses on game theory optimal strategies. In this work the aim is to model and adapt to various highly exploitable opponents. Moreover the game considered is a short tournament, therefore the strategy must evolve as the game progesses.</a:t>
            </a:r>
            <a:endParaRPr lang="en-US" altLang="en-US" sz="950">
              <a:effectLst/>
              <a:sym typeface="+mn-ea"/>
            </a:endParaRPr>
          </a:p>
          <a:p>
            <a:pPr marL="0" indent="0" defTabSz="665480" eaLnBrk="1" hangingPunct="1">
              <a:buNone/>
            </a:pPr>
            <a:endParaRPr lang="en-US" altLang="en-US" sz="950">
              <a:effectLst/>
              <a:sym typeface="+mn-ea"/>
            </a:endParaRPr>
          </a:p>
          <a:p>
            <a:pPr marL="0" indent="0" defTabSz="665480" eaLnBrk="1" hangingPunct="1">
              <a:buNone/>
            </a:pPr>
            <a:endParaRPr lang="en-US" altLang="fr-CH" sz="950" b="1">
              <a:effectLst>
                <a:outerShdw blurRad="38100" dist="38100" dir="2700000">
                  <a:srgbClr val="C0C0C0"/>
                </a:outerShdw>
              </a:effectLst>
            </a:endParaRPr>
          </a:p>
        </p:txBody>
      </p:sp>
      <p:sp>
        <p:nvSpPr>
          <p:cNvPr id="2140" name="Rectangle 92"/>
          <p:cNvSpPr>
            <a:spLocks noChangeArrowheads="1"/>
          </p:cNvSpPr>
          <p:nvPr/>
        </p:nvSpPr>
        <p:spPr bwMode="auto">
          <a:xfrm>
            <a:off x="3589655" y="1728470"/>
            <a:ext cx="3124200" cy="4162425"/>
          </a:xfrm>
          <a:prstGeom prst="rect">
            <a:avLst/>
          </a:prstGeom>
          <a:solidFill>
            <a:srgbClr val="F3F5FF"/>
          </a:solidFill>
          <a:ln>
            <a:solidFill>
              <a:srgbClr val="052BEB"/>
            </a:solidFill>
          </a:ln>
        </p:spPr>
        <p:style>
          <a:lnRef idx="2">
            <a:schemeClr val="dk1"/>
          </a:lnRef>
          <a:fillRef idx="1">
            <a:schemeClr val="lt1"/>
          </a:fillRef>
          <a:effectRef idx="0">
            <a:schemeClr val="dk1"/>
          </a:effectRef>
          <a:fontRef idx="minor">
            <a:schemeClr val="dk1"/>
          </a:fontRef>
        </p:style>
        <p:txBody>
          <a:bodyPr lIns="54000" tIns="54000" rIns="54000" bIns="54000"/>
          <a:p>
            <a:pPr defTabSz="665480">
              <a:buNone/>
            </a:pPr>
            <a:r>
              <a:rPr lang="fr-CH" altLang="x-none" sz="1050" b="1">
                <a:effectLst>
                  <a:outerShdw blurRad="38100" dist="38100" dir="2700000">
                    <a:srgbClr val="C0C0C0"/>
                  </a:outerShdw>
                </a:effectLst>
                <a:latin typeface="Times New Roman" pitchFamily="-108" charset="0"/>
              </a:rPr>
              <a:t>Results</a:t>
            </a:r>
            <a:endParaRPr lang="fr-CH" altLang="x-none" sz="1100" b="1">
              <a:effectLst>
                <a:outerShdw blurRad="38100" dist="38100" dir="2700000">
                  <a:srgbClr val="C0C0C0"/>
                </a:outerShdw>
              </a:effectLst>
              <a:latin typeface="Times New Roman" pitchFamily="-108" charset="0"/>
            </a:endParaRPr>
          </a:p>
          <a:p>
            <a:pPr defTabSz="665480">
              <a:buNone/>
            </a:pPr>
            <a:r>
              <a:rPr lang="fr-CH" altLang="x-none" sz="500" b="1">
                <a:effectLst>
                  <a:outerShdw blurRad="38100" dist="38100" dir="2700000">
                    <a:srgbClr val="C0C0C0"/>
                  </a:outerShdw>
                </a:effectLst>
                <a:latin typeface="Times New Roman" pitchFamily="-108" charset="0"/>
              </a:rPr>
              <a:t>  </a:t>
            </a:r>
            <a:endParaRPr lang="fr-CH" altLang="x-none" sz="1100" b="1">
              <a:effectLst>
                <a:outerShdw blurRad="38100" dist="38100" dir="2700000">
                  <a:srgbClr val="C0C0C0"/>
                </a:outerShdw>
              </a:effectLst>
              <a:latin typeface="Times New Roman" pitchFamily="-108" charset="0"/>
            </a:endParaRPr>
          </a:p>
          <a:p>
            <a:pPr algn="just" defTabSz="665480">
              <a:buNone/>
            </a:pPr>
            <a:r>
              <a:rPr lang="en-US" sz="900">
                <a:effectLst/>
                <a:sym typeface="+mn-ea"/>
              </a:rPr>
              <a:t>The average return on investment (ROI) of the best agents is presented. Given the setup, the ROI for the first place is 300%. When human players compete, an average ROI of </a:t>
            </a:r>
            <a:r>
              <a:rPr lang="en-US" altLang="en-US" sz="900">
                <a:effectLst/>
                <a:sym typeface="+mn-ea"/>
              </a:rPr>
              <a:t>25</a:t>
            </a:r>
            <a:r>
              <a:rPr lang="en-US" sz="900">
                <a:effectLst/>
                <a:sym typeface="+mn-ea"/>
              </a:rPr>
              <a:t>% is considered strong.</a:t>
            </a:r>
            <a:endParaRPr lang="en-US" sz="900">
              <a:effectLst/>
              <a:sym typeface="+mn-ea"/>
            </a:endParaRPr>
          </a:p>
          <a:p>
            <a:pPr algn="just" defTabSz="665480">
              <a:buNone/>
            </a:pPr>
            <a:r>
              <a:rPr lang="en-US" sz="500">
                <a:effectLst/>
                <a:sym typeface="+mn-ea"/>
              </a:rPr>
              <a:t>   </a:t>
            </a:r>
            <a:endParaRPr lang="en-US" sz="900">
              <a:effectLst/>
              <a:sym typeface="+mn-ea"/>
            </a:endParaRPr>
          </a:p>
          <a:p>
            <a:pPr algn="just" defTabSz="665480">
              <a:buNone/>
            </a:pPr>
            <a:r>
              <a:rPr lang="en-US" sz="900">
                <a:effectLst/>
                <a:sym typeface="+mn-ea"/>
              </a:rPr>
              <a:t>The </a:t>
            </a:r>
            <a:r>
              <a:rPr lang="en-US" altLang="en-US" sz="900">
                <a:effectLst/>
                <a:sym typeface="+mn-ea"/>
              </a:rPr>
              <a:t>tables are named after their</a:t>
            </a:r>
            <a:r>
              <a:rPr lang="en-US" sz="900">
                <a:effectLst/>
                <a:sym typeface="+mn-ea"/>
              </a:rPr>
              <a:t> predominant strategy: Loose-Passive (LP), Loose-Aggressive (LA), Tight-Passive (TP), Tight-Aggressive (TA).</a:t>
            </a:r>
            <a:endParaRPr lang="en-US" sz="900">
              <a:effectLst/>
              <a:sym typeface="+mn-ea"/>
            </a:endParaRPr>
          </a:p>
          <a:p>
            <a:pPr algn="just" defTabSz="665480">
              <a:buNone/>
            </a:pPr>
            <a:endParaRPr lang="en-US" sz="300">
              <a:effectLst/>
              <a:sym typeface="+mn-ea"/>
            </a:endParaRPr>
          </a:p>
          <a:p>
            <a:pPr defTabSz="665480">
              <a:buNone/>
            </a:pPr>
            <a:endParaRPr lang="en-US" sz="950">
              <a:effectLst/>
              <a:sym typeface="+mn-ea"/>
            </a:endParaRPr>
          </a:p>
          <a:p>
            <a:pPr defTabSz="665480">
              <a:buNone/>
            </a:pPr>
            <a:endParaRPr lang="en-US" sz="950">
              <a:effectLst/>
              <a:sym typeface="+mn-ea"/>
            </a:endParaRPr>
          </a:p>
          <a:p>
            <a:pPr defTabSz="665480">
              <a:buNone/>
            </a:pPr>
            <a:endParaRPr lang="en-US" sz="950">
              <a:effectLst/>
              <a:sym typeface="+mn-ea"/>
            </a:endParaRPr>
          </a:p>
          <a:p>
            <a:pPr defTabSz="665480">
              <a:buNone/>
            </a:pPr>
            <a:endParaRPr lang="en-US" sz="950">
              <a:effectLst/>
              <a:sym typeface="+mn-ea"/>
            </a:endParaRPr>
          </a:p>
          <a:p>
            <a:pPr defTabSz="665480">
              <a:buNone/>
            </a:pPr>
            <a:endParaRPr lang="en-US" sz="950">
              <a:effectLst/>
              <a:sym typeface="+mn-ea"/>
            </a:endParaRPr>
          </a:p>
          <a:p>
            <a:pPr defTabSz="665480">
              <a:buNone/>
            </a:pPr>
            <a:endParaRPr lang="en-US" sz="950">
              <a:effectLst/>
              <a:sym typeface="+mn-ea"/>
            </a:endParaRPr>
          </a:p>
          <a:p>
            <a:pPr defTabSz="665480">
              <a:buNone/>
            </a:pPr>
            <a:endParaRPr lang="en-US" sz="950">
              <a:effectLst/>
              <a:sym typeface="+mn-ea"/>
            </a:endParaRPr>
          </a:p>
          <a:p>
            <a:pPr defTabSz="665480">
              <a:buNone/>
            </a:pPr>
            <a:endParaRPr lang="en-US" sz="950">
              <a:effectLst/>
              <a:sym typeface="+mn-ea"/>
            </a:endParaRPr>
          </a:p>
          <a:p>
            <a:pPr algn="ctr" defTabSz="665480">
              <a:buNone/>
            </a:pPr>
            <a:r>
              <a:rPr lang="en-US" sz="200" u="sng">
                <a:effectLst/>
                <a:sym typeface="+mn-ea"/>
              </a:rPr>
              <a:t>   </a:t>
            </a:r>
            <a:endParaRPr lang="en-US" sz="950" u="sng">
              <a:effectLst/>
              <a:sym typeface="+mn-ea"/>
            </a:endParaRPr>
          </a:p>
          <a:p>
            <a:pPr algn="ctr" defTabSz="665480">
              <a:buNone/>
            </a:pPr>
            <a:r>
              <a:rPr lang="en-US" sz="950" u="sng">
                <a:effectLst/>
                <a:sym typeface="+mn-ea"/>
              </a:rPr>
              <a:t>Best agents' average roi during training</a:t>
            </a:r>
            <a:endParaRPr lang="en-US" sz="950">
              <a:effectLst/>
              <a:sym typeface="+mn-ea"/>
            </a:endParaRPr>
          </a:p>
          <a:p>
            <a:pPr defTabSz="665480">
              <a:buNone/>
            </a:pPr>
            <a:r>
              <a:rPr lang="en-US" sz="600">
                <a:effectLst/>
                <a:sym typeface="+mn-ea"/>
              </a:rPr>
              <a:t>   </a:t>
            </a:r>
            <a:endParaRPr lang="en-US" sz="900">
              <a:effectLst/>
              <a:sym typeface="+mn-ea"/>
            </a:endParaRPr>
          </a:p>
          <a:p>
            <a:pPr defTabSz="665480">
              <a:buNone/>
            </a:pPr>
            <a:r>
              <a:rPr lang="en-US" sz="900">
                <a:effectLst/>
                <a:sym typeface="+mn-ea"/>
              </a:rPr>
              <a:t>The model successfully learns and performs extremely well at all tables. It has less earnings against aggressive opponents. This </a:t>
            </a:r>
            <a:r>
              <a:rPr lang="en-US" altLang="en-US" sz="900">
                <a:effectLst/>
                <a:sym typeface="+mn-ea"/>
              </a:rPr>
              <a:t>was expected </a:t>
            </a:r>
            <a:r>
              <a:rPr lang="en-US" sz="900">
                <a:effectLst/>
                <a:sym typeface="+mn-ea"/>
              </a:rPr>
              <a:t>as aggressive opponents will make the pot larger thus forcing the agent to take risks.</a:t>
            </a:r>
            <a:endParaRPr lang="en-US" sz="950">
              <a:effectLst/>
              <a:sym typeface="+mn-ea"/>
            </a:endParaRPr>
          </a:p>
          <a:p>
            <a:pPr defTabSz="665480">
              <a:buNone/>
            </a:pPr>
            <a:endParaRPr lang="en-US" sz="950">
              <a:effectLst/>
              <a:sym typeface="+mn-ea"/>
            </a:endParaRPr>
          </a:p>
          <a:p>
            <a:pPr defTabSz="665480">
              <a:buNone/>
            </a:pPr>
            <a:r>
              <a:rPr lang="en-US" sz="950">
                <a:effectLst/>
                <a:sym typeface="+mn-ea"/>
              </a:rPr>
              <a:t> </a:t>
            </a:r>
            <a:endParaRPr lang="en-US" sz="950">
              <a:effectLst/>
              <a:sym typeface="+mn-ea"/>
            </a:endParaRPr>
          </a:p>
          <a:p>
            <a:pPr defTabSz="665480">
              <a:buNone/>
            </a:pPr>
            <a:endParaRPr lang="en-US" sz="950" b="1">
              <a:effectLst>
                <a:outerShdw blurRad="38100" dist="38100" dir="2700000">
                  <a:srgbClr val="C0C0C0"/>
                </a:outerShdw>
              </a:effectLst>
              <a:latin typeface="Times New Roman" pitchFamily="-108" charset="0"/>
            </a:endParaRPr>
          </a:p>
        </p:txBody>
      </p:sp>
      <p:sp>
        <p:nvSpPr>
          <p:cNvPr id="2151" name="Rectangle 103"/>
          <p:cNvSpPr>
            <a:spLocks noChangeArrowheads="1"/>
          </p:cNvSpPr>
          <p:nvPr/>
        </p:nvSpPr>
        <p:spPr bwMode="auto">
          <a:xfrm>
            <a:off x="3588385" y="6049010"/>
            <a:ext cx="3124200" cy="1209040"/>
          </a:xfrm>
          <a:prstGeom prst="rect">
            <a:avLst/>
          </a:prstGeom>
          <a:solidFill>
            <a:schemeClr val="accent5">
              <a:lumMod val="40000"/>
              <a:lumOff val="60000"/>
            </a:schemeClr>
          </a:solidFill>
          <a:ln>
            <a:solidFill>
              <a:srgbClr val="4D8324"/>
            </a:solidFill>
          </a:ln>
        </p:spPr>
        <p:style>
          <a:lnRef idx="2">
            <a:schemeClr val="dk1"/>
          </a:lnRef>
          <a:fillRef idx="1">
            <a:schemeClr val="lt1"/>
          </a:fillRef>
          <a:effectRef idx="0">
            <a:schemeClr val="dk1"/>
          </a:effectRef>
          <a:fontRef idx="minor">
            <a:schemeClr val="dk1"/>
          </a:fontRef>
        </p:style>
        <p:txBody>
          <a:bodyPr lIns="54000" tIns="54000" rIns="54000" bIns="54000"/>
          <a:p>
            <a:pPr defTabSz="665480">
              <a:buNone/>
            </a:pPr>
            <a:r>
              <a:rPr lang="fr-CH" altLang="x-none" sz="1050" b="1">
                <a:effectLst>
                  <a:outerShdw blurRad="38100" dist="38100" dir="2700000">
                    <a:srgbClr val="C0C0C0"/>
                  </a:outerShdw>
                </a:effectLst>
                <a:latin typeface="Times New Roman" pitchFamily="-108" charset="0"/>
              </a:rPr>
              <a:t>Conclusion/Perspectives</a:t>
            </a:r>
            <a:endParaRPr lang="fr-CH" altLang="x-none" sz="1050" b="1">
              <a:effectLst>
                <a:outerShdw blurRad="38100" dist="38100" dir="2700000">
                  <a:srgbClr val="C0C0C0"/>
                </a:outerShdw>
              </a:effectLst>
              <a:latin typeface="Times New Roman" pitchFamily="-108" charset="0"/>
            </a:endParaRPr>
          </a:p>
          <a:p>
            <a:pPr defTabSz="665480">
              <a:buNone/>
            </a:pPr>
            <a:r>
              <a:rPr lang="fr-CH" altLang="x-none" sz="500" b="1">
                <a:effectLst>
                  <a:outerShdw blurRad="38100" dist="38100" dir="2700000">
                    <a:srgbClr val="C0C0C0"/>
                  </a:outerShdw>
                </a:effectLst>
                <a:latin typeface="Times New Roman" pitchFamily="-108" charset="0"/>
              </a:rPr>
              <a:t>  </a:t>
            </a:r>
            <a:endParaRPr lang="fr-CH" altLang="x-none" sz="500" b="1">
              <a:effectLst>
                <a:outerShdw blurRad="38100" dist="38100" dir="2700000">
                  <a:srgbClr val="C0C0C0"/>
                </a:outerShdw>
              </a:effectLst>
              <a:latin typeface="Times New Roman" pitchFamily="-108" charset="0"/>
            </a:endParaRPr>
          </a:p>
          <a:p>
            <a:pPr defTabSz="665480">
              <a:buNone/>
            </a:pPr>
            <a:r>
              <a:rPr lang="en-US" altLang="fr-CH" sz="900">
                <a:effectLst/>
                <a:latin typeface="Times New Roman" pitchFamily="-108" charset="0"/>
              </a:rPr>
              <a:t>The trained agent shows great performance for the task it is presented. However, a comparison of its strategy with expert knowledge shows that it still has room for improvement. In order for the agent to develop a stronger strategy it has to encounter better opponents. </a:t>
            </a:r>
            <a:endParaRPr lang="en-US" altLang="fr-CH" sz="900">
              <a:effectLst/>
              <a:latin typeface="Times New Roman" pitchFamily="-108" charset="0"/>
            </a:endParaRPr>
          </a:p>
        </p:txBody>
      </p:sp>
      <p:sp>
        <p:nvSpPr>
          <p:cNvPr id="2152" name="Rectangle 104"/>
          <p:cNvSpPr>
            <a:spLocks noChangeArrowheads="1"/>
          </p:cNvSpPr>
          <p:nvPr/>
        </p:nvSpPr>
        <p:spPr bwMode="auto">
          <a:xfrm>
            <a:off x="3588385" y="8234045"/>
            <a:ext cx="3124200" cy="1289685"/>
          </a:xfrm>
          <a:prstGeom prst="rect">
            <a:avLst/>
          </a:prstGeom>
          <a:solidFill>
            <a:schemeClr val="accent5">
              <a:lumMod val="40000"/>
              <a:lumOff val="60000"/>
            </a:schemeClr>
          </a:solidFill>
          <a:ln>
            <a:solidFill>
              <a:srgbClr val="4D8324"/>
            </a:solidFill>
          </a:ln>
        </p:spPr>
        <p:style>
          <a:lnRef idx="2">
            <a:schemeClr val="dk1"/>
          </a:lnRef>
          <a:fillRef idx="1">
            <a:schemeClr val="lt1"/>
          </a:fillRef>
          <a:effectRef idx="0">
            <a:schemeClr val="dk1"/>
          </a:effectRef>
          <a:fontRef idx="minor">
            <a:schemeClr val="dk1"/>
          </a:fontRef>
        </p:style>
        <p:txBody>
          <a:bodyPr lIns="54000" tIns="54000" rIns="54000" bIns="54000"/>
          <a:p>
            <a:pPr marL="95250" indent="-95250" defTabSz="665480">
              <a:buNone/>
            </a:pPr>
            <a:r>
              <a:rPr lang="fr-CH" altLang="x-none" sz="1100" b="1">
                <a:effectLst>
                  <a:outerShdw blurRad="38100" dist="38100" dir="2700000">
                    <a:srgbClr val="C0C0C0"/>
                  </a:outerShdw>
                </a:effectLst>
                <a:latin typeface="Times New Roman" pitchFamily="-108" charset="0"/>
              </a:rPr>
              <a:t>References</a:t>
            </a:r>
            <a:endParaRPr lang="fr-CH" altLang="x-none" sz="1100" b="1">
              <a:effectLst>
                <a:outerShdw blurRad="38100" dist="38100" dir="2700000">
                  <a:srgbClr val="C0C0C0"/>
                </a:outerShdw>
              </a:effectLst>
              <a:latin typeface="Times New Roman" pitchFamily="-108" charset="0"/>
            </a:endParaRPr>
          </a:p>
          <a:p>
            <a:pPr marL="95250" indent="-95250" defTabSz="665480">
              <a:buNone/>
            </a:pPr>
            <a:r>
              <a:rPr lang="fr-CH" altLang="x-none" sz="500" b="1">
                <a:effectLst>
                  <a:outerShdw blurRad="38100" dist="38100" dir="2700000">
                    <a:srgbClr val="C0C0C0"/>
                  </a:outerShdw>
                </a:effectLst>
                <a:latin typeface="Times New Roman" pitchFamily="-108" charset="0"/>
              </a:rPr>
              <a:t>   </a:t>
            </a:r>
            <a:endParaRPr lang="fr-CH" altLang="x-none" sz="1100" b="1">
              <a:effectLst>
                <a:outerShdw blurRad="38100" dist="38100" dir="2700000">
                  <a:srgbClr val="C0C0C0"/>
                </a:outerShdw>
              </a:effectLst>
              <a:latin typeface="Times New Roman" pitchFamily="-108" charset="0"/>
            </a:endParaRPr>
          </a:p>
          <a:p>
            <a:pPr marL="354330" indent="-342900" defTabSz="665480">
              <a:buNone/>
            </a:pPr>
            <a:r>
              <a:rPr lang="en-US" altLang="fr-CH" sz="900" b="1">
                <a:effectLst/>
                <a:latin typeface="Times New Roman" pitchFamily="-108" charset="0"/>
                <a:sym typeface="+mn-ea"/>
              </a:rPr>
              <a:t>[1]    </a:t>
            </a:r>
            <a:r>
              <a:rPr lang="fr-CH" altLang="x-none" sz="900">
                <a:effectLst/>
                <a:latin typeface="Times New Roman" pitchFamily="-108" charset="0"/>
              </a:rPr>
              <a:t>Xun Li and Risto Miikkulainen</a:t>
            </a:r>
            <a:r>
              <a:rPr lang="en-US" altLang="fr-CH" sz="900">
                <a:effectLst/>
                <a:latin typeface="Times New Roman" pitchFamily="-108" charset="0"/>
              </a:rPr>
              <a:t>. Evolving Adaptive Poker Players for Effective Opponent Exploitation. 2017.</a:t>
            </a:r>
            <a:endParaRPr lang="en-US" altLang="fr-CH" sz="900">
              <a:effectLst/>
              <a:latin typeface="Times New Roman" pitchFamily="-108" charset="0"/>
            </a:endParaRPr>
          </a:p>
          <a:p>
            <a:pPr marL="339725" indent="-339725" defTabSz="665480">
              <a:buNone/>
            </a:pPr>
            <a:r>
              <a:rPr lang="en-US" altLang="fr-CH" sz="900" b="1">
                <a:effectLst/>
                <a:latin typeface="Times New Roman" pitchFamily="-108" charset="0"/>
              </a:rPr>
              <a:t>[2]    </a:t>
            </a:r>
            <a:r>
              <a:rPr lang="en-US" altLang="fr-CH" sz="900">
                <a:effectLst/>
                <a:latin typeface="Times New Roman" pitchFamily="-108" charset="0"/>
              </a:rPr>
              <a:t>Nicolai, Garrett and J. Hilderman, Robert. Algorithms for Evolving No-Limit Texas Hold'em Poker Playing Agents. 2010.</a:t>
            </a:r>
            <a:endParaRPr lang="en-US" altLang="fr-CH" sz="900">
              <a:effectLst/>
              <a:latin typeface="Times New Roman" pitchFamily="-108" charset="0"/>
            </a:endParaRPr>
          </a:p>
          <a:p>
            <a:pPr marL="95250" indent="-95250" defTabSz="665480">
              <a:buNone/>
            </a:pPr>
            <a:endParaRPr lang="en-US" altLang="fr-CH" sz="900">
              <a:effectLst/>
              <a:latin typeface="Times New Roman" pitchFamily="-108" charset="0"/>
            </a:endParaRPr>
          </a:p>
        </p:txBody>
      </p:sp>
      <p:sp>
        <p:nvSpPr>
          <p:cNvPr id="2162" name="Rectangle 114"/>
          <p:cNvSpPr>
            <a:spLocks noChangeArrowheads="1"/>
          </p:cNvSpPr>
          <p:nvPr/>
        </p:nvSpPr>
        <p:spPr bwMode="auto">
          <a:xfrm>
            <a:off x="3588385" y="7409815"/>
            <a:ext cx="3124200" cy="676275"/>
          </a:xfrm>
          <a:prstGeom prst="rect">
            <a:avLst/>
          </a:prstGeom>
          <a:solidFill>
            <a:schemeClr val="accent5">
              <a:lumMod val="40000"/>
              <a:lumOff val="60000"/>
            </a:schemeClr>
          </a:solidFill>
          <a:ln>
            <a:solidFill>
              <a:srgbClr val="4D8324"/>
            </a:solidFill>
          </a:ln>
        </p:spPr>
        <p:style>
          <a:lnRef idx="2">
            <a:schemeClr val="dk1"/>
          </a:lnRef>
          <a:fillRef idx="1">
            <a:schemeClr val="lt1"/>
          </a:fillRef>
          <a:effectRef idx="0">
            <a:schemeClr val="dk1"/>
          </a:effectRef>
          <a:fontRef idx="minor">
            <a:schemeClr val="dk1"/>
          </a:fontRef>
        </p:style>
        <p:txBody>
          <a:bodyPr lIns="54000" tIns="54000" rIns="54000" bIns="54000"/>
          <a:p>
            <a:pPr defTabSz="665480">
              <a:buNone/>
            </a:pPr>
            <a:r>
              <a:rPr lang="fr-CH" altLang="x-none" sz="1100" b="1">
                <a:effectLst>
                  <a:outerShdw blurRad="38100" dist="38100" dir="2700000">
                    <a:srgbClr val="C0C0C0"/>
                  </a:outerShdw>
                </a:effectLst>
                <a:latin typeface="Times New Roman" pitchFamily="-108" charset="0"/>
              </a:rPr>
              <a:t>Acknowledgments</a:t>
            </a:r>
            <a:endParaRPr lang="fr-CH" altLang="x-none" sz="1100" b="1">
              <a:effectLst>
                <a:outerShdw blurRad="38100" dist="38100" dir="2700000">
                  <a:srgbClr val="C0C0C0"/>
                </a:outerShdw>
              </a:effectLst>
              <a:latin typeface="Times New Roman" pitchFamily="-108" charset="0"/>
            </a:endParaRPr>
          </a:p>
          <a:p>
            <a:pPr defTabSz="665480">
              <a:buNone/>
            </a:pPr>
            <a:r>
              <a:rPr lang="fr-CH" altLang="x-none" sz="500" b="1">
                <a:effectLst>
                  <a:outerShdw blurRad="38100" dist="38100" dir="2700000">
                    <a:srgbClr val="C0C0C0"/>
                  </a:outerShdw>
                </a:effectLst>
                <a:latin typeface="Times New Roman" pitchFamily="-108" charset="0"/>
              </a:rPr>
              <a:t>   </a:t>
            </a:r>
            <a:endParaRPr lang="fr-CH" altLang="x-none" sz="1100" b="1">
              <a:effectLst>
                <a:outerShdw blurRad="38100" dist="38100" dir="2700000">
                  <a:srgbClr val="C0C0C0"/>
                </a:outerShdw>
              </a:effectLst>
              <a:latin typeface="Times New Roman" pitchFamily="-108" charset="0"/>
            </a:endParaRPr>
          </a:p>
          <a:p>
            <a:pPr defTabSz="665480">
              <a:buNone/>
            </a:pPr>
            <a:r>
              <a:rPr lang="en-US" altLang="fr-CH" sz="900">
                <a:effectLst>
                  <a:outerShdw blurRad="38100" dist="38100" dir="2700000">
                    <a:srgbClr val="C0C0C0"/>
                  </a:outerShdw>
                </a:effectLst>
                <a:latin typeface="Times New Roman" pitchFamily="-108" charset="0"/>
              </a:rPr>
              <a:t>I would like to thank </a:t>
            </a:r>
            <a:r>
              <a:rPr lang="fr-CH" altLang="x-none" sz="900">
                <a:latin typeface="Times New Roman" pitchFamily="-108" charset="0"/>
                <a:sym typeface="+mn-ea"/>
              </a:rPr>
              <a:t>Nguyen Thanh Tam </a:t>
            </a:r>
            <a:r>
              <a:rPr lang="en-US" altLang="fr-CH" sz="900">
                <a:latin typeface="Times New Roman" pitchFamily="-108" charset="0"/>
                <a:sym typeface="+mn-ea"/>
              </a:rPr>
              <a:t>and Prof. Karl Aberer from providing guidance on this project.</a:t>
            </a:r>
            <a:endParaRPr lang="en-US" altLang="fr-CH" sz="900">
              <a:effectLst>
                <a:outerShdw blurRad="38100" dist="38100" dir="2700000">
                  <a:srgbClr val="C0C0C0"/>
                </a:outerShdw>
              </a:effectLst>
              <a:latin typeface="Times New Roman" pitchFamily="-108" charset="0"/>
              <a:sym typeface="+mn-ea"/>
            </a:endParaRPr>
          </a:p>
        </p:txBody>
      </p:sp>
      <p:sp>
        <p:nvSpPr>
          <p:cNvPr id="26" name="ZoneTexte 25"/>
          <p:cNvSpPr txBox="1"/>
          <p:nvPr/>
        </p:nvSpPr>
        <p:spPr>
          <a:xfrm>
            <a:off x="160020" y="283210"/>
            <a:ext cx="1220470" cy="337185"/>
          </a:xfrm>
          <a:prstGeom prst="rect">
            <a:avLst/>
          </a:prstGeom>
          <a:noFill/>
        </p:spPr>
        <p:txBody>
          <a:bodyPr wrap="square" rtlCol="0">
            <a:spAutoFit/>
            <a:scene3d>
              <a:camera prst="orthographicFront"/>
              <a:lightRig rig="threePt" dir="t"/>
            </a:scene3d>
          </a:bodyPr>
          <a:p>
            <a:pPr algn="ctr">
              <a:buNone/>
            </a:pPr>
            <a:r>
              <a:rPr lang="en-US" sz="1600" b="1">
                <a:solidFill>
                  <a:schemeClr val="accent2">
                    <a:lumMod val="75000"/>
                  </a:schemeClr>
                </a:solidFill>
                <a:effectLst>
                  <a:outerShdw blurRad="38100" dist="19050" dir="2700000" algn="tl" rotWithShape="0">
                    <a:schemeClr val="dk1">
                      <a:alpha val="40000"/>
                    </a:schemeClr>
                  </a:outerShdw>
                </a:effectLst>
                <a:latin typeface="Arial" panose="02080604020202020204" pitchFamily="34" charset="0"/>
              </a:rPr>
              <a:t>LSIR</a:t>
            </a:r>
            <a:endParaRPr lang="en-US" sz="1600" b="1">
              <a:solidFill>
                <a:schemeClr val="accent2">
                  <a:lumMod val="75000"/>
                </a:schemeClr>
              </a:solidFill>
              <a:effectLst>
                <a:outerShdw blurRad="38100" dist="19050" dir="2700000" algn="tl" rotWithShape="0">
                  <a:schemeClr val="dk1">
                    <a:alpha val="40000"/>
                  </a:schemeClr>
                </a:outerShdw>
              </a:effectLst>
              <a:latin typeface="Arial" panose="02080604020202020204" pitchFamily="34" charset="0"/>
            </a:endParaRPr>
          </a:p>
        </p:txBody>
      </p:sp>
      <p:pic>
        <p:nvPicPr>
          <p:cNvPr id="5" name="Picture 4" descr="/home/cyril/Documents/deepbot/deepbot-git/docs/poster/full_6max_training_roi_poster.pngfull_6max_training_roi_poster"/>
          <p:cNvPicPr>
            <a:picLocks noChangeAspect="1"/>
          </p:cNvPicPr>
          <p:nvPr/>
        </p:nvPicPr>
        <p:blipFill>
          <a:blip r:embed="rId3"/>
          <a:srcRect/>
          <a:stretch>
            <a:fillRect/>
          </a:stretch>
        </p:blipFill>
        <p:spPr>
          <a:xfrm>
            <a:off x="4068445" y="3373755"/>
            <a:ext cx="2167255" cy="1444625"/>
          </a:xfrm>
          <a:prstGeom prst="rect">
            <a:avLst/>
          </a:prstGeom>
        </p:spPr>
      </p:pic>
      <p:sp>
        <p:nvSpPr>
          <p:cNvPr id="2" name="Rectangle 103"/>
          <p:cNvSpPr>
            <a:spLocks noChangeArrowheads="1"/>
          </p:cNvSpPr>
          <p:nvPr/>
        </p:nvSpPr>
        <p:spPr bwMode="auto">
          <a:xfrm>
            <a:off x="159385" y="3593465"/>
            <a:ext cx="3262630" cy="5930900"/>
          </a:xfrm>
          <a:prstGeom prst="rect">
            <a:avLst/>
          </a:prstGeom>
          <a:solidFill>
            <a:srgbClr val="FCFDD3"/>
          </a:solidFill>
          <a:ln>
            <a:solidFill>
              <a:srgbClr val="D2A620"/>
            </a:solidFill>
          </a:ln>
        </p:spPr>
        <p:style>
          <a:lnRef idx="2">
            <a:schemeClr val="dk1"/>
          </a:lnRef>
          <a:fillRef idx="1">
            <a:schemeClr val="lt1"/>
          </a:fillRef>
          <a:effectRef idx="0">
            <a:schemeClr val="dk1"/>
          </a:effectRef>
          <a:fontRef idx="minor">
            <a:schemeClr val="dk1"/>
          </a:fontRef>
        </p:style>
        <p:txBody>
          <a:bodyPr lIns="54000" tIns="54000" rIns="54000" bIns="54000"/>
          <a:p>
            <a:pPr defTabSz="665480">
              <a:buNone/>
            </a:pPr>
            <a:r>
              <a:rPr lang="en-US" altLang="fr-CH" sz="1050" b="1">
                <a:effectLst>
                  <a:outerShdw blurRad="38100" dist="38100" dir="2700000">
                    <a:srgbClr val="C0C0C0"/>
                  </a:outerShdw>
                </a:effectLst>
                <a:sym typeface="+mn-ea"/>
              </a:rPr>
              <a:t>Model/Approach</a:t>
            </a:r>
            <a:endParaRPr lang="fr-CH" altLang="x-none" sz="1050" b="1">
              <a:effectLst>
                <a:outerShdw blurRad="38100" dist="38100" dir="2700000">
                  <a:srgbClr val="C0C0C0"/>
                </a:outerShdw>
              </a:effectLst>
              <a:latin typeface="Times New Roman" pitchFamily="-108" charset="0"/>
            </a:endParaRPr>
          </a:p>
          <a:p>
            <a:pPr algn="just" defTabSz="190500">
              <a:buNone/>
            </a:pPr>
            <a:r>
              <a:rPr lang="en-US" altLang="en-US" sz="500">
                <a:effectLst/>
                <a:sym typeface="+mn-ea"/>
              </a:rPr>
              <a:t> </a:t>
            </a:r>
            <a:endParaRPr lang="en-US" altLang="en-US" sz="500">
              <a:effectLst/>
              <a:sym typeface="+mn-ea"/>
            </a:endParaRPr>
          </a:p>
          <a:p>
            <a:pPr algn="just" defTabSz="190500">
              <a:buNone/>
            </a:pPr>
            <a:r>
              <a:rPr lang="en-US" altLang="en-US" sz="900">
                <a:effectLst/>
                <a:sym typeface="+mn-ea"/>
              </a:rPr>
              <a:t>The</a:t>
            </a:r>
            <a:r>
              <a:rPr lang="en-US" altLang="fr-CH" sz="900">
                <a:effectLst/>
                <a:sym typeface="+mn-ea"/>
              </a:rPr>
              <a:t> agent </a:t>
            </a:r>
            <a:r>
              <a:rPr lang="en-US" altLang="en-US" sz="900">
                <a:effectLst/>
                <a:sym typeface="+mn-ea"/>
              </a:rPr>
              <a:t>presented plays </a:t>
            </a:r>
            <a:r>
              <a:rPr lang="en-US" altLang="fr-CH" sz="900">
                <a:effectLst/>
                <a:sym typeface="+mn-ea"/>
              </a:rPr>
              <a:t>No Limit </a:t>
            </a:r>
            <a:r>
              <a:rPr lang="en-US" altLang="en-US" sz="900">
                <a:effectLst/>
                <a:sym typeface="+mn-ea"/>
              </a:rPr>
              <a:t>-</a:t>
            </a:r>
            <a:r>
              <a:rPr lang="en-US" altLang="fr-CH" sz="900">
                <a:effectLst/>
                <a:sym typeface="+mn-ea"/>
              </a:rPr>
              <a:t> 6 </a:t>
            </a:r>
            <a:r>
              <a:rPr lang="en-US" altLang="en-US" sz="900">
                <a:effectLst/>
                <a:sym typeface="+mn-ea"/>
              </a:rPr>
              <a:t>H</a:t>
            </a:r>
            <a:r>
              <a:rPr lang="en-US" altLang="fr-CH" sz="900">
                <a:effectLst/>
                <a:sym typeface="+mn-ea"/>
              </a:rPr>
              <a:t>anded </a:t>
            </a:r>
            <a:r>
              <a:rPr lang="en-US" altLang="en-US" sz="900">
                <a:effectLst/>
                <a:sym typeface="+mn-ea"/>
              </a:rPr>
              <a:t>-</a:t>
            </a:r>
            <a:r>
              <a:rPr lang="en-US" altLang="fr-CH" sz="900">
                <a:effectLst/>
                <a:sym typeface="+mn-ea"/>
              </a:rPr>
              <a:t> </a:t>
            </a:r>
            <a:r>
              <a:rPr lang="en-US" altLang="en-US" sz="900">
                <a:effectLst/>
                <a:sym typeface="+mn-ea"/>
              </a:rPr>
              <a:t>S</a:t>
            </a:r>
            <a:r>
              <a:rPr lang="en-US" altLang="fr-CH" sz="900">
                <a:effectLst/>
                <a:sym typeface="+mn-ea"/>
              </a:rPr>
              <a:t>it and Go </a:t>
            </a:r>
            <a:r>
              <a:rPr lang="en-US" altLang="en-US" sz="900">
                <a:effectLst/>
                <a:sym typeface="+mn-ea"/>
              </a:rPr>
              <a:t>- Texas Hold'em poker. A reinforcement learning approach is used. </a:t>
            </a:r>
            <a:endParaRPr lang="en-US" altLang="en-US" sz="1050">
              <a:effectLst/>
              <a:sym typeface="+mn-ea"/>
            </a:endParaRPr>
          </a:p>
          <a:p>
            <a:pPr algn="just" defTabSz="190500">
              <a:buNone/>
            </a:pPr>
            <a:r>
              <a:rPr lang="en-US" altLang="en-US" sz="500">
                <a:effectLst/>
                <a:sym typeface="+mn-ea"/>
              </a:rPr>
              <a:t>   </a:t>
            </a:r>
            <a:endParaRPr lang="en-US" altLang="en-US" sz="1050">
              <a:effectLst/>
              <a:sym typeface="+mn-ea"/>
            </a:endParaRPr>
          </a:p>
          <a:p>
            <a:pPr algn="just" defTabSz="190500">
              <a:buNone/>
            </a:pPr>
            <a:r>
              <a:rPr lang="en-US" altLang="en-US" sz="900">
                <a:effectLst/>
                <a:sym typeface="+mn-ea"/>
              </a:rPr>
              <a:t>The environment is composed of four different tables. At each table the opponents' predominant strategy is radically different. The two dimensions to categorize strategies are aggressiveness and adversity to risk. The reward function is defined by the return on investment. As the game is a tournament, this is determined by the finishing place.</a:t>
            </a:r>
            <a:endParaRPr lang="en-US" altLang="en-US" sz="1050">
              <a:effectLst/>
              <a:sym typeface="+mn-ea"/>
            </a:endParaRPr>
          </a:p>
          <a:p>
            <a:pPr algn="just" defTabSz="190500">
              <a:buNone/>
            </a:pPr>
            <a:endParaRPr lang="en-US" altLang="en-US" sz="500">
              <a:effectLst/>
              <a:sym typeface="+mn-ea"/>
            </a:endParaRPr>
          </a:p>
          <a:p>
            <a:pPr algn="just" defTabSz="190500">
              <a:buNone/>
            </a:pPr>
            <a:r>
              <a:rPr lang="en-US" altLang="fr-CH" sz="900">
                <a:effectLst/>
                <a:sym typeface="+mn-ea"/>
              </a:rPr>
              <a:t>The model is an end-to-end neural network featuring game and opponent modeling. </a:t>
            </a:r>
            <a:r>
              <a:rPr lang="en-US" altLang="en-US" sz="900">
                <a:effectLst/>
                <a:sym typeface="+mn-ea"/>
              </a:rPr>
              <a:t>The features describe the information available to the agent and the output determines the action to take. </a:t>
            </a:r>
            <a:endParaRPr lang="en-US" altLang="fr-CH" sz="1050">
              <a:effectLst/>
              <a:sym typeface="+mn-ea"/>
            </a:endParaRPr>
          </a:p>
          <a:p>
            <a:pPr algn="just" defTabSz="190500">
              <a:buNone/>
            </a:pPr>
            <a:endParaRPr lang="en-US" altLang="fr-CH" sz="900" b="1">
              <a:effectLst/>
              <a:sym typeface="+mn-ea"/>
            </a:endParaRPr>
          </a:p>
          <a:p>
            <a:pPr algn="just" defTabSz="190500">
              <a:buNone/>
            </a:pPr>
            <a:endParaRPr lang="en-US" altLang="fr-CH" sz="900" b="1">
              <a:effectLst/>
              <a:sym typeface="+mn-ea"/>
            </a:endParaRPr>
          </a:p>
          <a:p>
            <a:pPr algn="just" defTabSz="190500">
              <a:buNone/>
            </a:pPr>
            <a:endParaRPr lang="en-US" altLang="fr-CH" sz="900" b="1">
              <a:effectLst/>
              <a:sym typeface="+mn-ea"/>
            </a:endParaRPr>
          </a:p>
          <a:p>
            <a:pPr algn="just" defTabSz="190500">
              <a:buNone/>
            </a:pPr>
            <a:endParaRPr lang="en-US" altLang="fr-CH" sz="900" b="1">
              <a:effectLst/>
              <a:sym typeface="+mn-ea"/>
            </a:endParaRPr>
          </a:p>
          <a:p>
            <a:pPr algn="just" defTabSz="190500">
              <a:buNone/>
            </a:pPr>
            <a:endParaRPr lang="en-US" altLang="fr-CH" sz="900" b="1">
              <a:effectLst/>
              <a:sym typeface="+mn-ea"/>
            </a:endParaRPr>
          </a:p>
          <a:p>
            <a:pPr algn="just" defTabSz="190500">
              <a:buNone/>
            </a:pPr>
            <a:endParaRPr lang="en-US" altLang="fr-CH" sz="900" b="1">
              <a:effectLst/>
              <a:sym typeface="+mn-ea"/>
            </a:endParaRPr>
          </a:p>
          <a:p>
            <a:pPr algn="just" defTabSz="190500">
              <a:buNone/>
            </a:pPr>
            <a:endParaRPr lang="en-US" altLang="fr-CH" sz="900" b="1">
              <a:effectLst>
                <a:outerShdw blurRad="38100" dist="38100" dir="2700000">
                  <a:srgbClr val="C0C0C0"/>
                </a:outerShdw>
              </a:effectLst>
            </a:endParaRPr>
          </a:p>
          <a:p>
            <a:pPr algn="just" defTabSz="190500">
              <a:buNone/>
            </a:pPr>
            <a:r>
              <a:rPr lang="en-US" altLang="fr-CH" sz="900">
                <a:effectLst/>
                <a:sym typeface="+mn-ea"/>
              </a:rPr>
              <a:t>    </a:t>
            </a:r>
            <a:endParaRPr lang="en-US" altLang="fr-CH" sz="900">
              <a:effectLst/>
              <a:sym typeface="+mn-ea"/>
            </a:endParaRPr>
          </a:p>
          <a:p>
            <a:pPr algn="just" defTabSz="190500">
              <a:buNone/>
            </a:pPr>
            <a:endParaRPr lang="en-US" altLang="en-US" sz="900">
              <a:effectLst/>
              <a:sym typeface="+mn-ea"/>
            </a:endParaRPr>
          </a:p>
          <a:p>
            <a:pPr algn="just" defTabSz="190500">
              <a:buNone/>
            </a:pPr>
            <a:endParaRPr lang="en-US" altLang="en-US" sz="900">
              <a:effectLst/>
              <a:sym typeface="+mn-ea"/>
            </a:endParaRPr>
          </a:p>
          <a:p>
            <a:pPr algn="just" defTabSz="190500">
              <a:buNone/>
            </a:pPr>
            <a:r>
              <a:rPr lang="en-US" altLang="en-US" sz="900">
                <a:effectLst/>
                <a:sym typeface="+mn-ea"/>
              </a:rPr>
              <a:t> </a:t>
            </a:r>
            <a:endParaRPr lang="en-US" altLang="en-US" sz="900">
              <a:effectLst/>
              <a:sym typeface="+mn-ea"/>
            </a:endParaRPr>
          </a:p>
          <a:p>
            <a:pPr algn="ctr" defTabSz="190500">
              <a:buNone/>
            </a:pPr>
            <a:endParaRPr lang="en-US" altLang="en-US" sz="1050" u="sng">
              <a:effectLst/>
              <a:sym typeface="+mn-ea"/>
            </a:endParaRPr>
          </a:p>
          <a:p>
            <a:pPr algn="ctr" defTabSz="190500">
              <a:buNone/>
            </a:pPr>
            <a:r>
              <a:rPr lang="en-US" altLang="en-US" sz="300" u="sng">
                <a:effectLst/>
                <a:sym typeface="+mn-ea"/>
              </a:rPr>
              <a:t>   </a:t>
            </a:r>
            <a:endParaRPr lang="en-US" altLang="en-US" sz="950" u="sng">
              <a:effectLst/>
              <a:sym typeface="+mn-ea"/>
            </a:endParaRPr>
          </a:p>
          <a:p>
            <a:pPr algn="ctr" defTabSz="190500">
              <a:buNone/>
            </a:pPr>
            <a:r>
              <a:rPr lang="en-US" altLang="en-US" sz="950" u="sng">
                <a:effectLst/>
                <a:sym typeface="+mn-ea"/>
              </a:rPr>
              <a:t>Neural network overview</a:t>
            </a:r>
            <a:endParaRPr lang="en-US" altLang="en-US" sz="1050" u="sng">
              <a:effectLst/>
              <a:sym typeface="+mn-ea"/>
            </a:endParaRPr>
          </a:p>
          <a:p>
            <a:pPr algn="ctr" defTabSz="190500">
              <a:buNone/>
            </a:pPr>
            <a:r>
              <a:rPr lang="en-US" altLang="en-US" sz="500" u="sng">
                <a:effectLst/>
                <a:sym typeface="+mn-ea"/>
              </a:rPr>
              <a:t>  </a:t>
            </a:r>
            <a:endParaRPr lang="en-US" altLang="en-US" sz="500">
              <a:effectLst/>
              <a:sym typeface="+mn-ea"/>
            </a:endParaRPr>
          </a:p>
          <a:p>
            <a:pPr algn="just" defTabSz="190500">
              <a:buNone/>
            </a:pPr>
            <a:r>
              <a:rPr lang="en-US" altLang="en-US" sz="900">
                <a:effectLst/>
                <a:sym typeface="+mn-ea"/>
              </a:rPr>
              <a:t>The game network and opponent networks are composed of long short-term memory units. The role of the memory is to maintain past information of the current hand as well as past information of the whole tournament. The network is trained through neuroevolution with a genetic algorithm over 250 generations. </a:t>
            </a:r>
            <a:endParaRPr lang="fr-CH" altLang="x-none" sz="1050">
              <a:effectLst>
                <a:outerShdw blurRad="38100" dist="38100" dir="2700000">
                  <a:srgbClr val="C0C0C0"/>
                </a:outerShdw>
              </a:effectLst>
              <a:latin typeface="Times New Roman" pitchFamily="-108" charset="0"/>
            </a:endParaRPr>
          </a:p>
          <a:p>
            <a:pPr defTabSz="665480">
              <a:buNone/>
            </a:pPr>
            <a:endParaRPr lang="fr-CH" altLang="x-none" sz="1050" b="1">
              <a:effectLst>
                <a:outerShdw blurRad="38100" dist="38100" dir="2700000">
                  <a:srgbClr val="C0C0C0"/>
                </a:outerShdw>
              </a:effectLst>
              <a:latin typeface="Times New Roman" pitchFamily="-108" charset="0"/>
            </a:endParaRPr>
          </a:p>
        </p:txBody>
      </p:sp>
      <p:pic>
        <p:nvPicPr>
          <p:cNvPr id="3" name="Picture 2" descr="/home/cyril/Documents/deepbot/deepbot-git/docs/poster/6max-network.png6max-network"/>
          <p:cNvPicPr>
            <a:picLocks noChangeAspect="1"/>
          </p:cNvPicPr>
          <p:nvPr/>
        </p:nvPicPr>
        <p:blipFill>
          <a:blip r:embed="rId4"/>
          <a:srcRect/>
          <a:stretch>
            <a:fillRect/>
          </a:stretch>
        </p:blipFill>
        <p:spPr>
          <a:xfrm>
            <a:off x="247650" y="6216650"/>
            <a:ext cx="3085465" cy="1924050"/>
          </a:xfrm>
          <a:prstGeom prst="rect">
            <a:avLst/>
          </a:prstGeom>
        </p:spPr>
      </p:pic>
    </p:spTree>
  </p:cSld>
  <p:clrMapOvr>
    <a:masterClrMapping/>
  </p:clrMapOvr>
</p:sld>
</file>

<file path=ppt/tags/tag1.xml><?xml version="1.0" encoding="utf-8"?>
<p:tagLst xmlns:p="http://schemas.openxmlformats.org/presentationml/2006/main">
  <p:tag name="SOURCE" val="\documentclass{slides}&#13;&#10;\usepackage{graphicx}&#13;&#10;\pagestyle{empty}&#13;&#10;\begin{document}&#13;&#10;\includegraphics[width=0.5\columnwidth]{epfl-logo.eps}&#13;&#10;\end{document}&#13;&#10;"/>
  <p:tag name="EXTERNALNAME" val="txp_fig"/>
  <p:tag name="BLEND" val="False"/>
  <p:tag name="TRANSPARENT" val="False"/>
  <p:tag name="KEEPFILES" val="False"/>
  <p:tag name="DEBUGPAUSE" val="False"/>
  <p:tag name="RESOLUTION" val="300"/>
  <p:tag name="TIMEOUT" val="15"/>
  <p:tag name="BITMAPFORMAT" val="bmp256"/>
  <p:tag name="DEBUGINTERACTIVE" val="True"/>
  <p:tag name="ORIGWIDTH" val="231.875"/>
  <p:tag name="PICTUREFILESIZE" val="456038"/>
</p:tagLst>
</file>

<file path=ppt/theme/theme1.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Tx/>
          <a:buChar char="•"/>
          <a:defRPr kumimoji="0" lang="en-US" sz="28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Tx/>
          <a:buChar char="•"/>
          <a:defRPr kumimoji="0" lang="en-US" sz="28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2951</Words>
  <Application>WPS Presentation</Application>
  <PresentationFormat>Format A4 (210 x 297 mm)</PresentationFormat>
  <Paragraphs>76</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Times New Roman</vt:lpstr>
      <vt:lpstr>MS PGothic</vt:lpstr>
      <vt:lpstr>Courier New</vt:lpstr>
      <vt:lpstr>DejaVu Sans</vt:lpstr>
      <vt:lpstr>微软雅黑</vt:lpstr>
      <vt:lpstr>Droid Sans Fallback</vt:lpstr>
      <vt:lpstr/>
      <vt:lpstr>Arial Unicode MS</vt:lpstr>
      <vt:lpstr>Calibri</vt:lpstr>
      <vt:lpstr>1_Default Design</vt:lpstr>
      <vt:lpstr>Deepbot - Build a poker bot using Big Data and Deep Learning techniques</vt:lpstr>
    </vt:vector>
  </TitlesOfParts>
  <Company> EPFL-LEMA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Ivica Stevanovic</dc:creator>
  <cp:lastModifiedBy>cyril</cp:lastModifiedBy>
  <cp:revision>13</cp:revision>
  <dcterms:created xsi:type="dcterms:W3CDTF">2019-07-19T01:11:14Z</dcterms:created>
  <dcterms:modified xsi:type="dcterms:W3CDTF">2019-07-19T01:11:14Z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