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3" r:id="rId14"/>
    <p:sldId id="271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1" r:id="rId28"/>
    <p:sldId id="282" r:id="rId29"/>
    <p:sldId id="286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F588F-ADA3-483A-9F03-0D271A592AF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50569-27F8-480A-9E2B-63D73F2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2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9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5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11BB-76F0-41C3-81D4-DBF4B7314DD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59BE-0218-45CB-B5AF-8F411687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4" y="3141663"/>
            <a:ext cx="11191875" cy="2387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Calories Burnt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2288"/>
            <a:ext cx="9144000" cy="1655762"/>
          </a:xfrm>
        </p:spPr>
        <p:txBody>
          <a:bodyPr/>
          <a:lstStyle/>
          <a:p>
            <a:endParaRPr lang="en-US" b="1" dirty="0">
              <a:latin typeface="Algerian" panose="04020705040A02060702" pitchFamily="82" charset="0"/>
            </a:endParaRPr>
          </a:p>
          <a:p>
            <a:r>
              <a:rPr lang="en-US" b="1" dirty="0">
                <a:latin typeface="Algerian" panose="04020705040A02060702" pitchFamily="82" charset="0"/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40080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6" y="1762125"/>
            <a:ext cx="3831607" cy="4608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694" y="2070778"/>
            <a:ext cx="6859106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put Load File - Free vector graphic on Pixaba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19" y="1806733"/>
            <a:ext cx="2905125" cy="252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358253" y="2399506"/>
            <a:ext cx="3154680" cy="192786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623816" y="3020536"/>
            <a:ext cx="177165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files dataset</a:t>
            </a:r>
          </a:p>
        </p:txBody>
      </p:sp>
    </p:spTree>
    <p:extLst>
      <p:ext uri="{BB962C8B-B14F-4D97-AF65-F5344CB8AC3E}">
        <p14:creationId xmlns:p14="http://schemas.microsoft.com/office/powerpoint/2010/main" val="32271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238505" y="1661159"/>
            <a:ext cx="4247769" cy="352425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719065" y="2033587"/>
            <a:ext cx="6996685" cy="277939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Review</a:t>
            </a:r>
          </a:p>
        </p:txBody>
      </p:sp>
    </p:spTree>
    <p:extLst>
      <p:ext uri="{BB962C8B-B14F-4D97-AF65-F5344CB8AC3E}">
        <p14:creationId xmlns:p14="http://schemas.microsoft.com/office/powerpoint/2010/main" val="1742021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two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62162" y="1690688"/>
            <a:ext cx="8067675" cy="470058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51760" y="2148840"/>
            <a:ext cx="2615184" cy="3995928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66944" y="2350008"/>
            <a:ext cx="3227832" cy="51206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5000">
              <a:schemeClr val="accent3">
                <a:lumMod val="45000"/>
                <a:lumOff val="55000"/>
              </a:schemeClr>
            </a:gs>
            <a:gs pos="62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15184" y="1690688"/>
            <a:ext cx="9009586" cy="422929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15184" y="2167128"/>
            <a:ext cx="576072" cy="402336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1627632" y="1874520"/>
            <a:ext cx="987552" cy="4937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674" y="1559576"/>
            <a:ext cx="1487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2615184" y="2624328"/>
            <a:ext cx="576072" cy="421576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9344" y="2382219"/>
            <a:ext cx="987552" cy="4937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2042" y="2183630"/>
            <a:ext cx="949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2771" y="2624804"/>
            <a:ext cx="1111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91056" y="2853271"/>
            <a:ext cx="987552" cy="4937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96896" y="3100159"/>
            <a:ext cx="576072" cy="402336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15184" y="4033190"/>
            <a:ext cx="576072" cy="1284525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54480" y="4192747"/>
            <a:ext cx="987552" cy="4937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7666" y="3818099"/>
            <a:ext cx="1211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26446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 animBg="1"/>
      <p:bldP spid="12" grpId="0"/>
      <p:bldP spid="13" grpId="0"/>
      <p:bldP spid="17" grpId="0" animBg="1"/>
      <p:bldP spid="18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60"/>
            <a:ext cx="10515600" cy="8255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822740"/>
            <a:ext cx="5731510" cy="312102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7315199" y="822740"/>
            <a:ext cx="3095626" cy="1247775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6726" y="1701183"/>
            <a:ext cx="26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 Basal Metabolic Rate 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7315199" y="4133671"/>
            <a:ext cx="3000376" cy="1247775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976" y="5012114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Body Mass Index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179153"/>
            <a:ext cx="5731510" cy="2521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48550" y="2247900"/>
            <a:ext cx="4457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1600" dirty="0">
                <a:latin typeface="+mj-lt"/>
              </a:rPr>
              <a:t>Men: BMR = 88.362 + (13.397 x weight in kg) </a:t>
            </a:r>
            <a:endParaRPr lang="en-US" sz="1600" dirty="0">
              <a:latin typeface="+mj-lt"/>
            </a:endParaRPr>
          </a:p>
          <a:p>
            <a:pPr lvl="0"/>
            <a:r>
              <a:rPr lang="vi-VN" sz="1600" dirty="0">
                <a:latin typeface="+mj-lt"/>
              </a:rPr>
              <a:t>+ (4.799 x height in cm) – (5.677 x age in years)</a:t>
            </a:r>
            <a:endParaRPr lang="en-US" sz="1600" dirty="0">
              <a:latin typeface="+mj-lt"/>
            </a:endParaRPr>
          </a:p>
          <a:p>
            <a:pPr lvl="0"/>
            <a:endParaRPr lang="en-US" sz="1600" dirty="0">
              <a:latin typeface="+mj-lt"/>
            </a:endParaRPr>
          </a:p>
          <a:p>
            <a:pPr lvl="0"/>
            <a:r>
              <a:rPr lang="vi-VN" sz="1600" dirty="0">
                <a:latin typeface="+mj-lt"/>
              </a:rPr>
              <a:t>Women: BMR = 447.593 + (9.247 x weight in kg) </a:t>
            </a:r>
            <a:endParaRPr lang="en-US" sz="1600" dirty="0">
              <a:latin typeface="+mj-lt"/>
            </a:endParaRPr>
          </a:p>
          <a:p>
            <a:pPr lvl="0"/>
            <a:r>
              <a:rPr lang="vi-VN" sz="1600" dirty="0">
                <a:latin typeface="+mj-lt"/>
              </a:rPr>
              <a:t>+ (3.098 x height in cm) – (4.330 x age in years)</a:t>
            </a:r>
            <a:endParaRPr lang="en-US" sz="1600" dirty="0">
              <a:latin typeface="+mj-lt"/>
            </a:endParaRP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0449" y="5561965"/>
            <a:ext cx="37909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                 </a:t>
            </a:r>
            <a:r>
              <a:rPr lang="vi-VN" sz="1600" b="1" dirty="0">
                <a:latin typeface="+mj-lt"/>
              </a:rPr>
              <a:t>BMI = kg/m</a:t>
            </a:r>
            <a:r>
              <a:rPr lang="vi-VN" sz="1600" b="1" baseline="30000" dirty="0">
                <a:latin typeface="+mj-lt"/>
              </a:rPr>
              <a:t>2</a:t>
            </a:r>
            <a:r>
              <a:rPr lang="vi-VN" sz="1600" b="1" dirty="0">
                <a:latin typeface="+mj-lt"/>
              </a:rPr>
              <a:t> </a:t>
            </a:r>
            <a:endParaRPr lang="en-US" sz="1600" b="1" dirty="0">
              <a:latin typeface="+mj-lt"/>
            </a:endParaRPr>
          </a:p>
          <a:p>
            <a:r>
              <a:rPr lang="vi-VN" sz="1600" dirty="0">
                <a:latin typeface="+mj-lt"/>
              </a:rPr>
              <a:t>Kg</a:t>
            </a:r>
            <a:r>
              <a:rPr lang="en-US" sz="1600" dirty="0">
                <a:latin typeface="+mj-lt"/>
              </a:rPr>
              <a:t>:</a:t>
            </a:r>
            <a:r>
              <a:rPr lang="vi-VN" sz="1600" dirty="0">
                <a:latin typeface="+mj-lt"/>
              </a:rPr>
              <a:t> person’s weight in kilograms 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m</a:t>
            </a:r>
            <a:r>
              <a:rPr lang="vi-VN" sz="1600" baseline="30000" dirty="0">
                <a:latin typeface="+mj-lt"/>
              </a:rPr>
              <a:t>2</a:t>
            </a:r>
            <a:r>
              <a:rPr lang="en-US" sz="1600" dirty="0">
                <a:latin typeface="+mj-lt"/>
              </a:rPr>
              <a:t>:</a:t>
            </a:r>
            <a:r>
              <a:rPr lang="vi-VN" sz="1600" dirty="0">
                <a:latin typeface="+mj-lt"/>
              </a:rPr>
              <a:t> their height in metres squared</a:t>
            </a:r>
            <a:endParaRPr lang="en-US" sz="16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0236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71450" y="2319337"/>
            <a:ext cx="5057775" cy="3376613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6381750" y="2319337"/>
            <a:ext cx="556641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80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55324" y="1752600"/>
            <a:ext cx="5200650" cy="335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7354B-0B31-418E-A2A5-6420D7E8D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593" y="1752600"/>
            <a:ext cx="5200650" cy="33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25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352" y="633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Correlation in the dataset </a:t>
            </a:r>
          </a:p>
        </p:txBody>
      </p:sp>
      <p:pic>
        <p:nvPicPr>
          <p:cNvPr id="5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07027" y="1096327"/>
            <a:ext cx="3524250" cy="1190625"/>
          </a:xfrm>
          <a:prstGeom prst="rect">
            <a:avLst/>
          </a:prstGeom>
          <a:ln/>
        </p:spPr>
      </p:pic>
      <p:sp>
        <p:nvSpPr>
          <p:cNvPr id="6" name="Right Arrow 5"/>
          <p:cNvSpPr/>
          <p:nvPr/>
        </p:nvSpPr>
        <p:spPr>
          <a:xfrm rot="6974467">
            <a:off x="3977611" y="2528964"/>
            <a:ext cx="1254450" cy="96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695775" y="4711645"/>
            <a:ext cx="2946753" cy="96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" y="3543299"/>
            <a:ext cx="4248150" cy="3431539"/>
          </a:xfrm>
          <a:prstGeom prst="rect">
            <a:avLst/>
          </a:prstGeom>
          <a:ln/>
        </p:spPr>
      </p:pic>
      <p:pic>
        <p:nvPicPr>
          <p:cNvPr id="9" name="image3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140667" y="3543299"/>
            <a:ext cx="4051333" cy="33066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11875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38475">
              <a:srgbClr val="BEDCAA"/>
            </a:gs>
            <a:gs pos="25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" y="365125"/>
            <a:ext cx="11649075" cy="1325563"/>
          </a:xfrm>
        </p:spPr>
        <p:txBody>
          <a:bodyPr>
            <a:noAutofit/>
          </a:bodyPr>
          <a:lstStyle/>
          <a:p>
            <a:pPr algn="ctr"/>
            <a:r>
              <a:rPr lang="vi-VN" sz="4800" b="1" dirty="0"/>
              <a:t>Converting text data to numerical values</a:t>
            </a:r>
            <a:br>
              <a:rPr lang="en-US" sz="5400" b="1" dirty="0"/>
            </a:br>
            <a:endParaRPr lang="en-US" sz="5400" dirty="0"/>
          </a:p>
        </p:txBody>
      </p:sp>
      <p:pic>
        <p:nvPicPr>
          <p:cNvPr id="3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24855" y="1690688"/>
            <a:ext cx="8342312" cy="31051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961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sz="2400" dirty="0">
                <a:latin typeface="+mj-lt"/>
              </a:rPr>
              <a:t>Nguyễn Xuân Vinh BI11-286</a:t>
            </a:r>
          </a:p>
          <a:p>
            <a:endParaRPr lang="vi-VN" sz="2400" dirty="0">
              <a:latin typeface="+mj-lt"/>
            </a:endParaRPr>
          </a:p>
          <a:p>
            <a:endParaRPr lang="vi-VN" sz="2400" dirty="0">
              <a:latin typeface="+mj-lt"/>
            </a:endParaRPr>
          </a:p>
          <a:p>
            <a:endParaRPr lang="vi-VN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Nguyễn Hoài Nam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BI11-195</a:t>
            </a:r>
          </a:p>
          <a:p>
            <a:endParaRPr lang="vi-VN" sz="2400" dirty="0">
              <a:latin typeface="+mj-lt"/>
            </a:endParaRPr>
          </a:p>
          <a:p>
            <a:endParaRPr lang="vi-VN" sz="2400" dirty="0">
              <a:latin typeface="+mj-lt"/>
            </a:endParaRPr>
          </a:p>
          <a:p>
            <a:endParaRPr lang="vi-VN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Hoàng Đức Nghĩa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11-198</a:t>
            </a:r>
          </a:p>
          <a:p>
            <a:endParaRPr lang="vi-VN" dirty="0">
              <a:latin typeface="+mj-lt"/>
            </a:endParaRPr>
          </a:p>
          <a:p>
            <a:endParaRPr lang="vi-VN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+mj-lt"/>
              </a:rPr>
              <a:t>Phùng Gia Huy BI11-110</a:t>
            </a:r>
          </a:p>
          <a:p>
            <a:endParaRPr lang="vi-VN" sz="2400" dirty="0">
              <a:latin typeface="+mj-lt"/>
            </a:endParaRPr>
          </a:p>
          <a:p>
            <a:endParaRPr lang="vi-VN" sz="2400" dirty="0">
              <a:latin typeface="+mj-lt"/>
            </a:endParaRPr>
          </a:p>
          <a:p>
            <a:endParaRPr lang="vi-VN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Nguyễn Đăng Trung BI11-273</a:t>
            </a:r>
          </a:p>
          <a:p>
            <a:endParaRPr lang="vi-VN" sz="2400" dirty="0">
              <a:latin typeface="+mj-lt"/>
            </a:endParaRPr>
          </a:p>
          <a:p>
            <a:endParaRPr lang="vi-VN" sz="2400" dirty="0">
              <a:latin typeface="+mj-lt"/>
            </a:endParaRPr>
          </a:p>
          <a:p>
            <a:endParaRPr lang="vi-VN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Bùi Hồng Sơn BI11-236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12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54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vi-VN" sz="5400" b="1" dirty="0"/>
              <a:t>Separating features and target</a:t>
            </a:r>
            <a:br>
              <a:rPr lang="en-US" sz="5400" b="1" dirty="0"/>
            </a:br>
            <a:endParaRPr lang="en-US" sz="5400" dirty="0"/>
          </a:p>
        </p:txBody>
      </p:sp>
      <p:pic>
        <p:nvPicPr>
          <p:cNvPr id="3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6375" y="1083468"/>
            <a:ext cx="6356350" cy="2974181"/>
          </a:xfrm>
          <a:prstGeom prst="rect">
            <a:avLst/>
          </a:prstGeom>
          <a:ln/>
        </p:spPr>
      </p:pic>
      <p:pic>
        <p:nvPicPr>
          <p:cNvPr id="4" name="image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05426" y="4152900"/>
            <a:ext cx="6781800" cy="2565400"/>
          </a:xfrm>
          <a:prstGeom prst="rect">
            <a:avLst/>
          </a:prstGeom>
          <a:ln/>
        </p:spPr>
      </p:pic>
      <p:sp>
        <p:nvSpPr>
          <p:cNvPr id="7" name="TextBox 6"/>
          <p:cNvSpPr txBox="1"/>
          <p:nvPr/>
        </p:nvSpPr>
        <p:spPr>
          <a:xfrm>
            <a:off x="2655951" y="4152900"/>
            <a:ext cx="145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400" b="1" dirty="0">
                <a:latin typeface="+mj-lt"/>
              </a:rPr>
              <a:t>eatures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6830" y="3595984"/>
            <a:ext cx="107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b="1" dirty="0">
                <a:latin typeface="+mj-lt"/>
              </a:rPr>
              <a:t>arget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4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 into training data and Test data: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/>
          <a:lstStyle/>
          <a:p>
            <a:r>
              <a:rPr lang="en-US" dirty="0"/>
              <a:t>- So we split into 4 variables: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vi-VN" dirty="0"/>
              <a:t>x_train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vi-VN" dirty="0"/>
              <a:t>x_test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vi-VN" dirty="0"/>
              <a:t>y_train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vi-VN" dirty="0"/>
              <a:t>y_test</a:t>
            </a:r>
            <a:endParaRPr lang="en-US" dirty="0"/>
          </a:p>
        </p:txBody>
      </p:sp>
      <p:pic>
        <p:nvPicPr>
          <p:cNvPr id="4" name="Picture 3" descr="Table, waterfall chart&#10;&#10;Description automatically generated with medium confid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2098675"/>
            <a:ext cx="8677275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57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743325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split:</a:t>
            </a:r>
          </a:p>
        </p:txBody>
      </p:sp>
      <p:pic>
        <p:nvPicPr>
          <p:cNvPr id="5" name="Picture 4" descr="Tabl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762001"/>
            <a:ext cx="5687060" cy="47536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23220" y="5515611"/>
            <a:ext cx="1040670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762001"/>
            <a:ext cx="5424356" cy="47536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91197" y="5596852"/>
            <a:ext cx="1290738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4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33525"/>
            <a:ext cx="5762625" cy="3505200"/>
          </a:xfrm>
          <a:prstGeom prst="rect">
            <a:avLst/>
          </a:prstGeom>
        </p:spPr>
      </p:pic>
      <p:pic>
        <p:nvPicPr>
          <p:cNvPr id="3" name="Picture 2" descr="Table&#10;&#10;Description automatically generated with medium confiden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2" y="1533525"/>
            <a:ext cx="5500688" cy="3505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89576" y="5038725"/>
            <a:ext cx="1040670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6237" y="5038725"/>
            <a:ext cx="1290738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XGBoots</a:t>
            </a:r>
            <a:r>
              <a:rPr lang="en-US" dirty="0"/>
              <a:t> Regression: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r>
              <a:rPr lang="en-US" dirty="0"/>
              <a:t> is an efficient implementation of gradient boosting that can be used for regression predictive modeling.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36" y="2373948"/>
            <a:ext cx="6495288" cy="42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"/>
            <a:ext cx="10515600" cy="6030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B. Linear Regression:</a:t>
            </a:r>
          </a:p>
          <a:p>
            <a:pPr marL="0" indent="0">
              <a:buNone/>
            </a:pPr>
            <a:r>
              <a:rPr lang="en-US" dirty="0"/>
              <a:t>- In statistics, linear regression is a linear approach for modelling the relationship between a scalar response and one or more explanatory variables.</a:t>
            </a:r>
          </a:p>
          <a:p>
            <a:endParaRPr lang="en-US" dirty="0"/>
          </a:p>
        </p:txBody>
      </p:sp>
      <p:pic>
        <p:nvPicPr>
          <p:cNvPr id="4" name="Picture 3" descr="A picture containing arrow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4" y="2036381"/>
            <a:ext cx="6477000" cy="435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9394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782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Testing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353675" cy="57359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this project, we calculate the prediction for 2 regressions: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predicts the feature for testing values. </a:t>
            </a:r>
          </a:p>
          <a:p>
            <a:pPr>
              <a:buFontTx/>
              <a:buChar char="-"/>
            </a:pPr>
            <a:r>
              <a:rPr lang="en-US" dirty="0"/>
              <a:t>Prediction in machine learning refers to:</a:t>
            </a:r>
          </a:p>
        </p:txBody>
      </p:sp>
      <p:pic>
        <p:nvPicPr>
          <p:cNvPr id="1028" name="Picture 4" descr="Data Analytics: What is Automated Machine Learning (AutoML)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22" y="2544567"/>
            <a:ext cx="7627429" cy="350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2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25654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Cost(loss) function</a:t>
            </a:r>
          </a:p>
        </p:txBody>
      </p:sp>
    </p:spTree>
    <p:extLst>
      <p:ext uri="{BB962C8B-B14F-4D97-AF65-F5344CB8AC3E}">
        <p14:creationId xmlns:p14="http://schemas.microsoft.com/office/powerpoint/2010/main" val="13196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ormula for MSE.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373856"/>
            <a:ext cx="3233738" cy="115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bsolute Error &amp; Mean Absolute Error (MAE) - Statistics How T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7" y="407193"/>
            <a:ext cx="3233738" cy="1083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MSE(Root Mean Squared Error) &amp; RMSLE(Root Mean Squared Logarithmic Error)  | ProgrammerAH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7" y="373856"/>
            <a:ext cx="36195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070263" y="152400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8375" y="1591270"/>
            <a:ext cx="213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Mean Absolute Error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32057" y="1960602"/>
            <a:ext cx="245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Root Mean Square Error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26042" y="4126449"/>
            <a:ext cx="3705225" cy="2019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cost values for 2 regressions</a:t>
            </a:r>
          </a:p>
        </p:txBody>
      </p:sp>
      <p:sp>
        <p:nvSpPr>
          <p:cNvPr id="13" name="Down Arrow 12"/>
          <p:cNvSpPr/>
          <p:nvPr/>
        </p:nvSpPr>
        <p:spPr>
          <a:xfrm rot="19971713">
            <a:off x="2809351" y="1979135"/>
            <a:ext cx="1130216" cy="1999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184245" y="1960602"/>
            <a:ext cx="1130216" cy="1999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Down Arrow 14"/>
          <p:cNvSpPr/>
          <p:nvPr/>
        </p:nvSpPr>
        <p:spPr>
          <a:xfrm rot="1477877">
            <a:off x="7293242" y="1999662"/>
            <a:ext cx="1130216" cy="1999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hape, arrow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44" y="1690688"/>
            <a:ext cx="5943600" cy="3900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462" y="3179425"/>
            <a:ext cx="435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</a:t>
            </a:r>
            <a:r>
              <a:rPr lang="en-US" dirty="0" err="1"/>
              <a:t>XGBoots</a:t>
            </a:r>
            <a:r>
              <a:rPr lang="en-US" dirty="0"/>
              <a:t> Regression makes less error than Linear Regression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" y="1690688"/>
            <a:ext cx="4705350" cy="1314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6276" y="55914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The prediction data 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prediction data is more fit than Linear Regression. </a:t>
            </a:r>
          </a:p>
        </p:txBody>
      </p:sp>
    </p:spTree>
    <p:extLst>
      <p:ext uri="{BB962C8B-B14F-4D97-AF65-F5344CB8AC3E}">
        <p14:creationId xmlns:p14="http://schemas.microsoft.com/office/powerpoint/2010/main" val="9969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9018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I. Problem statement</a:t>
            </a:r>
          </a:p>
          <a:p>
            <a:pPr marL="571500" indent="-571500">
              <a:buAutoNum type="romanUcPeriod"/>
            </a:pPr>
            <a:endParaRPr lang="en-US" dirty="0"/>
          </a:p>
          <a:p>
            <a:pPr marL="571500" indent="-571500">
              <a:buAutoNum type="roman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II. Work flow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III. Code parts</a:t>
            </a:r>
          </a:p>
        </p:txBody>
      </p:sp>
    </p:spTree>
    <p:extLst>
      <p:ext uri="{BB962C8B-B14F-4D97-AF65-F5344CB8AC3E}">
        <p14:creationId xmlns:p14="http://schemas.microsoft.com/office/powerpoint/2010/main" val="2446847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5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2985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51">
              <a:schemeClr val="accent1">
                <a:lumMod val="30000"/>
                <a:lumOff val="70000"/>
              </a:schemeClr>
            </a:gs>
            <a:gs pos="50427">
              <a:schemeClr val="accent1">
                <a:lumMod val="30000"/>
                <a:lumOff val="70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3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part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- Importing the Dependencies                          </a:t>
            </a:r>
          </a:p>
          <a:p>
            <a:pPr marL="0" indent="0">
              <a:buNone/>
            </a:pPr>
            <a:r>
              <a:rPr lang="en-US" dirty="0"/>
              <a:t>- Data Collection &amp; Processing                        </a:t>
            </a:r>
          </a:p>
          <a:p>
            <a:pPr marL="0" indent="0">
              <a:buNone/>
            </a:pPr>
            <a:r>
              <a:rPr lang="en-US" dirty="0"/>
              <a:t>- Combining the two </a:t>
            </a:r>
            <a:r>
              <a:rPr lang="en-US" dirty="0" err="1"/>
              <a:t>Dataframes</a:t>
            </a:r>
            <a:r>
              <a:rPr lang="en-US" dirty="0"/>
              <a:t>                        </a:t>
            </a:r>
          </a:p>
          <a:p>
            <a:pPr marL="0" indent="0">
              <a:buNone/>
            </a:pPr>
            <a:r>
              <a:rPr lang="en-US" dirty="0"/>
              <a:t>- Data analysis                                      </a:t>
            </a:r>
          </a:p>
          <a:p>
            <a:pPr marL="0" indent="0">
              <a:buNone/>
            </a:pPr>
            <a:r>
              <a:rPr lang="en-US" dirty="0"/>
              <a:t>- Data Visualization                                  </a:t>
            </a:r>
          </a:p>
          <a:p>
            <a:pPr marL="0" indent="0">
              <a:buNone/>
            </a:pPr>
            <a:r>
              <a:rPr lang="en-US" dirty="0"/>
              <a:t>- Finding the Correlation in the dataset              </a:t>
            </a:r>
          </a:p>
          <a:p>
            <a:pPr marL="0" indent="0">
              <a:buNone/>
            </a:pPr>
            <a:r>
              <a:rPr lang="en-US" dirty="0"/>
              <a:t>- Converting the text data to numerical values        </a:t>
            </a:r>
          </a:p>
          <a:p>
            <a:pPr marL="0" indent="0">
              <a:buNone/>
            </a:pPr>
            <a:r>
              <a:rPr lang="en-US" dirty="0"/>
              <a:t>- Separating features and Target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Spliting</a:t>
            </a:r>
            <a:r>
              <a:rPr lang="en-US" dirty="0"/>
              <a:t> the data into training data and Test data  </a:t>
            </a:r>
          </a:p>
          <a:p>
            <a:pPr marL="0" indent="0">
              <a:buNone/>
            </a:pPr>
            <a:r>
              <a:rPr lang="en-US" dirty="0"/>
              <a:t>- Model</a:t>
            </a:r>
          </a:p>
          <a:p>
            <a:pPr marL="0" indent="0">
              <a:buNone/>
            </a:pPr>
            <a:r>
              <a:rPr lang="en-US" dirty="0"/>
              <a:t>- Prediction on Test Data                             </a:t>
            </a:r>
          </a:p>
          <a:p>
            <a:pPr marL="0" indent="0">
              <a:buNone/>
            </a:pPr>
            <a:r>
              <a:rPr lang="en-US" dirty="0"/>
              <a:t>- Mean Absolute Error</a:t>
            </a:r>
          </a:p>
          <a:p>
            <a:pPr marL="0" indent="0">
              <a:buNone/>
            </a:pPr>
            <a:r>
              <a:rPr lang="en-US" dirty="0"/>
              <a:t>- Mean Square Error</a:t>
            </a:r>
          </a:p>
          <a:p>
            <a:pPr marL="0" indent="0">
              <a:buNone/>
            </a:pPr>
            <a:r>
              <a:rPr lang="en-US" dirty="0"/>
              <a:t>- Root Mean Square Error</a:t>
            </a:r>
          </a:p>
          <a:p>
            <a:pPr marL="0" indent="0">
              <a:buNone/>
            </a:pPr>
            <a:r>
              <a:rPr lang="en-US" dirty="0"/>
              <a:t>- Linear Regression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Regressor</a:t>
            </a:r>
            <a:r>
              <a:rPr lang="en-US" dirty="0"/>
              <a:t>  </a:t>
            </a:r>
          </a:p>
          <a:p>
            <a:pPr>
              <a:buFontTx/>
              <a:buChar char="-"/>
            </a:pPr>
            <a:r>
              <a:rPr lang="en-US" dirty="0" err="1"/>
              <a:t>Comparision</a:t>
            </a:r>
            <a:r>
              <a:rPr lang="en-US" dirty="0"/>
              <a:t>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86"/>
            <a:ext cx="10515600" cy="12065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Problem statement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98959" y="1284286"/>
            <a:ext cx="9794082" cy="47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2" y="1389433"/>
            <a:ext cx="4463517" cy="44180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51" y="4128107"/>
            <a:ext cx="2939362" cy="2050065"/>
          </a:xfrm>
          <a:prstGeom prst="rect">
            <a:avLst/>
          </a:prstGeom>
        </p:spPr>
      </p:pic>
      <p:pic>
        <p:nvPicPr>
          <p:cNvPr id="4" name="Picture 3" descr="Thermometer Body Temp Tracker - Ứng dụng trên Google Play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064" y="1723018"/>
            <a:ext cx="3086100" cy="396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395" y="611152"/>
            <a:ext cx="3863675" cy="2987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010" y="436245"/>
            <a:ext cx="463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parameters:</a:t>
            </a:r>
          </a:p>
        </p:txBody>
      </p:sp>
    </p:spTree>
    <p:extLst>
      <p:ext uri="{BB962C8B-B14F-4D97-AF65-F5344CB8AC3E}">
        <p14:creationId xmlns:p14="http://schemas.microsoft.com/office/powerpoint/2010/main" val="31969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Work flow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85" y="1690688"/>
            <a:ext cx="8819429" cy="43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47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6225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Code part</a:t>
            </a:r>
          </a:p>
        </p:txBody>
      </p:sp>
    </p:spTree>
    <p:extLst>
      <p:ext uri="{BB962C8B-B14F-4D97-AF65-F5344CB8AC3E}">
        <p14:creationId xmlns:p14="http://schemas.microsoft.com/office/powerpoint/2010/main" val="217109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Importing the Dependencies </a:t>
            </a:r>
          </a:p>
        </p:txBody>
      </p:sp>
      <p:pic>
        <p:nvPicPr>
          <p:cNvPr id="4" name="Picture 3" descr="How to Import All Python Libraries With One Line of Code | by Ismael Araujo  | Towards Data Scien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690688"/>
            <a:ext cx="4857750" cy="33099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248275" y="5000626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 </a:t>
            </a:r>
          </a:p>
        </p:txBody>
      </p:sp>
    </p:spTree>
    <p:extLst>
      <p:ext uri="{BB962C8B-B14F-4D97-AF65-F5344CB8AC3E}">
        <p14:creationId xmlns:p14="http://schemas.microsoft.com/office/powerpoint/2010/main" val="7534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481</Words>
  <Application>Microsoft Office PowerPoint</Application>
  <PresentationFormat>Widescreen</PresentationFormat>
  <Paragraphs>113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Calibri Light</vt:lpstr>
      <vt:lpstr>Times New Roman</vt:lpstr>
      <vt:lpstr>Office Theme</vt:lpstr>
      <vt:lpstr>       Calories Burnt Prediction using Machine Learning</vt:lpstr>
      <vt:lpstr>Members </vt:lpstr>
      <vt:lpstr>Contents </vt:lpstr>
      <vt:lpstr>Code part </vt:lpstr>
      <vt:lpstr> I. Problem statement </vt:lpstr>
      <vt:lpstr>PowerPoint Presentation</vt:lpstr>
      <vt:lpstr> II. Work flow </vt:lpstr>
      <vt:lpstr>III. Code part</vt:lpstr>
      <vt:lpstr> Importing the Dependencies </vt:lpstr>
      <vt:lpstr>Data Collection &amp; Processing</vt:lpstr>
      <vt:lpstr>Load files dataset</vt:lpstr>
      <vt:lpstr>Check Review</vt:lpstr>
      <vt:lpstr>Combining the two Dataframes</vt:lpstr>
      <vt:lpstr>Data Analysis</vt:lpstr>
      <vt:lpstr>BONUS:</vt:lpstr>
      <vt:lpstr>Data Visualization</vt:lpstr>
      <vt:lpstr>PowerPoint Presentation</vt:lpstr>
      <vt:lpstr>Finding the Correlation in the dataset </vt:lpstr>
      <vt:lpstr>Converting text data to numerical values </vt:lpstr>
      <vt:lpstr>Separating features and target </vt:lpstr>
      <vt:lpstr>Splitting the data into training data and Test data: </vt:lpstr>
      <vt:lpstr>After split:</vt:lpstr>
      <vt:lpstr>PowerPoint Presentation</vt:lpstr>
      <vt:lpstr>Model</vt:lpstr>
      <vt:lpstr>PowerPoint Presentation</vt:lpstr>
      <vt:lpstr>Prediction on Testing Data </vt:lpstr>
      <vt:lpstr>Cost(loss) function</vt:lpstr>
      <vt:lpstr>PowerPoint Presentation</vt:lpstr>
      <vt:lpstr>Comparision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Calories Burnt Prediction using Machine Learning  language: python</dc:title>
  <dc:creator>Asus</dc:creator>
  <cp:lastModifiedBy>Phung Gia</cp:lastModifiedBy>
  <cp:revision>37</cp:revision>
  <dcterms:created xsi:type="dcterms:W3CDTF">2022-10-08T02:01:14Z</dcterms:created>
  <dcterms:modified xsi:type="dcterms:W3CDTF">2022-10-28T05:52:40Z</dcterms:modified>
</cp:coreProperties>
</file>