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340" r:id="rId2"/>
    <p:sldId id="409" r:id="rId3"/>
    <p:sldId id="257" r:id="rId4"/>
    <p:sldId id="410" r:id="rId5"/>
    <p:sldId id="411" r:id="rId6"/>
    <p:sldId id="412" r:id="rId7"/>
    <p:sldId id="414" r:id="rId8"/>
    <p:sldId id="441" r:id="rId9"/>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60"/>
  </p:normalViewPr>
  <p:slideViewPr>
    <p:cSldViewPr>
      <p:cViewPr>
        <p:scale>
          <a:sx n="60" d="100"/>
          <a:sy n="60" d="100"/>
        </p:scale>
        <p:origin x="-1662" y="-2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9D8842-6437-4915-941C-F3A0D866F48D}" type="doc">
      <dgm:prSet loTypeId="urn:microsoft.com/office/officeart/2005/8/layout/hList1" loCatId="list" qsTypeId="urn:microsoft.com/office/officeart/2005/8/quickstyle/3d2" qsCatId="3D" csTypeId="urn:microsoft.com/office/officeart/2005/8/colors/accent1_2" csCatId="accent1" phldr="1"/>
      <dgm:spPr/>
      <dgm:t>
        <a:bodyPr/>
        <a:lstStyle/>
        <a:p>
          <a:endParaRPr lang="en-US"/>
        </a:p>
      </dgm:t>
    </dgm:pt>
    <dgm:pt modelId="{415441B6-B196-491A-BF5A-B80988F83055}">
      <dgm:prSet phldrT="[Text]" custT="1"/>
      <dgm:spPr/>
      <dgm:t>
        <a:bodyPr/>
        <a:lstStyle/>
        <a:p>
          <a:r>
            <a:rPr lang="id-ID" sz="2600" b="1" dirty="0" smtClean="0"/>
            <a:t>Fungsi </a:t>
          </a:r>
          <a:r>
            <a:rPr lang="en-US" sz="2600" b="1" dirty="0" smtClean="0"/>
            <a:t>Suprastruktur Politik</a:t>
          </a:r>
          <a:endParaRPr lang="en-US" sz="2600" dirty="0"/>
        </a:p>
      </dgm:t>
    </dgm:pt>
    <dgm:pt modelId="{98B9C778-711C-44FC-ADC0-CAC4924235F6}" type="parTrans" cxnId="{8FA4C028-D740-49ED-890D-D000DC04AD1A}">
      <dgm:prSet/>
      <dgm:spPr/>
      <dgm:t>
        <a:bodyPr/>
        <a:lstStyle/>
        <a:p>
          <a:endParaRPr lang="en-US"/>
        </a:p>
      </dgm:t>
    </dgm:pt>
    <dgm:pt modelId="{C59920FF-415E-4023-AF84-7297BC978D4C}" type="sibTrans" cxnId="{8FA4C028-D740-49ED-890D-D000DC04AD1A}">
      <dgm:prSet/>
      <dgm:spPr/>
      <dgm:t>
        <a:bodyPr/>
        <a:lstStyle/>
        <a:p>
          <a:endParaRPr lang="en-US"/>
        </a:p>
      </dgm:t>
    </dgm:pt>
    <dgm:pt modelId="{45E7F735-B228-4880-95B1-53B2EEB5BA59}">
      <dgm:prSet phldrT="[Text]"/>
      <dgm:spPr/>
      <dgm:t>
        <a:bodyPr/>
        <a:lstStyle/>
        <a:p>
          <a:r>
            <a:rPr lang="en-US" dirty="0" smtClean="0"/>
            <a:t>Membuat undang-undang (</a:t>
          </a:r>
          <a:r>
            <a:rPr lang="en-US" i="1" dirty="0" smtClean="0"/>
            <a:t>rule making). Kewenangan membuat peraturan perundang-undangan dijalankan oleh lembaga legislatif. </a:t>
          </a:r>
          <a:endParaRPr lang="en-US" dirty="0"/>
        </a:p>
      </dgm:t>
    </dgm:pt>
    <dgm:pt modelId="{F1AE186C-947C-44D5-8A19-D69225BFC93B}" type="parTrans" cxnId="{91B283DA-8262-43B6-B0DB-99560F23A0D2}">
      <dgm:prSet/>
      <dgm:spPr/>
      <dgm:t>
        <a:bodyPr/>
        <a:lstStyle/>
        <a:p>
          <a:endParaRPr lang="en-US"/>
        </a:p>
      </dgm:t>
    </dgm:pt>
    <dgm:pt modelId="{3AFEAB74-9791-431D-BB68-F71C6F410764}" type="sibTrans" cxnId="{91B283DA-8262-43B6-B0DB-99560F23A0D2}">
      <dgm:prSet/>
      <dgm:spPr/>
      <dgm:t>
        <a:bodyPr/>
        <a:lstStyle/>
        <a:p>
          <a:endParaRPr lang="en-US"/>
        </a:p>
      </dgm:t>
    </dgm:pt>
    <dgm:pt modelId="{773DD2CD-9C13-46EE-AC32-4C02F58FF0A3}">
      <dgm:prSet/>
      <dgm:spPr/>
      <dgm:t>
        <a:bodyPr/>
        <a:lstStyle/>
        <a:p>
          <a:r>
            <a:rPr lang="en-US" dirty="0" smtClean="0"/>
            <a:t>Melaksanakan undang-undang (</a:t>
          </a:r>
          <a:r>
            <a:rPr lang="en-US" i="1" dirty="0" smtClean="0"/>
            <a:t>rule application). Fungsi yang kedua ini dilaksanakan oleh lembaga eksekutif. Adapun lembaga eksekutif terdiri atas presiden dan seluruh jajarannya. Eksekutif adalah struktur politik yang melaksanakan substansi undang-undang yang telah disahkan oleh lembaga legislatif. </a:t>
          </a:r>
        </a:p>
      </dgm:t>
    </dgm:pt>
    <dgm:pt modelId="{D04EBFAB-6F7A-4B75-A3D8-0C07875F3AA1}" type="parTrans" cxnId="{830533E3-1405-4C76-9832-7AF92EEC43C2}">
      <dgm:prSet/>
      <dgm:spPr/>
      <dgm:t>
        <a:bodyPr/>
        <a:lstStyle/>
        <a:p>
          <a:endParaRPr lang="en-US"/>
        </a:p>
      </dgm:t>
    </dgm:pt>
    <dgm:pt modelId="{F0C8CB8F-3F15-417C-BEDA-6C4BE2C2DA1C}" type="sibTrans" cxnId="{830533E3-1405-4C76-9832-7AF92EEC43C2}">
      <dgm:prSet/>
      <dgm:spPr/>
      <dgm:t>
        <a:bodyPr/>
        <a:lstStyle/>
        <a:p>
          <a:endParaRPr lang="en-US"/>
        </a:p>
      </dgm:t>
    </dgm:pt>
    <dgm:pt modelId="{A3276AA9-4F45-4C8A-881B-E79866EC92D9}">
      <dgm:prSet/>
      <dgm:spPr/>
      <dgm:t>
        <a:bodyPr/>
        <a:lstStyle/>
        <a:p>
          <a:r>
            <a:rPr lang="en-US" dirty="0" smtClean="0"/>
            <a:t>Mengadili pelaksanaan undang-undang (</a:t>
          </a:r>
          <a:r>
            <a:rPr lang="en-US" i="1" dirty="0" smtClean="0"/>
            <a:t>rule adjudication). Fungsi yang ketiga ini dijalankan oleh badan peradilan.</a:t>
          </a:r>
          <a:endParaRPr lang="en-US" dirty="0"/>
        </a:p>
      </dgm:t>
    </dgm:pt>
    <dgm:pt modelId="{1218D78F-FD63-462F-850D-B001256BC48D}" type="parTrans" cxnId="{A1FD1331-543A-405A-BF8C-67B16CFD9DEA}">
      <dgm:prSet/>
      <dgm:spPr/>
      <dgm:t>
        <a:bodyPr/>
        <a:lstStyle/>
        <a:p>
          <a:endParaRPr lang="en-US"/>
        </a:p>
      </dgm:t>
    </dgm:pt>
    <dgm:pt modelId="{EF1C6FA5-49B9-456B-822F-4388882A79BF}" type="sibTrans" cxnId="{A1FD1331-543A-405A-BF8C-67B16CFD9DEA}">
      <dgm:prSet/>
      <dgm:spPr/>
      <dgm:t>
        <a:bodyPr/>
        <a:lstStyle/>
        <a:p>
          <a:endParaRPr lang="en-US"/>
        </a:p>
      </dgm:t>
    </dgm:pt>
    <dgm:pt modelId="{64D06E38-12A0-409B-B155-7F49F4E8D376}" type="pres">
      <dgm:prSet presAssocID="{619D8842-6437-4915-941C-F3A0D866F48D}" presName="Name0" presStyleCnt="0">
        <dgm:presLayoutVars>
          <dgm:dir/>
          <dgm:animLvl val="lvl"/>
          <dgm:resizeHandles val="exact"/>
        </dgm:presLayoutVars>
      </dgm:prSet>
      <dgm:spPr/>
      <dgm:t>
        <a:bodyPr/>
        <a:lstStyle/>
        <a:p>
          <a:endParaRPr lang="en-US"/>
        </a:p>
      </dgm:t>
    </dgm:pt>
    <dgm:pt modelId="{1EA3EC58-613E-46C6-A56A-214228C0F249}" type="pres">
      <dgm:prSet presAssocID="{415441B6-B196-491A-BF5A-B80988F83055}" presName="composite" presStyleCnt="0"/>
      <dgm:spPr/>
    </dgm:pt>
    <dgm:pt modelId="{D3D30AC2-AE69-436F-98CF-378825D96090}" type="pres">
      <dgm:prSet presAssocID="{415441B6-B196-491A-BF5A-B80988F83055}" presName="parTx" presStyleLbl="alignNode1" presStyleIdx="0" presStyleCnt="1">
        <dgm:presLayoutVars>
          <dgm:chMax val="0"/>
          <dgm:chPref val="0"/>
          <dgm:bulletEnabled val="1"/>
        </dgm:presLayoutVars>
      </dgm:prSet>
      <dgm:spPr/>
      <dgm:t>
        <a:bodyPr/>
        <a:lstStyle/>
        <a:p>
          <a:endParaRPr lang="en-US"/>
        </a:p>
      </dgm:t>
    </dgm:pt>
    <dgm:pt modelId="{5DB863EE-51DD-49F2-B6AC-9121F9CF4B67}" type="pres">
      <dgm:prSet presAssocID="{415441B6-B196-491A-BF5A-B80988F83055}" presName="desTx" presStyleLbl="alignAccFollowNode1" presStyleIdx="0" presStyleCnt="1">
        <dgm:presLayoutVars>
          <dgm:bulletEnabled val="1"/>
        </dgm:presLayoutVars>
      </dgm:prSet>
      <dgm:spPr/>
      <dgm:t>
        <a:bodyPr/>
        <a:lstStyle/>
        <a:p>
          <a:endParaRPr lang="en-US"/>
        </a:p>
      </dgm:t>
    </dgm:pt>
  </dgm:ptLst>
  <dgm:cxnLst>
    <dgm:cxn modelId="{8FA4C028-D740-49ED-890D-D000DC04AD1A}" srcId="{619D8842-6437-4915-941C-F3A0D866F48D}" destId="{415441B6-B196-491A-BF5A-B80988F83055}" srcOrd="0" destOrd="0" parTransId="{98B9C778-711C-44FC-ADC0-CAC4924235F6}" sibTransId="{C59920FF-415E-4023-AF84-7297BC978D4C}"/>
    <dgm:cxn modelId="{91B283DA-8262-43B6-B0DB-99560F23A0D2}" srcId="{415441B6-B196-491A-BF5A-B80988F83055}" destId="{45E7F735-B228-4880-95B1-53B2EEB5BA59}" srcOrd="0" destOrd="0" parTransId="{F1AE186C-947C-44D5-8A19-D69225BFC93B}" sibTransId="{3AFEAB74-9791-431D-BB68-F71C6F410764}"/>
    <dgm:cxn modelId="{C6FEE5BC-5A0E-4056-B82A-3386DCD8BC0C}" type="presOf" srcId="{A3276AA9-4F45-4C8A-881B-E79866EC92D9}" destId="{5DB863EE-51DD-49F2-B6AC-9121F9CF4B67}" srcOrd="0" destOrd="2" presId="urn:microsoft.com/office/officeart/2005/8/layout/hList1"/>
    <dgm:cxn modelId="{A1FD1331-543A-405A-BF8C-67B16CFD9DEA}" srcId="{415441B6-B196-491A-BF5A-B80988F83055}" destId="{A3276AA9-4F45-4C8A-881B-E79866EC92D9}" srcOrd="2" destOrd="0" parTransId="{1218D78F-FD63-462F-850D-B001256BC48D}" sibTransId="{EF1C6FA5-49B9-456B-822F-4388882A79BF}"/>
    <dgm:cxn modelId="{830533E3-1405-4C76-9832-7AF92EEC43C2}" srcId="{415441B6-B196-491A-BF5A-B80988F83055}" destId="{773DD2CD-9C13-46EE-AC32-4C02F58FF0A3}" srcOrd="1" destOrd="0" parTransId="{D04EBFAB-6F7A-4B75-A3D8-0C07875F3AA1}" sibTransId="{F0C8CB8F-3F15-417C-BEDA-6C4BE2C2DA1C}"/>
    <dgm:cxn modelId="{0741BCB6-9326-406A-B7C3-31038015722D}" type="presOf" srcId="{45E7F735-B228-4880-95B1-53B2EEB5BA59}" destId="{5DB863EE-51DD-49F2-B6AC-9121F9CF4B67}" srcOrd="0" destOrd="0" presId="urn:microsoft.com/office/officeart/2005/8/layout/hList1"/>
    <dgm:cxn modelId="{3A9F3E27-D7D6-4A1D-81B9-5E9200C13F34}" type="presOf" srcId="{619D8842-6437-4915-941C-F3A0D866F48D}" destId="{64D06E38-12A0-409B-B155-7F49F4E8D376}" srcOrd="0" destOrd="0" presId="urn:microsoft.com/office/officeart/2005/8/layout/hList1"/>
    <dgm:cxn modelId="{21AFF858-688A-47A3-BEB4-7544759EFDC8}" type="presOf" srcId="{415441B6-B196-491A-BF5A-B80988F83055}" destId="{D3D30AC2-AE69-436F-98CF-378825D96090}" srcOrd="0" destOrd="0" presId="urn:microsoft.com/office/officeart/2005/8/layout/hList1"/>
    <dgm:cxn modelId="{EEBE79AB-EB91-4E71-91BB-153CD308A599}" type="presOf" srcId="{773DD2CD-9C13-46EE-AC32-4C02F58FF0A3}" destId="{5DB863EE-51DD-49F2-B6AC-9121F9CF4B67}" srcOrd="0" destOrd="1" presId="urn:microsoft.com/office/officeart/2005/8/layout/hList1"/>
    <dgm:cxn modelId="{0B0026DA-F598-4911-9DBA-EF731983DCC7}" type="presParOf" srcId="{64D06E38-12A0-409B-B155-7F49F4E8D376}" destId="{1EA3EC58-613E-46C6-A56A-214228C0F249}" srcOrd="0" destOrd="0" presId="urn:microsoft.com/office/officeart/2005/8/layout/hList1"/>
    <dgm:cxn modelId="{30AD351F-E75C-47F5-9597-A4156DDF484A}" type="presParOf" srcId="{1EA3EC58-613E-46C6-A56A-214228C0F249}" destId="{D3D30AC2-AE69-436F-98CF-378825D96090}" srcOrd="0" destOrd="0" presId="urn:microsoft.com/office/officeart/2005/8/layout/hList1"/>
    <dgm:cxn modelId="{71450D7C-059A-484B-9824-1AE968A1BD13}" type="presParOf" srcId="{1EA3EC58-613E-46C6-A56A-214228C0F249}" destId="{5DB863EE-51DD-49F2-B6AC-9121F9CF4B6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30AC2-AE69-436F-98CF-378825D96090}">
      <dsp:nvSpPr>
        <dsp:cNvPr id="0" name=""/>
        <dsp:cNvSpPr/>
      </dsp:nvSpPr>
      <dsp:spPr>
        <a:xfrm>
          <a:off x="0" y="63455"/>
          <a:ext cx="7992888" cy="6912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id-ID" sz="2600" b="1" kern="1200" dirty="0" smtClean="0"/>
            <a:t>Fungsi </a:t>
          </a:r>
          <a:r>
            <a:rPr lang="en-US" sz="2600" b="1" kern="1200" dirty="0" smtClean="0"/>
            <a:t>Suprastruktur Politik</a:t>
          </a:r>
          <a:endParaRPr lang="en-US" sz="2600" kern="1200" dirty="0"/>
        </a:p>
      </dsp:txBody>
      <dsp:txXfrm>
        <a:off x="0" y="63455"/>
        <a:ext cx="7992888" cy="691200"/>
      </dsp:txXfrm>
    </dsp:sp>
    <dsp:sp modelId="{5DB863EE-51DD-49F2-B6AC-9121F9CF4B67}">
      <dsp:nvSpPr>
        <dsp:cNvPr id="0" name=""/>
        <dsp:cNvSpPr/>
      </dsp:nvSpPr>
      <dsp:spPr>
        <a:xfrm>
          <a:off x="0" y="754655"/>
          <a:ext cx="7992888" cy="415044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Membuat undang-undang (</a:t>
          </a:r>
          <a:r>
            <a:rPr lang="en-US" sz="2400" i="1" kern="1200" dirty="0" smtClean="0"/>
            <a:t>rule making). Kewenangan membuat peraturan perundang-undangan dijalankan oleh lembaga legislatif. </a:t>
          </a:r>
          <a:endParaRPr lang="en-US" sz="2400" kern="1200" dirty="0"/>
        </a:p>
        <a:p>
          <a:pPr marL="228600" lvl="1" indent="-228600" algn="l" defTabSz="1066800">
            <a:lnSpc>
              <a:spcPct val="90000"/>
            </a:lnSpc>
            <a:spcBef>
              <a:spcPct val="0"/>
            </a:spcBef>
            <a:spcAft>
              <a:spcPct val="15000"/>
            </a:spcAft>
            <a:buChar char="••"/>
          </a:pPr>
          <a:r>
            <a:rPr lang="en-US" sz="2400" kern="1200" dirty="0" smtClean="0"/>
            <a:t>Melaksanakan undang-undang (</a:t>
          </a:r>
          <a:r>
            <a:rPr lang="en-US" sz="2400" i="1" kern="1200" dirty="0" smtClean="0"/>
            <a:t>rule application). Fungsi yang kedua ini dilaksanakan oleh lembaga eksekutif. Adapun lembaga eksekutif terdiri atas presiden dan seluruh jajarannya. Eksekutif adalah struktur politik yang melaksanakan substansi undang-undang yang telah disahkan oleh lembaga legislatif. </a:t>
          </a:r>
        </a:p>
        <a:p>
          <a:pPr marL="228600" lvl="1" indent="-228600" algn="l" defTabSz="1066800">
            <a:lnSpc>
              <a:spcPct val="90000"/>
            </a:lnSpc>
            <a:spcBef>
              <a:spcPct val="0"/>
            </a:spcBef>
            <a:spcAft>
              <a:spcPct val="15000"/>
            </a:spcAft>
            <a:buChar char="••"/>
          </a:pPr>
          <a:r>
            <a:rPr lang="en-US" sz="2400" kern="1200" dirty="0" smtClean="0"/>
            <a:t>Mengadili pelaksanaan undang-undang (</a:t>
          </a:r>
          <a:r>
            <a:rPr lang="en-US" sz="2400" i="1" kern="1200" dirty="0" smtClean="0"/>
            <a:t>rule adjudication). Fungsi yang ketiga ini dijalankan oleh badan peradilan.</a:t>
          </a:r>
          <a:endParaRPr lang="en-US" sz="2400" kern="1200" dirty="0"/>
        </a:p>
      </dsp:txBody>
      <dsp:txXfrm>
        <a:off x="0" y="754655"/>
        <a:ext cx="7992888" cy="41504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D966782-D727-43DB-BA09-3FE07C7D7ABF}" type="datetimeFigureOut">
              <a:rPr lang="en-US" smtClean="0"/>
              <a:pPr/>
              <a:t>11/2/2020</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5AA5DEC3-E518-4FD5-AA14-E98F4AF8A541}" type="slidenum">
              <a:rPr lang="en-US" smtClean="0"/>
              <a:pPr/>
              <a:t>‹#›</a:t>
            </a:fld>
            <a:endParaRPr lang="en-US"/>
          </a:p>
        </p:txBody>
      </p:sp>
    </p:spTree>
    <p:extLst>
      <p:ext uri="{BB962C8B-B14F-4D97-AF65-F5344CB8AC3E}">
        <p14:creationId xmlns:p14="http://schemas.microsoft.com/office/powerpoint/2010/main" val="248996517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4438870-BDAA-4C91-8542-2A99AA9D4B0B}" type="datetimeFigureOut">
              <a:rPr lang="en-US" smtClean="0"/>
              <a:pPr/>
              <a:t>11/2/2020</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2B09F839-BBF8-4656-8E6E-BF8AA06B2496}" type="slidenum">
              <a:rPr lang="en-US" smtClean="0"/>
              <a:pPr/>
              <a:t>‹#›</a:t>
            </a:fld>
            <a:endParaRPr lang="en-US"/>
          </a:p>
        </p:txBody>
      </p:sp>
    </p:spTree>
    <p:extLst>
      <p:ext uri="{BB962C8B-B14F-4D97-AF65-F5344CB8AC3E}">
        <p14:creationId xmlns:p14="http://schemas.microsoft.com/office/powerpoint/2010/main" val="149182598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CBFAEB-5A7F-43A3-8856-217AA93D4E0E}" type="datetime1">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CFBCD-A970-4170-8755-5A6954299AE0}" type="datetime1">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3FD3F-987C-4EE7-93F8-F3B9EE90480E}" type="datetime1">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74578-B163-4F4E-994E-043DCA09937F}" type="datetime1">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C148E-CDE0-4431-A2B4-6E0D7C8FDACF}" type="datetime1">
              <a:rPr lang="en-US" smtClean="0"/>
              <a:pPr/>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B2938-7A9C-4E7B-ACD7-537DDAAF3F79}" type="datetime1">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17073D-784B-4653-941D-353B46581866}" type="datetime1">
              <a:rPr lang="en-US" smtClean="0"/>
              <a:pPr/>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242393-958B-4345-9DB9-0BFE18B35760}" type="datetime1">
              <a:rPr lang="en-US" smtClean="0"/>
              <a:pPr/>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718F1-F463-406E-8B11-8B9A2EB2D036}" type="datetime1">
              <a:rPr lang="en-US" smtClean="0"/>
              <a:pPr/>
              <a:t>11/2/2020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40938-7AA2-4C6A-92F0-35A3C95209FE}" type="datetime1">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0597E3-7F77-433B-81FC-B199DE7EA904}" type="datetime1">
              <a:rPr lang="en-US" smtClean="0"/>
              <a:pPr/>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B8A58-2B17-4012-AD60-704DC5420BD5}" type="datetime1">
              <a:rPr lang="en-US" smtClean="0"/>
              <a:pPr/>
              <a:t>11/2/2020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0C998-1D1A-4454-8366-F886B54876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4788024" y="2852936"/>
            <a:ext cx="2952328" cy="2448272"/>
          </a:xfrm>
        </p:spPr>
        <p:txBody>
          <a:bodyPr>
            <a:normAutofit/>
          </a:bodyPr>
          <a:lstStyle/>
          <a:p>
            <a:r>
              <a:rPr lang="en-ID" sz="1800" b="1" dirty="0" smtClean="0">
                <a:latin typeface="+mn-lt"/>
              </a:rPr>
              <a:t>untuk SM</a:t>
            </a:r>
            <a:r>
              <a:rPr lang="id-ID" sz="1800" b="1" dirty="0" smtClean="0">
                <a:latin typeface="+mn-lt"/>
              </a:rPr>
              <a:t>K</a:t>
            </a:r>
            <a:r>
              <a:rPr lang="en-ID" sz="1800" b="1" dirty="0" smtClean="0">
                <a:latin typeface="+mn-lt"/>
              </a:rPr>
              <a:t>/MA</a:t>
            </a:r>
            <a:r>
              <a:rPr lang="id-ID" sz="1800" b="1" dirty="0" smtClean="0">
                <a:latin typeface="+mn-lt"/>
              </a:rPr>
              <a:t>K</a:t>
            </a:r>
            <a:r>
              <a:rPr lang="en-ID" sz="1800" b="1" dirty="0" smtClean="0">
                <a:latin typeface="+mn-lt"/>
              </a:rPr>
              <a:t/>
            </a:r>
            <a:br>
              <a:rPr lang="en-ID" sz="1800" b="1" dirty="0" smtClean="0">
                <a:latin typeface="+mn-lt"/>
              </a:rPr>
            </a:br>
            <a:r>
              <a:rPr lang="en-ID" sz="1800" b="1" dirty="0" smtClean="0">
                <a:latin typeface="+mn-lt"/>
              </a:rPr>
              <a:t>Kelas X</a:t>
            </a:r>
            <a:r>
              <a:rPr lang="id-ID" sz="1800" b="1" dirty="0" smtClean="0">
                <a:latin typeface="+mn-lt"/>
              </a:rPr>
              <a:t> Semester 1</a:t>
            </a:r>
            <a:r>
              <a:rPr lang="en-ID" sz="1800" b="1" dirty="0" smtClean="0">
                <a:latin typeface="+mn-lt"/>
              </a:rPr>
              <a:t/>
            </a:r>
            <a:br>
              <a:rPr lang="en-ID" sz="1800" b="1" dirty="0" smtClean="0">
                <a:latin typeface="+mn-lt"/>
              </a:rPr>
            </a:br>
            <a:r>
              <a:rPr lang="en-ID" sz="1800" b="1" dirty="0" smtClean="0">
                <a:latin typeface="+mn-lt"/>
              </a:rPr>
              <a:t>GURU PENGAJAR:</a:t>
            </a:r>
            <a:r>
              <a:rPr lang="en-ID" sz="1800" b="1" dirty="0" smtClean="0">
                <a:latin typeface="+mn-lt"/>
              </a:rPr>
              <a:t/>
            </a:r>
            <a:br>
              <a:rPr lang="en-ID" sz="1800" b="1" dirty="0" smtClean="0">
                <a:latin typeface="+mn-lt"/>
              </a:rPr>
            </a:br>
            <a:r>
              <a:rPr lang="en-ID" sz="1800" b="1" dirty="0" smtClean="0">
                <a:latin typeface="+mn-lt"/>
              </a:rPr>
              <a:t/>
            </a:r>
            <a:br>
              <a:rPr lang="en-ID" sz="1800" b="1" dirty="0" smtClean="0">
                <a:latin typeface="+mn-lt"/>
              </a:rPr>
            </a:br>
            <a:r>
              <a:rPr lang="en-US" sz="1800" dirty="0" smtClean="0"/>
              <a:t>SAMSUDIN, </a:t>
            </a:r>
            <a:r>
              <a:rPr lang="en-US" sz="1800" dirty="0" err="1" smtClean="0"/>
              <a:t>S.Pd</a:t>
            </a:r>
            <a:endParaRPr lang="en-US" sz="1800" b="1" dirty="0">
              <a:latin typeface="+mn-lt"/>
            </a:endParaRPr>
          </a:p>
        </p:txBody>
      </p:sp>
      <p:sp>
        <p:nvSpPr>
          <p:cNvPr id="7" name="Rectangle 6"/>
          <p:cNvSpPr/>
          <p:nvPr/>
        </p:nvSpPr>
        <p:spPr>
          <a:xfrm>
            <a:off x="4572000" y="908720"/>
            <a:ext cx="3600400" cy="2062103"/>
          </a:xfrm>
          <a:prstGeom prst="rect">
            <a:avLst/>
          </a:prstGeom>
        </p:spPr>
        <p:txBody>
          <a:bodyPr wrap="square">
            <a:spAutoFit/>
          </a:bodyPr>
          <a:lstStyle/>
          <a:p>
            <a:pPr algn="ctr"/>
            <a:r>
              <a:rPr lang="en-ID" sz="3200" b="1" dirty="0" err="1" smtClean="0">
                <a:latin typeface="Comic Sans MS" pitchFamily="66" charset="0"/>
              </a:rPr>
              <a:t>Pendidikan</a:t>
            </a:r>
            <a:r>
              <a:rPr lang="en-ID" sz="3200" b="1" dirty="0" smtClean="0">
                <a:latin typeface="Comic Sans MS" pitchFamily="66" charset="0"/>
              </a:rPr>
              <a:t> </a:t>
            </a:r>
            <a:r>
              <a:rPr lang="en-ID" sz="3200" b="1" dirty="0" smtClean="0">
                <a:latin typeface="Comic Sans MS" pitchFamily="66" charset="0"/>
              </a:rPr>
              <a:t>Pancasila dan Kewarganegaraan</a:t>
            </a:r>
          </a:p>
          <a:p>
            <a:pPr algn="ctr"/>
            <a:endParaRPr lang="en-US" sz="3200" dirty="0">
              <a:latin typeface="Comic Sans MS" pitchFamily="66" charset="0"/>
            </a:endParaRPr>
          </a:p>
        </p:txBody>
      </p:sp>
      <p:pic>
        <p:nvPicPr>
          <p:cNvPr id="2051" name="Picture 3" descr="D:\PPT Sigit\Cover PR PPKn XA SMK copy.tif"/>
          <p:cNvPicPr>
            <a:picLocks noChangeAspect="1" noChangeArrowheads="1"/>
          </p:cNvPicPr>
          <p:nvPr/>
        </p:nvPicPr>
        <p:blipFill>
          <a:blip r:embed="rId4" cstate="print"/>
          <a:srcRect/>
          <a:stretch>
            <a:fillRect/>
          </a:stretch>
        </p:blipFill>
        <p:spPr bwMode="auto">
          <a:xfrm>
            <a:off x="1119561" y="836712"/>
            <a:ext cx="3452438" cy="5040560"/>
          </a:xfrm>
          <a:prstGeom prst="rect">
            <a:avLst/>
          </a:prstGeom>
          <a:noFill/>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8192" y="4653136"/>
            <a:ext cx="3672408" cy="1296144"/>
          </a:xfrm>
        </p:spPr>
        <p:txBody>
          <a:bodyPr>
            <a:normAutofit/>
          </a:bodyPr>
          <a:lstStyle/>
          <a:p>
            <a:r>
              <a:rPr lang="id-ID" sz="3600" b="1" dirty="0" smtClean="0">
                <a:solidFill>
                  <a:schemeClr val="accent6">
                    <a:lumMod val="20000"/>
                    <a:lumOff val="80000"/>
                  </a:schemeClr>
                </a:solidFill>
              </a:rPr>
              <a:t/>
            </a:r>
            <a:br>
              <a:rPr lang="id-ID" sz="3600" b="1" dirty="0" smtClean="0">
                <a:solidFill>
                  <a:schemeClr val="accent6">
                    <a:lumMod val="20000"/>
                    <a:lumOff val="80000"/>
                  </a:schemeClr>
                </a:solidFill>
              </a:rPr>
            </a:br>
            <a:r>
              <a:rPr lang="en-US" sz="3600" b="1" dirty="0" smtClean="0">
                <a:solidFill>
                  <a:schemeClr val="accent6">
                    <a:lumMod val="20000"/>
                    <a:lumOff val="80000"/>
                  </a:schemeClr>
                </a:solidFill>
              </a:rPr>
              <a:t>PRTEMUAN KE -1</a:t>
            </a:r>
            <a:endParaRPr lang="en-US" sz="3600" b="1" dirty="0">
              <a:solidFill>
                <a:schemeClr val="accent6">
                  <a:lumMod val="20000"/>
                  <a:lumOff val="80000"/>
                </a:schemeClr>
              </a:solidFill>
            </a:endParaRPr>
          </a:p>
        </p:txBody>
      </p:sp>
      <p:sp>
        <p:nvSpPr>
          <p:cNvPr id="3" name="Title 1"/>
          <p:cNvSpPr txBox="1">
            <a:spLocks/>
          </p:cNvSpPr>
          <p:nvPr/>
        </p:nvSpPr>
        <p:spPr>
          <a:xfrm>
            <a:off x="838200" y="2282825"/>
            <a:ext cx="7772400" cy="216267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solidFill>
                  <a:srgbClr val="FFFF00"/>
                </a:solidFill>
              </a:rPr>
              <a:t>BAB V</a:t>
            </a:r>
            <a:br>
              <a:rPr lang="id-ID" b="1" dirty="0" smtClean="0">
                <a:solidFill>
                  <a:srgbClr val="FFFF00"/>
                </a:solidFill>
              </a:rPr>
            </a:br>
            <a:r>
              <a:rPr lang="en-US" b="1" dirty="0" err="1" smtClean="0">
                <a:solidFill>
                  <a:srgbClr val="FFFF00"/>
                </a:solidFill>
              </a:rPr>
              <a:t>Sistem</a:t>
            </a:r>
            <a:r>
              <a:rPr lang="en-US" b="1" dirty="0" smtClean="0">
                <a:solidFill>
                  <a:srgbClr val="FFFF00"/>
                </a:solidFill>
              </a:rPr>
              <a:t> </a:t>
            </a:r>
            <a:r>
              <a:rPr lang="en-US" b="1" dirty="0" err="1" smtClean="0">
                <a:solidFill>
                  <a:srgbClr val="FFFF00"/>
                </a:solidFill>
              </a:rPr>
              <a:t>Politik</a:t>
            </a:r>
            <a:r>
              <a:rPr lang="en-US" b="1" dirty="0" smtClean="0">
                <a:solidFill>
                  <a:srgbClr val="FFFF00"/>
                </a:solidFill>
              </a:rPr>
              <a:t> Indonesia</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130622"/>
            <a:ext cx="3682752" cy="994122"/>
          </a:xfrm>
        </p:spPr>
        <p:txBody>
          <a:bodyPr>
            <a:normAutofit fontScale="90000"/>
          </a:bodyPr>
          <a:lstStyle/>
          <a:p>
            <a:r>
              <a:rPr lang="en-ID" b="1" i="1" dirty="0" smtClean="0"/>
              <a:t>Tujuan Pembelajaran </a:t>
            </a:r>
            <a:endParaRPr lang="en-US" b="1" i="1" dirty="0"/>
          </a:p>
        </p:txBody>
      </p:sp>
      <p:sp>
        <p:nvSpPr>
          <p:cNvPr id="4" name="Teardrop 3"/>
          <p:cNvSpPr/>
          <p:nvPr/>
        </p:nvSpPr>
        <p:spPr>
          <a:xfrm>
            <a:off x="35496" y="1196752"/>
            <a:ext cx="8100392" cy="5544616"/>
          </a:xfrm>
          <a:prstGeom prst="teardrop">
            <a:avLst/>
          </a:prstGeom>
          <a:ln w="76200"/>
        </p:spPr>
        <p:style>
          <a:lnRef idx="2">
            <a:schemeClr val="accent2"/>
          </a:lnRef>
          <a:fillRef idx="1">
            <a:schemeClr val="lt1"/>
          </a:fillRef>
          <a:effectRef idx="0">
            <a:schemeClr val="accent2"/>
          </a:effectRef>
          <a:fontRef idx="minor">
            <a:schemeClr val="dk1"/>
          </a:fontRef>
        </p:style>
        <p:txBody>
          <a:bodyPr rtlCol="0" anchor="ctr"/>
          <a:lstStyle/>
          <a:p>
            <a:pPr marL="342900" indent="-342900">
              <a:buFont typeface="+mj-lt"/>
              <a:buAutoNum type="arabicPeriod"/>
            </a:pPr>
            <a:r>
              <a:rPr lang="en-US" sz="1600" dirty="0" smtClean="0"/>
              <a:t>Setelah mempelajari materi hakikat bangsa dan negara, peserta didik dapat menjelaskan pengertian, sifat hakikat, unsurunsur pembentuk, serta fungsi dan tujuan bangsa dan negara dengan tepat. </a:t>
            </a:r>
            <a:endParaRPr lang="id-ID" sz="1600" dirty="0" smtClean="0"/>
          </a:p>
          <a:p>
            <a:pPr marL="342900" indent="-342900">
              <a:buFont typeface="+mj-lt"/>
              <a:buAutoNum type="arabicPeriod"/>
            </a:pPr>
            <a:r>
              <a:rPr lang="en-US" sz="1600" dirty="0" smtClean="0"/>
              <a:t>Setelah mempelajari materi Negara Kesatuan Republik Indonesia (NKRI), peserta didik mampu menguraikan pengertian, fungsi, dan tujuan NKRI dengan benar. </a:t>
            </a:r>
            <a:endParaRPr lang="id-ID" sz="1600" dirty="0" smtClean="0"/>
          </a:p>
          <a:p>
            <a:pPr marL="342900" indent="-342900">
              <a:buFont typeface="+mj-lt"/>
              <a:buAutoNum type="arabicPeriod"/>
            </a:pPr>
            <a:r>
              <a:rPr lang="en-US" sz="1600" dirty="0" smtClean="0"/>
              <a:t>Setelah memperhatikan contoh bentuk sikap semangat kebangsaan, cinta tanah air, dan patriotisme, peserta didik dapat membiasakan sikap semangat kebangsaan, cinta tanah air, dan patriotisme dengan baik. </a:t>
            </a:r>
            <a:endParaRPr lang="id-ID" sz="1600" dirty="0" smtClean="0"/>
          </a:p>
          <a:p>
            <a:pPr marL="342900" indent="-342900">
              <a:buFont typeface="+mj-lt"/>
              <a:buAutoNum type="arabicPeriod"/>
            </a:pPr>
            <a:r>
              <a:rPr lang="en-US" sz="1600" dirty="0" smtClean="0"/>
              <a:t>Setelah mempelajari materi hakikat bangsa dan negara, peserta didik mampu bersyukur atas rahmat Tuhan Yang Maha Esa berupa kemerdekaan Negara Kesatuan Republik Indonesia dengan baik.</a:t>
            </a:r>
          </a:p>
        </p:txBody>
      </p:sp>
      <p:sp>
        <p:nvSpPr>
          <p:cNvPr id="6" name="Folded Corner 5"/>
          <p:cNvSpPr/>
          <p:nvPr/>
        </p:nvSpPr>
        <p:spPr>
          <a:xfrm>
            <a:off x="5724128" y="0"/>
            <a:ext cx="2088232" cy="1556792"/>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hlinkClick r:id="rId3" action="ppaction://hlinksldjump"/>
              </a:rPr>
              <a:t>A. </a:t>
            </a:r>
            <a:r>
              <a:rPr lang="en-US" dirty="0" smtClean="0">
                <a:solidFill>
                  <a:schemeClr val="tx1">
                    <a:tint val="75000"/>
                  </a:schemeClr>
                </a:solidFill>
                <a:hlinkClick r:id="rId3" action="ppaction://hlinksldjump"/>
              </a:rPr>
              <a:t>Suprastruktur dan Infrastruktur Politik</a:t>
            </a:r>
            <a:endParaRPr lang="id-ID" dirty="0" smtClean="0">
              <a:solidFill>
                <a:schemeClr val="tx1">
                  <a:tint val="75000"/>
                </a:schemeClr>
              </a:solidFill>
            </a:endParaRPr>
          </a:p>
        </p:txBody>
      </p:sp>
      <p:sp>
        <p:nvSpPr>
          <p:cNvPr id="7" name="Folded Corner 6"/>
          <p:cNvSpPr/>
          <p:nvPr/>
        </p:nvSpPr>
        <p:spPr>
          <a:xfrm>
            <a:off x="6876256" y="2132856"/>
            <a:ext cx="2088232" cy="1512168"/>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en-US" dirty="0" smtClean="0">
              <a:hlinkClick r:id="" action="ppaction://noaction"/>
            </a:endParaRPr>
          </a:p>
          <a:p>
            <a:pPr lvl="0" algn="ctr"/>
            <a:r>
              <a:rPr lang="en-US" dirty="0" smtClean="0">
                <a:hlinkClick r:id="" action="ppaction://noaction"/>
              </a:rPr>
              <a:t>B. </a:t>
            </a:r>
            <a:r>
              <a:rPr lang="en-US" dirty="0" smtClean="0">
                <a:solidFill>
                  <a:schemeClr val="tx1">
                    <a:tint val="75000"/>
                  </a:schemeClr>
                </a:solidFill>
                <a:hlinkClick r:id="" action="ppaction://noaction"/>
              </a:rPr>
              <a:t>Perbedaan Sistem Politik di Berbagai Negara</a:t>
            </a:r>
            <a:endParaRPr lang="id-ID" dirty="0" smtClean="0">
              <a:solidFill>
                <a:schemeClr val="tx1">
                  <a:tint val="75000"/>
                </a:schemeClr>
              </a:solidFill>
            </a:endParaRPr>
          </a:p>
        </p:txBody>
      </p:sp>
      <p:sp>
        <p:nvSpPr>
          <p:cNvPr id="10" name="Folded Corner 9"/>
          <p:cNvSpPr/>
          <p:nvPr/>
        </p:nvSpPr>
        <p:spPr>
          <a:xfrm>
            <a:off x="7055768" y="4581128"/>
            <a:ext cx="2088232" cy="1512168"/>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endParaRPr lang="en-US" dirty="0" smtClean="0">
              <a:hlinkClick r:id="" action="ppaction://noaction"/>
            </a:endParaRPr>
          </a:p>
          <a:p>
            <a:pPr lvl="0" algn="ctr"/>
            <a:r>
              <a:rPr lang="id-ID" dirty="0" smtClean="0">
                <a:hlinkClick r:id="" action="ppaction://noaction"/>
              </a:rPr>
              <a:t>C</a:t>
            </a:r>
            <a:r>
              <a:rPr lang="en-US" dirty="0" smtClean="0">
                <a:hlinkClick r:id="" action="ppaction://noaction"/>
              </a:rPr>
              <a:t>. </a:t>
            </a:r>
            <a:r>
              <a:rPr lang="id-ID" dirty="0" smtClean="0">
                <a:solidFill>
                  <a:schemeClr val="tx1">
                    <a:tint val="75000"/>
                  </a:schemeClr>
                </a:solidFill>
                <a:hlinkClick r:id="" action="ppaction://noaction"/>
              </a:rPr>
              <a:t>Partisipasi dalam Sistem Politik</a:t>
            </a:r>
            <a:endParaRPr lang="id-ID" dirty="0" smtClean="0">
              <a:solidFill>
                <a:schemeClr val="tx1">
                  <a:tint val="75000"/>
                </a:schemeClr>
              </a:solidFill>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54" presetClass="entr" presetSubtype="0" ac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ppt_w*0.05"/>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anim calcmode="lin" valueType="num">
                                      <p:cBhvr>
                                        <p:cTn id="13" dur="1000" fill="hold"/>
                                        <p:tgtEl>
                                          <p:spTgt spid="4"/>
                                        </p:tgtEl>
                                        <p:attrNameLst>
                                          <p:attrName>ppt_x</p:attrName>
                                        </p:attrNameLst>
                                      </p:cBhvr>
                                      <p:tavLst>
                                        <p:tav tm="0">
                                          <p:val>
                                            <p:strVal val="#ppt_x-.2"/>
                                          </p:val>
                                        </p:tav>
                                        <p:tav tm="100000">
                                          <p:val>
                                            <p:strVal val="#ppt_x"/>
                                          </p:val>
                                        </p:tav>
                                      </p:tavLst>
                                    </p:anim>
                                    <p:anim calcmode="lin" valueType="num">
                                      <p:cBhvr>
                                        <p:cTn id="14" dur="1000" fill="hold"/>
                                        <p:tgtEl>
                                          <p:spTgt spid="4"/>
                                        </p:tgtEl>
                                        <p:attrNameLst>
                                          <p:attrName>ppt_y</p:attrName>
                                        </p:attrNameLst>
                                      </p:cBhvr>
                                      <p:tavLst>
                                        <p:tav tm="0">
                                          <p:val>
                                            <p:strVal val="#ppt_y"/>
                                          </p:val>
                                        </p:tav>
                                        <p:tav tm="100000">
                                          <p:val>
                                            <p:strVal val="#ppt_y"/>
                                          </p:val>
                                        </p:tav>
                                      </p:tavLst>
                                    </p:anim>
                                    <p:animEffect transition="in" filter="fade">
                                      <p:cBhvr>
                                        <p:cTn id="15" dur="1000"/>
                                        <p:tgtEl>
                                          <p:spTgt spid="4"/>
                                        </p:tgtEl>
                                      </p:cBhvr>
                                    </p:animEffect>
                                  </p:childTnLst>
                                </p:cTn>
                              </p:par>
                            </p:childTnLst>
                          </p:cTn>
                        </p:par>
                        <p:par>
                          <p:cTn id="16" fill="hold">
                            <p:stCondLst>
                              <p:cond delay="1500"/>
                            </p:stCondLst>
                            <p:childTnLst>
                              <p:par>
                                <p:cTn id="17" presetID="3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style.rotation</p:attrName>
                                        </p:attrNameLst>
                                      </p:cBhvr>
                                      <p:tavLst>
                                        <p:tav tm="0">
                                          <p:val>
                                            <p:fltVal val="720"/>
                                          </p:val>
                                        </p:tav>
                                        <p:tav tm="100000">
                                          <p:val>
                                            <p:fltVal val="0"/>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ppt_w</p:attrName>
                                        </p:attrNameLst>
                                      </p:cBhvr>
                                      <p:tavLst>
                                        <p:tav tm="0">
                                          <p:val>
                                            <p:fltVal val="0"/>
                                          </p:val>
                                        </p:tav>
                                        <p:tav tm="100000">
                                          <p:val>
                                            <p:strVal val="#ppt_w"/>
                                          </p:val>
                                        </p:tav>
                                      </p:tavLst>
                                    </p:anim>
                                  </p:childTnLst>
                                </p:cTn>
                              </p:par>
                            </p:childTnLst>
                          </p:cTn>
                        </p:par>
                        <p:par>
                          <p:cTn id="23" fill="hold">
                            <p:stCondLst>
                              <p:cond delay="2500"/>
                            </p:stCondLst>
                            <p:childTnLst>
                              <p:par>
                                <p:cTn id="24" presetID="35"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style.rotation</p:attrName>
                                        </p:attrNameLst>
                                      </p:cBhvr>
                                      <p:tavLst>
                                        <p:tav tm="0">
                                          <p:val>
                                            <p:fltVal val="720"/>
                                          </p:val>
                                        </p:tav>
                                        <p:tav tm="100000">
                                          <p:val>
                                            <p:fltVal val="0"/>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ppt_w</p:attrName>
                                        </p:attrNameLst>
                                      </p:cBhvr>
                                      <p:tavLst>
                                        <p:tav tm="0">
                                          <p:val>
                                            <p:fltVal val="0"/>
                                          </p:val>
                                        </p:tav>
                                        <p:tav tm="100000">
                                          <p:val>
                                            <p:strVal val="#ppt_w"/>
                                          </p:val>
                                        </p:tav>
                                      </p:tavLst>
                                    </p:anim>
                                  </p:childTnLst>
                                </p:cTn>
                              </p:par>
                            </p:childTnLst>
                          </p:cTn>
                        </p:par>
                        <p:par>
                          <p:cTn id="30" fill="hold">
                            <p:stCondLst>
                              <p:cond delay="3500"/>
                            </p:stCondLst>
                            <p:childTnLst>
                              <p:par>
                                <p:cTn id="31" presetID="35" presetClass="entr" presetSubtype="0"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style.rotation</p:attrName>
                                        </p:attrNameLst>
                                      </p:cBhvr>
                                      <p:tavLst>
                                        <p:tav tm="0">
                                          <p:val>
                                            <p:fltVal val="720"/>
                                          </p:val>
                                        </p:tav>
                                        <p:tav tm="100000">
                                          <p:val>
                                            <p:fltVal val="0"/>
                                          </p:val>
                                        </p:tav>
                                      </p:tavLst>
                                    </p:anim>
                                    <p:anim calcmode="lin" valueType="num">
                                      <p:cBhvr>
                                        <p:cTn id="35" dur="1000" fill="hold"/>
                                        <p:tgtEl>
                                          <p:spTgt spid="10"/>
                                        </p:tgtEl>
                                        <p:attrNameLst>
                                          <p:attrName>ppt_h</p:attrName>
                                        </p:attrNameLst>
                                      </p:cBhvr>
                                      <p:tavLst>
                                        <p:tav tm="0">
                                          <p:val>
                                            <p:fltVal val="0"/>
                                          </p:val>
                                        </p:tav>
                                        <p:tav tm="100000">
                                          <p:val>
                                            <p:strVal val="#ppt_h"/>
                                          </p:val>
                                        </p:tav>
                                      </p:tavLst>
                                    </p:anim>
                                    <p:anim calcmode="lin" valueType="num">
                                      <p:cBhvr>
                                        <p:cTn id="36" dur="1000" fill="hold"/>
                                        <p:tgtEl>
                                          <p:spTgt spid="1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5000" b="-25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3573016"/>
            <a:ext cx="8424936" cy="3284984"/>
          </a:xfrm>
        </p:spPr>
        <p:txBody>
          <a:bodyPr>
            <a:noAutofit/>
          </a:bodyPr>
          <a:lstStyle/>
          <a:p>
            <a:pPr algn="just"/>
            <a:r>
              <a:rPr lang="en-US" sz="2200" dirty="0" smtClean="0">
                <a:solidFill>
                  <a:srgbClr val="FF0000"/>
                </a:solidFill>
              </a:rPr>
              <a:t>Pada 17 April 2019, Indonesia melaksanakan pemilihan umum yang kesebelas. Pada pemilu yang kesebelas ini, warga negara Indonesia yang sudah mempunyai hak pilih diharuskan memilih presiden dan wakil presiden, Dewan Perwakilan Rakyat (DPR), Dewan Perwakilan Daerah (DPD), Dewan Perwakilan Rakyat Daerah (DPRD) provinsi, dan Dewan Perwakilan Rakyat Daerah (DPRD) kabupaten/kota. Tahukah Anda, dalam sistem politik Indonesia, presiden dan wakil presiden serta lembaga-lembaga negara yang dipilih secara langsung dalam pemilu tersebut termasuk dalam suprastruktur politik? </a:t>
            </a:r>
            <a:endParaRPr lang="en-US" sz="2200" dirty="0">
              <a:solidFill>
                <a:srgbClr val="FF0000"/>
              </a:solidFill>
            </a:endParaRPr>
          </a:p>
        </p:txBody>
      </p:sp>
      <p:pic>
        <p:nvPicPr>
          <p:cNvPr id="6146" name="Picture 2" descr="D:\PPT Sigit\Untitled.png"/>
          <p:cNvPicPr>
            <a:picLocks noChangeAspect="1" noChangeArrowheads="1"/>
          </p:cNvPicPr>
          <p:nvPr/>
        </p:nvPicPr>
        <p:blipFill>
          <a:blip r:embed="rId3" cstate="print"/>
          <a:srcRect/>
          <a:stretch>
            <a:fillRect/>
          </a:stretch>
        </p:blipFill>
        <p:spPr bwMode="auto">
          <a:xfrm>
            <a:off x="1115616" y="1"/>
            <a:ext cx="7128792" cy="3429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052736"/>
            <a:ext cx="7772400" cy="794519"/>
          </a:xfrm>
        </p:spPr>
        <p:txBody>
          <a:bodyPr>
            <a:normAutofit/>
          </a:bodyPr>
          <a:lstStyle/>
          <a:p>
            <a:pPr algn="l"/>
            <a:r>
              <a:rPr lang="en-US" sz="2800" b="1" dirty="0" smtClean="0"/>
              <a:t>1.</a:t>
            </a:r>
            <a:r>
              <a:rPr lang="id-ID" sz="2800" b="1" dirty="0" smtClean="0"/>
              <a:t> </a:t>
            </a:r>
            <a:r>
              <a:rPr lang="en-US" sz="2800" b="1" dirty="0" smtClean="0"/>
              <a:t>Suprastruktur Politik</a:t>
            </a:r>
            <a:endParaRPr lang="en-US" sz="2800" dirty="0"/>
          </a:p>
        </p:txBody>
      </p:sp>
      <p:sp>
        <p:nvSpPr>
          <p:cNvPr id="3" name="Subtitle 2"/>
          <p:cNvSpPr>
            <a:spLocks noGrp="1"/>
          </p:cNvSpPr>
          <p:nvPr>
            <p:ph type="subTitle" idx="1"/>
          </p:nvPr>
        </p:nvSpPr>
        <p:spPr>
          <a:xfrm>
            <a:off x="899592" y="1911896"/>
            <a:ext cx="7704856" cy="4946104"/>
          </a:xfrm>
        </p:spPr>
        <p:txBody>
          <a:bodyPr>
            <a:normAutofit/>
          </a:bodyPr>
          <a:lstStyle/>
          <a:p>
            <a:pPr algn="just"/>
            <a:r>
              <a:rPr lang="id-ID" sz="2500" dirty="0" smtClean="0"/>
              <a:t>	</a:t>
            </a:r>
            <a:r>
              <a:rPr lang="en-US" sz="2500" dirty="0" smtClean="0">
                <a:solidFill>
                  <a:schemeClr val="tx1"/>
                </a:solidFill>
              </a:rPr>
              <a:t>Suprastruktur politik merupakan suatu lembaga formal dalam pemerintahan sebagai alat kelengkapan sistem bernegara. Suprastruktur politik memiliki wewenang dan pengaruh secara langsung dalam pembuatan kebijakan publik. Berdasarkan wewenang dan pengaruhnya, suprastruktur politik memiliki pengaruh secara langsung terhadap pembuatan keputusan politik negara, seperti melakukan perubahan undang-undang dasar, pembuatan undang-undang, serta pembuatan keputusan politik lainnya yang berlaku umum dan memaksa bagi kehidupan bernegara.</a:t>
            </a:r>
            <a:endParaRPr lang="id-ID" sz="2500" dirty="0" smtClean="0">
              <a:solidFill>
                <a:schemeClr val="tx1"/>
              </a:solidFill>
            </a:endParaRPr>
          </a:p>
        </p:txBody>
      </p:sp>
      <p:sp>
        <p:nvSpPr>
          <p:cNvPr id="4" name="Title 1"/>
          <p:cNvSpPr txBox="1">
            <a:spLocks/>
          </p:cNvSpPr>
          <p:nvPr/>
        </p:nvSpPr>
        <p:spPr>
          <a:xfrm>
            <a:off x="827584" y="44624"/>
            <a:ext cx="7772400" cy="57606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A.</a:t>
            </a:r>
            <a:r>
              <a:rPr kumimoji="0" lang="id-ID" sz="3200" b="1" i="0" u="none" strike="noStrike" kern="1200" cap="none" spc="0" normalizeH="0" noProof="0" dirty="0" smtClean="0">
                <a:ln>
                  <a:noFill/>
                </a:ln>
                <a:solidFill>
                  <a:schemeClr val="tx1"/>
                </a:solidFill>
                <a:effectLst/>
                <a:uLnTx/>
                <a:uFillTx/>
                <a:latin typeface="+mj-lt"/>
                <a:ea typeface="+mj-ea"/>
                <a:cs typeface="+mj-cs"/>
              </a:rPr>
              <a:t> </a:t>
            </a:r>
            <a:r>
              <a:rPr kumimoji="0" lang="en-US" sz="3200" b="1" i="0" u="none" strike="noStrike" kern="1200" cap="none" spc="0" normalizeH="0" baseline="0" noProof="0" dirty="0" smtClean="0">
                <a:ln>
                  <a:noFill/>
                </a:ln>
                <a:solidFill>
                  <a:schemeClr val="tx1"/>
                </a:solidFill>
                <a:effectLst/>
                <a:uLnTx/>
                <a:uFillTx/>
                <a:latin typeface="+mj-lt"/>
                <a:ea typeface="+mj-ea"/>
                <a:cs typeface="+mj-cs"/>
              </a:rPr>
              <a:t>Suprastruktur dan Infrastruktur Politik</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7000" r="-7000"/>
          </a:stretch>
        </a:blip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539552" y="1124744"/>
          <a:ext cx="7992888"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2000" r="-2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60648"/>
            <a:ext cx="7772400" cy="1470025"/>
          </a:xfrm>
        </p:spPr>
        <p:txBody>
          <a:bodyPr>
            <a:normAutofit/>
          </a:bodyPr>
          <a:lstStyle/>
          <a:p>
            <a:r>
              <a:rPr lang="en-US" sz="2800" b="1" dirty="0" smtClean="0"/>
              <a:t>Suprastruktur Politik di Indonesia</a:t>
            </a:r>
            <a:endParaRPr lang="en-US" sz="2800" dirty="0"/>
          </a:p>
        </p:txBody>
      </p:sp>
      <p:sp>
        <p:nvSpPr>
          <p:cNvPr id="3" name="Subtitle 2"/>
          <p:cNvSpPr>
            <a:spLocks noGrp="1"/>
          </p:cNvSpPr>
          <p:nvPr>
            <p:ph type="subTitle" idx="1"/>
          </p:nvPr>
        </p:nvSpPr>
        <p:spPr>
          <a:xfrm>
            <a:off x="611560" y="1412776"/>
            <a:ext cx="7776864" cy="3816424"/>
          </a:xfrm>
        </p:spPr>
        <p:txBody>
          <a:bodyPr>
            <a:normAutofit fontScale="85000" lnSpcReduction="10000"/>
          </a:bodyPr>
          <a:lstStyle/>
          <a:p>
            <a:r>
              <a:rPr lang="en-US" dirty="0" smtClean="0">
                <a:solidFill>
                  <a:srgbClr val="002060"/>
                </a:solidFill>
              </a:rPr>
              <a:t>Secara umum suprastruktur politik di Indonesia merupakan tata susunan kelembagaan politik dalam pemerintahan Indonesia. Tata susunan kelembagaan politik tersebut berkaitan dengan lembaga-lembaga negara yang ada di Indonesia dan mencakup hubungan kekuasaan antara lembaga satu dan lembaga lainnya. Lembaga-lembaga tersebut diatur dalam UUD 1945 antara lain lembaga MPR, DPR, DPD, presiden, Mahkamah Agung, Mahkamah Konstitusi, dan Komisi Yudisial.</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564904"/>
            <a:ext cx="7772400" cy="1470025"/>
          </a:xfrm>
        </p:spPr>
        <p:txBody>
          <a:bodyPr>
            <a:normAutofit/>
          </a:bodyPr>
          <a:lstStyle/>
          <a:p>
            <a:r>
              <a:rPr lang="id-ID" sz="7200" b="1"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8100000" scaled="1"/>
                  <a:tileRect/>
                </a:gradFill>
                <a:latin typeface="Bauhaus 93" pitchFamily="82" charset="0"/>
              </a:rPr>
              <a:t>TERIMA KASIH</a:t>
            </a:r>
            <a:endParaRPr lang="en-US" sz="72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8100000" scaled="1"/>
                <a:tileRect/>
              </a:gradFill>
              <a:latin typeface="Bauhaus 93" pitchFamily="8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1231221</TotalTime>
  <Words>393</Words>
  <Application>Microsoft Office PowerPoint</Application>
  <PresentationFormat>On-screen Show (4:3)</PresentationFormat>
  <Paragraphs>25</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Theme1</vt:lpstr>
      <vt:lpstr>untuk SMK/MAK Kelas X Semester 1 GURU PENGAJAR:  SAMSUDIN, S.Pd</vt:lpstr>
      <vt:lpstr> PRTEMUAN KE -1</vt:lpstr>
      <vt:lpstr>Tujuan Pembelajaran </vt:lpstr>
      <vt:lpstr>PowerPoint Presentation</vt:lpstr>
      <vt:lpstr>1. Suprastruktur Politik</vt:lpstr>
      <vt:lpstr>PowerPoint Presentation</vt:lpstr>
      <vt:lpstr>Suprastruktur Politik di Indonesia</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ASUS</cp:lastModifiedBy>
  <cp:revision>390</cp:revision>
  <dcterms:created xsi:type="dcterms:W3CDTF">2019-05-20T01:51:34Z</dcterms:created>
  <dcterms:modified xsi:type="dcterms:W3CDTF">2020-11-02T04:31:05Z</dcterms:modified>
</cp:coreProperties>
</file>