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6"/>
  </p:notesMasterIdLst>
  <p:sldIdLst>
    <p:sldId id="256" r:id="rId2"/>
    <p:sldId id="311" r:id="rId3"/>
    <p:sldId id="297" r:id="rId4"/>
    <p:sldId id="298" r:id="rId5"/>
    <p:sldId id="302" r:id="rId6"/>
    <p:sldId id="296" r:id="rId7"/>
    <p:sldId id="308" r:id="rId8"/>
    <p:sldId id="293" r:id="rId9"/>
    <p:sldId id="294" r:id="rId10"/>
    <p:sldId id="292" r:id="rId11"/>
    <p:sldId id="291" r:id="rId12"/>
    <p:sldId id="309" r:id="rId13"/>
    <p:sldId id="310" r:id="rId14"/>
    <p:sldId id="303" r:id="rId15"/>
    <p:sldId id="307" r:id="rId16"/>
    <p:sldId id="288" r:id="rId17"/>
    <p:sldId id="290" r:id="rId18"/>
    <p:sldId id="268" r:id="rId19"/>
    <p:sldId id="299" r:id="rId20"/>
    <p:sldId id="300" r:id="rId21"/>
    <p:sldId id="304" r:id="rId22"/>
    <p:sldId id="306" r:id="rId23"/>
    <p:sldId id="305" r:id="rId24"/>
    <p:sldId id="301"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E33640-FD5A-4F93-8EB3-4D38CE5FC500}" type="datetimeFigureOut">
              <a:rPr lang="id-ID" smtClean="0"/>
              <a:pPr/>
              <a:t>17/07/2020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95D23A-908B-46ED-9AED-FD82827DF3FB}" type="slidenum">
              <a:rPr lang="id-ID" smtClean="0"/>
              <a:pPr/>
              <a:t>‹#›</a:t>
            </a:fld>
            <a:endParaRPr lang="id-ID"/>
          </a:p>
        </p:txBody>
      </p:sp>
    </p:spTree>
    <p:extLst>
      <p:ext uri="{BB962C8B-B14F-4D97-AF65-F5344CB8AC3E}">
        <p14:creationId xmlns:p14="http://schemas.microsoft.com/office/powerpoint/2010/main" val="159828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2</a:t>
            </a:fld>
            <a:endParaRPr lang="en-US" smtClean="0">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smtClean="0"/>
          </a:p>
        </p:txBody>
      </p:sp>
      <p:sp>
        <p:nvSpPr>
          <p:cNvPr id="23557" name="Footer Placeholder 4"/>
          <p:cNvSpPr>
            <a:spLocks noGrp="1"/>
          </p:cNvSpPr>
          <p:nvPr>
            <p:ph type="ftr" sz="quarter" idx="4"/>
          </p:nvPr>
        </p:nvSpPr>
        <p:spPr>
          <a:noFill/>
        </p:spPr>
        <p:txBody>
          <a:bodyPr/>
          <a:lstStyle/>
          <a:p>
            <a:r>
              <a:rPr lang="en-US" smtClean="0">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8</a:t>
            </a:fld>
            <a:endParaRPr lang="en-US" smtClean="0">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smtClean="0"/>
          </a:p>
        </p:txBody>
      </p:sp>
      <p:sp>
        <p:nvSpPr>
          <p:cNvPr id="23557" name="Footer Placeholder 4"/>
          <p:cNvSpPr>
            <a:spLocks noGrp="1"/>
          </p:cNvSpPr>
          <p:nvPr>
            <p:ph type="ftr" sz="quarter" idx="4"/>
          </p:nvPr>
        </p:nvSpPr>
        <p:spPr>
          <a:noFill/>
        </p:spPr>
        <p:txBody>
          <a:bodyPr/>
          <a:lstStyle/>
          <a:p>
            <a:r>
              <a:rPr lang="en-US" smtClean="0">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9</a:t>
            </a:fld>
            <a:endParaRPr lang="en-US" smtClean="0">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smtClean="0"/>
          </a:p>
        </p:txBody>
      </p:sp>
      <p:sp>
        <p:nvSpPr>
          <p:cNvPr id="23557" name="Footer Placeholder 4"/>
          <p:cNvSpPr>
            <a:spLocks noGrp="1"/>
          </p:cNvSpPr>
          <p:nvPr>
            <p:ph type="ftr" sz="quarter" idx="4"/>
          </p:nvPr>
        </p:nvSpPr>
        <p:spPr>
          <a:noFill/>
        </p:spPr>
        <p:txBody>
          <a:bodyPr/>
          <a:lstStyle/>
          <a:p>
            <a:r>
              <a:rPr lang="en-US" smtClean="0">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10</a:t>
            </a:fld>
            <a:endParaRPr lang="en-US" smtClean="0">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smtClean="0"/>
          </a:p>
        </p:txBody>
      </p:sp>
      <p:sp>
        <p:nvSpPr>
          <p:cNvPr id="23557" name="Footer Placeholder 4"/>
          <p:cNvSpPr>
            <a:spLocks noGrp="1"/>
          </p:cNvSpPr>
          <p:nvPr>
            <p:ph type="ftr" sz="quarter" idx="4"/>
          </p:nvPr>
        </p:nvSpPr>
        <p:spPr>
          <a:noFill/>
        </p:spPr>
        <p:txBody>
          <a:bodyPr/>
          <a:lstStyle/>
          <a:p>
            <a:r>
              <a:rPr lang="en-US" smtClean="0">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11</a:t>
            </a:fld>
            <a:endParaRPr lang="en-US" smtClean="0">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smtClean="0"/>
          </a:p>
        </p:txBody>
      </p:sp>
      <p:sp>
        <p:nvSpPr>
          <p:cNvPr id="23557" name="Footer Placeholder 4"/>
          <p:cNvSpPr>
            <a:spLocks noGrp="1"/>
          </p:cNvSpPr>
          <p:nvPr>
            <p:ph type="ftr" sz="quarter" idx="4"/>
          </p:nvPr>
        </p:nvSpPr>
        <p:spPr>
          <a:noFill/>
        </p:spPr>
        <p:txBody>
          <a:bodyPr/>
          <a:lstStyle/>
          <a:p>
            <a:r>
              <a:rPr lang="en-US" smtClean="0">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16</a:t>
            </a:fld>
            <a:endParaRPr lang="en-US" smtClean="0">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smtClean="0"/>
          </a:p>
        </p:txBody>
      </p:sp>
      <p:sp>
        <p:nvSpPr>
          <p:cNvPr id="23557" name="Footer Placeholder 4"/>
          <p:cNvSpPr>
            <a:spLocks noGrp="1"/>
          </p:cNvSpPr>
          <p:nvPr>
            <p:ph type="ftr" sz="quarter" idx="4"/>
          </p:nvPr>
        </p:nvSpPr>
        <p:spPr>
          <a:noFill/>
        </p:spPr>
        <p:txBody>
          <a:bodyPr/>
          <a:lstStyle/>
          <a:p>
            <a:r>
              <a:rPr lang="en-US" smtClean="0">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3FA89B9-F7CB-4098-A4D7-24CD642505D9}" type="slidenum">
              <a:rPr lang="id-ID" smtClean="0"/>
              <a:pPr/>
              <a:t>‹#›</a:t>
            </a:fld>
            <a:endParaRPr lang="id-ID"/>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A89B9-F7CB-4098-A4D7-24CD642505D9}"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A89B9-F7CB-4098-A4D7-24CD642505D9}"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A89B9-F7CB-4098-A4D7-24CD642505D9}" type="slidenum">
              <a:rPr lang="id-ID" smtClean="0"/>
              <a:pPr/>
              <a:t>‹#›</a:t>
            </a:fld>
            <a:endParaRPr lang="id-ID"/>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5" name="Footer Placeholder 4"/>
          <p:cNvSpPr>
            <a:spLocks noGrp="1"/>
          </p:cNvSpPr>
          <p:nvPr>
            <p:ph type="ftr" sz="quarter" idx="11"/>
          </p:nvPr>
        </p:nvSpPr>
        <p:spPr>
          <a:xfrm>
            <a:off x="800100" y="6172200"/>
            <a:ext cx="4000500" cy="457200"/>
          </a:xfrm>
        </p:spPr>
        <p:txBody>
          <a:bodyPr/>
          <a:lstStyle/>
          <a:p>
            <a:endParaRPr lang="id-ID"/>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3FA89B9-F7CB-4098-A4D7-24CD642505D9}"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FA89B9-F7CB-4098-A4D7-24CD642505D9}" type="slidenum">
              <a:rPr lang="id-ID" smtClean="0"/>
              <a:pPr/>
              <a:t>‹#›</a:t>
            </a:fld>
            <a:endParaRPr lang="id-ID"/>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3FA89B9-F7CB-4098-A4D7-24CD642505D9}" type="slidenum">
              <a:rPr lang="id-ID" smtClean="0"/>
              <a:pPr/>
              <a:t>‹#›</a:t>
            </a:fld>
            <a:endParaRPr lang="id-ID"/>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3FA89B9-F7CB-4098-A4D7-24CD642505D9}"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3FA89B9-F7CB-4098-A4D7-24CD642505D9}"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FA89B9-F7CB-4098-A4D7-24CD642505D9}" type="slidenum">
              <a:rPr lang="id-ID" smtClean="0"/>
              <a:pPr/>
              <a:t>‹#›</a:t>
            </a:fld>
            <a:endParaRPr lang="id-ID"/>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8210ED-4AA5-43F3-A1C6-392A1565B30C}" type="datetimeFigureOut">
              <a:rPr lang="id-ID" smtClean="0"/>
              <a:pPr/>
              <a:t>17/07/2020</a:t>
            </a:fld>
            <a:endParaRPr lang="id-ID"/>
          </a:p>
        </p:txBody>
      </p:sp>
      <p:sp>
        <p:nvSpPr>
          <p:cNvPr id="6" name="Footer Placeholder 5"/>
          <p:cNvSpPr>
            <a:spLocks noGrp="1"/>
          </p:cNvSpPr>
          <p:nvPr>
            <p:ph type="ftr" sz="quarter" idx="11"/>
          </p:nvPr>
        </p:nvSpPr>
        <p:spPr>
          <a:xfrm>
            <a:off x="914400" y="6172200"/>
            <a:ext cx="3886200" cy="457200"/>
          </a:xfrm>
        </p:spPr>
        <p:txBody>
          <a:bodyPr/>
          <a:lstStyle/>
          <a:p>
            <a:endParaRPr lang="id-ID"/>
          </a:p>
        </p:txBody>
      </p:sp>
      <p:sp>
        <p:nvSpPr>
          <p:cNvPr id="7" name="Slide Number Placeholder 6"/>
          <p:cNvSpPr>
            <a:spLocks noGrp="1"/>
          </p:cNvSpPr>
          <p:nvPr>
            <p:ph type="sldNum" sz="quarter" idx="12"/>
          </p:nvPr>
        </p:nvSpPr>
        <p:spPr>
          <a:xfrm>
            <a:off x="146304" y="6208776"/>
            <a:ext cx="457200" cy="457200"/>
          </a:xfrm>
        </p:spPr>
        <p:txBody>
          <a:bodyPr/>
          <a:lstStyle/>
          <a:p>
            <a:fld id="{43FA89B9-F7CB-4098-A4D7-24CD642505D9}" type="slidenum">
              <a:rPr lang="id-ID" smtClean="0"/>
              <a:pPr/>
              <a:t>‹#›</a:t>
            </a:fld>
            <a:endParaRPr lang="id-ID"/>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08210ED-4AA5-43F3-A1C6-392A1565B30C}" type="datetimeFigureOut">
              <a:rPr lang="id-ID" smtClean="0"/>
              <a:pPr/>
              <a:t>17/07/2020</a:t>
            </a:fld>
            <a:endParaRPr lang="id-ID"/>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3FA89B9-F7CB-4098-A4D7-24CD642505D9}"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9552" y="1556792"/>
            <a:ext cx="8229600" cy="1470025"/>
          </a:xfrm>
        </p:spPr>
        <p:txBody>
          <a:bodyPr>
            <a:normAutofit fontScale="90000"/>
          </a:bodyPr>
          <a:lstStyle/>
          <a:p>
            <a:r>
              <a:rPr lang="en-ID" dirty="0" err="1" smtClean="0"/>
              <a:t>Administrasi</a:t>
            </a:r>
            <a:r>
              <a:rPr lang="en-ID" dirty="0" smtClean="0"/>
              <a:t> </a:t>
            </a:r>
            <a:r>
              <a:rPr lang="en-ID" dirty="0" err="1" smtClean="0"/>
              <a:t>Infrastruktur</a:t>
            </a:r>
            <a:r>
              <a:rPr lang="en-ID" dirty="0" smtClean="0"/>
              <a:t> </a:t>
            </a:r>
            <a:r>
              <a:rPr lang="en-ID" dirty="0" err="1" smtClean="0"/>
              <a:t>Jaringan</a:t>
            </a:r>
            <a:r>
              <a:rPr lang="en-ID" dirty="0" smtClean="0"/>
              <a:t/>
            </a:r>
            <a:br>
              <a:rPr lang="en-ID" dirty="0" smtClean="0"/>
            </a:br>
            <a:r>
              <a:rPr lang="en-ID" dirty="0" smtClean="0"/>
              <a:t/>
            </a:r>
            <a:br>
              <a:rPr lang="en-ID" dirty="0" smtClean="0"/>
            </a:br>
            <a:r>
              <a:rPr lang="en-ID" dirty="0" smtClean="0"/>
              <a:t>Media Routing </a:t>
            </a:r>
            <a:r>
              <a:rPr lang="en-ID" dirty="0" err="1" smtClean="0"/>
              <a:t>Dinamis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smtClean="0"/>
          </a:p>
          <a:p>
            <a:pPr marL="361950" indent="-361950" algn="just">
              <a:buFont typeface="+mj-lt"/>
              <a:buAutoNum type="arabicPeriod"/>
            </a:pPr>
            <a:endParaRPr lang="id-ID" sz="1000"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smtClean="0">
                <a:solidFill>
                  <a:schemeClr val="tx1"/>
                </a:solidFill>
              </a:rPr>
              <a:t>E.    Peralatan Routing</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830997"/>
          </a:xfrm>
          <a:prstGeom prst="rect">
            <a:avLst/>
          </a:prstGeom>
        </p:spPr>
        <p:txBody>
          <a:bodyPr wrap="square">
            <a:spAutoFit/>
          </a:bodyPr>
          <a:lstStyle/>
          <a:p>
            <a:r>
              <a:rPr lang="id-ID" sz="2400" dirty="0" smtClean="0"/>
              <a:t>Alat yang dibutuhkan:</a:t>
            </a:r>
            <a:r>
              <a:rPr lang="sv-SE" sz="2400" dirty="0" smtClean="0"/>
              <a:t/>
            </a:r>
            <a:br>
              <a:rPr lang="sv-SE" sz="2400" dirty="0" smtClean="0"/>
            </a:br>
            <a:endParaRPr lang="id-ID" sz="2400" dirty="0"/>
          </a:p>
        </p:txBody>
      </p:sp>
      <p:sp>
        <p:nvSpPr>
          <p:cNvPr id="7" name="Rectangle 6"/>
          <p:cNvSpPr/>
          <p:nvPr/>
        </p:nvSpPr>
        <p:spPr>
          <a:xfrm>
            <a:off x="-32" y="3357562"/>
            <a:ext cx="9144000" cy="830997"/>
          </a:xfrm>
          <a:prstGeom prst="rect">
            <a:avLst/>
          </a:prstGeom>
        </p:spPr>
        <p:txBody>
          <a:bodyPr wrap="square">
            <a:spAutoFit/>
          </a:bodyPr>
          <a:lstStyle/>
          <a:p>
            <a:r>
              <a:rPr lang="sv-SE" sz="2400" dirty="0" smtClean="0"/>
              <a:t/>
            </a:r>
            <a:br>
              <a:rPr lang="sv-SE" sz="2400" dirty="0" smtClean="0"/>
            </a:br>
            <a:endParaRPr lang="id-ID" sz="2400" dirty="0"/>
          </a:p>
        </p:txBody>
      </p:sp>
      <p:pic>
        <p:nvPicPr>
          <p:cNvPr id="1026" name="Picture 2" descr="D:\PLPG 2017\Tugas Workshop Final\gambar router depan belakang.jpg"/>
          <p:cNvPicPr>
            <a:picLocks noChangeAspect="1" noChangeArrowheads="1"/>
          </p:cNvPicPr>
          <p:nvPr/>
        </p:nvPicPr>
        <p:blipFill>
          <a:blip r:embed="rId4"/>
          <a:srcRect/>
          <a:stretch>
            <a:fillRect/>
          </a:stretch>
        </p:blipFill>
        <p:spPr bwMode="auto">
          <a:xfrm>
            <a:off x="3857620" y="1643050"/>
            <a:ext cx="4929222" cy="2143140"/>
          </a:xfrm>
          <a:prstGeom prst="rect">
            <a:avLst/>
          </a:prstGeom>
          <a:noFill/>
        </p:spPr>
      </p:pic>
      <p:sp>
        <p:nvSpPr>
          <p:cNvPr id="8" name="Rectangle 7"/>
          <p:cNvSpPr/>
          <p:nvPr/>
        </p:nvSpPr>
        <p:spPr>
          <a:xfrm>
            <a:off x="0" y="2786058"/>
            <a:ext cx="4429124" cy="2308324"/>
          </a:xfrm>
          <a:prstGeom prst="rect">
            <a:avLst/>
          </a:prstGeom>
        </p:spPr>
        <p:txBody>
          <a:bodyPr wrap="square">
            <a:spAutoFit/>
          </a:bodyPr>
          <a:lstStyle/>
          <a:p>
            <a:pPr marL="457200" indent="-457200">
              <a:buAutoNum type="arabicPeriod"/>
            </a:pPr>
            <a:r>
              <a:rPr lang="id-ID" sz="2400" dirty="0" smtClean="0"/>
              <a:t>Router (Cisco)</a:t>
            </a:r>
          </a:p>
          <a:p>
            <a:pPr marL="457200" indent="-457200">
              <a:buAutoNum type="arabicPeriod"/>
            </a:pPr>
            <a:r>
              <a:rPr lang="id-ID" sz="2400" dirty="0" smtClean="0"/>
              <a:t>Kabel jaringan (DCE/DTE)</a:t>
            </a:r>
          </a:p>
          <a:p>
            <a:pPr marL="457200" indent="-457200">
              <a:buAutoNum type="arabicPeriod"/>
            </a:pPr>
            <a:r>
              <a:rPr lang="id-ID" sz="2400" dirty="0" smtClean="0"/>
              <a:t>Komputer</a:t>
            </a:r>
          </a:p>
          <a:p>
            <a:pPr marL="457200" indent="-457200">
              <a:buAutoNum type="arabicPeriod"/>
            </a:pPr>
            <a:r>
              <a:rPr lang="id-ID" sz="2400" dirty="0" smtClean="0"/>
              <a:t>Switch</a:t>
            </a:r>
          </a:p>
          <a:p>
            <a:pPr marL="457200" indent="-457200">
              <a:buAutoNum type="arabicPeriod"/>
            </a:pPr>
            <a:r>
              <a:rPr lang="id-ID" sz="2400" dirty="0" smtClean="0"/>
              <a:t>Kabel UTP</a:t>
            </a:r>
            <a:r>
              <a:rPr lang="sv-SE" sz="2400" dirty="0" smtClean="0"/>
              <a:t/>
            </a:r>
            <a:br>
              <a:rPr lang="sv-SE" sz="2400" dirty="0" smtClean="0"/>
            </a:br>
            <a:endParaRPr lang="id-ID" sz="2400" dirty="0"/>
          </a:p>
        </p:txBody>
      </p:sp>
      <p:pic>
        <p:nvPicPr>
          <p:cNvPr id="1027" name="Picture 3" descr="D:\PLPG 2017\Tugas Workshop Final\gambar kabel DTE dan DCE.jpg"/>
          <p:cNvPicPr>
            <a:picLocks noChangeAspect="1" noChangeArrowheads="1"/>
          </p:cNvPicPr>
          <p:nvPr/>
        </p:nvPicPr>
        <p:blipFill>
          <a:blip r:embed="rId5"/>
          <a:srcRect/>
          <a:stretch>
            <a:fillRect/>
          </a:stretch>
        </p:blipFill>
        <p:spPr bwMode="auto">
          <a:xfrm>
            <a:off x="3857620" y="4000504"/>
            <a:ext cx="4872046" cy="2520946"/>
          </a:xfrm>
          <a:prstGeom prst="rect">
            <a:avLst/>
          </a:prstGeom>
          <a:noFill/>
        </p:spPr>
      </p:pic>
    </p:spTree>
    <p:extLst>
      <p:ext uri="{BB962C8B-B14F-4D97-AF65-F5344CB8AC3E}">
        <p14:creationId xmlns:p14="http://schemas.microsoft.com/office/powerpoint/2010/main" val="265474566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smtClean="0"/>
          </a:p>
          <a:p>
            <a:pPr marL="361950" indent="-361950" algn="just">
              <a:buFont typeface="+mj-lt"/>
              <a:buAutoNum type="arabicPeriod"/>
            </a:pPr>
            <a:endParaRPr lang="id-ID" sz="1000"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smtClean="0">
                <a:solidFill>
                  <a:schemeClr val="tx1"/>
                </a:solidFill>
              </a:rPr>
              <a:t>E.    ROUTING DINAMIS</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1938992"/>
          </a:xfrm>
          <a:prstGeom prst="rect">
            <a:avLst/>
          </a:prstGeom>
        </p:spPr>
        <p:txBody>
          <a:bodyPr wrap="square">
            <a:spAutoFit/>
          </a:bodyPr>
          <a:lstStyle/>
          <a:p>
            <a:pPr lvl="0"/>
            <a:r>
              <a:rPr lang="id-ID" sz="2400" dirty="0" smtClean="0"/>
              <a:t>&gt;&gt;&gt;&gt;  </a:t>
            </a:r>
            <a:r>
              <a:rPr lang="id-ID" sz="2400" dirty="0" smtClean="0">
                <a:latin typeface="Rockwell" pitchFamily="18" charset="0"/>
                <a:ea typeface="Calibri" pitchFamily="34" charset="0"/>
                <a:cs typeface="Times New Roman" pitchFamily="18" charset="0"/>
              </a:rPr>
              <a:t>Router dinamis adalah router yang me-rutekan jalur yang dibentuk secara otomatis oleh router itu sendiri sesuai dengan konfigurasi yang dibuat. Jika ada perubahan topologi antar jaringan, router otomatis akan membuat routing yang baru.</a:t>
            </a:r>
            <a:endParaRPr lang="id-ID" sz="2400" dirty="0" smtClean="0">
              <a:latin typeface="Arial" pitchFamily="34" charset="0"/>
              <a:cs typeface="Arial" pitchFamily="34" charset="0"/>
            </a:endParaRPr>
          </a:p>
          <a:p>
            <a:endParaRPr lang="id-ID" sz="2400" dirty="0"/>
          </a:p>
        </p:txBody>
      </p:sp>
    </p:spTree>
    <p:extLst>
      <p:ext uri="{BB962C8B-B14F-4D97-AF65-F5344CB8AC3E}">
        <p14:creationId xmlns:p14="http://schemas.microsoft.com/office/powerpoint/2010/main" val="265474566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1026" name="Picture 2" descr="D:\PLPG 2017\Tugas Workshop Final\mobil di persimpangan.jpg"/>
          <p:cNvPicPr>
            <a:picLocks noGrp="1" noChangeAspect="1" noChangeArrowheads="1"/>
          </p:cNvPicPr>
          <p:nvPr>
            <p:ph sz="quarter" idx="1"/>
          </p:nvPr>
        </p:nvPicPr>
        <p:blipFill>
          <a:blip r:embed="rId2"/>
          <a:srcRect/>
          <a:stretch>
            <a:fillRect/>
          </a:stretch>
        </p:blipFill>
        <p:spPr bwMode="auto">
          <a:xfrm>
            <a:off x="0" y="0"/>
            <a:ext cx="9144000" cy="685799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2050" name="Picture 2" descr="D:\PLPG 2017\Tugas Workshop Final\mobil macet.jpg"/>
          <p:cNvPicPr>
            <a:picLocks noGrp="1" noChangeAspect="1" noChangeArrowheads="1"/>
          </p:cNvPicPr>
          <p:nvPr>
            <p:ph sz="quarter" idx="1"/>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214554"/>
            <a:ext cx="7772400" cy="3805246"/>
          </a:xfrm>
        </p:spPr>
        <p:txBody>
          <a:bodyPr/>
          <a:lstStyle/>
          <a:p>
            <a:r>
              <a:rPr lang="id-ID" dirty="0" smtClean="0"/>
              <a:t>RIP (Routing Information Protocol)</a:t>
            </a:r>
          </a:p>
          <a:p>
            <a:r>
              <a:rPr lang="id-ID" dirty="0" smtClean="0"/>
              <a:t>BGP (Border Gateway Protocol)</a:t>
            </a:r>
          </a:p>
          <a:p>
            <a:r>
              <a:rPr lang="id-ID" dirty="0" smtClean="0"/>
              <a:t>IGRP (Internal Gateway Routing Protocol)</a:t>
            </a:r>
          </a:p>
          <a:p>
            <a:r>
              <a:rPr lang="id-ID" dirty="0" smtClean="0"/>
              <a:t>EIGRP (Enhanced Internal Gateway Routing Protocol)</a:t>
            </a:r>
          </a:p>
          <a:p>
            <a:r>
              <a:rPr lang="id-ID" dirty="0" smtClean="0"/>
              <a:t>OSPF (Open Shortest Path First)</a:t>
            </a:r>
          </a:p>
          <a:p>
            <a:endParaRPr lang="id-ID" dirty="0"/>
          </a:p>
        </p:txBody>
      </p:sp>
      <p:sp>
        <p:nvSpPr>
          <p:cNvPr id="4" name="Title 1"/>
          <p:cNvSpPr txBox="1">
            <a:spLocks noGrp="1"/>
          </p:cNvSpPr>
          <p:nvPr>
            <p:ph type="title"/>
          </p:nvPr>
        </p:nvSpPr>
        <p:spPr>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smtClean="0">
                <a:solidFill>
                  <a:schemeClr val="tx1"/>
                </a:solidFill>
              </a:rPr>
              <a:t>E.    JENIS ROUTING DINAMIS</a:t>
            </a:r>
            <a:endParaRPr lang="en-US" sz="2400" b="1" dirty="0">
              <a:solidFill>
                <a:schemeClr val="tx1"/>
              </a:solidFill>
              <a:latin typeface="Arial Rounded MT Bold" panose="020F07040305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RIP terbagi menjadi dua bagian,</a:t>
            </a:r>
            <a:endParaRPr lang="id-ID" dirty="0"/>
          </a:p>
        </p:txBody>
      </p:sp>
      <p:sp>
        <p:nvSpPr>
          <p:cNvPr id="3" name="Content Placeholder 2"/>
          <p:cNvSpPr>
            <a:spLocks noGrp="1"/>
          </p:cNvSpPr>
          <p:nvPr>
            <p:ph sz="quarter" idx="1"/>
          </p:nvPr>
        </p:nvSpPr>
        <p:spPr/>
        <p:txBody>
          <a:bodyPr>
            <a:normAutofit fontScale="92500" lnSpcReduction="20000"/>
          </a:bodyPr>
          <a:lstStyle/>
          <a:p>
            <a:r>
              <a:rPr lang="id-ID" b="1" dirty="0" smtClean="0"/>
              <a:t> RIPv1</a:t>
            </a:r>
          </a:p>
          <a:p>
            <a:pPr>
              <a:buNone/>
            </a:pPr>
            <a:r>
              <a:rPr lang="id-ID" dirty="0" smtClean="0"/>
              <a:t>RIP merupakan routing information protokol yang memberikan routing table berdasarkan router yang terhubung langsung, Kemudian router selanjutnya akan memberikan informasi router selanjutnya yang terhubung langsung dengan itu. Adapun informasi yang dipertukarkan oleh RIP yaitu : Host, network, subnet, rutedefault.</a:t>
            </a:r>
            <a:r>
              <a:rPr lang="id-ID" b="1" dirty="0" smtClean="0"/>
              <a:t> </a:t>
            </a:r>
          </a:p>
          <a:p>
            <a:r>
              <a:rPr lang="id-ID" b="1" dirty="0" smtClean="0"/>
              <a:t>RIPv2</a:t>
            </a:r>
          </a:p>
          <a:p>
            <a:pPr>
              <a:buNone/>
            </a:pPr>
            <a:r>
              <a:rPr lang="id-ID" dirty="0" smtClean="0"/>
              <a:t>Secara umum RIPv2 tidak jauh berbeda dengan RIPv1. Perbedaan yang ada terlihat pada informasi yang ditukarkan antar router. Pada RIPv2 informasi yang dipertukarkan yaitu terdapat autenfikasi pada RIPv2 ini.</a:t>
            </a:r>
            <a:br>
              <a:rPr lang="id-ID" dirty="0" smtClean="0"/>
            </a:br>
            <a:r>
              <a:rPr lang="id-ID" dirty="0" smtClean="0"/>
              <a:t>RIP versi 2</a:t>
            </a: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smtClean="0"/>
          </a:p>
          <a:p>
            <a:pPr marL="361950" indent="-361950" algn="just">
              <a:buFont typeface="+mj-lt"/>
              <a:buAutoNum type="arabicPeriod"/>
            </a:pPr>
            <a:endParaRPr lang="id-ID" sz="1000"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id-ID" sz="2400" dirty="0" smtClean="0">
                <a:solidFill>
                  <a:schemeClr val="tx1"/>
                </a:solidFill>
              </a:rPr>
              <a:t>PERINTAH DASAR ROUTING</a:t>
            </a:r>
            <a:endParaRPr lang="id-ID" sz="2400" dirty="0">
              <a:solidFill>
                <a:schemeClr val="tx1"/>
              </a:solidFill>
            </a:endParaRPr>
          </a:p>
        </p:txBody>
      </p:sp>
      <p:sp>
        <p:nvSpPr>
          <p:cNvPr id="5" name="Rectangle 4"/>
          <p:cNvSpPr/>
          <p:nvPr/>
        </p:nvSpPr>
        <p:spPr>
          <a:xfrm>
            <a:off x="0" y="1500174"/>
            <a:ext cx="9144000" cy="830997"/>
          </a:xfrm>
          <a:prstGeom prst="rect">
            <a:avLst/>
          </a:prstGeom>
        </p:spPr>
        <p:txBody>
          <a:bodyPr wrap="square">
            <a:spAutoFit/>
          </a:bodyPr>
          <a:lstStyle/>
          <a:p>
            <a:r>
              <a:rPr lang="id-ID" sz="2400" dirty="0" smtClean="0"/>
              <a:t>Berikut adalah daftar perintah umum. Ini adalah perintah tingkat dasar dan paling umum digunakan:</a:t>
            </a:r>
            <a:endParaRPr lang="id-ID" sz="2400" dirty="0"/>
          </a:p>
        </p:txBody>
      </p:sp>
      <p:sp>
        <p:nvSpPr>
          <p:cNvPr id="7" name="Rectangle 6"/>
          <p:cNvSpPr/>
          <p:nvPr/>
        </p:nvSpPr>
        <p:spPr>
          <a:xfrm>
            <a:off x="0" y="3000372"/>
            <a:ext cx="9144000" cy="3046988"/>
          </a:xfrm>
          <a:prstGeom prst="rect">
            <a:avLst/>
          </a:prstGeom>
        </p:spPr>
        <p:txBody>
          <a:bodyPr wrap="square">
            <a:spAutoFit/>
          </a:bodyPr>
          <a:lstStyle/>
          <a:p>
            <a:pPr lvl="0"/>
            <a:r>
              <a:rPr lang="id-ID" sz="2400" dirty="0" smtClean="0"/>
              <a:t>1. no shutdown – Mengaktifkan interface</a:t>
            </a:r>
          </a:p>
          <a:p>
            <a:pPr lvl="0"/>
            <a:r>
              <a:rPr lang="id-ID" sz="2400" dirty="0" smtClean="0"/>
              <a:t>2. enable – Mengaktifkan mode privilege</a:t>
            </a:r>
          </a:p>
          <a:p>
            <a:pPr lvl="0"/>
            <a:r>
              <a:rPr lang="id-ID" sz="2400" dirty="0" smtClean="0"/>
              <a:t>3. sh ip route – melihat tabel ip routing</a:t>
            </a:r>
          </a:p>
          <a:p>
            <a:pPr lvl="0"/>
            <a:r>
              <a:rPr lang="id-ID" sz="2400" dirty="0" smtClean="0"/>
              <a:t>4. ip route [administrative_distance] – konfigurasi  IP statik Router</a:t>
            </a:r>
          </a:p>
          <a:p>
            <a:pPr lvl="0"/>
            <a:r>
              <a:rPr lang="id-ID" sz="2400" dirty="0" smtClean="0"/>
              <a:t>5. Configure terminal  - masuk ke  terminal konfigurasi</a:t>
            </a:r>
          </a:p>
          <a:p>
            <a:pPr lvl="0"/>
            <a:r>
              <a:rPr lang="id-ID" sz="2400" dirty="0" smtClean="0"/>
              <a:t>6. Ip address – untuk menambahkan IP address</a:t>
            </a:r>
          </a:p>
          <a:p>
            <a:pPr lvl="0"/>
            <a:r>
              <a:rPr lang="id-ID" sz="2400" dirty="0" smtClean="0"/>
              <a:t>7. Ip route – untuk mengatur jalur / rute</a:t>
            </a:r>
          </a:p>
          <a:p>
            <a:pPr lvl="0"/>
            <a:r>
              <a:rPr lang="id-ID" sz="2400" dirty="0" smtClean="0"/>
              <a:t>8. Exit – untuk keluar</a:t>
            </a:r>
            <a:endParaRPr lang="id-ID" sz="2400" dirty="0"/>
          </a:p>
        </p:txBody>
      </p:sp>
    </p:spTree>
    <p:extLst>
      <p:ext uri="{BB962C8B-B14F-4D97-AF65-F5344CB8AC3E}">
        <p14:creationId xmlns:p14="http://schemas.microsoft.com/office/powerpoint/2010/main" val="26547456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jaringan komputer 3 router</a:t>
            </a:r>
            <a:endParaRPr lang="id-ID" dirty="0"/>
          </a:p>
        </p:txBody>
      </p:sp>
      <p:sp>
        <p:nvSpPr>
          <p:cNvPr id="3" name="Content Placeholder 2"/>
          <p:cNvSpPr>
            <a:spLocks noGrp="1"/>
          </p:cNvSpPr>
          <p:nvPr>
            <p:ph sz="quarter" idx="1"/>
          </p:nvPr>
        </p:nvSpPr>
        <p:spPr/>
        <p:txBody>
          <a:bodyPr/>
          <a:lstStyle/>
          <a:p>
            <a:endParaRPr lang="id-ID" dirty="0"/>
          </a:p>
        </p:txBody>
      </p:sp>
      <p:pic>
        <p:nvPicPr>
          <p:cNvPr id="4" name="Picture 3"/>
          <p:cNvPicPr/>
          <p:nvPr/>
        </p:nvPicPr>
        <p:blipFill>
          <a:blip r:embed="rId2"/>
          <a:srcRect l="10435" t="23478" r="38369" b="29565"/>
          <a:stretch>
            <a:fillRect/>
          </a:stretch>
        </p:blipFill>
        <p:spPr bwMode="auto">
          <a:xfrm>
            <a:off x="0" y="1452562"/>
            <a:ext cx="8929718" cy="5405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4098" name="Picture 2" descr="https://pendoasion.files.wordpress.com/2011/03/semba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43" y="119425"/>
            <a:ext cx="5038086" cy="669161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5"/>
          <p:cNvGrpSpPr/>
          <p:nvPr/>
        </p:nvGrpSpPr>
        <p:grpSpPr>
          <a:xfrm>
            <a:off x="730575" y="3207902"/>
            <a:ext cx="7738158" cy="1109375"/>
            <a:chOff x="1270490" y="2799934"/>
            <a:chExt cx="9580787" cy="1109375"/>
          </a:xfrm>
        </p:grpSpPr>
        <p:sp>
          <p:nvSpPr>
            <p:cNvPr id="17" name="Rectangle 16"/>
            <p:cNvSpPr/>
            <p:nvPr/>
          </p:nvSpPr>
          <p:spPr>
            <a:xfrm>
              <a:off x="6825139" y="2819734"/>
              <a:ext cx="807246" cy="923330"/>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srgbClr val="FFFFFF">
                      <a:shade val="50000"/>
                    </a:srgbClr>
                  </a:solidFill>
                  <a:latin typeface="Georgia" panose="02040502050405020303" pitchFamily="18" charset="0"/>
                </a:rPr>
                <a:t>K</a:t>
              </a:r>
              <a:endParaRPr lang="en-US" sz="5400" b="1" dirty="0">
                <a:ln w="50800"/>
                <a:solidFill>
                  <a:srgbClr val="FFFFFF">
                    <a:shade val="50000"/>
                  </a:srgbClr>
                </a:solidFill>
                <a:latin typeface="Georgia" panose="02040502050405020303" pitchFamily="18" charset="0"/>
              </a:endParaRPr>
            </a:p>
          </p:txBody>
        </p:sp>
        <p:sp>
          <p:nvSpPr>
            <p:cNvPr id="18" name="Rectangle 17"/>
            <p:cNvSpPr/>
            <p:nvPr/>
          </p:nvSpPr>
          <p:spPr>
            <a:xfrm>
              <a:off x="1270490" y="2799934"/>
              <a:ext cx="807246" cy="923330"/>
            </a:xfrm>
            <a:prstGeom prst="rect">
              <a:avLst/>
            </a:prstGeom>
            <a:solidFill>
              <a:srgbClr val="7030A0"/>
            </a:solidFill>
          </p:spPr>
          <p:style>
            <a:lnRef idx="0">
              <a:schemeClr val="accent2"/>
            </a:lnRef>
            <a:fillRef idx="3">
              <a:schemeClr val="accent2"/>
            </a:fillRef>
            <a:effectRef idx="3">
              <a:schemeClr val="accent2"/>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en-US" sz="5400" b="1" dirty="0">
                  <a:ln w="50800"/>
                  <a:solidFill>
                    <a:srgbClr val="FFFFFF">
                      <a:shade val="50000"/>
                    </a:srgbClr>
                  </a:solidFill>
                  <a:latin typeface="Georgia" panose="02040502050405020303" pitchFamily="18" charset="0"/>
                </a:rPr>
                <a:t>T</a:t>
              </a:r>
            </a:p>
          </p:txBody>
        </p:sp>
        <p:sp>
          <p:nvSpPr>
            <p:cNvPr id="19" name="Rectangle 18"/>
            <p:cNvSpPr/>
            <p:nvPr/>
          </p:nvSpPr>
          <p:spPr>
            <a:xfrm rot="20139065">
              <a:off x="2022567" y="2799934"/>
              <a:ext cx="807246" cy="923330"/>
            </a:xfrm>
            <a:prstGeom prst="rect">
              <a:avLst/>
            </a:prstGeom>
            <a:solidFill>
              <a:srgbClr val="FFFF0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prstClr val="black"/>
                  </a:solidFill>
                  <a:latin typeface="Georgia" panose="02040502050405020303" pitchFamily="18" charset="0"/>
                </a:rPr>
                <a:t>E</a:t>
              </a:r>
              <a:endParaRPr lang="en-US" sz="5400" b="1" dirty="0">
                <a:ln w="50800"/>
                <a:solidFill>
                  <a:prstClr val="black"/>
                </a:solidFill>
                <a:latin typeface="Georgia" panose="02040502050405020303" pitchFamily="18" charset="0"/>
              </a:endParaRPr>
            </a:p>
          </p:txBody>
        </p:sp>
        <p:sp>
          <p:nvSpPr>
            <p:cNvPr id="20" name="Rectangle 19"/>
            <p:cNvSpPr/>
            <p:nvPr/>
          </p:nvSpPr>
          <p:spPr>
            <a:xfrm rot="854772">
              <a:off x="2819890" y="2799934"/>
              <a:ext cx="807246" cy="923330"/>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srgbClr val="FFFFFF">
                      <a:shade val="50000"/>
                    </a:srgbClr>
                  </a:solidFill>
                  <a:latin typeface="Georgia" panose="02040502050405020303" pitchFamily="18" charset="0"/>
                </a:rPr>
                <a:t>R</a:t>
              </a:r>
              <a:endParaRPr lang="en-US" sz="5400" b="1" dirty="0">
                <a:ln w="50800"/>
                <a:solidFill>
                  <a:srgbClr val="FFFFFF">
                    <a:shade val="50000"/>
                  </a:srgbClr>
                </a:solidFill>
                <a:latin typeface="Georgia" panose="02040502050405020303" pitchFamily="18" charset="0"/>
              </a:endParaRPr>
            </a:p>
          </p:txBody>
        </p:sp>
        <p:sp>
          <p:nvSpPr>
            <p:cNvPr id="21" name="Rectangle 20"/>
            <p:cNvSpPr/>
            <p:nvPr/>
          </p:nvSpPr>
          <p:spPr>
            <a:xfrm rot="21189568">
              <a:off x="3632690" y="2799934"/>
              <a:ext cx="807246" cy="923330"/>
            </a:xfrm>
            <a:prstGeom prst="rect">
              <a:avLst/>
            </a:prstGeom>
            <a:solidFill>
              <a:schemeClr val="accent2"/>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prstClr val="black"/>
                  </a:solidFill>
                  <a:latin typeface="Georgia" panose="02040502050405020303" pitchFamily="18" charset="0"/>
                </a:rPr>
                <a:t>I</a:t>
              </a:r>
              <a:endParaRPr lang="en-US" sz="5400" b="1" dirty="0">
                <a:ln w="50800"/>
                <a:solidFill>
                  <a:prstClr val="black"/>
                </a:solidFill>
                <a:latin typeface="Georgia" panose="02040502050405020303" pitchFamily="18" charset="0"/>
              </a:endParaRPr>
            </a:p>
          </p:txBody>
        </p:sp>
        <p:sp>
          <p:nvSpPr>
            <p:cNvPr id="25" name="Rectangle 24"/>
            <p:cNvSpPr/>
            <p:nvPr/>
          </p:nvSpPr>
          <p:spPr>
            <a:xfrm rot="844907">
              <a:off x="4432708" y="2813280"/>
              <a:ext cx="807246" cy="923330"/>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srgbClr val="FFFFFF">
                      <a:shade val="50000"/>
                    </a:srgbClr>
                  </a:solidFill>
                  <a:latin typeface="Georgia" panose="02040502050405020303" pitchFamily="18" charset="0"/>
                </a:rPr>
                <a:t>M</a:t>
              </a:r>
              <a:endParaRPr lang="en-US" sz="5400" b="1" dirty="0">
                <a:ln w="50800"/>
                <a:solidFill>
                  <a:srgbClr val="FFFFFF">
                    <a:shade val="50000"/>
                  </a:srgbClr>
                </a:solidFill>
                <a:latin typeface="Georgia" panose="02040502050405020303" pitchFamily="18" charset="0"/>
              </a:endParaRPr>
            </a:p>
          </p:txBody>
        </p:sp>
        <p:sp>
          <p:nvSpPr>
            <p:cNvPr id="26" name="Rectangle 25"/>
            <p:cNvSpPr/>
            <p:nvPr/>
          </p:nvSpPr>
          <p:spPr>
            <a:xfrm rot="953057">
              <a:off x="7678018" y="2886278"/>
              <a:ext cx="807246" cy="923330"/>
            </a:xfrm>
            <a:prstGeom prst="rect">
              <a:avLst/>
            </a:prstGeom>
            <a:solidFill>
              <a:srgbClr val="FFC00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prstClr val="black"/>
                  </a:solidFill>
                  <a:latin typeface="Georgia" panose="02040502050405020303" pitchFamily="18" charset="0"/>
                </a:rPr>
                <a:t>A</a:t>
              </a:r>
              <a:endParaRPr lang="en-US" sz="5400" b="1" dirty="0">
                <a:ln w="50800"/>
                <a:solidFill>
                  <a:prstClr val="black"/>
                </a:solidFill>
                <a:latin typeface="Georgia" panose="02040502050405020303" pitchFamily="18" charset="0"/>
              </a:endParaRPr>
            </a:p>
          </p:txBody>
        </p:sp>
        <p:sp>
          <p:nvSpPr>
            <p:cNvPr id="27" name="Rectangle 26"/>
            <p:cNvSpPr/>
            <p:nvPr/>
          </p:nvSpPr>
          <p:spPr>
            <a:xfrm rot="20640298">
              <a:off x="8488055" y="2814562"/>
              <a:ext cx="807246" cy="923330"/>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srgbClr val="FFFFFF">
                      <a:shade val="50000"/>
                    </a:srgbClr>
                  </a:solidFill>
                  <a:latin typeface="Georgia" panose="02040502050405020303" pitchFamily="18" charset="0"/>
                </a:rPr>
                <a:t>S</a:t>
              </a:r>
              <a:endParaRPr lang="en-US" sz="5400" b="1" dirty="0">
                <a:ln w="50800"/>
                <a:solidFill>
                  <a:srgbClr val="FFFFFF">
                    <a:shade val="50000"/>
                  </a:srgbClr>
                </a:solidFill>
                <a:latin typeface="Georgia" panose="02040502050405020303" pitchFamily="18" charset="0"/>
              </a:endParaRPr>
            </a:p>
          </p:txBody>
        </p:sp>
        <p:sp>
          <p:nvSpPr>
            <p:cNvPr id="28" name="Rectangle 27"/>
            <p:cNvSpPr/>
            <p:nvPr/>
          </p:nvSpPr>
          <p:spPr>
            <a:xfrm rot="21305446">
              <a:off x="5337960" y="2939072"/>
              <a:ext cx="807246" cy="923330"/>
            </a:xfrm>
            <a:prstGeom prst="rect">
              <a:avLst/>
            </a:prstGeom>
            <a:solidFill>
              <a:srgbClr val="0070C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srgbClr val="FFFFFF">
                      <a:shade val="50000"/>
                    </a:srgbClr>
                  </a:solidFill>
                  <a:latin typeface="Georgia" panose="02040502050405020303" pitchFamily="18" charset="0"/>
                </a:rPr>
                <a:t>A</a:t>
              </a:r>
              <a:endParaRPr lang="en-US" sz="5400" b="1" dirty="0">
                <a:ln w="50800"/>
                <a:solidFill>
                  <a:srgbClr val="FFFFFF">
                    <a:shade val="50000"/>
                  </a:srgbClr>
                </a:solidFill>
                <a:latin typeface="Georgia" panose="02040502050405020303" pitchFamily="18" charset="0"/>
              </a:endParaRPr>
            </a:p>
          </p:txBody>
        </p:sp>
        <p:sp>
          <p:nvSpPr>
            <p:cNvPr id="29" name="Rectangle 28"/>
            <p:cNvSpPr/>
            <p:nvPr/>
          </p:nvSpPr>
          <p:spPr>
            <a:xfrm rot="21189568">
              <a:off x="9244013" y="2972633"/>
              <a:ext cx="807246" cy="923330"/>
            </a:xfrm>
            <a:prstGeom prst="rect">
              <a:avLst/>
            </a:prstGeom>
            <a:solidFill>
              <a:schemeClr val="accent2"/>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prstClr val="black"/>
                  </a:solidFill>
                  <a:latin typeface="Georgia" panose="02040502050405020303" pitchFamily="18" charset="0"/>
                </a:rPr>
                <a:t>I</a:t>
              </a:r>
              <a:endParaRPr lang="en-US" sz="5400" b="1" dirty="0">
                <a:ln w="50800"/>
                <a:solidFill>
                  <a:prstClr val="black"/>
                </a:solidFill>
                <a:latin typeface="Georgia" panose="02040502050405020303" pitchFamily="18" charset="0"/>
              </a:endParaRPr>
            </a:p>
          </p:txBody>
        </p:sp>
        <p:sp>
          <p:nvSpPr>
            <p:cNvPr id="30" name="Rectangle 29"/>
            <p:cNvSpPr/>
            <p:nvPr/>
          </p:nvSpPr>
          <p:spPr>
            <a:xfrm rot="844907">
              <a:off x="10044031" y="2985979"/>
              <a:ext cx="807246" cy="923330"/>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smtClean="0">
                  <a:ln w="50800"/>
                  <a:solidFill>
                    <a:srgbClr val="FFFFFF">
                      <a:shade val="50000"/>
                    </a:srgbClr>
                  </a:solidFill>
                  <a:latin typeface="Georgia" panose="02040502050405020303" pitchFamily="18" charset="0"/>
                </a:rPr>
                <a:t>H</a:t>
              </a:r>
              <a:endParaRPr lang="en-US" sz="5400" b="1" dirty="0">
                <a:ln w="50800"/>
                <a:solidFill>
                  <a:srgbClr val="FFFFFF">
                    <a:shade val="50000"/>
                  </a:srgbClr>
                </a:solidFill>
                <a:latin typeface="Georgia" panose="02040502050405020303" pitchFamily="18" charset="0"/>
              </a:endParaRPr>
            </a:p>
          </p:txBody>
        </p:sp>
      </p:grpSp>
      <p:grpSp>
        <p:nvGrpSpPr>
          <p:cNvPr id="3" name="Group 46"/>
          <p:cNvGrpSpPr/>
          <p:nvPr/>
        </p:nvGrpSpPr>
        <p:grpSpPr>
          <a:xfrm>
            <a:off x="1856494" y="6065208"/>
            <a:ext cx="5692162" cy="531953"/>
            <a:chOff x="1790752" y="2479942"/>
            <a:chExt cx="8662929" cy="739463"/>
          </a:xfrm>
        </p:grpSpPr>
        <p:sp>
          <p:nvSpPr>
            <p:cNvPr id="48" name="Subtitle 2"/>
            <p:cNvSpPr txBox="1">
              <a:spLocks/>
            </p:cNvSpPr>
            <p:nvPr/>
          </p:nvSpPr>
          <p:spPr>
            <a:xfrm>
              <a:off x="9079854" y="2608325"/>
              <a:ext cx="1373827" cy="411194"/>
            </a:xfrm>
            <a:prstGeom prst="rect">
              <a:avLst/>
            </a:prstGeom>
          </p:spPr>
          <p:txBody>
            <a:bodyPr vert="horz" lIns="121920" tIns="60960" rIns="121920" bIns="6096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d-ID" sz="1000" b="1" dirty="0">
                  <a:solidFill>
                    <a:prstClr val="black"/>
                  </a:solidFill>
                  <a:latin typeface="Nexa Bold" panose="02000000000000000000" pitchFamily="50" charset="0"/>
                  <a:cs typeface="Arial" panose="020B0604020202020204" pitchFamily="34" charset="0"/>
                </a:rPr>
                <a:t>PEDULI</a:t>
              </a:r>
            </a:p>
          </p:txBody>
        </p:sp>
        <p:sp>
          <p:nvSpPr>
            <p:cNvPr id="49" name="Subtitle 2"/>
            <p:cNvSpPr txBox="1">
              <a:spLocks/>
            </p:cNvSpPr>
            <p:nvPr/>
          </p:nvSpPr>
          <p:spPr>
            <a:xfrm>
              <a:off x="7124131" y="2603627"/>
              <a:ext cx="1316862" cy="359236"/>
            </a:xfrm>
            <a:prstGeom prst="rect">
              <a:avLst/>
            </a:prstGeom>
          </p:spPr>
          <p:txBody>
            <a:bodyPr vert="horz" lIns="121920" tIns="60960" rIns="121920" bIns="6096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d-ID" sz="1000" b="1" dirty="0">
                  <a:solidFill>
                    <a:prstClr val="black"/>
                  </a:solidFill>
                  <a:latin typeface="Nexa Bold" panose="02000000000000000000" pitchFamily="50" charset="0"/>
                  <a:cs typeface="Arial" panose="020B0604020202020204" pitchFamily="34" charset="0"/>
                </a:rPr>
                <a:t>INOVATIF</a:t>
              </a:r>
            </a:p>
          </p:txBody>
        </p:sp>
        <p:sp>
          <p:nvSpPr>
            <p:cNvPr id="50" name="Subtitle 2"/>
            <p:cNvSpPr txBox="1">
              <a:spLocks/>
            </p:cNvSpPr>
            <p:nvPr/>
          </p:nvSpPr>
          <p:spPr>
            <a:xfrm>
              <a:off x="2372348" y="2590212"/>
              <a:ext cx="1653743" cy="357704"/>
            </a:xfrm>
            <a:prstGeom prst="rect">
              <a:avLst/>
            </a:prstGeom>
          </p:spPr>
          <p:txBody>
            <a:bodyPr vert="horz" lIns="121920" tIns="60960" rIns="121920" bIns="6096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d-ID" sz="1000" b="1" dirty="0">
                  <a:solidFill>
                    <a:prstClr val="black"/>
                  </a:solidFill>
                  <a:latin typeface="Nexa Bold" panose="02000000000000000000" pitchFamily="50" charset="0"/>
                  <a:cs typeface="Arial" panose="020B0604020202020204" pitchFamily="34" charset="0"/>
                </a:rPr>
                <a:t>INTEGRITAS</a:t>
              </a:r>
            </a:p>
          </p:txBody>
        </p:sp>
        <p:sp>
          <p:nvSpPr>
            <p:cNvPr id="51" name="Subtitle 2"/>
            <p:cNvSpPr txBox="1">
              <a:spLocks/>
            </p:cNvSpPr>
            <p:nvPr/>
          </p:nvSpPr>
          <p:spPr>
            <a:xfrm>
              <a:off x="4661224" y="2603709"/>
              <a:ext cx="1944294" cy="359236"/>
            </a:xfrm>
            <a:prstGeom prst="rect">
              <a:avLst/>
            </a:prstGeom>
          </p:spPr>
          <p:txBody>
            <a:bodyPr vert="horz" lIns="121920" tIns="60960" rIns="121920" bIns="6096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d-ID" sz="1000" b="1" dirty="0">
                  <a:solidFill>
                    <a:prstClr val="black"/>
                  </a:solidFill>
                  <a:latin typeface="Nexa Bold" panose="02000000000000000000" pitchFamily="50" charset="0"/>
                  <a:cs typeface="Arial" panose="020B0604020202020204" pitchFamily="34" charset="0"/>
                </a:rPr>
                <a:t>PROFESIONAL</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0752" y="2491977"/>
              <a:ext cx="672258" cy="67225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4008" y="2479942"/>
              <a:ext cx="719055" cy="719055"/>
            </a:xfrm>
            <a:prstGeom prst="rect">
              <a:avLst/>
            </a:prstGeom>
          </p:spPr>
        </p:pic>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6206" y="2539371"/>
              <a:ext cx="619475" cy="611216"/>
            </a:xfrm>
            <a:prstGeom prst="rect">
              <a:avLst/>
            </a:prstGeom>
          </p:spPr>
        </p:pic>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50911" y="2499019"/>
              <a:ext cx="720386" cy="720386"/>
            </a:xfrm>
            <a:prstGeom prst="rect">
              <a:avLst/>
            </a:prstGeom>
          </p:spPr>
        </p:pic>
      </p:grpSp>
    </p:spTree>
    <p:extLst>
      <p:ext uri="{BB962C8B-B14F-4D97-AF65-F5344CB8AC3E}">
        <p14:creationId xmlns:p14="http://schemas.microsoft.com/office/powerpoint/2010/main" val="25907060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1285860"/>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smtClean="0">
                <a:ln>
                  <a:noFill/>
                </a:ln>
                <a:solidFill>
                  <a:schemeClr val="tx1"/>
                </a:solidFill>
                <a:effectLst/>
                <a:latin typeface="Rockwell" pitchFamily="18" charset="0"/>
                <a:ea typeface="Calibri" pitchFamily="34" charset="0"/>
                <a:cs typeface="Times New Roman" pitchFamily="18" charset="0"/>
              </a:rPr>
              <a:t>default routing adalah jalur default untuk paket yang mempunyai alamat network tujuan tertentu tetapi tidak dapat di routing table router yang disinggahi. jika terdapat default route yang diset pada router tersebut, maka peket tersebut akan mengikuti rute default yang telah di terapkan. biasanya default route didefinisikan dengan alamat : 0.0.0.0/0.</a:t>
            </a:r>
            <a:endParaRPr kumimoji="0" lang="id-ID" sz="2400" b="0" i="0" u="none" strike="noStrike" cap="none" normalizeH="0" baseline="0" dirty="0" smtClean="0">
              <a:ln>
                <a:noFill/>
              </a:ln>
              <a:solidFill>
                <a:schemeClr val="tx1"/>
              </a:solidFill>
              <a:effectLst/>
              <a:latin typeface="Rockwell" pitchFamily="18"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smtClean="0"/>
          </a:p>
          <a:p>
            <a:pPr marL="361950" indent="-361950" algn="just">
              <a:buFont typeface="+mj-lt"/>
              <a:buAutoNum type="arabicPeriod"/>
            </a:pPr>
            <a:endParaRPr lang="id-ID" sz="1000"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smtClean="0">
                <a:solidFill>
                  <a:schemeClr val="tx1"/>
                </a:solidFill>
              </a:rPr>
              <a:t>E.    TUJUAN PEMBELAJARAN</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2677656"/>
          </a:xfrm>
          <a:prstGeom prst="rect">
            <a:avLst/>
          </a:prstGeom>
        </p:spPr>
        <p:txBody>
          <a:bodyPr wrap="square">
            <a:spAutoFit/>
          </a:bodyPr>
          <a:lstStyle/>
          <a:p>
            <a:pPr marL="457200" indent="-457200">
              <a:buFontTx/>
              <a:buAutoNum type="arabicPeriod"/>
            </a:pPr>
            <a:r>
              <a:rPr lang="id-ID" sz="2400" dirty="0" smtClean="0"/>
              <a:t>Siswa mampu menjelaskan </a:t>
            </a:r>
            <a:r>
              <a:rPr lang="x-none" sz="2400" smtClean="0"/>
              <a:t>Prinsip dan cara kerja </a:t>
            </a:r>
            <a:r>
              <a:rPr lang="x-none" sz="2400" i="1" smtClean="0"/>
              <a:t>routing dinamis</a:t>
            </a:r>
            <a:endParaRPr lang="x-none" sz="2400" smtClean="0"/>
          </a:p>
          <a:p>
            <a:pPr marL="457200" indent="-457200">
              <a:buFontTx/>
              <a:buAutoNum type="arabicPeriod"/>
            </a:pPr>
            <a:r>
              <a:rPr lang="id-ID" sz="2400" dirty="0" smtClean="0"/>
              <a:t>Siswa mampu menjelaskan perintah dasar </a:t>
            </a:r>
            <a:r>
              <a:rPr lang="id-ID" sz="2400" i="1" dirty="0" smtClean="0"/>
              <a:t>routing dinamis</a:t>
            </a:r>
            <a:endParaRPr lang="id-ID" sz="2400" dirty="0" smtClean="0"/>
          </a:p>
          <a:p>
            <a:pPr marL="457200" indent="-457200">
              <a:buFontTx/>
              <a:buAutoNum type="arabicPeriod"/>
            </a:pPr>
            <a:r>
              <a:rPr lang="es-ES" sz="2400" dirty="0" err="1" smtClean="0"/>
              <a:t>Siswa</a:t>
            </a:r>
            <a:r>
              <a:rPr lang="es-ES" sz="2400" dirty="0" smtClean="0"/>
              <a:t> </a:t>
            </a:r>
            <a:r>
              <a:rPr lang="es-ES" sz="2400" dirty="0" err="1" smtClean="0"/>
              <a:t>mampu</a:t>
            </a:r>
            <a:r>
              <a:rPr lang="es-ES" sz="2400" dirty="0" smtClean="0"/>
              <a:t> </a:t>
            </a:r>
            <a:r>
              <a:rPr lang="id-ID" sz="2400" dirty="0" smtClean="0"/>
              <a:t>mengkonfigurasi </a:t>
            </a:r>
            <a:r>
              <a:rPr lang="id-ID" sz="2400" i="1" dirty="0" smtClean="0"/>
              <a:t>routing dinamis</a:t>
            </a:r>
            <a:endParaRPr lang="id-ID" sz="2400" dirty="0" smtClean="0"/>
          </a:p>
          <a:p>
            <a:pPr marL="457200" lvl="0" indent="-457200"/>
            <a:endParaRPr lang="x-none" sz="2400" smtClean="0"/>
          </a:p>
          <a:p>
            <a:pPr marL="457200" lvl="0" indent="-457200">
              <a:buAutoNum type="arabicPeriod"/>
            </a:pPr>
            <a:endParaRPr lang="id-ID" sz="2400" dirty="0" smtClean="0"/>
          </a:p>
          <a:p>
            <a:r>
              <a:rPr lang="sv-SE" sz="2400" dirty="0" smtClean="0"/>
              <a:t/>
            </a:r>
            <a:br>
              <a:rPr lang="sv-SE" sz="2400" dirty="0" smtClean="0"/>
            </a:br>
            <a:endParaRPr lang="id-ID" sz="2400" dirty="0"/>
          </a:p>
        </p:txBody>
      </p:sp>
      <p:sp>
        <p:nvSpPr>
          <p:cNvPr id="7" name="Rectangle 6"/>
          <p:cNvSpPr/>
          <p:nvPr/>
        </p:nvSpPr>
        <p:spPr>
          <a:xfrm>
            <a:off x="-32" y="3357562"/>
            <a:ext cx="9144000" cy="830997"/>
          </a:xfrm>
          <a:prstGeom prst="rect">
            <a:avLst/>
          </a:prstGeom>
        </p:spPr>
        <p:txBody>
          <a:bodyPr wrap="square">
            <a:spAutoFit/>
          </a:bodyPr>
          <a:lstStyle/>
          <a:p>
            <a:r>
              <a:rPr lang="sv-SE" sz="2400" dirty="0" smtClean="0"/>
              <a:t/>
            </a:r>
            <a:br>
              <a:rPr lang="sv-SE" sz="2400" dirty="0" smtClean="0"/>
            </a:br>
            <a:endParaRPr lang="id-ID" sz="2400" dirty="0"/>
          </a:p>
        </p:txBody>
      </p:sp>
      <p:sp>
        <p:nvSpPr>
          <p:cNvPr id="8" name="Title 1"/>
          <p:cNvSpPr txBox="1">
            <a:spLocks/>
          </p:cNvSpPr>
          <p:nvPr/>
        </p:nvSpPr>
        <p:spPr>
          <a:xfrm>
            <a:off x="0" y="285749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smtClean="0">
                <a:solidFill>
                  <a:schemeClr val="tx1"/>
                </a:solidFill>
              </a:rPr>
              <a:t>E.    CAKUPAN MATERI</a:t>
            </a:r>
            <a:endParaRPr lang="en-US" sz="2400" b="1" dirty="0">
              <a:solidFill>
                <a:schemeClr val="tx1"/>
              </a:solidFill>
              <a:latin typeface="Arial Rounded MT Bold" panose="020F0704030504030204" pitchFamily="34" charset="0"/>
            </a:endParaRPr>
          </a:p>
        </p:txBody>
      </p:sp>
      <p:sp>
        <p:nvSpPr>
          <p:cNvPr id="14337" name="Rectangle 1"/>
          <p:cNvSpPr>
            <a:spLocks noChangeArrowheads="1"/>
          </p:cNvSpPr>
          <p:nvPr/>
        </p:nvSpPr>
        <p:spPr bwMode="auto">
          <a:xfrm>
            <a:off x="0" y="3714752"/>
            <a:ext cx="7929586"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FontTx/>
              <a:buChar char="•"/>
              <a:tabLst>
                <a:tab pos="809625" algn="l"/>
              </a:tabLst>
            </a:pP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Prinsip dan cara kerja </a:t>
            </a:r>
            <a:r>
              <a:rPr kumimoji="0" lang="id-ID"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routing</a:t>
            </a:r>
            <a:r>
              <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lang="id-ID" sz="2400" i="1" dirty="0" smtClean="0"/>
              <a:t>dinamis</a:t>
            </a:r>
            <a:endParaRPr kumimoji="0" lang="id-ID"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fontAlgn="base">
              <a:spcBef>
                <a:spcPct val="0"/>
              </a:spcBef>
              <a:spcAft>
                <a:spcPct val="0"/>
              </a:spcAft>
              <a:buFontTx/>
              <a:buChar char="•"/>
              <a:tabLst>
                <a:tab pos="809625" algn="l"/>
              </a:tabLst>
            </a:pPr>
            <a:r>
              <a:rPr lang="x-none" sz="2400" smtClean="0"/>
              <a:t>Prosedur dan teknik konfigurasi </a:t>
            </a:r>
            <a:r>
              <a:rPr lang="x-none" sz="2400" i="1" smtClean="0"/>
              <a:t>routing</a:t>
            </a:r>
            <a:r>
              <a:rPr lang="x-none" sz="2400" smtClean="0"/>
              <a:t> </a:t>
            </a:r>
            <a:r>
              <a:rPr lang="id-ID" sz="2400" i="1" dirty="0" smtClean="0"/>
              <a:t>dinamis</a:t>
            </a:r>
            <a:endParaRPr lang="id-ID" sz="2400" dirty="0" smtClean="0"/>
          </a:p>
          <a:p>
            <a:pPr marL="0" marR="0" lvl="0" indent="0" algn="l" defTabSz="914400" rtl="0" eaLnBrk="1" fontAlgn="base" latinLnBrk="0" hangingPunct="1">
              <a:lnSpc>
                <a:spcPct val="100000"/>
              </a:lnSpc>
              <a:spcBef>
                <a:spcPct val="0"/>
              </a:spcBef>
              <a:spcAft>
                <a:spcPct val="0"/>
              </a:spcAft>
              <a:buClrTx/>
              <a:buSzTx/>
              <a:buFontTx/>
              <a:buChar char="•"/>
              <a:tabLst>
                <a:tab pos="809625" algn="l"/>
              </a:tabLst>
            </a:pPr>
            <a:endParaRPr kumimoji="0" lang="id-ID"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itle 1"/>
          <p:cNvSpPr txBox="1">
            <a:spLocks/>
          </p:cNvSpPr>
          <p:nvPr/>
        </p:nvSpPr>
        <p:spPr>
          <a:xfrm>
            <a:off x="0" y="4572008"/>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smtClean="0">
                <a:solidFill>
                  <a:schemeClr val="tx1"/>
                </a:solidFill>
              </a:rPr>
              <a:t>E.    KOMPETENSI DASAR</a:t>
            </a:r>
            <a:endParaRPr lang="en-US" sz="2400" b="1" dirty="0">
              <a:solidFill>
                <a:schemeClr val="tx1"/>
              </a:solidFill>
              <a:latin typeface="Arial Rounded MT Bold" panose="020F0704030504030204" pitchFamily="34" charset="0"/>
            </a:endParaRPr>
          </a:p>
        </p:txBody>
      </p:sp>
      <p:sp>
        <p:nvSpPr>
          <p:cNvPr id="10" name="Rectangle 9"/>
          <p:cNvSpPr/>
          <p:nvPr/>
        </p:nvSpPr>
        <p:spPr>
          <a:xfrm>
            <a:off x="214282" y="5715016"/>
            <a:ext cx="8929718" cy="461665"/>
          </a:xfrm>
          <a:prstGeom prst="rect">
            <a:avLst/>
          </a:prstGeom>
        </p:spPr>
        <p:txBody>
          <a:bodyPr wrap="square">
            <a:spAutoFit/>
          </a:bodyPr>
          <a:lstStyle/>
          <a:p>
            <a:r>
              <a:rPr lang="id-ID" sz="2400" dirty="0" smtClean="0"/>
              <a:t>Konsep Mengkonfigurasi </a:t>
            </a:r>
            <a:r>
              <a:rPr lang="id-ID" sz="2400" i="1" dirty="0" smtClean="0"/>
              <a:t>routing</a:t>
            </a:r>
            <a:r>
              <a:rPr lang="id-ID" sz="2400" dirty="0" smtClean="0"/>
              <a:t> </a:t>
            </a:r>
            <a:r>
              <a:rPr lang="id-ID" sz="2400" i="1" dirty="0" smtClean="0"/>
              <a:t>dinamis</a:t>
            </a:r>
            <a:endParaRPr lang="id-ID" sz="2400" dirty="0"/>
          </a:p>
        </p:txBody>
      </p:sp>
    </p:spTree>
    <p:extLst>
      <p:ext uri="{BB962C8B-B14F-4D97-AF65-F5344CB8AC3E}">
        <p14:creationId xmlns:p14="http://schemas.microsoft.com/office/powerpoint/2010/main" val="99918736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857232"/>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id-ID" sz="2400" dirty="0" smtClean="0"/>
              <a:t/>
            </a:r>
            <a:br>
              <a:rPr lang="id-ID" sz="2400" dirty="0" smtClean="0"/>
            </a:br>
            <a:r>
              <a:rPr lang="id-ID" sz="2400" b="1" dirty="0" smtClean="0"/>
              <a:t>Border Gateway Protocol</a:t>
            </a:r>
            <a:r>
              <a:rPr lang="id-ID" sz="2400" dirty="0" smtClean="0"/>
              <a:t> disingkat </a:t>
            </a:r>
            <a:r>
              <a:rPr lang="id-ID" sz="2400" b="1" dirty="0" smtClean="0"/>
              <a:t>BGP</a:t>
            </a:r>
            <a:r>
              <a:rPr lang="id-ID" sz="2400" dirty="0" smtClean="0"/>
              <a:t> adalah inti dari protokol </a:t>
            </a:r>
            <a:r>
              <a:rPr lang="id-ID" sz="2400" i="1" dirty="0" smtClean="0"/>
              <a:t>routing</a:t>
            </a:r>
            <a:r>
              <a:rPr lang="id-ID" sz="2400" dirty="0" smtClean="0"/>
              <a:t> Internet. Protocol ini yang menjadi </a:t>
            </a:r>
            <a:r>
              <a:rPr lang="id-ID" sz="2400" i="1" dirty="0" smtClean="0"/>
              <a:t>backbone</a:t>
            </a:r>
            <a:r>
              <a:rPr lang="id-ID" sz="2400" dirty="0" smtClean="0"/>
              <a:t> dari jaringan Internet dunia. BGP adalah protokol routing inti dari Internet yg digunakan untuk melakukan pertukaran informasi routing antar jaringan</a:t>
            </a:r>
            <a:endParaRPr kumimoji="0" lang="id-ID"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90336"/>
            <a:ext cx="9144000" cy="1200329"/>
          </a:xfrm>
          <a:prstGeom prst="rect">
            <a:avLst/>
          </a:prstGeom>
        </p:spPr>
        <p:txBody>
          <a:bodyPr wrap="square">
            <a:spAutoFit/>
          </a:bodyPr>
          <a:lstStyle/>
          <a:p>
            <a:r>
              <a:rPr lang="id-ID" sz="2400" b="1" dirty="0" smtClean="0"/>
              <a:t>Interior Gateway Routing Protocol</a:t>
            </a:r>
            <a:r>
              <a:rPr lang="id-ID" sz="2400" dirty="0" smtClean="0"/>
              <a:t> </a:t>
            </a:r>
            <a:r>
              <a:rPr lang="id-ID" sz="2400" b="1" dirty="0" smtClean="0"/>
              <a:t>(IGRP)</a:t>
            </a:r>
            <a:r>
              <a:rPr lang="id-ID" sz="2400" dirty="0" smtClean="0"/>
              <a:t> adalah vektor jarak routing yang interior protocol (IGP) yang dikembangkan oleh Cisco . Hal ini digunakan oleh router untuk bertukar routing yang data dalam suatu sistem otonom .</a:t>
            </a:r>
            <a:endParaRPr lang="id-ID"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36339"/>
            <a:ext cx="9144000" cy="2308324"/>
          </a:xfrm>
          <a:prstGeom prst="rect">
            <a:avLst/>
          </a:prstGeom>
        </p:spPr>
        <p:txBody>
          <a:bodyPr wrap="square">
            <a:spAutoFit/>
          </a:bodyPr>
          <a:lstStyle/>
          <a:p>
            <a:r>
              <a:rPr lang="id-ID" sz="2400" b="1" dirty="0" smtClean="0"/>
              <a:t>Open Shortest Path First</a:t>
            </a:r>
            <a:r>
              <a:rPr lang="id-ID" sz="2400" dirty="0" smtClean="0"/>
              <a:t> </a:t>
            </a:r>
            <a:r>
              <a:rPr lang="id-ID" sz="2400" b="1" dirty="0" smtClean="0"/>
              <a:t>(OSPF)</a:t>
            </a:r>
            <a:r>
              <a:rPr lang="id-ID" sz="2400" dirty="0" smtClean="0"/>
              <a:t> adalah routing protocol untuk Internet Protocol (IP) jaringan. Ini menggunakan link state routing yang algoritma (LSR) dan jatuh ke dalam kelompok protokol routing interior , yang beroperasi dalam satu sistem otonom (AS). Hal ini didefinisikan sebagai OSPF Versi 2 di RFC 2328 (1998) untuk IPv4 . Update untuk IPv6 ditetapkan sebagai OSPF Versi 3 di RFC 5340 (2008).</a:t>
            </a:r>
            <a:endParaRPr lang="id-ID"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90336"/>
            <a:ext cx="9144000" cy="1200329"/>
          </a:xfrm>
          <a:prstGeom prst="rect">
            <a:avLst/>
          </a:prstGeom>
        </p:spPr>
        <p:txBody>
          <a:bodyPr wrap="square">
            <a:spAutoFit/>
          </a:bodyPr>
          <a:lstStyle/>
          <a:p>
            <a:r>
              <a:rPr lang="id-ID" sz="2400" b="1" dirty="0" smtClean="0"/>
              <a:t>Enhanced Interior Gateway Routing Protocol (EIGRP) </a:t>
            </a:r>
            <a:r>
              <a:rPr lang="id-ID" sz="2400" dirty="0" smtClean="0"/>
              <a:t>adalah lanjutan jarak-vector routing protokol yang digunakan pada jaringan komputer untuk mengotomatisasi routing yang keputusan dan konfigurasi</a:t>
            </a:r>
            <a:endParaRPr lang="id-ID"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3105834"/>
            <a:ext cx="8358246" cy="830997"/>
          </a:xfrm>
          <a:prstGeom prst="rect">
            <a:avLst/>
          </a:prstGeom>
        </p:spPr>
        <p:txBody>
          <a:bodyPr wrap="square">
            <a:spAutoFit/>
          </a:bodyPr>
          <a:lstStyle/>
          <a:p>
            <a:r>
              <a:rPr lang="id-ID" sz="2400" dirty="0" smtClean="0"/>
              <a:t> Bahwa routing itu adalah </a:t>
            </a:r>
            <a:r>
              <a:rPr lang="sv-SE" sz="2400" dirty="0" smtClean="0"/>
              <a:t>suatu protokol yang digunakan untuk mendapatkan rute dari satu jaringan ke</a:t>
            </a:r>
            <a:r>
              <a:rPr lang="id-ID" sz="2400" dirty="0" smtClean="0"/>
              <a:t> </a:t>
            </a:r>
            <a:r>
              <a:rPr lang="sv-SE" sz="2400" dirty="0" smtClean="0"/>
              <a:t>jaringan yang lain </a:t>
            </a:r>
            <a:endParaRPr lang="id-ID" sz="2400" dirty="0"/>
          </a:p>
        </p:txBody>
      </p:sp>
      <p:sp>
        <p:nvSpPr>
          <p:cNvPr id="3" name="Rectangle 2"/>
          <p:cNvSpPr/>
          <p:nvPr/>
        </p:nvSpPr>
        <p:spPr>
          <a:xfrm>
            <a:off x="285720" y="500042"/>
            <a:ext cx="4572000" cy="584775"/>
          </a:xfrm>
          <a:prstGeom prst="rect">
            <a:avLst/>
          </a:prstGeom>
        </p:spPr>
        <p:txBody>
          <a:bodyPr>
            <a:spAutoFit/>
          </a:bodyPr>
          <a:lstStyle/>
          <a:p>
            <a:r>
              <a:rPr lang="id-ID" sz="3200" dirty="0" smtClean="0"/>
              <a:t>KESIMPULAN</a:t>
            </a:r>
            <a:endParaRPr lang="id-ID" sz="3200" dirty="0"/>
          </a:p>
        </p:txBody>
      </p:sp>
      <p:sp>
        <p:nvSpPr>
          <p:cNvPr id="4" name="Rectangle 3"/>
          <p:cNvSpPr/>
          <p:nvPr/>
        </p:nvSpPr>
        <p:spPr>
          <a:xfrm>
            <a:off x="214282" y="4357694"/>
            <a:ext cx="8358246" cy="461665"/>
          </a:xfrm>
          <a:prstGeom prst="rect">
            <a:avLst/>
          </a:prstGeom>
        </p:spPr>
        <p:txBody>
          <a:bodyPr wrap="square">
            <a:spAutoFit/>
          </a:bodyPr>
          <a:lstStyle/>
          <a:p>
            <a:r>
              <a:rPr lang="id-ID" sz="2400" dirty="0" smtClean="0"/>
              <a:t> routing dinamis ada dua jenis : Rip v1 dan Rip v.2</a:t>
            </a:r>
            <a:endParaRPr lang="id-ID"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1"/>
                </a:solidFill>
              </a:rPr>
              <a:t>VLAN ADALAH</a:t>
            </a:r>
            <a:endParaRPr lang="id-ID" dirty="0">
              <a:solidFill>
                <a:schemeClr val="accent1"/>
              </a:solidFill>
            </a:endParaRPr>
          </a:p>
        </p:txBody>
      </p:sp>
      <p:sp>
        <p:nvSpPr>
          <p:cNvPr id="3" name="Content Placeholder 2"/>
          <p:cNvSpPr>
            <a:spLocks noGrp="1"/>
          </p:cNvSpPr>
          <p:nvPr>
            <p:ph sz="quarter" idx="1"/>
          </p:nvPr>
        </p:nvSpPr>
        <p:spPr/>
        <p:txBody>
          <a:bodyPr/>
          <a:lstStyle/>
          <a:p>
            <a:r>
              <a:rPr lang="id-ID" dirty="0" smtClean="0"/>
              <a:t>VLAN merupakan suatu model jaringan yang tidak terbatas pada lokasi fisik seperti LAN ,sehingga suatu network dapat dikonfigurasi secara virtual tanpa  harus menuruti lokasi fisik peralatan.</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IP address </a:t>
            </a:r>
            <a:endParaRPr lang="id-ID" dirty="0"/>
          </a:p>
        </p:txBody>
      </p:sp>
      <p:sp>
        <p:nvSpPr>
          <p:cNvPr id="3" name="Content Placeholder 2"/>
          <p:cNvSpPr>
            <a:spLocks noGrp="1"/>
          </p:cNvSpPr>
          <p:nvPr>
            <p:ph sz="quarter" idx="1"/>
          </p:nvPr>
        </p:nvSpPr>
        <p:spPr/>
        <p:txBody>
          <a:bodyPr/>
          <a:lstStyle/>
          <a:p>
            <a:r>
              <a:rPr lang="id-ID" dirty="0" smtClean="0"/>
              <a:t>IP Address adalah alamat pada komputer agar komputer bisa saling terhubung dengan komputer lain</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Routing Statis</a:t>
            </a:r>
            <a:endParaRPr lang="id-ID" dirty="0"/>
          </a:p>
        </p:txBody>
      </p:sp>
      <p:sp>
        <p:nvSpPr>
          <p:cNvPr id="3" name="Content Placeholder 2"/>
          <p:cNvSpPr>
            <a:spLocks noGrp="1"/>
          </p:cNvSpPr>
          <p:nvPr>
            <p:ph sz="quarter" idx="1"/>
          </p:nvPr>
        </p:nvSpPr>
        <p:spPr/>
        <p:txBody>
          <a:bodyPr/>
          <a:lstStyle/>
          <a:p>
            <a:pPr>
              <a:buNone/>
            </a:pPr>
            <a:r>
              <a:rPr lang="id-ID" sz="2800" dirty="0" smtClean="0"/>
              <a:t>Routing Statis adalah</a:t>
            </a:r>
          </a:p>
          <a:p>
            <a:pPr>
              <a:buNone/>
            </a:pPr>
            <a:r>
              <a:rPr lang="id-ID" sz="2800" dirty="0" smtClean="0"/>
              <a:t>&gt;&gt;&gt;&gt;  rute atau jalur spesifik yang ditentukan oleh user secara manual untuk meneruskan paket dari sumber ke tujuan</a:t>
            </a:r>
          </a:p>
          <a:p>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1026" name="Picture 2" descr="D:\PLPG 2017\Tugas Workshop Final\gambar jarigan ok.jpg"/>
          <p:cNvPicPr>
            <a:picLocks noGrp="1" noChangeAspect="1" noChangeArrowheads="1"/>
          </p:cNvPicPr>
          <p:nvPr>
            <p:ph sz="quarter" idx="1"/>
          </p:nvPr>
        </p:nvPicPr>
        <p:blipFill>
          <a:blip r:embed="rId2"/>
          <a:srcRect/>
          <a:stretch>
            <a:fillRect/>
          </a:stretch>
        </p:blipFill>
        <p:spPr bwMode="auto">
          <a:xfrm>
            <a:off x="0" y="214290"/>
            <a:ext cx="9143999" cy="664371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1026" name="Picture 2" descr="D:\PLPG 2017\Tugas Workshop Final\gambar motivasi 2.jpg"/>
          <p:cNvPicPr>
            <a:picLocks noGrp="1" noChangeAspect="1" noChangeArrowheads="1"/>
          </p:cNvPicPr>
          <p:nvPr>
            <p:ph sz="quarter" idx="1"/>
          </p:nvPr>
        </p:nvPicPr>
        <p:blipFill>
          <a:blip r:embed="rId2"/>
          <a:srcRect/>
          <a:stretch>
            <a:fillRect/>
          </a:stretch>
        </p:blipFill>
        <p:spPr bwMode="auto">
          <a:xfrm>
            <a:off x="0" y="142852"/>
            <a:ext cx="9144000" cy="671514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smtClean="0"/>
          </a:p>
          <a:p>
            <a:pPr marL="361950" indent="-361950" algn="just">
              <a:buFont typeface="+mj-lt"/>
              <a:buAutoNum type="arabicPeriod"/>
            </a:pPr>
            <a:endParaRPr lang="id-ID" sz="1000"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smtClean="0">
                <a:solidFill>
                  <a:schemeClr val="tx1"/>
                </a:solidFill>
              </a:rPr>
              <a:t>E.    KONSEP ROUTING</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1569660"/>
          </a:xfrm>
          <a:prstGeom prst="rect">
            <a:avLst/>
          </a:prstGeom>
        </p:spPr>
        <p:txBody>
          <a:bodyPr wrap="square">
            <a:spAutoFit/>
          </a:bodyPr>
          <a:lstStyle/>
          <a:p>
            <a:r>
              <a:rPr lang="id-ID" sz="2400" dirty="0" smtClean="0"/>
              <a:t>Routing adalah</a:t>
            </a:r>
          </a:p>
          <a:p>
            <a:r>
              <a:rPr lang="id-ID" sz="2400" dirty="0" smtClean="0"/>
              <a:t>&gt;&gt;&gt;&gt;  </a:t>
            </a:r>
            <a:r>
              <a:rPr lang="sv-SE" sz="2400" dirty="0" smtClean="0"/>
              <a:t>suatu protokol yang digunakan untuk mendapatkan rute dari satu jaringan ke</a:t>
            </a:r>
            <a:r>
              <a:rPr lang="id-ID" sz="2400" dirty="0" smtClean="0"/>
              <a:t> </a:t>
            </a:r>
            <a:r>
              <a:rPr lang="sv-SE" sz="2400" dirty="0" smtClean="0"/>
              <a:t>jaringan yang lain </a:t>
            </a:r>
            <a:br>
              <a:rPr lang="sv-SE" sz="2400" dirty="0" smtClean="0"/>
            </a:br>
            <a:endParaRPr lang="id-ID" sz="2400" dirty="0"/>
          </a:p>
        </p:txBody>
      </p:sp>
      <p:sp>
        <p:nvSpPr>
          <p:cNvPr id="7" name="Rectangle 6"/>
          <p:cNvSpPr/>
          <p:nvPr/>
        </p:nvSpPr>
        <p:spPr>
          <a:xfrm>
            <a:off x="-32" y="3357562"/>
            <a:ext cx="9144000" cy="830997"/>
          </a:xfrm>
          <a:prstGeom prst="rect">
            <a:avLst/>
          </a:prstGeom>
        </p:spPr>
        <p:txBody>
          <a:bodyPr wrap="square">
            <a:spAutoFit/>
          </a:bodyPr>
          <a:lstStyle/>
          <a:p>
            <a:r>
              <a:rPr lang="sv-SE" sz="2400" dirty="0" smtClean="0"/>
              <a:t/>
            </a:r>
            <a:br>
              <a:rPr lang="sv-SE" sz="2400" dirty="0" smtClean="0"/>
            </a:br>
            <a:endParaRPr lang="id-ID" sz="2400" dirty="0"/>
          </a:p>
        </p:txBody>
      </p:sp>
      <p:pic>
        <p:nvPicPr>
          <p:cNvPr id="2050" name="Picture 2" descr="D:\PLPG 2017\Tugas Workshop Final\gambar rumah.jpg"/>
          <p:cNvPicPr>
            <a:picLocks noChangeAspect="1" noChangeArrowheads="1"/>
          </p:cNvPicPr>
          <p:nvPr/>
        </p:nvPicPr>
        <p:blipFill>
          <a:blip r:embed="rId4"/>
          <a:srcRect/>
          <a:stretch>
            <a:fillRect/>
          </a:stretch>
        </p:blipFill>
        <p:spPr bwMode="auto">
          <a:xfrm rot="5400000">
            <a:off x="2143108" y="1000109"/>
            <a:ext cx="3990973" cy="7562874"/>
          </a:xfrm>
          <a:prstGeom prst="rect">
            <a:avLst/>
          </a:prstGeom>
          <a:noFill/>
        </p:spPr>
      </p:pic>
    </p:spTree>
    <p:extLst>
      <p:ext uri="{BB962C8B-B14F-4D97-AF65-F5344CB8AC3E}">
        <p14:creationId xmlns:p14="http://schemas.microsoft.com/office/powerpoint/2010/main" val="265474566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smtClean="0"/>
          </a:p>
          <a:p>
            <a:pPr marL="361950" indent="-361950" algn="just">
              <a:buFont typeface="+mj-lt"/>
              <a:buAutoNum type="arabicPeriod"/>
            </a:pPr>
            <a:endParaRPr lang="id-ID" sz="1000"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smtClean="0">
                <a:solidFill>
                  <a:schemeClr val="tx1"/>
                </a:solidFill>
              </a:rPr>
              <a:t>E.    KONSEP ROUTING</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830997"/>
          </a:xfrm>
          <a:prstGeom prst="rect">
            <a:avLst/>
          </a:prstGeom>
        </p:spPr>
        <p:txBody>
          <a:bodyPr wrap="square">
            <a:spAutoFit/>
          </a:bodyPr>
          <a:lstStyle/>
          <a:p>
            <a:r>
              <a:rPr lang="sv-SE" sz="2400" dirty="0" smtClean="0"/>
              <a:t/>
            </a:r>
            <a:br>
              <a:rPr lang="sv-SE" sz="2400" dirty="0" smtClean="0"/>
            </a:br>
            <a:endParaRPr lang="id-ID" sz="2400" dirty="0"/>
          </a:p>
        </p:txBody>
      </p:sp>
      <p:sp>
        <p:nvSpPr>
          <p:cNvPr id="7" name="Rectangle 6"/>
          <p:cNvSpPr/>
          <p:nvPr/>
        </p:nvSpPr>
        <p:spPr>
          <a:xfrm>
            <a:off x="-32" y="3357562"/>
            <a:ext cx="9144000" cy="830997"/>
          </a:xfrm>
          <a:prstGeom prst="rect">
            <a:avLst/>
          </a:prstGeom>
        </p:spPr>
        <p:txBody>
          <a:bodyPr wrap="square">
            <a:spAutoFit/>
          </a:bodyPr>
          <a:lstStyle/>
          <a:p>
            <a:r>
              <a:rPr lang="sv-SE" sz="2400" dirty="0" smtClean="0"/>
              <a:t/>
            </a:r>
            <a:br>
              <a:rPr lang="sv-SE" sz="2400" dirty="0" smtClean="0"/>
            </a:br>
            <a:endParaRPr lang="id-ID" sz="2400" dirty="0"/>
          </a:p>
        </p:txBody>
      </p:sp>
      <p:sp>
        <p:nvSpPr>
          <p:cNvPr id="8" name="Rectangle 7"/>
          <p:cNvSpPr/>
          <p:nvPr/>
        </p:nvSpPr>
        <p:spPr>
          <a:xfrm>
            <a:off x="857224" y="1571612"/>
            <a:ext cx="7358114" cy="1569660"/>
          </a:xfrm>
          <a:prstGeom prst="rect">
            <a:avLst/>
          </a:prstGeom>
        </p:spPr>
        <p:txBody>
          <a:bodyPr wrap="square">
            <a:spAutoFit/>
          </a:bodyPr>
          <a:lstStyle/>
          <a:p>
            <a:r>
              <a:rPr lang="id-ID" sz="2400" dirty="0" smtClean="0"/>
              <a:t>Jenis-jenis routing adalah :</a:t>
            </a:r>
          </a:p>
          <a:p>
            <a:r>
              <a:rPr lang="id-ID" sz="2400" dirty="0" smtClean="0"/>
              <a:t>• Routing statis</a:t>
            </a:r>
          </a:p>
          <a:p>
            <a:r>
              <a:rPr lang="id-ID" sz="2400" dirty="0" smtClean="0"/>
              <a:t>• Routing default</a:t>
            </a:r>
          </a:p>
          <a:p>
            <a:r>
              <a:rPr lang="id-ID" sz="2400" dirty="0" smtClean="0"/>
              <a:t>• Routing dinamis</a:t>
            </a:r>
            <a:endParaRPr lang="id-ID" sz="2400" dirty="0"/>
          </a:p>
        </p:txBody>
      </p:sp>
    </p:spTree>
    <p:extLst>
      <p:ext uri="{BB962C8B-B14F-4D97-AF65-F5344CB8AC3E}">
        <p14:creationId xmlns:p14="http://schemas.microsoft.com/office/powerpoint/2010/main" val="265474566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1429</TotalTime>
  <Words>561</Words>
  <Application>Microsoft Office PowerPoint</Application>
  <PresentationFormat>On-screen Show (4:3)</PresentationFormat>
  <Paragraphs>117</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Administrasi Infrastruktur Jaringan  Media Routing Dinamis</vt:lpstr>
      <vt:lpstr>PowerPoint Presentation</vt:lpstr>
      <vt:lpstr>VLAN ADALAH</vt:lpstr>
      <vt:lpstr>IP address </vt:lpstr>
      <vt:lpstr>Routing Statis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    JENIS ROUTING DINAMIS</vt:lpstr>
      <vt:lpstr>RIP terbagi menjadi dua bagian,</vt:lpstr>
      <vt:lpstr>PowerPoint Presentation</vt:lpstr>
      <vt:lpstr>Contoh jaringan komputer 3 router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LAPORAN PLPG</dc:title>
  <dc:creator>Corporate Edition</dc:creator>
  <cp:lastModifiedBy>Asus</cp:lastModifiedBy>
  <cp:revision>275</cp:revision>
  <dcterms:created xsi:type="dcterms:W3CDTF">2017-10-19T10:39:58Z</dcterms:created>
  <dcterms:modified xsi:type="dcterms:W3CDTF">2020-07-17T02:16:04Z</dcterms:modified>
</cp:coreProperties>
</file>