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8"/>
  </p:notesMasterIdLst>
  <p:sldIdLst>
    <p:sldId id="256" r:id="rId2"/>
    <p:sldId id="286" r:id="rId3"/>
    <p:sldId id="297" r:id="rId4"/>
    <p:sldId id="298" r:id="rId5"/>
    <p:sldId id="295" r:id="rId6"/>
    <p:sldId id="296" r:id="rId7"/>
    <p:sldId id="293" r:id="rId8"/>
    <p:sldId id="294" r:id="rId9"/>
    <p:sldId id="292" r:id="rId10"/>
    <p:sldId id="291" r:id="rId11"/>
    <p:sldId id="288" r:id="rId12"/>
    <p:sldId id="290" r:id="rId13"/>
    <p:sldId id="268" r:id="rId14"/>
    <p:sldId id="299" r:id="rId15"/>
    <p:sldId id="300" r:id="rId16"/>
    <p:sldId id="301"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p:scale>
          <a:sx n="77" d="100"/>
          <a:sy n="77" d="100"/>
        </p:scale>
        <p:origin x="-116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E33640-FD5A-4F93-8EB3-4D38CE5FC500}" type="datetimeFigureOut">
              <a:rPr lang="id-ID" smtClean="0"/>
              <a:pPr/>
              <a:t>28/09/2020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95D23A-908B-46ED-9AED-FD82827DF3FB}" type="slidenum">
              <a:rPr lang="id-ID" smtClean="0"/>
              <a:pPr/>
              <a:t>‹#›</a:t>
            </a:fld>
            <a:endParaRPr lang="id-ID"/>
          </a:p>
        </p:txBody>
      </p:sp>
    </p:spTree>
    <p:extLst>
      <p:ext uri="{BB962C8B-B14F-4D97-AF65-F5344CB8AC3E}">
        <p14:creationId xmlns:p14="http://schemas.microsoft.com/office/powerpoint/2010/main" val="1288760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39B5F40-45A2-474E-AB6B-0269D3007D81}" type="slidenum">
              <a:rPr lang="en-US" smtClean="0">
                <a:solidFill>
                  <a:prstClr val="black"/>
                </a:solidFill>
              </a:rPr>
              <a:pPr/>
              <a:t>2</a:t>
            </a:fld>
            <a:endParaRPr lang="en-US">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228600" indent="-228600">
              <a:buAutoNum type="arabicPeriod"/>
            </a:pPr>
            <a:endParaRPr lang="en-US" dirty="0"/>
          </a:p>
        </p:txBody>
      </p:sp>
      <p:sp>
        <p:nvSpPr>
          <p:cNvPr id="23557" name="Footer Placeholder 4"/>
          <p:cNvSpPr>
            <a:spLocks noGrp="1"/>
          </p:cNvSpPr>
          <p:nvPr>
            <p:ph type="ftr" sz="quarter" idx="4"/>
          </p:nvPr>
        </p:nvSpPr>
        <p:spPr>
          <a:noFill/>
        </p:spPr>
        <p:txBody>
          <a:bodyPr/>
          <a:lstStyle/>
          <a:p>
            <a:r>
              <a:rPr lang="en-US">
                <a:solidFill>
                  <a:prstClr val="black"/>
                </a:solidFill>
              </a:rPr>
              <a:t>Tim Sertifikasi Dosen Nasional</a:t>
            </a:r>
          </a:p>
        </p:txBody>
      </p:sp>
    </p:spTree>
    <p:extLst>
      <p:ext uri="{BB962C8B-B14F-4D97-AF65-F5344CB8AC3E}">
        <p14:creationId xmlns:p14="http://schemas.microsoft.com/office/powerpoint/2010/main" val="408120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39B5F40-45A2-474E-AB6B-0269D3007D81}" type="slidenum">
              <a:rPr lang="en-US" smtClean="0">
                <a:solidFill>
                  <a:prstClr val="black"/>
                </a:solidFill>
              </a:rPr>
              <a:pPr/>
              <a:t>7</a:t>
            </a:fld>
            <a:endParaRPr lang="en-US">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228600" indent="-228600">
              <a:buAutoNum type="arabicPeriod"/>
            </a:pPr>
            <a:endParaRPr lang="en-US" dirty="0"/>
          </a:p>
        </p:txBody>
      </p:sp>
      <p:sp>
        <p:nvSpPr>
          <p:cNvPr id="23557" name="Footer Placeholder 4"/>
          <p:cNvSpPr>
            <a:spLocks noGrp="1"/>
          </p:cNvSpPr>
          <p:nvPr>
            <p:ph type="ftr" sz="quarter" idx="4"/>
          </p:nvPr>
        </p:nvSpPr>
        <p:spPr>
          <a:noFill/>
        </p:spPr>
        <p:txBody>
          <a:bodyPr/>
          <a:lstStyle/>
          <a:p>
            <a:r>
              <a:rPr lang="en-US">
                <a:solidFill>
                  <a:prstClr val="black"/>
                </a:solidFill>
              </a:rPr>
              <a:t>Tim Sertifikasi Dosen Nasional</a:t>
            </a:r>
          </a:p>
        </p:txBody>
      </p:sp>
    </p:spTree>
    <p:extLst>
      <p:ext uri="{BB962C8B-B14F-4D97-AF65-F5344CB8AC3E}">
        <p14:creationId xmlns:p14="http://schemas.microsoft.com/office/powerpoint/2010/main" val="408120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39B5F40-45A2-474E-AB6B-0269D3007D81}" type="slidenum">
              <a:rPr lang="en-US" smtClean="0">
                <a:solidFill>
                  <a:prstClr val="black"/>
                </a:solidFill>
              </a:rPr>
              <a:pPr/>
              <a:t>8</a:t>
            </a:fld>
            <a:endParaRPr lang="en-US">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228600" indent="-228600">
              <a:buAutoNum type="arabicPeriod"/>
            </a:pPr>
            <a:endParaRPr lang="en-US" dirty="0"/>
          </a:p>
        </p:txBody>
      </p:sp>
      <p:sp>
        <p:nvSpPr>
          <p:cNvPr id="23557" name="Footer Placeholder 4"/>
          <p:cNvSpPr>
            <a:spLocks noGrp="1"/>
          </p:cNvSpPr>
          <p:nvPr>
            <p:ph type="ftr" sz="quarter" idx="4"/>
          </p:nvPr>
        </p:nvSpPr>
        <p:spPr>
          <a:noFill/>
        </p:spPr>
        <p:txBody>
          <a:bodyPr/>
          <a:lstStyle/>
          <a:p>
            <a:r>
              <a:rPr lang="en-US">
                <a:solidFill>
                  <a:prstClr val="black"/>
                </a:solidFill>
              </a:rPr>
              <a:t>Tim Sertifikasi Dosen Nasional</a:t>
            </a:r>
          </a:p>
        </p:txBody>
      </p:sp>
    </p:spTree>
    <p:extLst>
      <p:ext uri="{BB962C8B-B14F-4D97-AF65-F5344CB8AC3E}">
        <p14:creationId xmlns:p14="http://schemas.microsoft.com/office/powerpoint/2010/main" val="408120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39B5F40-45A2-474E-AB6B-0269D3007D81}" type="slidenum">
              <a:rPr lang="en-US" smtClean="0">
                <a:solidFill>
                  <a:prstClr val="black"/>
                </a:solidFill>
              </a:rPr>
              <a:pPr/>
              <a:t>9</a:t>
            </a:fld>
            <a:endParaRPr lang="en-US">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228600" indent="-228600">
              <a:buAutoNum type="arabicPeriod"/>
            </a:pPr>
            <a:endParaRPr lang="en-US" dirty="0"/>
          </a:p>
        </p:txBody>
      </p:sp>
      <p:sp>
        <p:nvSpPr>
          <p:cNvPr id="23557" name="Footer Placeholder 4"/>
          <p:cNvSpPr>
            <a:spLocks noGrp="1"/>
          </p:cNvSpPr>
          <p:nvPr>
            <p:ph type="ftr" sz="quarter" idx="4"/>
          </p:nvPr>
        </p:nvSpPr>
        <p:spPr>
          <a:noFill/>
        </p:spPr>
        <p:txBody>
          <a:bodyPr/>
          <a:lstStyle/>
          <a:p>
            <a:r>
              <a:rPr lang="en-US">
                <a:solidFill>
                  <a:prstClr val="black"/>
                </a:solidFill>
              </a:rPr>
              <a:t>Tim Sertifikasi Dosen Nasional</a:t>
            </a:r>
          </a:p>
        </p:txBody>
      </p:sp>
    </p:spTree>
    <p:extLst>
      <p:ext uri="{BB962C8B-B14F-4D97-AF65-F5344CB8AC3E}">
        <p14:creationId xmlns:p14="http://schemas.microsoft.com/office/powerpoint/2010/main" val="4081205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39B5F40-45A2-474E-AB6B-0269D3007D81}" type="slidenum">
              <a:rPr lang="en-US" smtClean="0">
                <a:solidFill>
                  <a:prstClr val="black"/>
                </a:solidFill>
              </a:rPr>
              <a:pPr/>
              <a:t>10</a:t>
            </a:fld>
            <a:endParaRPr lang="en-US">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228600" indent="-228600">
              <a:buAutoNum type="arabicPeriod"/>
            </a:pPr>
            <a:endParaRPr lang="en-US" dirty="0"/>
          </a:p>
        </p:txBody>
      </p:sp>
      <p:sp>
        <p:nvSpPr>
          <p:cNvPr id="23557" name="Footer Placeholder 4"/>
          <p:cNvSpPr>
            <a:spLocks noGrp="1"/>
          </p:cNvSpPr>
          <p:nvPr>
            <p:ph type="ftr" sz="quarter" idx="4"/>
          </p:nvPr>
        </p:nvSpPr>
        <p:spPr>
          <a:noFill/>
        </p:spPr>
        <p:txBody>
          <a:bodyPr/>
          <a:lstStyle/>
          <a:p>
            <a:r>
              <a:rPr lang="en-US">
                <a:solidFill>
                  <a:prstClr val="black"/>
                </a:solidFill>
              </a:rPr>
              <a:t>Tim Sertifikasi Dosen Nasional</a:t>
            </a:r>
          </a:p>
        </p:txBody>
      </p:sp>
    </p:spTree>
    <p:extLst>
      <p:ext uri="{BB962C8B-B14F-4D97-AF65-F5344CB8AC3E}">
        <p14:creationId xmlns:p14="http://schemas.microsoft.com/office/powerpoint/2010/main" val="4081205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39B5F40-45A2-474E-AB6B-0269D3007D81}" type="slidenum">
              <a:rPr lang="en-US" smtClean="0">
                <a:solidFill>
                  <a:prstClr val="black"/>
                </a:solidFill>
              </a:rPr>
              <a:pPr/>
              <a:t>11</a:t>
            </a:fld>
            <a:endParaRPr lang="en-US">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228600" indent="-228600">
              <a:buAutoNum type="arabicPeriod"/>
            </a:pPr>
            <a:endParaRPr lang="en-US" dirty="0"/>
          </a:p>
        </p:txBody>
      </p:sp>
      <p:sp>
        <p:nvSpPr>
          <p:cNvPr id="23557" name="Footer Placeholder 4"/>
          <p:cNvSpPr>
            <a:spLocks noGrp="1"/>
          </p:cNvSpPr>
          <p:nvPr>
            <p:ph type="ftr" sz="quarter" idx="4"/>
          </p:nvPr>
        </p:nvSpPr>
        <p:spPr>
          <a:noFill/>
        </p:spPr>
        <p:txBody>
          <a:bodyPr/>
          <a:lstStyle/>
          <a:p>
            <a:r>
              <a:rPr lang="en-US">
                <a:solidFill>
                  <a:prstClr val="black"/>
                </a:solidFill>
              </a:rPr>
              <a:t>Tim Sertifikasi Dosen Nasional</a:t>
            </a:r>
          </a:p>
        </p:txBody>
      </p:sp>
    </p:spTree>
    <p:extLst>
      <p:ext uri="{BB962C8B-B14F-4D97-AF65-F5344CB8AC3E}">
        <p14:creationId xmlns:p14="http://schemas.microsoft.com/office/powerpoint/2010/main" val="408120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08210ED-4AA5-43F3-A1C6-392A1565B30C}" type="datetimeFigureOut">
              <a:rPr lang="id-ID" smtClean="0"/>
              <a:pPr/>
              <a:t>28/09/2020</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3FA89B9-F7CB-4098-A4D7-24CD642505D9}" type="slidenum">
              <a:rPr lang="id-ID" smtClean="0"/>
              <a:pPr/>
              <a:t>‹#›</a:t>
            </a:fld>
            <a:endParaRPr lang="id-ID"/>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8210ED-4AA5-43F3-A1C6-392A1565B30C}" type="datetimeFigureOut">
              <a:rPr lang="id-ID" smtClean="0"/>
              <a:pPr/>
              <a:t>28/09/2020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FA89B9-F7CB-4098-A4D7-24CD642505D9}"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8210ED-4AA5-43F3-A1C6-392A1565B30C}" type="datetimeFigureOut">
              <a:rPr lang="id-ID" smtClean="0"/>
              <a:pPr/>
              <a:t>28/09/2020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FA89B9-F7CB-4098-A4D7-24CD642505D9}"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08210ED-4AA5-43F3-A1C6-392A1565B30C}" type="datetimeFigureOut">
              <a:rPr lang="id-ID" smtClean="0"/>
              <a:pPr/>
              <a:t>28/09/2020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3FA89B9-F7CB-4098-A4D7-24CD642505D9}" type="slidenum">
              <a:rPr lang="id-ID" smtClean="0"/>
              <a:pPr/>
              <a:t>‹#›</a:t>
            </a:fld>
            <a:endParaRPr lang="id-ID"/>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8210ED-4AA5-43F3-A1C6-392A1565B30C}" type="datetimeFigureOut">
              <a:rPr lang="id-ID" smtClean="0"/>
              <a:pPr/>
              <a:t>28/09/2020</a:t>
            </a:fld>
            <a:endParaRPr lang="id-ID"/>
          </a:p>
        </p:txBody>
      </p:sp>
      <p:sp>
        <p:nvSpPr>
          <p:cNvPr id="5" name="Footer Placeholder 4"/>
          <p:cNvSpPr>
            <a:spLocks noGrp="1"/>
          </p:cNvSpPr>
          <p:nvPr>
            <p:ph type="ftr" sz="quarter" idx="11"/>
          </p:nvPr>
        </p:nvSpPr>
        <p:spPr>
          <a:xfrm>
            <a:off x="800100" y="6172200"/>
            <a:ext cx="4000500" cy="457200"/>
          </a:xfrm>
        </p:spPr>
        <p:txBody>
          <a:bodyPr/>
          <a:lstStyle/>
          <a:p>
            <a:endParaRPr lang="id-ID"/>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3FA89B9-F7CB-4098-A4D7-24CD642505D9}"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08210ED-4AA5-43F3-A1C6-392A1565B30C}" type="datetimeFigureOut">
              <a:rPr lang="id-ID" smtClean="0"/>
              <a:pPr/>
              <a:t>28/09/2020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3FA89B9-F7CB-4098-A4D7-24CD642505D9}" type="slidenum">
              <a:rPr lang="id-ID" smtClean="0"/>
              <a:pPr/>
              <a:t>‹#›</a:t>
            </a:fld>
            <a:endParaRPr lang="id-ID"/>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08210ED-4AA5-43F3-A1C6-392A1565B30C}" type="datetimeFigureOut">
              <a:rPr lang="id-ID" smtClean="0"/>
              <a:pPr/>
              <a:t>28/09/2020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3FA89B9-F7CB-4098-A4D7-24CD642505D9}" type="slidenum">
              <a:rPr lang="id-ID" smtClean="0"/>
              <a:pPr/>
              <a:t>‹#›</a:t>
            </a:fld>
            <a:endParaRPr lang="id-ID"/>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08210ED-4AA5-43F3-A1C6-392A1565B30C}" type="datetimeFigureOut">
              <a:rPr lang="id-ID" smtClean="0"/>
              <a:pPr/>
              <a:t>28/09/2020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3FA89B9-F7CB-4098-A4D7-24CD642505D9}"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210ED-4AA5-43F3-A1C6-392A1565B30C}" type="datetimeFigureOut">
              <a:rPr lang="id-ID" smtClean="0"/>
              <a:pPr/>
              <a:t>28/09/2020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3FA89B9-F7CB-4098-A4D7-24CD642505D9}"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08210ED-4AA5-43F3-A1C6-392A1565B30C}" type="datetimeFigureOut">
              <a:rPr lang="id-ID" smtClean="0"/>
              <a:pPr/>
              <a:t>28/09/2020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3FA89B9-F7CB-4098-A4D7-24CD642505D9}" type="slidenum">
              <a:rPr lang="id-ID" smtClean="0"/>
              <a:pPr/>
              <a:t>‹#›</a:t>
            </a:fld>
            <a:endParaRPr lang="id-ID"/>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08210ED-4AA5-43F3-A1C6-392A1565B30C}" type="datetimeFigureOut">
              <a:rPr lang="id-ID" smtClean="0"/>
              <a:pPr/>
              <a:t>28/09/2020</a:t>
            </a:fld>
            <a:endParaRPr lang="id-ID"/>
          </a:p>
        </p:txBody>
      </p:sp>
      <p:sp>
        <p:nvSpPr>
          <p:cNvPr id="6" name="Footer Placeholder 5"/>
          <p:cNvSpPr>
            <a:spLocks noGrp="1"/>
          </p:cNvSpPr>
          <p:nvPr>
            <p:ph type="ftr" sz="quarter" idx="11"/>
          </p:nvPr>
        </p:nvSpPr>
        <p:spPr>
          <a:xfrm>
            <a:off x="914400" y="6172200"/>
            <a:ext cx="3886200" cy="457200"/>
          </a:xfrm>
        </p:spPr>
        <p:txBody>
          <a:bodyPr/>
          <a:lstStyle/>
          <a:p>
            <a:endParaRPr lang="id-ID"/>
          </a:p>
        </p:txBody>
      </p:sp>
      <p:sp>
        <p:nvSpPr>
          <p:cNvPr id="7" name="Slide Number Placeholder 6"/>
          <p:cNvSpPr>
            <a:spLocks noGrp="1"/>
          </p:cNvSpPr>
          <p:nvPr>
            <p:ph type="sldNum" sz="quarter" idx="12"/>
          </p:nvPr>
        </p:nvSpPr>
        <p:spPr>
          <a:xfrm>
            <a:off x="146304" y="6208776"/>
            <a:ext cx="457200" cy="457200"/>
          </a:xfrm>
        </p:spPr>
        <p:txBody>
          <a:bodyPr/>
          <a:lstStyle/>
          <a:p>
            <a:fld id="{43FA89B9-F7CB-4098-A4D7-24CD642505D9}" type="slidenum">
              <a:rPr lang="id-ID" smtClean="0"/>
              <a:pPr/>
              <a:t>‹#›</a:t>
            </a:fld>
            <a:endParaRPr lang="id-ID"/>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08210ED-4AA5-43F3-A1C6-392A1565B30C}" type="datetimeFigureOut">
              <a:rPr lang="id-ID" smtClean="0"/>
              <a:pPr/>
              <a:t>28/09/2020</a:t>
            </a:fld>
            <a:endParaRPr lang="id-ID"/>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id-ID"/>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3FA89B9-F7CB-4098-A4D7-24CD642505D9}"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Administrasi</a:t>
            </a:r>
            <a:r>
              <a:rPr lang="en-US" dirty="0"/>
              <a:t> </a:t>
            </a:r>
            <a:r>
              <a:rPr lang="en-US" dirty="0" err="1"/>
              <a:t>Infrastruktur</a:t>
            </a:r>
            <a:r>
              <a:rPr lang="en-US" dirty="0"/>
              <a:t> </a:t>
            </a:r>
            <a:r>
              <a:rPr lang="en-US" dirty="0" err="1"/>
              <a:t>Jaringan</a:t>
            </a:r>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asil gambar untuk phinisi unm makassa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9954" r="8202" b="7373"/>
          <a:stretch/>
        </p:blipFill>
        <p:spPr bwMode="auto">
          <a:xfrm>
            <a:off x="0" y="1571612"/>
            <a:ext cx="9144000" cy="52863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781536"/>
            <a:ext cx="8784976" cy="172354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i="1" dirty="0"/>
          </a:p>
          <a:p>
            <a:pPr marL="361950" indent="-361950" algn="just">
              <a:buFont typeface="+mj-lt"/>
              <a:buAutoNum type="arabicPeriod"/>
            </a:pPr>
            <a:endParaRPr lang="id-ID" sz="1000"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Title 1"/>
          <p:cNvSpPr txBox="1">
            <a:spLocks/>
          </p:cNvSpPr>
          <p:nvPr/>
        </p:nvSpPr>
        <p:spPr>
          <a:xfrm>
            <a:off x="0" y="35716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a:solidFill>
                  <a:schemeClr val="tx1"/>
                </a:solidFill>
              </a:rPr>
              <a:t>E.    ROUTING STATIC</a:t>
            </a:r>
            <a:endParaRPr lang="en-US" sz="2400" b="1" dirty="0">
              <a:solidFill>
                <a:schemeClr val="tx1"/>
              </a:solidFill>
              <a:latin typeface="Arial Rounded MT Bold" panose="020F0704030504030204" pitchFamily="34" charset="0"/>
            </a:endParaRPr>
          </a:p>
        </p:txBody>
      </p:sp>
      <p:sp>
        <p:nvSpPr>
          <p:cNvPr id="5" name="Rectangle 4"/>
          <p:cNvSpPr/>
          <p:nvPr/>
        </p:nvSpPr>
        <p:spPr>
          <a:xfrm>
            <a:off x="0" y="1500174"/>
            <a:ext cx="9144000" cy="1200329"/>
          </a:xfrm>
          <a:prstGeom prst="rect">
            <a:avLst/>
          </a:prstGeom>
        </p:spPr>
        <p:txBody>
          <a:bodyPr wrap="square">
            <a:spAutoFit/>
          </a:bodyPr>
          <a:lstStyle/>
          <a:p>
            <a:r>
              <a:rPr lang="id-ID" sz="2400" dirty="0"/>
              <a:t>Routing Statis adalah</a:t>
            </a:r>
          </a:p>
          <a:p>
            <a:r>
              <a:rPr lang="id-ID" sz="2400" dirty="0"/>
              <a:t>&gt;&gt;&gt;&gt;  rute atau jalur spesifik yang ditentukan oleh user secara manual untuk</a:t>
            </a:r>
            <a:br>
              <a:rPr lang="id-ID" sz="2400" dirty="0"/>
            </a:br>
            <a:r>
              <a:rPr lang="id-ID" sz="2400" dirty="0"/>
              <a:t>meneruskan paket dari sumber ke tujuan</a:t>
            </a:r>
          </a:p>
        </p:txBody>
      </p:sp>
    </p:spTree>
    <p:extLst>
      <p:ext uri="{BB962C8B-B14F-4D97-AF65-F5344CB8AC3E}">
        <p14:creationId xmlns:p14="http://schemas.microsoft.com/office/powerpoint/2010/main" val="265474566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asil gambar untuk phinisi unm makassa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9954" r="8202" b="7373"/>
          <a:stretch/>
        </p:blipFill>
        <p:spPr bwMode="auto">
          <a:xfrm>
            <a:off x="0" y="1571612"/>
            <a:ext cx="9144000" cy="52863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781536"/>
            <a:ext cx="8784976" cy="172354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i="1" dirty="0"/>
          </a:p>
          <a:p>
            <a:pPr marL="361950" indent="-361950" algn="just">
              <a:buFont typeface="+mj-lt"/>
              <a:buAutoNum type="arabicPeriod"/>
            </a:pPr>
            <a:endParaRPr lang="id-ID" sz="1000"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Title 1"/>
          <p:cNvSpPr txBox="1">
            <a:spLocks/>
          </p:cNvSpPr>
          <p:nvPr/>
        </p:nvSpPr>
        <p:spPr>
          <a:xfrm>
            <a:off x="0" y="35716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id-ID" sz="2400" dirty="0">
                <a:solidFill>
                  <a:schemeClr val="tx1"/>
                </a:solidFill>
              </a:rPr>
              <a:t>PERINTAH DASAR ROUTING</a:t>
            </a:r>
          </a:p>
        </p:txBody>
      </p:sp>
      <p:sp>
        <p:nvSpPr>
          <p:cNvPr id="5" name="Rectangle 4"/>
          <p:cNvSpPr/>
          <p:nvPr/>
        </p:nvSpPr>
        <p:spPr>
          <a:xfrm>
            <a:off x="0" y="1500174"/>
            <a:ext cx="9144000" cy="830997"/>
          </a:xfrm>
          <a:prstGeom prst="rect">
            <a:avLst/>
          </a:prstGeom>
        </p:spPr>
        <p:txBody>
          <a:bodyPr wrap="square">
            <a:spAutoFit/>
          </a:bodyPr>
          <a:lstStyle/>
          <a:p>
            <a:r>
              <a:rPr lang="id-ID" sz="2400" dirty="0"/>
              <a:t>Berikut adalah daftar perintah umum. Ini adalah perintah tingkat dasar dan paling umum digunakan:</a:t>
            </a:r>
          </a:p>
        </p:txBody>
      </p:sp>
      <p:sp>
        <p:nvSpPr>
          <p:cNvPr id="7" name="Rectangle 6"/>
          <p:cNvSpPr/>
          <p:nvPr/>
        </p:nvSpPr>
        <p:spPr>
          <a:xfrm>
            <a:off x="0" y="3000372"/>
            <a:ext cx="9144000" cy="3046988"/>
          </a:xfrm>
          <a:prstGeom prst="rect">
            <a:avLst/>
          </a:prstGeom>
        </p:spPr>
        <p:txBody>
          <a:bodyPr wrap="square">
            <a:spAutoFit/>
          </a:bodyPr>
          <a:lstStyle/>
          <a:p>
            <a:pPr lvl="0"/>
            <a:r>
              <a:rPr lang="id-ID" sz="2400" dirty="0"/>
              <a:t>1. no shutdown – Mengaktifkan interface</a:t>
            </a:r>
          </a:p>
          <a:p>
            <a:pPr lvl="0"/>
            <a:r>
              <a:rPr lang="id-ID" sz="2400" dirty="0"/>
              <a:t>2. enable – Mengaktifkan mode privilege</a:t>
            </a:r>
          </a:p>
          <a:p>
            <a:pPr lvl="0"/>
            <a:r>
              <a:rPr lang="id-ID" sz="2400" dirty="0"/>
              <a:t>3. sh ip route – melihat tabel ip routing</a:t>
            </a:r>
          </a:p>
          <a:p>
            <a:pPr lvl="0"/>
            <a:r>
              <a:rPr lang="id-ID" sz="2400" dirty="0"/>
              <a:t>4. ip route [administrative_distance] – konfigurasi  IP statik Router</a:t>
            </a:r>
          </a:p>
          <a:p>
            <a:pPr lvl="0"/>
            <a:r>
              <a:rPr lang="id-ID" sz="2400" dirty="0"/>
              <a:t>5. Configure terminal  - masuk ke  terminal konfigurasi</a:t>
            </a:r>
          </a:p>
          <a:p>
            <a:pPr lvl="0"/>
            <a:r>
              <a:rPr lang="id-ID" sz="2400" dirty="0"/>
              <a:t>6. Ip address – untuk menambahkan IP address</a:t>
            </a:r>
          </a:p>
          <a:p>
            <a:pPr lvl="0"/>
            <a:r>
              <a:rPr lang="id-ID" sz="2400" dirty="0"/>
              <a:t>7. Ip route – untuk mengatur jalur / rute</a:t>
            </a:r>
          </a:p>
          <a:p>
            <a:pPr lvl="0"/>
            <a:r>
              <a:rPr lang="id-ID" sz="2400" dirty="0"/>
              <a:t>8. Exit – untuk keluar</a:t>
            </a:r>
          </a:p>
        </p:txBody>
      </p:sp>
    </p:spTree>
    <p:extLst>
      <p:ext uri="{BB962C8B-B14F-4D97-AF65-F5344CB8AC3E}">
        <p14:creationId xmlns:p14="http://schemas.microsoft.com/office/powerpoint/2010/main" val="26547456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Contoh jaringan komputer 3 router</a:t>
            </a:r>
          </a:p>
        </p:txBody>
      </p:sp>
      <p:sp>
        <p:nvSpPr>
          <p:cNvPr id="3" name="Content Placeholder 2"/>
          <p:cNvSpPr>
            <a:spLocks noGrp="1"/>
          </p:cNvSpPr>
          <p:nvPr>
            <p:ph sz="quarter" idx="1"/>
          </p:nvPr>
        </p:nvSpPr>
        <p:spPr/>
        <p:txBody>
          <a:bodyPr/>
          <a:lstStyle/>
          <a:p>
            <a:endParaRPr lang="id-ID" dirty="0"/>
          </a:p>
        </p:txBody>
      </p:sp>
      <p:pic>
        <p:nvPicPr>
          <p:cNvPr id="4" name="Picture 3"/>
          <p:cNvPicPr/>
          <p:nvPr/>
        </p:nvPicPr>
        <p:blipFill>
          <a:blip r:embed="rId2"/>
          <a:srcRect l="10435" t="23478" r="38369" b="29565"/>
          <a:stretch>
            <a:fillRect/>
          </a:stretch>
        </p:blipFill>
        <p:spPr bwMode="auto">
          <a:xfrm>
            <a:off x="0" y="1452562"/>
            <a:ext cx="8929718" cy="540543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pic>
        <p:nvPicPr>
          <p:cNvPr id="4098" name="Picture 2" descr="https://pendoasion.files.wordpress.com/2011/03/semba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443" y="119425"/>
            <a:ext cx="5038086" cy="669161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5"/>
          <p:cNvGrpSpPr/>
          <p:nvPr/>
        </p:nvGrpSpPr>
        <p:grpSpPr>
          <a:xfrm>
            <a:off x="730575" y="3207902"/>
            <a:ext cx="7738158" cy="1109375"/>
            <a:chOff x="1270490" y="2799934"/>
            <a:chExt cx="9580787" cy="1109375"/>
          </a:xfrm>
        </p:grpSpPr>
        <p:sp>
          <p:nvSpPr>
            <p:cNvPr id="17" name="Rectangle 16"/>
            <p:cNvSpPr/>
            <p:nvPr/>
          </p:nvSpPr>
          <p:spPr>
            <a:xfrm>
              <a:off x="6825139" y="2819734"/>
              <a:ext cx="807246" cy="923330"/>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a:ln w="50800"/>
                  <a:solidFill>
                    <a:srgbClr val="FFFFFF">
                      <a:shade val="50000"/>
                    </a:srgbClr>
                  </a:solidFill>
                  <a:latin typeface="Georgia" panose="02040502050405020303" pitchFamily="18" charset="0"/>
                </a:rPr>
                <a:t>K</a:t>
              </a:r>
              <a:endParaRPr lang="en-US" sz="5400" b="1" dirty="0">
                <a:ln w="50800"/>
                <a:solidFill>
                  <a:srgbClr val="FFFFFF">
                    <a:shade val="50000"/>
                  </a:srgbClr>
                </a:solidFill>
                <a:latin typeface="Georgia" panose="02040502050405020303" pitchFamily="18" charset="0"/>
              </a:endParaRPr>
            </a:p>
          </p:txBody>
        </p:sp>
        <p:sp>
          <p:nvSpPr>
            <p:cNvPr id="18" name="Rectangle 17"/>
            <p:cNvSpPr/>
            <p:nvPr/>
          </p:nvSpPr>
          <p:spPr>
            <a:xfrm>
              <a:off x="1270490" y="2799934"/>
              <a:ext cx="807246" cy="923330"/>
            </a:xfrm>
            <a:prstGeom prst="rect">
              <a:avLst/>
            </a:prstGeom>
            <a:solidFill>
              <a:srgbClr val="7030A0"/>
            </a:solidFill>
          </p:spPr>
          <p:style>
            <a:lnRef idx="0">
              <a:schemeClr val="accent2"/>
            </a:lnRef>
            <a:fillRef idx="3">
              <a:schemeClr val="accent2"/>
            </a:fillRef>
            <a:effectRef idx="3">
              <a:schemeClr val="accent2"/>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en-US" sz="5400" b="1" dirty="0">
                  <a:ln w="50800"/>
                  <a:solidFill>
                    <a:srgbClr val="FFFFFF">
                      <a:shade val="50000"/>
                    </a:srgbClr>
                  </a:solidFill>
                  <a:latin typeface="Georgia" panose="02040502050405020303" pitchFamily="18" charset="0"/>
                </a:rPr>
                <a:t>T</a:t>
              </a:r>
            </a:p>
          </p:txBody>
        </p:sp>
        <p:sp>
          <p:nvSpPr>
            <p:cNvPr id="19" name="Rectangle 18"/>
            <p:cNvSpPr/>
            <p:nvPr/>
          </p:nvSpPr>
          <p:spPr>
            <a:xfrm rot="20139065">
              <a:off x="2022567" y="2799934"/>
              <a:ext cx="807246" cy="923330"/>
            </a:xfrm>
            <a:prstGeom prst="rect">
              <a:avLst/>
            </a:prstGeom>
            <a:solidFill>
              <a:srgbClr val="FFFF0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a:ln w="50800"/>
                  <a:solidFill>
                    <a:prstClr val="black"/>
                  </a:solidFill>
                  <a:latin typeface="Georgia" panose="02040502050405020303" pitchFamily="18" charset="0"/>
                </a:rPr>
                <a:t>E</a:t>
              </a:r>
              <a:endParaRPr lang="en-US" sz="5400" b="1" dirty="0">
                <a:ln w="50800"/>
                <a:solidFill>
                  <a:prstClr val="black"/>
                </a:solidFill>
                <a:latin typeface="Georgia" panose="02040502050405020303" pitchFamily="18" charset="0"/>
              </a:endParaRPr>
            </a:p>
          </p:txBody>
        </p:sp>
        <p:sp>
          <p:nvSpPr>
            <p:cNvPr id="20" name="Rectangle 19"/>
            <p:cNvSpPr/>
            <p:nvPr/>
          </p:nvSpPr>
          <p:spPr>
            <a:xfrm rot="854772">
              <a:off x="2819890" y="2799934"/>
              <a:ext cx="807246" cy="923330"/>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a:ln w="50800"/>
                  <a:solidFill>
                    <a:srgbClr val="FFFFFF">
                      <a:shade val="50000"/>
                    </a:srgbClr>
                  </a:solidFill>
                  <a:latin typeface="Georgia" panose="02040502050405020303" pitchFamily="18" charset="0"/>
                </a:rPr>
                <a:t>R</a:t>
              </a:r>
              <a:endParaRPr lang="en-US" sz="5400" b="1" dirty="0">
                <a:ln w="50800"/>
                <a:solidFill>
                  <a:srgbClr val="FFFFFF">
                    <a:shade val="50000"/>
                  </a:srgbClr>
                </a:solidFill>
                <a:latin typeface="Georgia" panose="02040502050405020303" pitchFamily="18" charset="0"/>
              </a:endParaRPr>
            </a:p>
          </p:txBody>
        </p:sp>
        <p:sp>
          <p:nvSpPr>
            <p:cNvPr id="21" name="Rectangle 20"/>
            <p:cNvSpPr/>
            <p:nvPr/>
          </p:nvSpPr>
          <p:spPr>
            <a:xfrm rot="21189568">
              <a:off x="3632690" y="2799934"/>
              <a:ext cx="807246" cy="923330"/>
            </a:xfrm>
            <a:prstGeom prst="rect">
              <a:avLst/>
            </a:prstGeom>
            <a:solidFill>
              <a:schemeClr val="accent2"/>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a:ln w="50800"/>
                  <a:solidFill>
                    <a:prstClr val="black"/>
                  </a:solidFill>
                  <a:latin typeface="Georgia" panose="02040502050405020303" pitchFamily="18" charset="0"/>
                </a:rPr>
                <a:t>I</a:t>
              </a:r>
              <a:endParaRPr lang="en-US" sz="5400" b="1" dirty="0">
                <a:ln w="50800"/>
                <a:solidFill>
                  <a:prstClr val="black"/>
                </a:solidFill>
                <a:latin typeface="Georgia" panose="02040502050405020303" pitchFamily="18" charset="0"/>
              </a:endParaRPr>
            </a:p>
          </p:txBody>
        </p:sp>
        <p:sp>
          <p:nvSpPr>
            <p:cNvPr id="25" name="Rectangle 24"/>
            <p:cNvSpPr/>
            <p:nvPr/>
          </p:nvSpPr>
          <p:spPr>
            <a:xfrm rot="844907">
              <a:off x="4432708" y="2813280"/>
              <a:ext cx="807246" cy="923330"/>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a:ln w="50800"/>
                  <a:solidFill>
                    <a:srgbClr val="FFFFFF">
                      <a:shade val="50000"/>
                    </a:srgbClr>
                  </a:solidFill>
                  <a:latin typeface="Georgia" panose="02040502050405020303" pitchFamily="18" charset="0"/>
                </a:rPr>
                <a:t>M</a:t>
              </a:r>
              <a:endParaRPr lang="en-US" sz="5400" b="1" dirty="0">
                <a:ln w="50800"/>
                <a:solidFill>
                  <a:srgbClr val="FFFFFF">
                    <a:shade val="50000"/>
                  </a:srgbClr>
                </a:solidFill>
                <a:latin typeface="Georgia" panose="02040502050405020303" pitchFamily="18" charset="0"/>
              </a:endParaRPr>
            </a:p>
          </p:txBody>
        </p:sp>
        <p:sp>
          <p:nvSpPr>
            <p:cNvPr id="26" name="Rectangle 25"/>
            <p:cNvSpPr/>
            <p:nvPr/>
          </p:nvSpPr>
          <p:spPr>
            <a:xfrm rot="953057">
              <a:off x="7678018" y="2886278"/>
              <a:ext cx="807246" cy="923330"/>
            </a:xfrm>
            <a:prstGeom prst="rect">
              <a:avLst/>
            </a:prstGeom>
            <a:solidFill>
              <a:srgbClr val="FFC00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a:ln w="50800"/>
                  <a:solidFill>
                    <a:prstClr val="black"/>
                  </a:solidFill>
                  <a:latin typeface="Georgia" panose="02040502050405020303" pitchFamily="18" charset="0"/>
                </a:rPr>
                <a:t>A</a:t>
              </a:r>
              <a:endParaRPr lang="en-US" sz="5400" b="1" dirty="0">
                <a:ln w="50800"/>
                <a:solidFill>
                  <a:prstClr val="black"/>
                </a:solidFill>
                <a:latin typeface="Georgia" panose="02040502050405020303" pitchFamily="18" charset="0"/>
              </a:endParaRPr>
            </a:p>
          </p:txBody>
        </p:sp>
        <p:sp>
          <p:nvSpPr>
            <p:cNvPr id="27" name="Rectangle 26"/>
            <p:cNvSpPr/>
            <p:nvPr/>
          </p:nvSpPr>
          <p:spPr>
            <a:xfrm rot="20640298">
              <a:off x="8488055" y="2814562"/>
              <a:ext cx="807246" cy="923330"/>
            </a:xfrm>
            <a:prstGeom prst="rect">
              <a:avLst/>
            </a:prstGeom>
            <a:solidFill>
              <a:srgbClr val="7030A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a:ln w="50800"/>
                  <a:solidFill>
                    <a:srgbClr val="FFFFFF">
                      <a:shade val="50000"/>
                    </a:srgbClr>
                  </a:solidFill>
                  <a:latin typeface="Georgia" panose="02040502050405020303" pitchFamily="18" charset="0"/>
                </a:rPr>
                <a:t>S</a:t>
              </a:r>
              <a:endParaRPr lang="en-US" sz="5400" b="1" dirty="0">
                <a:ln w="50800"/>
                <a:solidFill>
                  <a:srgbClr val="FFFFFF">
                    <a:shade val="50000"/>
                  </a:srgbClr>
                </a:solidFill>
                <a:latin typeface="Georgia" panose="02040502050405020303" pitchFamily="18" charset="0"/>
              </a:endParaRPr>
            </a:p>
          </p:txBody>
        </p:sp>
        <p:sp>
          <p:nvSpPr>
            <p:cNvPr id="28" name="Rectangle 27"/>
            <p:cNvSpPr/>
            <p:nvPr/>
          </p:nvSpPr>
          <p:spPr>
            <a:xfrm rot="21305446">
              <a:off x="5337960" y="2939072"/>
              <a:ext cx="807246" cy="923330"/>
            </a:xfrm>
            <a:prstGeom prst="rect">
              <a:avLst/>
            </a:prstGeom>
            <a:solidFill>
              <a:srgbClr val="0070C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a:ln w="50800"/>
                  <a:solidFill>
                    <a:srgbClr val="FFFFFF">
                      <a:shade val="50000"/>
                    </a:srgbClr>
                  </a:solidFill>
                  <a:latin typeface="Georgia" panose="02040502050405020303" pitchFamily="18" charset="0"/>
                </a:rPr>
                <a:t>A</a:t>
              </a:r>
              <a:endParaRPr lang="en-US" sz="5400" b="1" dirty="0">
                <a:ln w="50800"/>
                <a:solidFill>
                  <a:srgbClr val="FFFFFF">
                    <a:shade val="50000"/>
                  </a:srgbClr>
                </a:solidFill>
                <a:latin typeface="Georgia" panose="02040502050405020303" pitchFamily="18" charset="0"/>
              </a:endParaRPr>
            </a:p>
          </p:txBody>
        </p:sp>
        <p:sp>
          <p:nvSpPr>
            <p:cNvPr id="29" name="Rectangle 28"/>
            <p:cNvSpPr/>
            <p:nvPr/>
          </p:nvSpPr>
          <p:spPr>
            <a:xfrm rot="21189568">
              <a:off x="9244013" y="2972633"/>
              <a:ext cx="807246" cy="923330"/>
            </a:xfrm>
            <a:prstGeom prst="rect">
              <a:avLst/>
            </a:prstGeom>
            <a:solidFill>
              <a:schemeClr val="accent2"/>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a:ln w="50800"/>
                  <a:solidFill>
                    <a:prstClr val="black"/>
                  </a:solidFill>
                  <a:latin typeface="Georgia" panose="02040502050405020303" pitchFamily="18" charset="0"/>
                </a:rPr>
                <a:t>I</a:t>
              </a:r>
              <a:endParaRPr lang="en-US" sz="5400" b="1" dirty="0">
                <a:ln w="50800"/>
                <a:solidFill>
                  <a:prstClr val="black"/>
                </a:solidFill>
                <a:latin typeface="Georgia" panose="02040502050405020303" pitchFamily="18" charset="0"/>
              </a:endParaRPr>
            </a:p>
          </p:txBody>
        </p:sp>
        <p:sp>
          <p:nvSpPr>
            <p:cNvPr id="30" name="Rectangle 29"/>
            <p:cNvSpPr/>
            <p:nvPr/>
          </p:nvSpPr>
          <p:spPr>
            <a:xfrm rot="844907">
              <a:off x="10044031" y="2985979"/>
              <a:ext cx="807246" cy="923330"/>
            </a:xfrm>
            <a:prstGeom prst="rect">
              <a:avLst/>
            </a:prstGeom>
            <a:solidFill>
              <a:srgbClr val="C00000"/>
            </a:solidFill>
          </p:spPr>
          <p:style>
            <a:lnRef idx="0">
              <a:schemeClr val="accent5"/>
            </a:lnRef>
            <a:fillRef idx="3">
              <a:schemeClr val="accent5"/>
            </a:fillRef>
            <a:effectRef idx="3">
              <a:schemeClr val="accent5"/>
            </a:effectRef>
            <a:fontRef idx="minor">
              <a:schemeClr val="lt1"/>
            </a:fontRef>
          </p:style>
          <p:txBody>
            <a:bodyPr>
              <a:spAutoFit/>
              <a:scene3d>
                <a:camera prst="orthographicFront"/>
                <a:lightRig rig="balanced" dir="t">
                  <a:rot lat="0" lon="0" rev="2100000"/>
                </a:lightRig>
              </a:scene3d>
              <a:sp3d extrusionH="57150" prstMaterial="metal">
                <a:bevelT w="38100" h="25400"/>
                <a:contourClr>
                  <a:schemeClr val="bg2"/>
                </a:contourClr>
              </a:sp3d>
            </a:bodyPr>
            <a:lstStyle/>
            <a:p>
              <a:pPr algn="ctr">
                <a:defRPr/>
              </a:pPr>
              <a:r>
                <a:rPr lang="id-ID" sz="5400" b="1" dirty="0">
                  <a:ln w="50800"/>
                  <a:solidFill>
                    <a:srgbClr val="FFFFFF">
                      <a:shade val="50000"/>
                    </a:srgbClr>
                  </a:solidFill>
                  <a:latin typeface="Georgia" panose="02040502050405020303" pitchFamily="18" charset="0"/>
                </a:rPr>
                <a:t>H</a:t>
              </a:r>
              <a:endParaRPr lang="en-US" sz="5400" b="1" dirty="0">
                <a:ln w="50800"/>
                <a:solidFill>
                  <a:srgbClr val="FFFFFF">
                    <a:shade val="50000"/>
                  </a:srgbClr>
                </a:solidFill>
                <a:latin typeface="Georgia" panose="02040502050405020303" pitchFamily="18" charset="0"/>
              </a:endParaRPr>
            </a:p>
          </p:txBody>
        </p:sp>
      </p:grpSp>
      <p:grpSp>
        <p:nvGrpSpPr>
          <p:cNvPr id="3" name="Group 46"/>
          <p:cNvGrpSpPr/>
          <p:nvPr/>
        </p:nvGrpSpPr>
        <p:grpSpPr>
          <a:xfrm>
            <a:off x="1856494" y="6065208"/>
            <a:ext cx="5692162" cy="531953"/>
            <a:chOff x="1790752" y="2479942"/>
            <a:chExt cx="8662929" cy="739463"/>
          </a:xfrm>
        </p:grpSpPr>
        <p:sp>
          <p:nvSpPr>
            <p:cNvPr id="48" name="Subtitle 2"/>
            <p:cNvSpPr txBox="1">
              <a:spLocks/>
            </p:cNvSpPr>
            <p:nvPr/>
          </p:nvSpPr>
          <p:spPr>
            <a:xfrm>
              <a:off x="9079854" y="2608325"/>
              <a:ext cx="1373827" cy="411194"/>
            </a:xfrm>
            <a:prstGeom prst="rect">
              <a:avLst/>
            </a:prstGeom>
          </p:spPr>
          <p:txBody>
            <a:bodyPr vert="horz" lIns="121920" tIns="60960" rIns="121920" bIns="6096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id-ID" sz="1000" b="1" dirty="0">
                  <a:solidFill>
                    <a:prstClr val="black"/>
                  </a:solidFill>
                  <a:latin typeface="Nexa Bold" panose="02000000000000000000" pitchFamily="50" charset="0"/>
                  <a:cs typeface="Arial" panose="020B0604020202020204" pitchFamily="34" charset="0"/>
                </a:rPr>
                <a:t>PEDULI</a:t>
              </a:r>
            </a:p>
          </p:txBody>
        </p:sp>
        <p:sp>
          <p:nvSpPr>
            <p:cNvPr id="49" name="Subtitle 2"/>
            <p:cNvSpPr txBox="1">
              <a:spLocks/>
            </p:cNvSpPr>
            <p:nvPr/>
          </p:nvSpPr>
          <p:spPr>
            <a:xfrm>
              <a:off x="7124131" y="2603627"/>
              <a:ext cx="1316862" cy="359236"/>
            </a:xfrm>
            <a:prstGeom prst="rect">
              <a:avLst/>
            </a:prstGeom>
          </p:spPr>
          <p:txBody>
            <a:bodyPr vert="horz" lIns="121920" tIns="60960" rIns="121920" bIns="6096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id-ID" sz="1000" b="1" dirty="0">
                  <a:solidFill>
                    <a:prstClr val="black"/>
                  </a:solidFill>
                  <a:latin typeface="Nexa Bold" panose="02000000000000000000" pitchFamily="50" charset="0"/>
                  <a:cs typeface="Arial" panose="020B0604020202020204" pitchFamily="34" charset="0"/>
                </a:rPr>
                <a:t>INOVATIF</a:t>
              </a:r>
            </a:p>
          </p:txBody>
        </p:sp>
        <p:sp>
          <p:nvSpPr>
            <p:cNvPr id="50" name="Subtitle 2"/>
            <p:cNvSpPr txBox="1">
              <a:spLocks/>
            </p:cNvSpPr>
            <p:nvPr/>
          </p:nvSpPr>
          <p:spPr>
            <a:xfrm>
              <a:off x="2372348" y="2590212"/>
              <a:ext cx="1653743" cy="357704"/>
            </a:xfrm>
            <a:prstGeom prst="rect">
              <a:avLst/>
            </a:prstGeom>
          </p:spPr>
          <p:txBody>
            <a:bodyPr vert="horz" lIns="121920" tIns="60960" rIns="121920" bIns="6096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id-ID" sz="1000" b="1" dirty="0">
                  <a:solidFill>
                    <a:prstClr val="black"/>
                  </a:solidFill>
                  <a:latin typeface="Nexa Bold" panose="02000000000000000000" pitchFamily="50" charset="0"/>
                  <a:cs typeface="Arial" panose="020B0604020202020204" pitchFamily="34" charset="0"/>
                </a:rPr>
                <a:t>INTEGRITAS</a:t>
              </a:r>
            </a:p>
          </p:txBody>
        </p:sp>
        <p:sp>
          <p:nvSpPr>
            <p:cNvPr id="51" name="Subtitle 2"/>
            <p:cNvSpPr txBox="1">
              <a:spLocks/>
            </p:cNvSpPr>
            <p:nvPr/>
          </p:nvSpPr>
          <p:spPr>
            <a:xfrm>
              <a:off x="4661224" y="2603709"/>
              <a:ext cx="1944294" cy="359236"/>
            </a:xfrm>
            <a:prstGeom prst="rect">
              <a:avLst/>
            </a:prstGeom>
          </p:spPr>
          <p:txBody>
            <a:bodyPr vert="horz" lIns="121920" tIns="60960" rIns="121920" bIns="6096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id-ID" sz="1000" b="1" dirty="0">
                  <a:solidFill>
                    <a:prstClr val="black"/>
                  </a:solidFill>
                  <a:latin typeface="Nexa Bold" panose="02000000000000000000" pitchFamily="50" charset="0"/>
                  <a:cs typeface="Arial" panose="020B0604020202020204" pitchFamily="34" charset="0"/>
                </a:rPr>
                <a:t>PROFESIONAL</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0752" y="2491977"/>
              <a:ext cx="672258" cy="672258"/>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4008" y="2479942"/>
              <a:ext cx="719055" cy="719055"/>
            </a:xfrm>
            <a:prstGeom prst="rect">
              <a:avLst/>
            </a:prstGeom>
          </p:spPr>
        </p:pic>
        <p:pic>
          <p:nvPicPr>
            <p:cNvPr id="54" name="Picture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6206" y="2539371"/>
              <a:ext cx="619475" cy="611216"/>
            </a:xfrm>
            <a:prstGeom prst="rect">
              <a:avLst/>
            </a:prstGeom>
          </p:spPr>
        </p:pic>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50911" y="2499019"/>
              <a:ext cx="720386" cy="720386"/>
            </a:xfrm>
            <a:prstGeom prst="rect">
              <a:avLst/>
            </a:prstGeom>
          </p:spPr>
        </p:pic>
      </p:grpSp>
    </p:spTree>
    <p:extLst>
      <p:ext uri="{BB962C8B-B14F-4D97-AF65-F5344CB8AC3E}">
        <p14:creationId xmlns:p14="http://schemas.microsoft.com/office/powerpoint/2010/main" val="259070607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1285860"/>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2400" b="0" i="0" u="none" strike="noStrike" cap="none" normalizeH="0" baseline="0" dirty="0">
                <a:ln>
                  <a:noFill/>
                </a:ln>
                <a:solidFill>
                  <a:schemeClr val="tx1"/>
                </a:solidFill>
                <a:effectLst/>
                <a:latin typeface="Rockwell" pitchFamily="18" charset="0"/>
                <a:ea typeface="Calibri" pitchFamily="34" charset="0"/>
                <a:cs typeface="Times New Roman" pitchFamily="18" charset="0"/>
              </a:rPr>
              <a:t>default routing adalah jalur default untuk paket yang mempunyai alamat network tujuan tertentu tetapi tidak dapat di routing table router yang disinggahi. jika terdapat default route yang diset pada router tersebut, maka peket tersebut akan mengikuti rute default yang telah di terapkan. biasanya default route didefinisikan dengan alamat : 0.0.0.0/0.</a:t>
            </a:r>
            <a:endParaRPr kumimoji="0" lang="id-ID" sz="2400" b="0" i="0" u="none" strike="noStrike" cap="none" normalizeH="0" baseline="0" dirty="0">
              <a:ln>
                <a:noFill/>
              </a:ln>
              <a:solidFill>
                <a:schemeClr val="tx1"/>
              </a:solidFill>
              <a:effectLst/>
              <a:latin typeface="Rockwell" pitchFamily="18"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857232"/>
            <a:ext cx="91440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2400" b="0" i="0" u="none" strike="noStrike" cap="none" normalizeH="0" baseline="0" dirty="0">
                <a:ln>
                  <a:noFill/>
                </a:ln>
                <a:solidFill>
                  <a:schemeClr val="tx1"/>
                </a:solidFill>
                <a:effectLst/>
                <a:latin typeface="Rockwell" pitchFamily="18" charset="0"/>
                <a:ea typeface="Calibri" pitchFamily="34" charset="0"/>
                <a:cs typeface="Times New Roman" pitchFamily="18" charset="0"/>
              </a:rPr>
              <a:t>Router dinamis adalah router yang me-rutekan jalur yang dibentuk secara otomatis oleh router itu sendiri sesuai dengan konfigurasi yang dibuat. Jika ada perubahan topologi antar jaringan, router otomatis akan membuat ruting yang baru.</a:t>
            </a:r>
            <a:endParaRPr kumimoji="0" lang="id-ID"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3071810"/>
            <a:ext cx="8358246" cy="830997"/>
          </a:xfrm>
          <a:prstGeom prst="rect">
            <a:avLst/>
          </a:prstGeom>
        </p:spPr>
        <p:txBody>
          <a:bodyPr wrap="square">
            <a:spAutoFit/>
          </a:bodyPr>
          <a:lstStyle/>
          <a:p>
            <a:r>
              <a:rPr lang="id-ID" sz="2400" dirty="0"/>
              <a:t> Bahwa routing itu adalah </a:t>
            </a:r>
            <a:r>
              <a:rPr lang="sv-SE" sz="2400" dirty="0"/>
              <a:t>suatu protokol yang digunakan untuk mendapatkan rute dari satu jaringan ke</a:t>
            </a:r>
            <a:r>
              <a:rPr lang="id-ID" sz="2400" dirty="0"/>
              <a:t> </a:t>
            </a:r>
            <a:r>
              <a:rPr lang="sv-SE" sz="2400" dirty="0"/>
              <a:t>jaringan yang lain </a:t>
            </a:r>
            <a:endParaRPr lang="id-ID" sz="2400" dirty="0"/>
          </a:p>
        </p:txBody>
      </p:sp>
      <p:sp>
        <p:nvSpPr>
          <p:cNvPr id="3" name="Rectangle 2"/>
          <p:cNvSpPr/>
          <p:nvPr/>
        </p:nvSpPr>
        <p:spPr>
          <a:xfrm>
            <a:off x="285720" y="500042"/>
            <a:ext cx="4572000" cy="584775"/>
          </a:xfrm>
          <a:prstGeom prst="rect">
            <a:avLst/>
          </a:prstGeom>
        </p:spPr>
        <p:txBody>
          <a:bodyPr>
            <a:spAutoFit/>
          </a:bodyPr>
          <a:lstStyle/>
          <a:p>
            <a:r>
              <a:rPr lang="id-ID" sz="3200" dirty="0"/>
              <a:t>KESIMPULAN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asil gambar untuk phinisi unm makassa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9954" r="8202" b="7373"/>
          <a:stretch/>
        </p:blipFill>
        <p:spPr bwMode="auto">
          <a:xfrm>
            <a:off x="0" y="1571612"/>
            <a:ext cx="9144000" cy="52863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781536"/>
            <a:ext cx="8784976" cy="172354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i="1" dirty="0"/>
          </a:p>
          <a:p>
            <a:pPr marL="361950" indent="-361950" algn="just">
              <a:buFont typeface="+mj-lt"/>
              <a:buAutoNum type="arabicPeriod"/>
            </a:pPr>
            <a:endParaRPr lang="id-ID" sz="1000"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Title 1"/>
          <p:cNvSpPr txBox="1">
            <a:spLocks/>
          </p:cNvSpPr>
          <p:nvPr/>
        </p:nvSpPr>
        <p:spPr>
          <a:xfrm>
            <a:off x="0" y="35716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a:solidFill>
                  <a:schemeClr val="tx1"/>
                </a:solidFill>
              </a:rPr>
              <a:t>E.    TUJUAN PEMBELAJARAN</a:t>
            </a:r>
            <a:endParaRPr lang="en-US" sz="2400" b="1" dirty="0">
              <a:solidFill>
                <a:schemeClr val="tx1"/>
              </a:solidFill>
              <a:latin typeface="Arial Rounded MT Bold" panose="020F0704030504030204" pitchFamily="34" charset="0"/>
            </a:endParaRPr>
          </a:p>
        </p:txBody>
      </p:sp>
      <p:sp>
        <p:nvSpPr>
          <p:cNvPr id="5" name="Rectangle 4"/>
          <p:cNvSpPr/>
          <p:nvPr/>
        </p:nvSpPr>
        <p:spPr>
          <a:xfrm>
            <a:off x="0" y="1500174"/>
            <a:ext cx="9144000" cy="2677656"/>
          </a:xfrm>
          <a:prstGeom prst="rect">
            <a:avLst/>
          </a:prstGeom>
        </p:spPr>
        <p:txBody>
          <a:bodyPr wrap="square">
            <a:spAutoFit/>
          </a:bodyPr>
          <a:lstStyle/>
          <a:p>
            <a:pPr marL="457200" lvl="0" indent="-457200">
              <a:buAutoNum type="arabicPeriod"/>
            </a:pPr>
            <a:r>
              <a:rPr lang="x-none" sz="2400"/>
              <a:t>Siswa mampu memahami prinsip dan cara kerja </a:t>
            </a:r>
            <a:r>
              <a:rPr lang="x-none" sz="2400" i="1"/>
              <a:t>routing</a:t>
            </a:r>
            <a:r>
              <a:rPr lang="x-none" sz="2400"/>
              <a:t> statis</a:t>
            </a:r>
          </a:p>
          <a:p>
            <a:pPr marL="457200" indent="-457200">
              <a:buFontTx/>
              <a:buAutoNum type="arabicPeriod"/>
            </a:pPr>
            <a:r>
              <a:rPr lang="x-none" sz="2400"/>
              <a:t>Siswa mampu memahami perintah dasar </a:t>
            </a:r>
            <a:r>
              <a:rPr lang="x-none" sz="2400" i="1"/>
              <a:t>routing</a:t>
            </a:r>
            <a:r>
              <a:rPr lang="x-none" sz="2400"/>
              <a:t> statis</a:t>
            </a:r>
            <a:endParaRPr lang="id-ID" sz="2400" dirty="0"/>
          </a:p>
          <a:p>
            <a:pPr marL="457200" indent="-457200">
              <a:buFontTx/>
              <a:buAutoNum type="arabicPeriod"/>
            </a:pPr>
            <a:r>
              <a:rPr lang="x-none" sz="2400"/>
              <a:t>Siswa mampu memahami prosedur dan teknik konfigurasi </a:t>
            </a:r>
            <a:r>
              <a:rPr lang="x-none" sz="2400" i="1"/>
              <a:t>routing</a:t>
            </a:r>
            <a:r>
              <a:rPr lang="x-none" sz="2400"/>
              <a:t> statis</a:t>
            </a:r>
            <a:endParaRPr lang="id-ID" sz="2400" dirty="0"/>
          </a:p>
          <a:p>
            <a:pPr marL="457200" lvl="0" indent="-457200"/>
            <a:endParaRPr lang="x-none" sz="2400"/>
          </a:p>
          <a:p>
            <a:pPr marL="457200" lvl="0" indent="-457200">
              <a:buAutoNum type="arabicPeriod"/>
            </a:pPr>
            <a:endParaRPr lang="id-ID" sz="2400" dirty="0"/>
          </a:p>
          <a:p>
            <a:r>
              <a:rPr lang="sv-SE" sz="2400" dirty="0"/>
              <a:t/>
            </a:r>
            <a:br>
              <a:rPr lang="sv-SE" sz="2400" dirty="0"/>
            </a:br>
            <a:endParaRPr lang="id-ID" sz="2400" dirty="0"/>
          </a:p>
        </p:txBody>
      </p:sp>
      <p:sp>
        <p:nvSpPr>
          <p:cNvPr id="7" name="Rectangle 6"/>
          <p:cNvSpPr/>
          <p:nvPr/>
        </p:nvSpPr>
        <p:spPr>
          <a:xfrm>
            <a:off x="-32" y="3357562"/>
            <a:ext cx="9144000" cy="830997"/>
          </a:xfrm>
          <a:prstGeom prst="rect">
            <a:avLst/>
          </a:prstGeom>
        </p:spPr>
        <p:txBody>
          <a:bodyPr wrap="square">
            <a:spAutoFit/>
          </a:bodyPr>
          <a:lstStyle/>
          <a:p>
            <a:r>
              <a:rPr lang="sv-SE" sz="2400" dirty="0"/>
              <a:t/>
            </a:r>
            <a:br>
              <a:rPr lang="sv-SE" sz="2400" dirty="0"/>
            </a:br>
            <a:endParaRPr lang="id-ID" sz="2400" dirty="0"/>
          </a:p>
        </p:txBody>
      </p:sp>
      <p:sp>
        <p:nvSpPr>
          <p:cNvPr id="8" name="Title 1"/>
          <p:cNvSpPr txBox="1">
            <a:spLocks/>
          </p:cNvSpPr>
          <p:nvPr/>
        </p:nvSpPr>
        <p:spPr>
          <a:xfrm>
            <a:off x="0" y="285749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a:solidFill>
                  <a:schemeClr val="tx1"/>
                </a:solidFill>
              </a:rPr>
              <a:t>E.    CAKUPAN MATERI</a:t>
            </a:r>
            <a:endParaRPr lang="en-US" sz="2400" b="1" dirty="0">
              <a:solidFill>
                <a:schemeClr val="tx1"/>
              </a:solidFill>
              <a:latin typeface="Arial Rounded MT Bold" panose="020F0704030504030204" pitchFamily="34" charset="0"/>
            </a:endParaRPr>
          </a:p>
        </p:txBody>
      </p:sp>
      <p:sp>
        <p:nvSpPr>
          <p:cNvPr id="14337" name="Rectangle 1"/>
          <p:cNvSpPr>
            <a:spLocks noChangeArrowheads="1"/>
          </p:cNvSpPr>
          <p:nvPr/>
        </p:nvSpPr>
        <p:spPr bwMode="auto">
          <a:xfrm>
            <a:off x="0" y="3714752"/>
            <a:ext cx="7929586"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809625" algn="l"/>
              </a:tabLst>
            </a:pPr>
            <a:r>
              <a:rPr kumimoji="0" lang="id-ID"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Prinsip dan cara kerja </a:t>
            </a:r>
            <a:r>
              <a:rPr kumimoji="0" lang="id-ID" sz="2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routing</a:t>
            </a:r>
            <a:r>
              <a:rPr kumimoji="0" lang="id-ID"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statis</a:t>
            </a:r>
          </a:p>
          <a:p>
            <a:pPr fontAlgn="base">
              <a:spcBef>
                <a:spcPct val="0"/>
              </a:spcBef>
              <a:spcAft>
                <a:spcPct val="0"/>
              </a:spcAft>
              <a:buFontTx/>
              <a:buChar char="•"/>
              <a:tabLst>
                <a:tab pos="809625" algn="l"/>
              </a:tabLst>
            </a:pPr>
            <a:r>
              <a:rPr lang="x-none" sz="2400"/>
              <a:t>Prosedur dan teknik konfigurasi </a:t>
            </a:r>
            <a:r>
              <a:rPr lang="x-none" sz="2400" i="1"/>
              <a:t>routing</a:t>
            </a:r>
            <a:r>
              <a:rPr lang="x-none" sz="2400"/>
              <a:t> statis</a:t>
            </a:r>
            <a:endParaRPr lang="id-ID" sz="2400" dirty="0"/>
          </a:p>
          <a:p>
            <a:pPr marL="0" marR="0" lvl="0" indent="0" algn="l" defTabSz="914400" rtl="0" eaLnBrk="1" fontAlgn="base" latinLnBrk="0" hangingPunct="1">
              <a:lnSpc>
                <a:spcPct val="100000"/>
              </a:lnSpc>
              <a:spcBef>
                <a:spcPct val="0"/>
              </a:spcBef>
              <a:spcAft>
                <a:spcPct val="0"/>
              </a:spcAft>
              <a:buClrTx/>
              <a:buSzTx/>
              <a:buFontTx/>
              <a:buChar char="•"/>
              <a:tabLst>
                <a:tab pos="809625" algn="l"/>
              </a:tabLst>
            </a:pPr>
            <a:endParaRPr kumimoji="0" lang="id-ID" b="0" i="0" u="none" strike="noStrike" cap="none" normalizeH="0" baseline="0" dirty="0">
              <a:ln>
                <a:noFill/>
              </a:ln>
              <a:solidFill>
                <a:schemeClr val="tx1"/>
              </a:solidFill>
              <a:effectLst/>
              <a:latin typeface="Arial" pitchFamily="34" charset="0"/>
              <a:cs typeface="Arial" pitchFamily="34" charset="0"/>
            </a:endParaRPr>
          </a:p>
        </p:txBody>
      </p:sp>
      <p:sp>
        <p:nvSpPr>
          <p:cNvPr id="9" name="Title 1"/>
          <p:cNvSpPr txBox="1">
            <a:spLocks/>
          </p:cNvSpPr>
          <p:nvPr/>
        </p:nvSpPr>
        <p:spPr>
          <a:xfrm>
            <a:off x="0" y="4572008"/>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a:solidFill>
                  <a:schemeClr val="tx1"/>
                </a:solidFill>
              </a:rPr>
              <a:t>E.    KOMPETENSI DASAR</a:t>
            </a:r>
            <a:endParaRPr lang="en-US" sz="2400" b="1" dirty="0">
              <a:solidFill>
                <a:schemeClr val="tx1"/>
              </a:solidFill>
              <a:latin typeface="Arial Rounded MT Bold" panose="020F0704030504030204" pitchFamily="34" charset="0"/>
            </a:endParaRPr>
          </a:p>
        </p:txBody>
      </p:sp>
      <p:sp>
        <p:nvSpPr>
          <p:cNvPr id="10" name="Rectangle 9"/>
          <p:cNvSpPr/>
          <p:nvPr/>
        </p:nvSpPr>
        <p:spPr>
          <a:xfrm>
            <a:off x="214282" y="5715016"/>
            <a:ext cx="8929718" cy="461665"/>
          </a:xfrm>
          <a:prstGeom prst="rect">
            <a:avLst/>
          </a:prstGeom>
        </p:spPr>
        <p:txBody>
          <a:bodyPr wrap="square">
            <a:spAutoFit/>
          </a:bodyPr>
          <a:lstStyle/>
          <a:p>
            <a:r>
              <a:rPr lang="id-ID" sz="2400" dirty="0"/>
              <a:t>Konsep routing Mengkonfigurasi </a:t>
            </a:r>
            <a:r>
              <a:rPr lang="id-ID" sz="2400" i="1" dirty="0"/>
              <a:t>routing</a:t>
            </a:r>
            <a:r>
              <a:rPr lang="id-ID" sz="2400" dirty="0"/>
              <a:t> statis</a:t>
            </a:r>
          </a:p>
        </p:txBody>
      </p:sp>
    </p:spTree>
    <p:extLst>
      <p:ext uri="{BB962C8B-B14F-4D97-AF65-F5344CB8AC3E}">
        <p14:creationId xmlns:p14="http://schemas.microsoft.com/office/powerpoint/2010/main" val="26547456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chemeClr val="accent1"/>
                </a:solidFill>
              </a:rPr>
              <a:t>VLAN ADALAH</a:t>
            </a:r>
          </a:p>
        </p:txBody>
      </p:sp>
      <p:sp>
        <p:nvSpPr>
          <p:cNvPr id="3" name="Content Placeholder 2"/>
          <p:cNvSpPr>
            <a:spLocks noGrp="1"/>
          </p:cNvSpPr>
          <p:nvPr>
            <p:ph sz="quarter" idx="1"/>
          </p:nvPr>
        </p:nvSpPr>
        <p:spPr/>
        <p:txBody>
          <a:bodyPr/>
          <a:lstStyle/>
          <a:p>
            <a:r>
              <a:rPr lang="id-ID" dirty="0"/>
              <a:t>VLAN merupakan suatu model jaringan yang tidak terbatas pada lokasi fisik seperti LAN ,sehingga suatu network dapat dikonfigurasi secara virtual tanpa  harus menuruti lokasi fisik peralatan.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IP address </a:t>
            </a:r>
          </a:p>
        </p:txBody>
      </p:sp>
      <p:sp>
        <p:nvSpPr>
          <p:cNvPr id="3" name="Content Placeholder 2"/>
          <p:cNvSpPr>
            <a:spLocks noGrp="1"/>
          </p:cNvSpPr>
          <p:nvPr>
            <p:ph sz="quarter" idx="1"/>
          </p:nvPr>
        </p:nvSpPr>
        <p:spPr/>
        <p:txBody>
          <a:bodyPr/>
          <a:lstStyle/>
          <a:p>
            <a:r>
              <a:rPr lang="id-ID" dirty="0"/>
              <a:t>IP Address adalah alamat pada komputer agar komputer bisa saling terhubung dengan komputer lain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lstStyle/>
          <a:p>
            <a:endParaRPr lang="id-ID"/>
          </a:p>
        </p:txBody>
      </p:sp>
      <p:pic>
        <p:nvPicPr>
          <p:cNvPr id="29698" name="Picture 2" descr="D:\PLPG 2017\Tugas Workshop Final\gambar motivasi.jpg"/>
          <p:cNvPicPr>
            <a:picLocks noChangeAspect="1" noChangeArrowheads="1"/>
          </p:cNvPicPr>
          <p:nvPr/>
        </p:nvPicPr>
        <p:blipFill>
          <a:blip r:embed="rId2"/>
          <a:srcRect/>
          <a:stretch>
            <a:fillRect/>
          </a:stretch>
        </p:blipFill>
        <p:spPr bwMode="auto">
          <a:xfrm>
            <a:off x="0" y="71438"/>
            <a:ext cx="9144000" cy="664371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sz="quarter" idx="1"/>
          </p:nvPr>
        </p:nvSpPr>
        <p:spPr/>
        <p:txBody>
          <a:bodyPr/>
          <a:lstStyle/>
          <a:p>
            <a:endParaRPr lang="id-ID"/>
          </a:p>
        </p:txBody>
      </p:sp>
      <p:pic>
        <p:nvPicPr>
          <p:cNvPr id="30722" name="Picture 2" descr="D:\PLPG 2017\Tugas Workshop Final\contoh jaringan.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asil gambar untuk phinisi unm makassa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9954" r="8202" b="7373"/>
          <a:stretch/>
        </p:blipFill>
        <p:spPr bwMode="auto">
          <a:xfrm>
            <a:off x="0" y="1571612"/>
            <a:ext cx="9144000" cy="52863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781536"/>
            <a:ext cx="8784976" cy="172354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i="1" dirty="0"/>
          </a:p>
          <a:p>
            <a:pPr marL="361950" indent="-361950" algn="just">
              <a:buFont typeface="+mj-lt"/>
              <a:buAutoNum type="arabicPeriod"/>
            </a:pPr>
            <a:endParaRPr lang="id-ID" sz="1000"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Title 1"/>
          <p:cNvSpPr txBox="1">
            <a:spLocks/>
          </p:cNvSpPr>
          <p:nvPr/>
        </p:nvSpPr>
        <p:spPr>
          <a:xfrm>
            <a:off x="0" y="35716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a:solidFill>
                  <a:schemeClr val="tx1"/>
                </a:solidFill>
              </a:rPr>
              <a:t>E.    KONSEP ROUTING</a:t>
            </a:r>
            <a:endParaRPr lang="en-US" sz="2400" b="1" dirty="0">
              <a:solidFill>
                <a:schemeClr val="tx1"/>
              </a:solidFill>
              <a:latin typeface="Arial Rounded MT Bold" panose="020F0704030504030204" pitchFamily="34" charset="0"/>
            </a:endParaRPr>
          </a:p>
        </p:txBody>
      </p:sp>
      <p:sp>
        <p:nvSpPr>
          <p:cNvPr id="5" name="Rectangle 4"/>
          <p:cNvSpPr/>
          <p:nvPr/>
        </p:nvSpPr>
        <p:spPr>
          <a:xfrm>
            <a:off x="0" y="1500174"/>
            <a:ext cx="9144000" cy="1569660"/>
          </a:xfrm>
          <a:prstGeom prst="rect">
            <a:avLst/>
          </a:prstGeom>
        </p:spPr>
        <p:txBody>
          <a:bodyPr wrap="square">
            <a:spAutoFit/>
          </a:bodyPr>
          <a:lstStyle/>
          <a:p>
            <a:r>
              <a:rPr lang="id-ID" sz="2400" dirty="0"/>
              <a:t>Routing adalah</a:t>
            </a:r>
          </a:p>
          <a:p>
            <a:r>
              <a:rPr lang="id-ID" sz="2400" dirty="0"/>
              <a:t>&gt;&gt;&gt;&gt;  </a:t>
            </a:r>
            <a:r>
              <a:rPr lang="sv-SE" sz="2400" dirty="0"/>
              <a:t>suatu protokol yang digunakan untuk mendapatkan rute dari satu jaringan ke</a:t>
            </a:r>
            <a:r>
              <a:rPr lang="id-ID" sz="2400" dirty="0"/>
              <a:t> </a:t>
            </a:r>
            <a:r>
              <a:rPr lang="sv-SE" sz="2400" dirty="0"/>
              <a:t>jaringan yang lain </a:t>
            </a:r>
            <a:br>
              <a:rPr lang="sv-SE" sz="2400" dirty="0"/>
            </a:br>
            <a:endParaRPr lang="id-ID" sz="2400" dirty="0"/>
          </a:p>
        </p:txBody>
      </p:sp>
      <p:sp>
        <p:nvSpPr>
          <p:cNvPr id="7" name="Rectangle 6"/>
          <p:cNvSpPr/>
          <p:nvPr/>
        </p:nvSpPr>
        <p:spPr>
          <a:xfrm>
            <a:off x="-32" y="3357562"/>
            <a:ext cx="9144000" cy="830997"/>
          </a:xfrm>
          <a:prstGeom prst="rect">
            <a:avLst/>
          </a:prstGeom>
        </p:spPr>
        <p:txBody>
          <a:bodyPr wrap="square">
            <a:spAutoFit/>
          </a:bodyPr>
          <a:lstStyle/>
          <a:p>
            <a:r>
              <a:rPr lang="sv-SE" sz="2400" dirty="0"/>
              <a:t/>
            </a:r>
            <a:br>
              <a:rPr lang="sv-SE" sz="2400" dirty="0"/>
            </a:br>
            <a:endParaRPr lang="id-ID" sz="2400" dirty="0"/>
          </a:p>
        </p:txBody>
      </p:sp>
      <p:pic>
        <p:nvPicPr>
          <p:cNvPr id="2050" name="Picture 2" descr="D:\PLPG 2017\Tugas Workshop Final\gambar rumah.jpg"/>
          <p:cNvPicPr>
            <a:picLocks noChangeAspect="1" noChangeArrowheads="1"/>
          </p:cNvPicPr>
          <p:nvPr/>
        </p:nvPicPr>
        <p:blipFill>
          <a:blip r:embed="rId4"/>
          <a:srcRect/>
          <a:stretch>
            <a:fillRect/>
          </a:stretch>
        </p:blipFill>
        <p:spPr bwMode="auto">
          <a:xfrm rot="5400000">
            <a:off x="2143108" y="1000109"/>
            <a:ext cx="3990973" cy="7562874"/>
          </a:xfrm>
          <a:prstGeom prst="rect">
            <a:avLst/>
          </a:prstGeom>
          <a:noFill/>
        </p:spPr>
      </p:pic>
    </p:spTree>
    <p:extLst>
      <p:ext uri="{BB962C8B-B14F-4D97-AF65-F5344CB8AC3E}">
        <p14:creationId xmlns:p14="http://schemas.microsoft.com/office/powerpoint/2010/main" val="265474566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asil gambar untuk phinisi unm makassa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9954" r="8202" b="7373"/>
          <a:stretch/>
        </p:blipFill>
        <p:spPr bwMode="auto">
          <a:xfrm>
            <a:off x="0" y="1571612"/>
            <a:ext cx="9144000" cy="52863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781536"/>
            <a:ext cx="8784976" cy="172354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i="1" dirty="0"/>
          </a:p>
          <a:p>
            <a:pPr marL="361950" indent="-361950" algn="just">
              <a:buFont typeface="+mj-lt"/>
              <a:buAutoNum type="arabicPeriod"/>
            </a:pPr>
            <a:endParaRPr lang="id-ID" sz="1000"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Title 1"/>
          <p:cNvSpPr txBox="1">
            <a:spLocks/>
          </p:cNvSpPr>
          <p:nvPr/>
        </p:nvSpPr>
        <p:spPr>
          <a:xfrm>
            <a:off x="0" y="35716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a:solidFill>
                  <a:schemeClr val="tx1"/>
                </a:solidFill>
              </a:rPr>
              <a:t>E.    KONSEP ROUTING</a:t>
            </a:r>
            <a:endParaRPr lang="en-US" sz="2400" b="1" dirty="0">
              <a:solidFill>
                <a:schemeClr val="tx1"/>
              </a:solidFill>
              <a:latin typeface="Arial Rounded MT Bold" panose="020F0704030504030204" pitchFamily="34" charset="0"/>
            </a:endParaRPr>
          </a:p>
        </p:txBody>
      </p:sp>
      <p:sp>
        <p:nvSpPr>
          <p:cNvPr id="5" name="Rectangle 4"/>
          <p:cNvSpPr/>
          <p:nvPr/>
        </p:nvSpPr>
        <p:spPr>
          <a:xfrm>
            <a:off x="0" y="1500174"/>
            <a:ext cx="9144000" cy="830997"/>
          </a:xfrm>
          <a:prstGeom prst="rect">
            <a:avLst/>
          </a:prstGeom>
        </p:spPr>
        <p:txBody>
          <a:bodyPr wrap="square">
            <a:spAutoFit/>
          </a:bodyPr>
          <a:lstStyle/>
          <a:p>
            <a:r>
              <a:rPr lang="sv-SE" sz="2400" dirty="0"/>
              <a:t/>
            </a:r>
            <a:br>
              <a:rPr lang="sv-SE" sz="2400" dirty="0"/>
            </a:br>
            <a:endParaRPr lang="id-ID" sz="2400" dirty="0"/>
          </a:p>
        </p:txBody>
      </p:sp>
      <p:sp>
        <p:nvSpPr>
          <p:cNvPr id="7" name="Rectangle 6"/>
          <p:cNvSpPr/>
          <p:nvPr/>
        </p:nvSpPr>
        <p:spPr>
          <a:xfrm>
            <a:off x="-32" y="3357562"/>
            <a:ext cx="9144000" cy="830997"/>
          </a:xfrm>
          <a:prstGeom prst="rect">
            <a:avLst/>
          </a:prstGeom>
        </p:spPr>
        <p:txBody>
          <a:bodyPr wrap="square">
            <a:spAutoFit/>
          </a:bodyPr>
          <a:lstStyle/>
          <a:p>
            <a:r>
              <a:rPr lang="sv-SE" sz="2400" dirty="0"/>
              <a:t/>
            </a:r>
            <a:br>
              <a:rPr lang="sv-SE" sz="2400" dirty="0"/>
            </a:br>
            <a:endParaRPr lang="id-ID" sz="2400" dirty="0"/>
          </a:p>
        </p:txBody>
      </p:sp>
      <p:sp>
        <p:nvSpPr>
          <p:cNvPr id="8" name="Rectangle 7"/>
          <p:cNvSpPr/>
          <p:nvPr/>
        </p:nvSpPr>
        <p:spPr>
          <a:xfrm>
            <a:off x="857224" y="1571612"/>
            <a:ext cx="7358114" cy="1569660"/>
          </a:xfrm>
          <a:prstGeom prst="rect">
            <a:avLst/>
          </a:prstGeom>
        </p:spPr>
        <p:txBody>
          <a:bodyPr wrap="square">
            <a:spAutoFit/>
          </a:bodyPr>
          <a:lstStyle/>
          <a:p>
            <a:r>
              <a:rPr lang="id-ID" sz="2400" dirty="0"/>
              <a:t>Jenis-jenis routing adalah :</a:t>
            </a:r>
          </a:p>
          <a:p>
            <a:r>
              <a:rPr lang="id-ID" sz="2400" dirty="0"/>
              <a:t>• Routing statis</a:t>
            </a:r>
          </a:p>
          <a:p>
            <a:r>
              <a:rPr lang="id-ID" sz="2400" dirty="0"/>
              <a:t>• Routing default</a:t>
            </a:r>
          </a:p>
          <a:p>
            <a:r>
              <a:rPr lang="id-ID" sz="2400" dirty="0"/>
              <a:t>• Routing dinamis</a:t>
            </a:r>
          </a:p>
        </p:txBody>
      </p:sp>
    </p:spTree>
    <p:extLst>
      <p:ext uri="{BB962C8B-B14F-4D97-AF65-F5344CB8AC3E}">
        <p14:creationId xmlns:p14="http://schemas.microsoft.com/office/powerpoint/2010/main" val="26547456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asil gambar untuk phinisi unm makassar"/>
          <p:cNvPicPr>
            <a:picLocks noChangeAspect="1" noChangeArrowheads="1"/>
          </p:cNvPicPr>
          <p:nvPr/>
        </p:nvPicPr>
        <p:blipFill rotWithShape="1">
          <a:blip r:embed="rId3">
            <a:lum bright="70000" contrast="-70000"/>
            <a:extLst>
              <a:ext uri="{28A0092B-C50C-407E-A947-70E740481C1C}">
                <a14:useLocalDpi xmlns:a14="http://schemas.microsoft.com/office/drawing/2010/main" val="0"/>
              </a:ext>
            </a:extLst>
          </a:blip>
          <a:srcRect l="9954" r="8202" b="7373"/>
          <a:stretch/>
        </p:blipFill>
        <p:spPr bwMode="auto">
          <a:xfrm>
            <a:off x="0" y="1571612"/>
            <a:ext cx="9144000" cy="52863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781536"/>
            <a:ext cx="8784976" cy="172354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b="1"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361950" lvl="1" indent="-361950" algn="just"/>
            <a:endParaRPr lang="id-ID" sz="2400" i="1" dirty="0"/>
          </a:p>
          <a:p>
            <a:pPr marL="361950" indent="-361950" algn="just">
              <a:buFont typeface="+mj-lt"/>
              <a:buAutoNum type="arabicPeriod"/>
            </a:pPr>
            <a:endParaRPr lang="id-ID" sz="1000"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Title 1"/>
          <p:cNvSpPr txBox="1">
            <a:spLocks/>
          </p:cNvSpPr>
          <p:nvPr/>
        </p:nvSpPr>
        <p:spPr>
          <a:xfrm>
            <a:off x="0" y="357166"/>
            <a:ext cx="9144000" cy="685800"/>
          </a:xfrm>
          <a:prstGeom prst="rect">
            <a:avLst/>
          </a:prstGeom>
          <a:solidFill>
            <a:schemeClr val="tx2">
              <a:lumMod val="40000"/>
              <a:lumOff val="60000"/>
            </a:schemeClr>
          </a:solidFill>
          <a:ln w="38100" cap="flat" cmpd="sng" algn="ctr">
            <a:solidFill>
              <a:schemeClr val="accent6">
                <a:lumMod val="75000"/>
              </a:schemeClr>
            </a:solidFill>
            <a:prstDash val="solid"/>
          </a:ln>
        </p:spPr>
        <p:style>
          <a:lnRef idx="3">
            <a:schemeClr val="lt1"/>
          </a:lnRef>
          <a:fillRef idx="1">
            <a:schemeClr val="accent3"/>
          </a:fillRef>
          <a:effectRef idx="1">
            <a:schemeClr val="accent3"/>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514350" indent="-514350" algn="l">
              <a:defRPr/>
            </a:pPr>
            <a:r>
              <a:rPr lang="id-ID" sz="2400" b="1" dirty="0">
                <a:solidFill>
                  <a:schemeClr val="tx1"/>
                </a:solidFill>
              </a:rPr>
              <a:t>E.    Peralatan Routing</a:t>
            </a:r>
            <a:endParaRPr lang="en-US" sz="2400" b="1" dirty="0">
              <a:solidFill>
                <a:schemeClr val="tx1"/>
              </a:solidFill>
              <a:latin typeface="Arial Rounded MT Bold" panose="020F0704030504030204" pitchFamily="34" charset="0"/>
            </a:endParaRPr>
          </a:p>
        </p:txBody>
      </p:sp>
      <p:sp>
        <p:nvSpPr>
          <p:cNvPr id="5" name="Rectangle 4"/>
          <p:cNvSpPr/>
          <p:nvPr/>
        </p:nvSpPr>
        <p:spPr>
          <a:xfrm>
            <a:off x="0" y="1500174"/>
            <a:ext cx="9144000" cy="830997"/>
          </a:xfrm>
          <a:prstGeom prst="rect">
            <a:avLst/>
          </a:prstGeom>
        </p:spPr>
        <p:txBody>
          <a:bodyPr wrap="square">
            <a:spAutoFit/>
          </a:bodyPr>
          <a:lstStyle/>
          <a:p>
            <a:r>
              <a:rPr lang="id-ID" sz="2400" dirty="0"/>
              <a:t>Alat yang dibutuhkan:</a:t>
            </a:r>
            <a:r>
              <a:rPr lang="sv-SE" sz="2400" dirty="0"/>
              <a:t/>
            </a:r>
            <a:br>
              <a:rPr lang="sv-SE" sz="2400" dirty="0"/>
            </a:br>
            <a:endParaRPr lang="id-ID" sz="2400" dirty="0"/>
          </a:p>
        </p:txBody>
      </p:sp>
      <p:sp>
        <p:nvSpPr>
          <p:cNvPr id="7" name="Rectangle 6"/>
          <p:cNvSpPr/>
          <p:nvPr/>
        </p:nvSpPr>
        <p:spPr>
          <a:xfrm>
            <a:off x="-32" y="3357562"/>
            <a:ext cx="9144000" cy="830997"/>
          </a:xfrm>
          <a:prstGeom prst="rect">
            <a:avLst/>
          </a:prstGeom>
        </p:spPr>
        <p:txBody>
          <a:bodyPr wrap="square">
            <a:spAutoFit/>
          </a:bodyPr>
          <a:lstStyle/>
          <a:p>
            <a:r>
              <a:rPr lang="sv-SE" sz="2400" dirty="0"/>
              <a:t/>
            </a:r>
            <a:br>
              <a:rPr lang="sv-SE" sz="2400" dirty="0"/>
            </a:br>
            <a:endParaRPr lang="id-ID" sz="2400" dirty="0"/>
          </a:p>
        </p:txBody>
      </p:sp>
      <p:pic>
        <p:nvPicPr>
          <p:cNvPr id="1026" name="Picture 2" descr="D:\PLPG 2017\Tugas Workshop Final\gambar router depan belakang.jpg"/>
          <p:cNvPicPr>
            <a:picLocks noChangeAspect="1" noChangeArrowheads="1"/>
          </p:cNvPicPr>
          <p:nvPr/>
        </p:nvPicPr>
        <p:blipFill>
          <a:blip r:embed="rId4"/>
          <a:srcRect/>
          <a:stretch>
            <a:fillRect/>
          </a:stretch>
        </p:blipFill>
        <p:spPr bwMode="auto">
          <a:xfrm>
            <a:off x="3857620" y="1643050"/>
            <a:ext cx="4929222" cy="2143140"/>
          </a:xfrm>
          <a:prstGeom prst="rect">
            <a:avLst/>
          </a:prstGeom>
          <a:noFill/>
        </p:spPr>
      </p:pic>
      <p:sp>
        <p:nvSpPr>
          <p:cNvPr id="8" name="Rectangle 7"/>
          <p:cNvSpPr/>
          <p:nvPr/>
        </p:nvSpPr>
        <p:spPr>
          <a:xfrm>
            <a:off x="0" y="2786058"/>
            <a:ext cx="4429124" cy="2308324"/>
          </a:xfrm>
          <a:prstGeom prst="rect">
            <a:avLst/>
          </a:prstGeom>
        </p:spPr>
        <p:txBody>
          <a:bodyPr wrap="square">
            <a:spAutoFit/>
          </a:bodyPr>
          <a:lstStyle/>
          <a:p>
            <a:pPr marL="457200" indent="-457200">
              <a:buAutoNum type="arabicPeriod"/>
            </a:pPr>
            <a:r>
              <a:rPr lang="id-ID" sz="2400" dirty="0"/>
              <a:t>Router (Cisco)</a:t>
            </a:r>
          </a:p>
          <a:p>
            <a:pPr marL="457200" indent="-457200">
              <a:buAutoNum type="arabicPeriod"/>
            </a:pPr>
            <a:r>
              <a:rPr lang="id-ID" sz="2400" dirty="0"/>
              <a:t>Kabel jaringan (DCE/DTE)</a:t>
            </a:r>
          </a:p>
          <a:p>
            <a:pPr marL="457200" indent="-457200">
              <a:buAutoNum type="arabicPeriod"/>
            </a:pPr>
            <a:r>
              <a:rPr lang="id-ID" sz="2400" dirty="0"/>
              <a:t>Komputer</a:t>
            </a:r>
          </a:p>
          <a:p>
            <a:pPr marL="457200" indent="-457200">
              <a:buAutoNum type="arabicPeriod"/>
            </a:pPr>
            <a:r>
              <a:rPr lang="id-ID" sz="2400" dirty="0"/>
              <a:t>Switch</a:t>
            </a:r>
          </a:p>
          <a:p>
            <a:pPr marL="457200" indent="-457200">
              <a:buAutoNum type="arabicPeriod"/>
            </a:pPr>
            <a:r>
              <a:rPr lang="id-ID" sz="2400" dirty="0"/>
              <a:t>Kabel UTP</a:t>
            </a:r>
            <a:r>
              <a:rPr lang="sv-SE" sz="2400" dirty="0"/>
              <a:t/>
            </a:r>
            <a:br>
              <a:rPr lang="sv-SE" sz="2400" dirty="0"/>
            </a:br>
            <a:endParaRPr lang="id-ID" sz="2400" dirty="0"/>
          </a:p>
        </p:txBody>
      </p:sp>
      <p:pic>
        <p:nvPicPr>
          <p:cNvPr id="1027" name="Picture 3" descr="D:\PLPG 2017\Tugas Workshop Final\gambar kabel DTE dan DCE.jpg"/>
          <p:cNvPicPr>
            <a:picLocks noChangeAspect="1" noChangeArrowheads="1"/>
          </p:cNvPicPr>
          <p:nvPr/>
        </p:nvPicPr>
        <p:blipFill>
          <a:blip r:embed="rId5"/>
          <a:srcRect/>
          <a:stretch>
            <a:fillRect/>
          </a:stretch>
        </p:blipFill>
        <p:spPr bwMode="auto">
          <a:xfrm>
            <a:off x="3857620" y="4000504"/>
            <a:ext cx="4872046" cy="2520946"/>
          </a:xfrm>
          <a:prstGeom prst="rect">
            <a:avLst/>
          </a:prstGeom>
          <a:noFill/>
        </p:spPr>
      </p:pic>
    </p:spTree>
    <p:extLst>
      <p:ext uri="{BB962C8B-B14F-4D97-AF65-F5344CB8AC3E}">
        <p14:creationId xmlns:p14="http://schemas.microsoft.com/office/powerpoint/2010/main" val="2654745666"/>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1203</TotalTime>
  <Words>376</Words>
  <Application>Microsoft Office PowerPoint</Application>
  <PresentationFormat>On-screen Show (4:3)</PresentationFormat>
  <Paragraphs>100</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Equity</vt:lpstr>
      <vt:lpstr>Administrasi Infrastruktur Jaringan</vt:lpstr>
      <vt:lpstr>PowerPoint Presentation</vt:lpstr>
      <vt:lpstr>VLAN ADALAH</vt:lpstr>
      <vt:lpstr>IP address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Contoh jaringan komputer 3 router</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LAPORAN PLPG</dc:title>
  <dc:creator>Corporate Edition</dc:creator>
  <cp:lastModifiedBy>PC-CLIENT</cp:lastModifiedBy>
  <cp:revision>252</cp:revision>
  <dcterms:created xsi:type="dcterms:W3CDTF">2017-10-19T10:39:58Z</dcterms:created>
  <dcterms:modified xsi:type="dcterms:W3CDTF">2020-09-28T01:13:15Z</dcterms:modified>
</cp:coreProperties>
</file>