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2" r:id="rId1"/>
  </p:sldMasterIdLst>
  <p:sldIdLst>
    <p:sldId id="257" r:id="rId2"/>
    <p:sldId id="259" r:id="rId3"/>
    <p:sldId id="260" r:id="rId4"/>
    <p:sldId id="261"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autoAdjust="0"/>
  </p:normalViewPr>
  <p:slideViewPr>
    <p:cSldViewPr snapToGrid="0">
      <p:cViewPr>
        <p:scale>
          <a:sx n="81" d="100"/>
          <a:sy n="81" d="100"/>
        </p:scale>
        <p:origin x="-288" y="-3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AD6EE87-EBD5-4F12-A48A-63ACA297AC8F}"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CD73815-2707-4475-8F1A-B873CB631BB4}"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5D3794B-289A-4A80-97D7-111025398D45}"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A61015F-7CC6-4D0A-9D87-873EA4C304CC}" type="datetimeFigureOut">
              <a:rPr lang="en-US" smtClean="0"/>
              <a:t>10/1/2020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smtClean="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smtClean="0"/>
              <a:t>10/1/2020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7EF4D4C-5367-4C26-9E2B-D8088D7FCA81}" type="datetimeFigureOut">
              <a:rPr lang="en-US" smtClean="0"/>
              <a:t>10/1/2020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smtClean="0"/>
              <a:t>10/1/2020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C68B11-C5A8-448C-8CE9-B1A273C79CFC}" type="datetimeFigureOut">
              <a:rPr lang="en-US" smtClean="0"/>
              <a:t>10/1/2020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C7616CA0-919D-4A49-9C8A-62FDFB3A5183}" type="datetimeFigureOut">
              <a:rPr lang="en-US" smtClean="0"/>
              <a:t>10/1/2020</a:t>
            </a:fld>
            <a:endParaRPr lang="en-US" dirty="0"/>
          </a:p>
        </p:txBody>
      </p:sp>
      <p:sp>
        <p:nvSpPr>
          <p:cNvPr id="9" name="Slide Number Placeholder 8"/>
          <p:cNvSpPr>
            <a:spLocks noGrp="1"/>
          </p:cNvSpPr>
          <p:nvPr>
            <p:ph type="sldNum" sz="quarter" idx="11"/>
          </p:nvPr>
        </p:nvSpPr>
        <p:spPr/>
        <p:txBody>
          <a:bodyPr/>
          <a:lstStyle/>
          <a:p>
            <a:fld id="{867E5644-1E61-4311-A31E-84CB9C7AA8A9}" type="slidenum">
              <a:rPr lang="en-US" smtClean="0"/>
              <a:t>‹#›</a:t>
            </a:fld>
            <a:endParaRPr lang="en-US" dirty="0"/>
          </a:p>
        </p:txBody>
      </p:sp>
      <p:sp>
        <p:nvSpPr>
          <p:cNvPr id="10" name="Footer Placeholder 9"/>
          <p:cNvSpPr>
            <a:spLocks noGrp="1"/>
          </p:cNvSpPr>
          <p:nvPr>
            <p:ph type="ftr" sz="quarter" idx="12"/>
          </p:nvPr>
        </p:nvSpPr>
        <p:spPr/>
        <p:txBody>
          <a:body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dirty="0"/>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90298CD5-6C1E-4009-B41F-6DF62E31D3BE}" type="datetimeFigureOut">
              <a:rPr lang="en-US" smtClean="0"/>
              <a:pPr/>
              <a:t>10/1/2020</a:t>
            </a:fld>
            <a:endParaRPr lang="en-US" dirty="0"/>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23592" y="1634024"/>
            <a:ext cx="7632848" cy="707886"/>
          </a:xfrm>
          <a:prstGeom prst="rect">
            <a:avLst/>
          </a:prstGeom>
        </p:spPr>
        <p:txBody>
          <a:bodyPr wrap="square">
            <a:spAutoFit/>
          </a:bodyPr>
          <a:lstStyle/>
          <a:p>
            <a:pPr algn="ctr"/>
            <a:r>
              <a:rPr lang="en-US" sz="4000" b="1"/>
              <a:t>Administrasi</a:t>
            </a:r>
            <a:r>
              <a:rPr lang="en-US" sz="4000" b="1" dirty="0"/>
              <a:t> </a:t>
            </a:r>
            <a:r>
              <a:rPr lang="en-US" sz="4000" b="1" dirty="0" err="1"/>
              <a:t>Sistem</a:t>
            </a:r>
            <a:r>
              <a:rPr lang="en-US" sz="4000" b="1" dirty="0"/>
              <a:t> </a:t>
            </a:r>
            <a:r>
              <a:rPr lang="en-US" sz="4000" b="1" dirty="0" err="1"/>
              <a:t>Jaringan</a:t>
            </a:r>
            <a:endParaRPr lang="en-US" sz="4000" b="1" dirty="0"/>
          </a:p>
        </p:txBody>
      </p:sp>
      <p:sp>
        <p:nvSpPr>
          <p:cNvPr id="4" name="Footer Placeholder 3">
            <a:extLst>
              <a:ext uri="{FF2B5EF4-FFF2-40B4-BE49-F238E27FC236}">
                <a16:creationId xmlns="" xmlns:a16="http://schemas.microsoft.com/office/drawing/2014/main" id="{19D6F48C-07C4-4B5B-9490-D24227BFBC29}"/>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282739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19536" y="1124745"/>
            <a:ext cx="8424936" cy="4893647"/>
          </a:xfrm>
          <a:prstGeom prst="rect">
            <a:avLst/>
          </a:prstGeom>
        </p:spPr>
        <p:txBody>
          <a:bodyPr wrap="square">
            <a:spAutoFit/>
          </a:bodyPr>
          <a:lstStyle/>
          <a:p>
            <a:r>
              <a:rPr lang="id-ID" sz="2400" dirty="0"/>
              <a:t>Server Remote adalah sebuah server yang didedikasikan untuk menangani pengguna yang tidak pada LAN tapi membutuhkan akses jarak jauh untuk itu. </a:t>
            </a:r>
            <a:endParaRPr lang="en-US" sz="2400" dirty="0"/>
          </a:p>
          <a:p>
            <a:endParaRPr lang="en-US" sz="2400" dirty="0"/>
          </a:p>
          <a:p>
            <a:r>
              <a:rPr lang="id-ID" sz="2400" dirty="0"/>
              <a:t>Remote akses server memungkinkan pengguna untuk mendapatkan akses ke file dan layanan cetak di LAN dari lokasi terpencil. Sebagai contoh, pengguna yang memanggil ke jaringan dari rumah menggunakan modem analog atau koneksi ISDN akan mendial ke server akses remote. </a:t>
            </a:r>
            <a:endParaRPr lang="en-US" sz="2400" dirty="0"/>
          </a:p>
          <a:p>
            <a:endParaRPr lang="en-US" sz="2400" dirty="0"/>
          </a:p>
          <a:p>
            <a:r>
              <a:rPr lang="id-ID" sz="2400" dirty="0"/>
              <a:t>Setelah pengguna dikonfirmasi ia dapat mengakses drive dan printer bersama seolah-olah ia secara fisik terhubung ke LAN kantor. </a:t>
            </a:r>
            <a:endParaRPr lang="en-US" sz="2800" dirty="0"/>
          </a:p>
        </p:txBody>
      </p:sp>
      <p:sp>
        <p:nvSpPr>
          <p:cNvPr id="4" name="Rectangle 3"/>
          <p:cNvSpPr/>
          <p:nvPr/>
        </p:nvSpPr>
        <p:spPr>
          <a:xfrm>
            <a:off x="4434476" y="288779"/>
            <a:ext cx="3352777" cy="584775"/>
          </a:xfrm>
          <a:prstGeom prst="rect">
            <a:avLst/>
          </a:prstGeom>
        </p:spPr>
        <p:txBody>
          <a:bodyPr wrap="none">
            <a:spAutoFit/>
          </a:bodyPr>
          <a:lstStyle/>
          <a:p>
            <a:r>
              <a:rPr lang="en-US" sz="3200" b="1" dirty="0"/>
              <a:t>D. Remote SERVER</a:t>
            </a:r>
          </a:p>
        </p:txBody>
      </p:sp>
      <p:sp>
        <p:nvSpPr>
          <p:cNvPr id="5" name="Footer Placeholder 4">
            <a:extLst>
              <a:ext uri="{FF2B5EF4-FFF2-40B4-BE49-F238E27FC236}">
                <a16:creationId xmlns="" xmlns:a16="http://schemas.microsoft.com/office/drawing/2014/main" id="{880D06FE-880B-4F3E-8C7E-3F0DE817F3F4}"/>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37170209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5560" y="2830284"/>
            <a:ext cx="7632848" cy="3046988"/>
          </a:xfrm>
          <a:prstGeom prst="rect">
            <a:avLst/>
          </a:prstGeom>
        </p:spPr>
        <p:txBody>
          <a:bodyPr wrap="square">
            <a:spAutoFit/>
          </a:bodyPr>
          <a:lstStyle/>
          <a:p>
            <a:r>
              <a:rPr lang="en-US" sz="2400" dirty="0"/>
              <a:t>Telnet </a:t>
            </a:r>
            <a:r>
              <a:rPr lang="en-US" sz="2400" dirty="0" err="1"/>
              <a:t>adalah</a:t>
            </a:r>
            <a:r>
              <a:rPr lang="en-US" sz="2400" dirty="0"/>
              <a:t> </a:t>
            </a:r>
            <a:r>
              <a:rPr lang="en-US" sz="2400" dirty="0" err="1"/>
              <a:t>singkatan</a:t>
            </a:r>
            <a:r>
              <a:rPr lang="en-US" sz="2400" dirty="0"/>
              <a:t> </a:t>
            </a:r>
            <a:r>
              <a:rPr lang="en-US" sz="2400" dirty="0" err="1"/>
              <a:t>dari</a:t>
            </a:r>
            <a:r>
              <a:rPr lang="en-US" sz="2400" dirty="0"/>
              <a:t> Telecommunication Network </a:t>
            </a:r>
            <a:r>
              <a:rPr lang="en-US" sz="2400" dirty="0" err="1"/>
              <a:t>merupakan</a:t>
            </a:r>
            <a:r>
              <a:rPr lang="en-US" sz="2400" dirty="0"/>
              <a:t> protocol Client Server yang </a:t>
            </a:r>
            <a:r>
              <a:rPr lang="en-US" sz="2400" dirty="0" err="1"/>
              <a:t>memfasilitasi</a:t>
            </a:r>
            <a:r>
              <a:rPr lang="en-US" sz="2400" dirty="0"/>
              <a:t> </a:t>
            </a:r>
            <a:r>
              <a:rPr lang="en-US" sz="2400" dirty="0" err="1"/>
              <a:t>akses</a:t>
            </a:r>
            <a:r>
              <a:rPr lang="en-US" sz="2400" dirty="0"/>
              <a:t> remote login </a:t>
            </a:r>
            <a:r>
              <a:rPr lang="en-US" sz="2400" dirty="0" err="1"/>
              <a:t>ke</a:t>
            </a:r>
            <a:r>
              <a:rPr lang="en-US" sz="2400" dirty="0"/>
              <a:t> </a:t>
            </a:r>
            <a:r>
              <a:rPr lang="en-US" sz="2400" dirty="0" err="1"/>
              <a:t>komputer</a:t>
            </a:r>
            <a:r>
              <a:rPr lang="en-US" sz="2400" dirty="0"/>
              <a:t> host </a:t>
            </a:r>
            <a:r>
              <a:rPr lang="en-US" sz="2400" dirty="0" err="1"/>
              <a:t>dalam</a:t>
            </a:r>
            <a:r>
              <a:rPr lang="en-US" sz="2400" dirty="0"/>
              <a:t> </a:t>
            </a:r>
            <a:r>
              <a:rPr lang="en-US" sz="2400" dirty="0" err="1"/>
              <a:t>sebuah</a:t>
            </a:r>
            <a:r>
              <a:rPr lang="en-US" sz="2400" dirty="0"/>
              <a:t> </a:t>
            </a:r>
            <a:r>
              <a:rPr lang="en-US" sz="2400" dirty="0" err="1"/>
              <a:t>jaringan</a:t>
            </a:r>
            <a:r>
              <a:rPr lang="en-US" sz="2400" dirty="0"/>
              <a:t> </a:t>
            </a:r>
            <a:r>
              <a:rPr lang="en-US" sz="2400" dirty="0" err="1"/>
              <a:t>komputer</a:t>
            </a:r>
            <a:r>
              <a:rPr lang="en-US" sz="2400" dirty="0"/>
              <a:t>.</a:t>
            </a:r>
          </a:p>
          <a:p>
            <a:endParaRPr lang="en-US" sz="2400" dirty="0"/>
          </a:p>
          <a:p>
            <a:r>
              <a:rPr lang="en-US" sz="2400" dirty="0" err="1"/>
              <a:t>Untuk</a:t>
            </a:r>
            <a:r>
              <a:rPr lang="en-US" sz="2400" dirty="0"/>
              <a:t> </a:t>
            </a:r>
            <a:r>
              <a:rPr lang="en-US" sz="2400" dirty="0" err="1"/>
              <a:t>menginstall</a:t>
            </a:r>
            <a:r>
              <a:rPr lang="en-US" sz="2400" dirty="0"/>
              <a:t> Telnet server </a:t>
            </a:r>
            <a:r>
              <a:rPr lang="en-US" sz="2400" dirty="0" err="1"/>
              <a:t>dapat</a:t>
            </a:r>
            <a:r>
              <a:rPr lang="en-US" sz="2400" dirty="0"/>
              <a:t> </a:t>
            </a:r>
            <a:r>
              <a:rPr lang="en-US" sz="2400" dirty="0" err="1"/>
              <a:t>menggunakan</a:t>
            </a:r>
            <a:r>
              <a:rPr lang="en-US" sz="2400" dirty="0"/>
              <a:t> </a:t>
            </a:r>
            <a:r>
              <a:rPr lang="en-US" sz="2400" dirty="0" err="1"/>
              <a:t>perintah</a:t>
            </a:r>
            <a:r>
              <a:rPr lang="en-US" sz="2400" dirty="0"/>
              <a:t>:</a:t>
            </a:r>
          </a:p>
          <a:p>
            <a:pPr lvl="2"/>
            <a:r>
              <a:rPr lang="en-US" sz="2400" dirty="0" err="1">
                <a:latin typeface="Arial Narrow" pitchFamily="34" charset="0"/>
              </a:rPr>
              <a:t>sudo</a:t>
            </a:r>
            <a:r>
              <a:rPr lang="en-US" sz="2400" dirty="0">
                <a:latin typeface="Arial Narrow" pitchFamily="34" charset="0"/>
              </a:rPr>
              <a:t> apt-get install </a:t>
            </a:r>
            <a:r>
              <a:rPr lang="en-US" sz="2400" dirty="0" err="1">
                <a:latin typeface="Arial Narrow" pitchFamily="34" charset="0"/>
              </a:rPr>
              <a:t>telnetd</a:t>
            </a:r>
            <a:endParaRPr lang="en-US" sz="2400" dirty="0">
              <a:latin typeface="Arial Narrow" pitchFamily="34" charset="0"/>
            </a:endParaRPr>
          </a:p>
        </p:txBody>
      </p:sp>
      <p:sp>
        <p:nvSpPr>
          <p:cNvPr id="4" name="Rectangle 3"/>
          <p:cNvSpPr/>
          <p:nvPr/>
        </p:nvSpPr>
        <p:spPr>
          <a:xfrm>
            <a:off x="2120939" y="1201976"/>
            <a:ext cx="7662090" cy="1569660"/>
          </a:xfrm>
          <a:prstGeom prst="rect">
            <a:avLst/>
          </a:prstGeom>
        </p:spPr>
        <p:txBody>
          <a:bodyPr wrap="square">
            <a:spAutoFit/>
          </a:bodyPr>
          <a:lstStyle/>
          <a:p>
            <a:r>
              <a:rPr lang="en-US" sz="2400" dirty="0"/>
              <a:t>Remote server </a:t>
            </a:r>
            <a:r>
              <a:rPr lang="en-US" sz="2400" dirty="0" err="1"/>
              <a:t>adalah</a:t>
            </a:r>
            <a:r>
              <a:rPr lang="en-US" sz="2400" dirty="0"/>
              <a:t> server yang </a:t>
            </a:r>
            <a:r>
              <a:rPr lang="en-US" sz="2400" dirty="0" err="1"/>
              <a:t>diakses</a:t>
            </a:r>
            <a:r>
              <a:rPr lang="en-US" sz="2400" dirty="0"/>
              <a:t> </a:t>
            </a:r>
            <a:r>
              <a:rPr lang="en-US" sz="2400" dirty="0" err="1"/>
              <a:t>sebagai</a:t>
            </a:r>
            <a:r>
              <a:rPr lang="en-US" sz="2400" dirty="0"/>
              <a:t> </a:t>
            </a:r>
            <a:r>
              <a:rPr lang="en-US" sz="2400" dirty="0" err="1"/>
              <a:t>bagian</a:t>
            </a:r>
            <a:r>
              <a:rPr lang="en-US" sz="2400" dirty="0"/>
              <a:t> </a:t>
            </a:r>
            <a:r>
              <a:rPr lang="en-US" sz="2400" dirty="0" err="1"/>
              <a:t>dari</a:t>
            </a:r>
            <a:r>
              <a:rPr lang="en-US" sz="2400" dirty="0"/>
              <a:t> proses client </a:t>
            </a:r>
            <a:r>
              <a:rPr lang="en-US" sz="2400" dirty="0" err="1"/>
              <a:t>tanpa</a:t>
            </a:r>
            <a:r>
              <a:rPr lang="en-US" sz="2400" dirty="0"/>
              <a:t> </a:t>
            </a:r>
            <a:r>
              <a:rPr lang="en-US" sz="2400" dirty="0" err="1"/>
              <a:t>membuka</a:t>
            </a:r>
            <a:r>
              <a:rPr lang="en-US" sz="2400" dirty="0"/>
              <a:t> </a:t>
            </a:r>
            <a:r>
              <a:rPr lang="en-US" sz="2400" dirty="0" err="1"/>
              <a:t>koneksi</a:t>
            </a:r>
            <a:r>
              <a:rPr lang="en-US" sz="2400" dirty="0"/>
              <a:t> </a:t>
            </a:r>
            <a:r>
              <a:rPr lang="en-US" sz="2400" dirty="0" err="1"/>
              <a:t>terpisah</a:t>
            </a:r>
            <a:r>
              <a:rPr lang="en-US" sz="2400" dirty="0"/>
              <a:t>, </a:t>
            </a:r>
            <a:r>
              <a:rPr lang="en-US" sz="2400" dirty="0" err="1"/>
              <a:t>berbeda</a:t>
            </a:r>
            <a:r>
              <a:rPr lang="en-US" sz="2400" dirty="0"/>
              <a:t>, </a:t>
            </a:r>
            <a:r>
              <a:rPr lang="en-US" sz="2400" dirty="0" err="1"/>
              <a:t>ataupun</a:t>
            </a:r>
            <a:r>
              <a:rPr lang="en-US" sz="2400" dirty="0"/>
              <a:t> </a:t>
            </a:r>
            <a:r>
              <a:rPr lang="en-US" sz="2400" dirty="0" err="1"/>
              <a:t>langsung</a:t>
            </a:r>
            <a:r>
              <a:rPr lang="en-US" sz="2400" dirty="0"/>
              <a:t>. Remote server </a:t>
            </a:r>
            <a:r>
              <a:rPr lang="en-US" sz="2400" dirty="0" err="1"/>
              <a:t>dapat</a:t>
            </a:r>
            <a:r>
              <a:rPr lang="en-US" sz="2400" dirty="0"/>
              <a:t> </a:t>
            </a:r>
            <a:r>
              <a:rPr lang="en-US" sz="2400" dirty="0" err="1"/>
              <a:t>dilakukan</a:t>
            </a:r>
            <a:r>
              <a:rPr lang="en-US" sz="2400" dirty="0"/>
              <a:t> </a:t>
            </a:r>
            <a:r>
              <a:rPr lang="en-US" sz="2400" dirty="0" err="1"/>
              <a:t>dengan</a:t>
            </a:r>
            <a:r>
              <a:rPr lang="en-US" sz="2400" dirty="0"/>
              <a:t> </a:t>
            </a:r>
            <a:r>
              <a:rPr lang="en-US" sz="2400" dirty="0" err="1"/>
              <a:t>menggunakan</a:t>
            </a:r>
            <a:r>
              <a:rPr lang="en-US" sz="2400" dirty="0"/>
              <a:t> telnet </a:t>
            </a:r>
            <a:r>
              <a:rPr lang="en-US" sz="2400" dirty="0" err="1"/>
              <a:t>maupun</a:t>
            </a:r>
            <a:r>
              <a:rPr lang="en-US" sz="2400" dirty="0"/>
              <a:t> </a:t>
            </a:r>
            <a:r>
              <a:rPr lang="en-US" sz="2400" dirty="0" err="1"/>
              <a:t>ssh</a:t>
            </a:r>
            <a:r>
              <a:rPr lang="en-US" sz="2400" dirty="0"/>
              <a:t>.</a:t>
            </a:r>
          </a:p>
        </p:txBody>
      </p:sp>
      <p:sp>
        <p:nvSpPr>
          <p:cNvPr id="5" name="Footer Placeholder 4">
            <a:extLst>
              <a:ext uri="{FF2B5EF4-FFF2-40B4-BE49-F238E27FC236}">
                <a16:creationId xmlns="" xmlns:a16="http://schemas.microsoft.com/office/drawing/2014/main" id="{8DC4273E-335E-4220-A745-FBC707874FC8}"/>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41096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848409" y="1511540"/>
            <a:ext cx="5087868" cy="461665"/>
          </a:xfrm>
          <a:prstGeom prst="rect">
            <a:avLst/>
          </a:prstGeom>
        </p:spPr>
        <p:txBody>
          <a:bodyPr wrap="none">
            <a:spAutoFit/>
          </a:bodyPr>
          <a:lstStyle/>
          <a:p>
            <a:r>
              <a:rPr lang="en-US" sz="2400" b="1" dirty="0"/>
              <a:t>1. </a:t>
            </a:r>
            <a:r>
              <a:rPr lang="en-US" sz="2400" b="1" dirty="0" err="1"/>
              <a:t>Pengertian</a:t>
            </a:r>
            <a:r>
              <a:rPr lang="en-US" sz="2400" b="1" dirty="0"/>
              <a:t> </a:t>
            </a:r>
            <a:r>
              <a:rPr lang="en-US" sz="2400" b="1" dirty="0" err="1"/>
              <a:t>Sistem</a:t>
            </a:r>
            <a:r>
              <a:rPr lang="en-US" sz="2400" b="1" dirty="0"/>
              <a:t> </a:t>
            </a:r>
            <a:r>
              <a:rPr lang="en-US" sz="2400" b="1" dirty="0" err="1"/>
              <a:t>Operasi</a:t>
            </a:r>
            <a:r>
              <a:rPr lang="en-US" sz="2400" b="1" dirty="0"/>
              <a:t> </a:t>
            </a:r>
            <a:r>
              <a:rPr lang="en-US" sz="2400" b="1" dirty="0" err="1"/>
              <a:t>Jaringan</a:t>
            </a:r>
            <a:endParaRPr lang="en-US" sz="2400" b="1" dirty="0"/>
          </a:p>
        </p:txBody>
      </p:sp>
      <p:sp>
        <p:nvSpPr>
          <p:cNvPr id="7" name="Rectangle 6"/>
          <p:cNvSpPr/>
          <p:nvPr/>
        </p:nvSpPr>
        <p:spPr>
          <a:xfrm>
            <a:off x="3935761" y="288779"/>
            <a:ext cx="4855047" cy="584775"/>
          </a:xfrm>
          <a:prstGeom prst="rect">
            <a:avLst/>
          </a:prstGeom>
        </p:spPr>
        <p:txBody>
          <a:bodyPr wrap="none">
            <a:spAutoFit/>
          </a:bodyPr>
          <a:lstStyle/>
          <a:p>
            <a:r>
              <a:rPr lang="en-US" sz="3200" b="1" dirty="0"/>
              <a:t>A. </a:t>
            </a:r>
            <a:r>
              <a:rPr lang="en-US" sz="3200" b="1" dirty="0" err="1"/>
              <a:t>Sistem</a:t>
            </a:r>
            <a:r>
              <a:rPr lang="en-US" sz="3200" b="1" dirty="0"/>
              <a:t> </a:t>
            </a:r>
            <a:r>
              <a:rPr lang="en-US" sz="3200" b="1" dirty="0" err="1"/>
              <a:t>Operasi</a:t>
            </a:r>
            <a:r>
              <a:rPr lang="en-US" sz="3200" b="1" dirty="0"/>
              <a:t> </a:t>
            </a:r>
            <a:r>
              <a:rPr lang="en-US" sz="3200" b="1" dirty="0" err="1"/>
              <a:t>Jaringan</a:t>
            </a:r>
            <a:endParaRPr lang="en-US" sz="3200" b="1" dirty="0"/>
          </a:p>
        </p:txBody>
      </p:sp>
      <p:sp>
        <p:nvSpPr>
          <p:cNvPr id="10" name="Rectangle 9"/>
          <p:cNvSpPr/>
          <p:nvPr/>
        </p:nvSpPr>
        <p:spPr>
          <a:xfrm>
            <a:off x="2063552" y="2276873"/>
            <a:ext cx="8136904" cy="1200329"/>
          </a:xfrm>
          <a:prstGeom prst="rect">
            <a:avLst/>
          </a:prstGeom>
        </p:spPr>
        <p:txBody>
          <a:bodyPr wrap="square">
            <a:spAutoFit/>
          </a:bodyPr>
          <a:lstStyle/>
          <a:p>
            <a:r>
              <a:rPr lang="id-ID" sz="2400" dirty="0"/>
              <a:t>Sistem Operasi Jaringan (</a:t>
            </a:r>
            <a:r>
              <a:rPr lang="id-ID" sz="2400" i="1" dirty="0"/>
              <a:t>Network Operating System</a:t>
            </a:r>
            <a:r>
              <a:rPr lang="id-ID" sz="2400" dirty="0"/>
              <a:t>) adalah sebuah jenis sistem operasi yang ditujukan untuk menangani jaringan. </a:t>
            </a:r>
            <a:endParaRPr lang="en-US" sz="2400" dirty="0"/>
          </a:p>
        </p:txBody>
      </p:sp>
      <p:sp>
        <p:nvSpPr>
          <p:cNvPr id="11" name="Rectangle 10"/>
          <p:cNvSpPr/>
          <p:nvPr/>
        </p:nvSpPr>
        <p:spPr>
          <a:xfrm>
            <a:off x="2063552" y="3731548"/>
            <a:ext cx="7848872" cy="1569660"/>
          </a:xfrm>
          <a:prstGeom prst="rect">
            <a:avLst/>
          </a:prstGeom>
        </p:spPr>
        <p:txBody>
          <a:bodyPr wrap="square">
            <a:spAutoFit/>
          </a:bodyPr>
          <a:lstStyle/>
          <a:p>
            <a:r>
              <a:rPr lang="id-ID" sz="2400" dirty="0"/>
              <a:t>Umumnya, sistem operasi ini terdiri atas banyak layanan atau service yang ditujukan untuk melayani pengguna, seperti layanan berbagi berkas, layanan berbagi alat pencetak (</a:t>
            </a:r>
            <a:r>
              <a:rPr lang="id-ID" sz="2400" i="1" dirty="0"/>
              <a:t>printer</a:t>
            </a:r>
            <a:r>
              <a:rPr lang="id-ID" sz="2400" dirty="0"/>
              <a:t>), DNS Service, HTTP Service, dan lain sebagainya.</a:t>
            </a:r>
            <a:endParaRPr lang="en-US" sz="2400" dirty="0"/>
          </a:p>
        </p:txBody>
      </p:sp>
      <p:sp>
        <p:nvSpPr>
          <p:cNvPr id="3" name="Footer Placeholder 2">
            <a:extLst>
              <a:ext uri="{FF2B5EF4-FFF2-40B4-BE49-F238E27FC236}">
                <a16:creationId xmlns="" xmlns:a16="http://schemas.microsoft.com/office/drawing/2014/main" id="{9453E4AF-364C-4773-8508-F0154F80B611}"/>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036717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66500" y="1239334"/>
            <a:ext cx="8388424" cy="1631216"/>
          </a:xfrm>
          <a:prstGeom prst="rect">
            <a:avLst/>
          </a:prstGeom>
        </p:spPr>
        <p:txBody>
          <a:bodyPr wrap="square">
            <a:spAutoFit/>
          </a:bodyPr>
          <a:lstStyle/>
          <a:p>
            <a:pPr marL="342900" indent="-342900">
              <a:buFont typeface="+mj-lt"/>
              <a:buAutoNum type="alphaLcPeriod"/>
            </a:pPr>
            <a:r>
              <a:rPr lang="id-ID" sz="2000" dirty="0"/>
              <a:t>Pusat kendali sumber daya jaringan</a:t>
            </a:r>
            <a:endParaRPr lang="en-US" sz="2400" dirty="0"/>
          </a:p>
          <a:p>
            <a:pPr marL="342900" indent="-342900">
              <a:buFont typeface="+mj-lt"/>
              <a:buAutoNum type="alphaLcPeriod"/>
            </a:pPr>
            <a:r>
              <a:rPr lang="id-ID" sz="2000" dirty="0"/>
              <a:t>Akses aman ke sebuah jaringan</a:t>
            </a:r>
            <a:endParaRPr lang="en-US" sz="2400" dirty="0"/>
          </a:p>
          <a:p>
            <a:pPr marL="342900" indent="-342900">
              <a:buFont typeface="+mj-lt"/>
              <a:buAutoNum type="alphaLcPeriod"/>
            </a:pPr>
            <a:r>
              <a:rPr lang="id-ID" sz="2000" dirty="0"/>
              <a:t>Mengizinkan remote user terkoneksi ke jaringan</a:t>
            </a:r>
            <a:endParaRPr lang="en-US" sz="2400" dirty="0"/>
          </a:p>
          <a:p>
            <a:pPr marL="342900" indent="-342900">
              <a:buFont typeface="+mj-lt"/>
              <a:buAutoNum type="alphaLcPeriod"/>
            </a:pPr>
            <a:r>
              <a:rPr lang="id-ID" sz="2000" dirty="0"/>
              <a:t>Mengizinkan user terkoneksi  ke jaringan lain  (misalnya Internet)</a:t>
            </a:r>
            <a:endParaRPr lang="en-US" sz="2400" dirty="0"/>
          </a:p>
          <a:p>
            <a:pPr marL="342900" indent="-342900">
              <a:buFont typeface="+mj-lt"/>
              <a:buAutoNum type="alphaLcPeriod"/>
            </a:pPr>
            <a:r>
              <a:rPr lang="id-ID" sz="2000" dirty="0"/>
              <a:t>Back up data dan memastikan data tersebut tersedia</a:t>
            </a:r>
            <a:endParaRPr lang="en-US" sz="2400" dirty="0"/>
          </a:p>
        </p:txBody>
      </p:sp>
      <p:sp>
        <p:nvSpPr>
          <p:cNvPr id="4" name="Rectangle 3"/>
          <p:cNvSpPr/>
          <p:nvPr/>
        </p:nvSpPr>
        <p:spPr>
          <a:xfrm>
            <a:off x="2135560" y="908721"/>
            <a:ext cx="5317546" cy="461665"/>
          </a:xfrm>
          <a:prstGeom prst="rect">
            <a:avLst/>
          </a:prstGeom>
        </p:spPr>
        <p:txBody>
          <a:bodyPr wrap="none">
            <a:spAutoFit/>
          </a:bodyPr>
          <a:lstStyle/>
          <a:p>
            <a:r>
              <a:rPr lang="en-US" sz="2400" b="1" dirty="0"/>
              <a:t>2. </a:t>
            </a:r>
            <a:r>
              <a:rPr lang="en-US" sz="2400" b="1" dirty="0" err="1"/>
              <a:t>Karakteristik</a:t>
            </a:r>
            <a:r>
              <a:rPr lang="en-US" sz="2400" b="1" dirty="0"/>
              <a:t> </a:t>
            </a:r>
            <a:r>
              <a:rPr lang="en-US" sz="2400" b="1" dirty="0" err="1"/>
              <a:t>Sistem</a:t>
            </a:r>
            <a:r>
              <a:rPr lang="en-US" sz="2400" b="1" dirty="0"/>
              <a:t> </a:t>
            </a:r>
            <a:r>
              <a:rPr lang="en-US" sz="2400" b="1" dirty="0" err="1"/>
              <a:t>Operasi</a:t>
            </a:r>
            <a:r>
              <a:rPr lang="en-US" sz="2400" b="1" dirty="0"/>
              <a:t> </a:t>
            </a:r>
            <a:r>
              <a:rPr lang="en-US" sz="2400" b="1" dirty="0" err="1"/>
              <a:t>Jaringan</a:t>
            </a:r>
            <a:endParaRPr lang="en-US" sz="2400" b="1" dirty="0"/>
          </a:p>
        </p:txBody>
      </p:sp>
      <p:sp>
        <p:nvSpPr>
          <p:cNvPr id="5" name="Rectangle 4"/>
          <p:cNvSpPr/>
          <p:nvPr/>
        </p:nvSpPr>
        <p:spPr>
          <a:xfrm>
            <a:off x="2166500" y="3066634"/>
            <a:ext cx="8083296" cy="2954655"/>
          </a:xfrm>
          <a:prstGeom prst="rect">
            <a:avLst/>
          </a:prstGeom>
        </p:spPr>
        <p:txBody>
          <a:bodyPr wrap="square">
            <a:spAutoFit/>
          </a:bodyPr>
          <a:lstStyle/>
          <a:p>
            <a:r>
              <a:rPr lang="en-US" sz="2400" b="1" dirty="0"/>
              <a:t>3. </a:t>
            </a:r>
            <a:r>
              <a:rPr lang="en-US" sz="2400" b="1" dirty="0" err="1"/>
              <a:t>Fungsi</a:t>
            </a:r>
            <a:r>
              <a:rPr lang="en-US" sz="2400" b="1" dirty="0"/>
              <a:t> </a:t>
            </a:r>
            <a:r>
              <a:rPr lang="en-US" sz="2400" b="1" dirty="0" err="1"/>
              <a:t>Utama</a:t>
            </a:r>
            <a:r>
              <a:rPr lang="en-US" sz="2400" b="1" dirty="0"/>
              <a:t> </a:t>
            </a:r>
            <a:r>
              <a:rPr lang="en-US" sz="2400" b="1" dirty="0" err="1"/>
              <a:t>Sistem</a:t>
            </a:r>
            <a:r>
              <a:rPr lang="en-US" sz="2400" b="1" dirty="0"/>
              <a:t> </a:t>
            </a:r>
            <a:r>
              <a:rPr lang="en-US" sz="2400" b="1" dirty="0" err="1"/>
              <a:t>Operasi</a:t>
            </a:r>
            <a:r>
              <a:rPr lang="en-US" sz="2400" b="1" dirty="0"/>
              <a:t> </a:t>
            </a:r>
            <a:r>
              <a:rPr lang="en-US" sz="2400" b="1" dirty="0" err="1"/>
              <a:t>Jaringan</a:t>
            </a:r>
            <a:endParaRPr lang="en-US" sz="2400" b="1" dirty="0"/>
          </a:p>
          <a:p>
            <a:pPr marL="342900" indent="-342900">
              <a:buFont typeface="+mj-lt"/>
              <a:buAutoNum type="alphaLcPeriod"/>
            </a:pPr>
            <a:r>
              <a:rPr lang="en-US" dirty="0" err="1"/>
              <a:t>Menghubungkan</a:t>
            </a:r>
            <a:r>
              <a:rPr lang="en-US" dirty="0"/>
              <a:t> </a:t>
            </a:r>
            <a:r>
              <a:rPr lang="en-US" dirty="0" err="1"/>
              <a:t>sejumlah</a:t>
            </a:r>
            <a:r>
              <a:rPr lang="en-US" dirty="0"/>
              <a:t> </a:t>
            </a:r>
            <a:r>
              <a:rPr lang="en-US" dirty="0" err="1"/>
              <a:t>komputer</a:t>
            </a:r>
            <a:r>
              <a:rPr lang="en-US" dirty="0"/>
              <a:t> </a:t>
            </a:r>
            <a:r>
              <a:rPr lang="en-US" dirty="0" err="1"/>
              <a:t>dan</a:t>
            </a:r>
            <a:r>
              <a:rPr lang="en-US" dirty="0"/>
              <a:t> </a:t>
            </a:r>
            <a:r>
              <a:rPr lang="en-US" dirty="0" err="1"/>
              <a:t>perangkat</a:t>
            </a:r>
            <a:r>
              <a:rPr lang="en-US" dirty="0"/>
              <a:t> </a:t>
            </a:r>
            <a:r>
              <a:rPr lang="en-US" dirty="0" err="1"/>
              <a:t>lainnya</a:t>
            </a:r>
            <a:r>
              <a:rPr lang="en-US" dirty="0"/>
              <a:t> </a:t>
            </a:r>
            <a:r>
              <a:rPr lang="en-US" dirty="0" err="1"/>
              <a:t>ke</a:t>
            </a:r>
            <a:r>
              <a:rPr lang="en-US" dirty="0"/>
              <a:t> </a:t>
            </a:r>
            <a:r>
              <a:rPr lang="en-US" dirty="0" err="1"/>
              <a:t>sebuah</a:t>
            </a:r>
            <a:r>
              <a:rPr lang="en-US" dirty="0"/>
              <a:t> </a:t>
            </a:r>
            <a:r>
              <a:rPr lang="en-US" dirty="0" err="1"/>
              <a:t>jaringan</a:t>
            </a:r>
            <a:endParaRPr lang="en-US" dirty="0"/>
          </a:p>
          <a:p>
            <a:pPr marL="342900" indent="-342900">
              <a:buFont typeface="+mj-lt"/>
              <a:buAutoNum type="alphaLcPeriod"/>
            </a:pPr>
            <a:r>
              <a:rPr lang="en-US" dirty="0" err="1"/>
              <a:t>Mengelola</a:t>
            </a:r>
            <a:r>
              <a:rPr lang="en-US" dirty="0"/>
              <a:t> </a:t>
            </a:r>
            <a:r>
              <a:rPr lang="en-US" dirty="0" err="1"/>
              <a:t>sumber</a:t>
            </a:r>
            <a:r>
              <a:rPr lang="en-US" dirty="0"/>
              <a:t> </a:t>
            </a:r>
            <a:r>
              <a:rPr lang="en-US" dirty="0" err="1"/>
              <a:t>daya</a:t>
            </a:r>
            <a:r>
              <a:rPr lang="en-US" dirty="0"/>
              <a:t> </a:t>
            </a:r>
            <a:r>
              <a:rPr lang="en-US" dirty="0" err="1"/>
              <a:t>jaringan</a:t>
            </a:r>
            <a:endParaRPr lang="en-US" dirty="0"/>
          </a:p>
          <a:p>
            <a:pPr marL="342900" indent="-342900">
              <a:buFont typeface="+mj-lt"/>
              <a:buAutoNum type="alphaLcPeriod"/>
            </a:pPr>
            <a:r>
              <a:rPr lang="en-US" dirty="0" err="1"/>
              <a:t>Menyediakan</a:t>
            </a:r>
            <a:r>
              <a:rPr lang="en-US" dirty="0"/>
              <a:t> </a:t>
            </a:r>
            <a:r>
              <a:rPr lang="en-US" dirty="0" err="1"/>
              <a:t>layanan</a:t>
            </a:r>
            <a:endParaRPr lang="en-US" dirty="0"/>
          </a:p>
          <a:p>
            <a:pPr marL="342900" indent="-342900">
              <a:buFont typeface="+mj-lt"/>
              <a:buAutoNum type="alphaLcPeriod"/>
            </a:pPr>
            <a:r>
              <a:rPr lang="en-US" dirty="0" err="1"/>
              <a:t>Menyediakan</a:t>
            </a:r>
            <a:r>
              <a:rPr lang="en-US" dirty="0"/>
              <a:t> </a:t>
            </a:r>
            <a:r>
              <a:rPr lang="en-US" dirty="0" err="1"/>
              <a:t>keamanan</a:t>
            </a:r>
            <a:r>
              <a:rPr lang="en-US" dirty="0"/>
              <a:t> </a:t>
            </a:r>
            <a:r>
              <a:rPr lang="en-US" dirty="0" err="1"/>
              <a:t>jaringan</a:t>
            </a:r>
            <a:r>
              <a:rPr lang="en-US" dirty="0"/>
              <a:t> </a:t>
            </a:r>
            <a:r>
              <a:rPr lang="en-US" dirty="0" err="1"/>
              <a:t>bagi</a:t>
            </a:r>
            <a:r>
              <a:rPr lang="en-US" dirty="0"/>
              <a:t> multiple users</a:t>
            </a:r>
          </a:p>
          <a:p>
            <a:pPr marL="342900" indent="-342900">
              <a:buFont typeface="+mj-lt"/>
              <a:buAutoNum type="alphaLcPeriod"/>
            </a:pPr>
            <a:r>
              <a:rPr lang="en-US" dirty="0" err="1"/>
              <a:t>Mudah</a:t>
            </a:r>
            <a:r>
              <a:rPr lang="en-US" dirty="0"/>
              <a:t> </a:t>
            </a:r>
            <a:r>
              <a:rPr lang="en-US" dirty="0" err="1"/>
              <a:t>menambahkan</a:t>
            </a:r>
            <a:r>
              <a:rPr lang="en-US" dirty="0"/>
              <a:t> client </a:t>
            </a:r>
            <a:r>
              <a:rPr lang="en-US" dirty="0" err="1"/>
              <a:t>dan</a:t>
            </a:r>
            <a:r>
              <a:rPr lang="en-US" dirty="0"/>
              <a:t> </a:t>
            </a:r>
            <a:r>
              <a:rPr lang="en-US" dirty="0" err="1"/>
              <a:t>sumber</a:t>
            </a:r>
            <a:r>
              <a:rPr lang="en-US" dirty="0"/>
              <a:t> </a:t>
            </a:r>
            <a:r>
              <a:rPr lang="en-US" dirty="0" err="1"/>
              <a:t>daya</a:t>
            </a:r>
            <a:r>
              <a:rPr lang="en-US" dirty="0"/>
              <a:t> </a:t>
            </a:r>
            <a:r>
              <a:rPr lang="en-US" dirty="0" err="1"/>
              <a:t>lainnnya</a:t>
            </a:r>
            <a:endParaRPr lang="en-US" dirty="0"/>
          </a:p>
          <a:p>
            <a:pPr marL="342900" indent="-342900">
              <a:buFont typeface="+mj-lt"/>
              <a:buAutoNum type="alphaLcPeriod"/>
            </a:pPr>
            <a:r>
              <a:rPr lang="en-US" dirty="0" err="1"/>
              <a:t>Memonitor</a:t>
            </a:r>
            <a:r>
              <a:rPr lang="en-US" dirty="0"/>
              <a:t> status </a:t>
            </a:r>
            <a:r>
              <a:rPr lang="en-US" dirty="0" err="1"/>
              <a:t>dan</a:t>
            </a:r>
            <a:r>
              <a:rPr lang="en-US" dirty="0"/>
              <a:t> </a:t>
            </a:r>
            <a:r>
              <a:rPr lang="en-US" dirty="0" err="1"/>
              <a:t>fungsi</a:t>
            </a:r>
            <a:r>
              <a:rPr lang="en-US" dirty="0"/>
              <a:t> </a:t>
            </a:r>
            <a:r>
              <a:rPr lang="en-US" dirty="0" err="1"/>
              <a:t>elemen</a:t>
            </a:r>
            <a:r>
              <a:rPr lang="en-US" dirty="0"/>
              <a:t> – </a:t>
            </a:r>
            <a:r>
              <a:rPr lang="en-US" dirty="0" err="1"/>
              <a:t>elemen</a:t>
            </a:r>
            <a:r>
              <a:rPr lang="en-US" dirty="0"/>
              <a:t> </a:t>
            </a:r>
            <a:r>
              <a:rPr lang="en-US" dirty="0" err="1"/>
              <a:t>jaringan</a:t>
            </a:r>
            <a:endParaRPr lang="en-US" dirty="0"/>
          </a:p>
          <a:p>
            <a:pPr marL="342900" indent="-342900">
              <a:buFont typeface="+mj-lt"/>
              <a:buAutoNum type="alphaLcPeriod"/>
            </a:pPr>
            <a:r>
              <a:rPr lang="en-US" dirty="0" err="1"/>
              <a:t>Distribusi</a:t>
            </a:r>
            <a:r>
              <a:rPr lang="en-US" dirty="0"/>
              <a:t> program </a:t>
            </a:r>
            <a:r>
              <a:rPr lang="en-US" dirty="0" err="1"/>
              <a:t>dan</a:t>
            </a:r>
            <a:r>
              <a:rPr lang="en-US" dirty="0"/>
              <a:t> update software </a:t>
            </a:r>
            <a:r>
              <a:rPr lang="en-US" dirty="0" err="1"/>
              <a:t>ke</a:t>
            </a:r>
            <a:r>
              <a:rPr lang="en-US" dirty="0"/>
              <a:t> client</a:t>
            </a:r>
          </a:p>
          <a:p>
            <a:pPr marL="342900" indent="-342900">
              <a:buFont typeface="+mj-lt"/>
              <a:buAutoNum type="alphaLcPeriod"/>
            </a:pPr>
            <a:r>
              <a:rPr lang="en-US" dirty="0" err="1"/>
              <a:t>Menggunakan</a:t>
            </a:r>
            <a:r>
              <a:rPr lang="en-US" dirty="0"/>
              <a:t> </a:t>
            </a:r>
            <a:r>
              <a:rPr lang="en-US" dirty="0" err="1"/>
              <a:t>kemampuan</a:t>
            </a:r>
            <a:r>
              <a:rPr lang="en-US" dirty="0"/>
              <a:t> server </a:t>
            </a:r>
            <a:r>
              <a:rPr lang="en-US" dirty="0" err="1"/>
              <a:t>secara</a:t>
            </a:r>
            <a:r>
              <a:rPr lang="en-US" dirty="0"/>
              <a:t> </a:t>
            </a:r>
            <a:r>
              <a:rPr lang="en-US" dirty="0" err="1"/>
              <a:t>efisien</a:t>
            </a:r>
            <a:endParaRPr lang="en-US" dirty="0"/>
          </a:p>
          <a:p>
            <a:pPr marL="342900" indent="-342900">
              <a:buFont typeface="+mj-lt"/>
              <a:buAutoNum type="alphaLcPeriod"/>
            </a:pPr>
            <a:r>
              <a:rPr lang="en-US" dirty="0" err="1"/>
              <a:t>Menyediakan</a:t>
            </a:r>
            <a:r>
              <a:rPr lang="en-US" dirty="0"/>
              <a:t> </a:t>
            </a:r>
            <a:r>
              <a:rPr lang="en-US" dirty="0" err="1"/>
              <a:t>tolerasi</a:t>
            </a:r>
            <a:r>
              <a:rPr lang="en-US" dirty="0"/>
              <a:t> </a:t>
            </a:r>
            <a:r>
              <a:rPr lang="en-US" dirty="0" err="1"/>
              <a:t>kesalahan</a:t>
            </a:r>
            <a:endParaRPr lang="en-US" dirty="0"/>
          </a:p>
        </p:txBody>
      </p:sp>
      <p:sp>
        <p:nvSpPr>
          <p:cNvPr id="6" name="Footer Placeholder 5">
            <a:extLst>
              <a:ext uri="{FF2B5EF4-FFF2-40B4-BE49-F238E27FC236}">
                <a16:creationId xmlns="" xmlns:a16="http://schemas.microsoft.com/office/drawing/2014/main" id="{BAD49923-8C68-42CE-B6AE-08C688F030A7}"/>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234093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135560" y="964461"/>
            <a:ext cx="8184672" cy="5186035"/>
          </a:xfrm>
          <a:prstGeom prst="rect">
            <a:avLst/>
          </a:prstGeom>
        </p:spPr>
        <p:txBody>
          <a:bodyPr wrap="square">
            <a:spAutoFit/>
          </a:bodyPr>
          <a:lstStyle/>
          <a:p>
            <a:r>
              <a:rPr lang="en-US" sz="2400" b="1" dirty="0"/>
              <a:t>4. </a:t>
            </a:r>
            <a:r>
              <a:rPr lang="en-US" sz="2400" b="1" dirty="0" err="1"/>
              <a:t>Jenis-Jenis</a:t>
            </a:r>
            <a:r>
              <a:rPr lang="en-US" sz="2400" b="1" dirty="0"/>
              <a:t> </a:t>
            </a:r>
            <a:r>
              <a:rPr lang="en-US" sz="2400" b="1" dirty="0" err="1"/>
              <a:t>Sistem</a:t>
            </a:r>
            <a:r>
              <a:rPr lang="en-US" sz="2400" b="1" dirty="0"/>
              <a:t> </a:t>
            </a:r>
            <a:r>
              <a:rPr lang="en-US" sz="2400" b="1" dirty="0" err="1"/>
              <a:t>Operasi</a:t>
            </a:r>
            <a:r>
              <a:rPr lang="en-US" sz="2400" b="1" dirty="0"/>
              <a:t> </a:t>
            </a:r>
            <a:r>
              <a:rPr lang="en-US" sz="2400" b="1" dirty="0" err="1"/>
              <a:t>jaringan</a:t>
            </a:r>
            <a:r>
              <a:rPr lang="en-US" sz="2400" b="1" dirty="0"/>
              <a:t> </a:t>
            </a:r>
            <a:r>
              <a:rPr lang="en-US" sz="2400" b="1" dirty="0" err="1"/>
              <a:t>berdasarkan</a:t>
            </a:r>
            <a:r>
              <a:rPr lang="en-US" sz="2400" b="1" dirty="0"/>
              <a:t> </a:t>
            </a:r>
            <a:r>
              <a:rPr lang="en-US" sz="2400" b="1" dirty="0" err="1"/>
              <a:t>layanan</a:t>
            </a:r>
            <a:r>
              <a:rPr lang="en-US" sz="2400" b="1" dirty="0"/>
              <a:t> (interface)</a:t>
            </a:r>
          </a:p>
          <a:p>
            <a:endParaRPr lang="en-US" sz="900" dirty="0"/>
          </a:p>
          <a:p>
            <a:pPr marL="285750" indent="-285750">
              <a:buFont typeface="Wingdings" pitchFamily="2" charset="2"/>
              <a:buChar char="q"/>
            </a:pPr>
            <a:r>
              <a:rPr lang="en-US" sz="2000" dirty="0" err="1"/>
              <a:t>Sistem</a:t>
            </a:r>
            <a:r>
              <a:rPr lang="en-US" sz="2000" dirty="0"/>
              <a:t> </a:t>
            </a:r>
            <a:r>
              <a:rPr lang="en-US" sz="2000" dirty="0" err="1"/>
              <a:t>Operasi</a:t>
            </a:r>
            <a:r>
              <a:rPr lang="en-US" sz="2000" dirty="0"/>
              <a:t> </a:t>
            </a:r>
            <a:r>
              <a:rPr lang="en-US" sz="2000" dirty="0" err="1"/>
              <a:t>Jaringan</a:t>
            </a:r>
            <a:r>
              <a:rPr lang="en-US" sz="2000" dirty="0"/>
              <a:t> </a:t>
            </a:r>
            <a:r>
              <a:rPr lang="en-US" sz="2000" dirty="0" err="1"/>
              <a:t>Berbasis</a:t>
            </a:r>
            <a:r>
              <a:rPr lang="en-US" sz="2000" dirty="0"/>
              <a:t> GUI</a:t>
            </a:r>
          </a:p>
          <a:p>
            <a:r>
              <a:rPr lang="en-US" sz="2000" dirty="0" err="1"/>
              <a:t>Adalah</a:t>
            </a:r>
            <a:r>
              <a:rPr lang="en-US" sz="2000" dirty="0"/>
              <a:t> </a:t>
            </a:r>
            <a:r>
              <a:rPr lang="en-US" sz="2000" dirty="0" err="1"/>
              <a:t>Sistem</a:t>
            </a:r>
            <a:r>
              <a:rPr lang="en-US" sz="2000" dirty="0"/>
              <a:t> </a:t>
            </a:r>
            <a:r>
              <a:rPr lang="en-US" sz="2000" dirty="0" err="1"/>
              <a:t>operasi</a:t>
            </a:r>
            <a:r>
              <a:rPr lang="en-US" sz="2000" dirty="0"/>
              <a:t> yang </a:t>
            </a:r>
            <a:r>
              <a:rPr lang="en-US" sz="2000" dirty="0" err="1"/>
              <a:t>dalam</a:t>
            </a:r>
            <a:r>
              <a:rPr lang="en-US" sz="2000" dirty="0"/>
              <a:t> proses </a:t>
            </a:r>
            <a:r>
              <a:rPr lang="en-US" sz="2000" dirty="0" err="1"/>
              <a:t>Instalasinya</a:t>
            </a:r>
            <a:r>
              <a:rPr lang="en-US" sz="2000" dirty="0"/>
              <a:t>, user </a:t>
            </a:r>
            <a:r>
              <a:rPr lang="en-US" sz="2000" dirty="0" err="1"/>
              <a:t>tidak</a:t>
            </a:r>
            <a:r>
              <a:rPr lang="en-US" sz="2000" dirty="0"/>
              <a:t> </a:t>
            </a:r>
            <a:r>
              <a:rPr lang="en-US" sz="2000" dirty="0" err="1"/>
              <a:t>perlu</a:t>
            </a:r>
            <a:r>
              <a:rPr lang="en-US" sz="2000" dirty="0"/>
              <a:t> </a:t>
            </a:r>
            <a:r>
              <a:rPr lang="en-US" sz="2000" dirty="0" err="1"/>
              <a:t>menghafal</a:t>
            </a:r>
            <a:r>
              <a:rPr lang="en-US" sz="2000" dirty="0"/>
              <a:t> </a:t>
            </a:r>
            <a:r>
              <a:rPr lang="en-US" sz="2000" dirty="0" err="1"/>
              <a:t>sintax</a:t>
            </a:r>
            <a:r>
              <a:rPr lang="en-US" sz="2000" dirty="0"/>
              <a:t> – </a:t>
            </a:r>
            <a:r>
              <a:rPr lang="en-US" sz="2000" dirty="0" err="1"/>
              <a:t>sintax</a:t>
            </a:r>
            <a:r>
              <a:rPr lang="en-US" sz="2000" dirty="0"/>
              <a:t> </a:t>
            </a:r>
            <a:r>
              <a:rPr lang="en-US" sz="2000" dirty="0" err="1"/>
              <a:t>atau</a:t>
            </a:r>
            <a:r>
              <a:rPr lang="en-US" sz="2000" dirty="0"/>
              <a:t> </a:t>
            </a:r>
            <a:r>
              <a:rPr lang="en-US" sz="2000" dirty="0" err="1"/>
              <a:t>perintah</a:t>
            </a:r>
            <a:r>
              <a:rPr lang="en-US" sz="2000" dirty="0"/>
              <a:t> DOS </a:t>
            </a:r>
            <a:r>
              <a:rPr lang="en-US" sz="2000" dirty="0" err="1"/>
              <a:t>atau</a:t>
            </a:r>
            <a:r>
              <a:rPr lang="en-US" sz="2000" dirty="0"/>
              <a:t> </a:t>
            </a:r>
            <a:r>
              <a:rPr lang="en-US" sz="2000" dirty="0" err="1"/>
              <a:t>bahasa</a:t>
            </a:r>
            <a:r>
              <a:rPr lang="en-US" sz="2000" dirty="0"/>
              <a:t> </a:t>
            </a:r>
            <a:r>
              <a:rPr lang="en-US" sz="2000" dirty="0" err="1"/>
              <a:t>pemograman</a:t>
            </a:r>
            <a:r>
              <a:rPr lang="en-US" sz="2000" dirty="0"/>
              <a:t> yang </a:t>
            </a:r>
            <a:r>
              <a:rPr lang="en-US" sz="2000" dirty="0" err="1"/>
              <a:t>digunakannya</a:t>
            </a:r>
            <a:r>
              <a:rPr lang="en-US" sz="2000" dirty="0"/>
              <a:t>. </a:t>
            </a:r>
            <a:r>
              <a:rPr lang="en-US" sz="2000" dirty="0" err="1"/>
              <a:t>Berikut</a:t>
            </a:r>
            <a:r>
              <a:rPr lang="en-US" sz="2000" dirty="0"/>
              <a:t> </a:t>
            </a:r>
            <a:r>
              <a:rPr lang="en-US" sz="2000" dirty="0" err="1"/>
              <a:t>beberapa</a:t>
            </a:r>
            <a:r>
              <a:rPr lang="en-US" sz="2000" dirty="0"/>
              <a:t> </a:t>
            </a:r>
            <a:r>
              <a:rPr lang="en-US" sz="2000" dirty="0" err="1"/>
              <a:t>contoh</a:t>
            </a:r>
            <a:r>
              <a:rPr lang="en-US" sz="2000" dirty="0"/>
              <a:t> </a:t>
            </a:r>
            <a:r>
              <a:rPr lang="en-US" sz="2000" dirty="0" err="1"/>
              <a:t>Sistem</a:t>
            </a:r>
            <a:r>
              <a:rPr lang="en-US" sz="2000" dirty="0"/>
              <a:t> </a:t>
            </a:r>
            <a:r>
              <a:rPr lang="en-US" sz="2000" dirty="0" err="1"/>
              <a:t>Operasi</a:t>
            </a:r>
            <a:r>
              <a:rPr lang="en-US" sz="2000" dirty="0"/>
              <a:t> </a:t>
            </a:r>
            <a:r>
              <a:rPr lang="en-US" sz="2000" dirty="0" err="1"/>
              <a:t>jaringan</a:t>
            </a:r>
            <a:r>
              <a:rPr lang="en-US" sz="2000" dirty="0"/>
              <a:t> </a:t>
            </a:r>
            <a:r>
              <a:rPr lang="en-US" sz="2000" dirty="0" err="1"/>
              <a:t>berbasis</a:t>
            </a:r>
            <a:r>
              <a:rPr lang="en-US" sz="2000" dirty="0"/>
              <a:t> GUI: Linux </a:t>
            </a:r>
            <a:r>
              <a:rPr lang="en-US" sz="2000" dirty="0" err="1"/>
              <a:t>Redhat</a:t>
            </a:r>
            <a:r>
              <a:rPr lang="en-US" sz="2000" dirty="0"/>
              <a:t>, Windows NT 3.51, Windows 2000 (NT 5.0), Windows Server 2003, Windows XP, Microsoft MS-NET, Microsoft LAN Manager, Novell NetWare.</a:t>
            </a:r>
          </a:p>
          <a:p>
            <a:endParaRPr lang="en-US" sz="700" dirty="0"/>
          </a:p>
          <a:p>
            <a:pPr marL="285750" indent="-285750">
              <a:buFont typeface="Wingdings" pitchFamily="2" charset="2"/>
              <a:buChar char="q"/>
            </a:pPr>
            <a:r>
              <a:rPr lang="en-US" sz="2000" dirty="0" err="1"/>
              <a:t>Sistem</a:t>
            </a:r>
            <a:r>
              <a:rPr lang="en-US" sz="2000" dirty="0"/>
              <a:t> </a:t>
            </a:r>
            <a:r>
              <a:rPr lang="en-US" sz="2000" dirty="0" err="1"/>
              <a:t>Operasi</a:t>
            </a:r>
            <a:r>
              <a:rPr lang="en-US" sz="2000" dirty="0"/>
              <a:t> </a:t>
            </a:r>
            <a:r>
              <a:rPr lang="en-US" sz="2000" dirty="0" err="1"/>
              <a:t>Jaringan</a:t>
            </a:r>
            <a:r>
              <a:rPr lang="en-US" sz="2000" dirty="0"/>
              <a:t> </a:t>
            </a:r>
            <a:r>
              <a:rPr lang="en-US" sz="2000" dirty="0" err="1"/>
              <a:t>Berbasis</a:t>
            </a:r>
            <a:r>
              <a:rPr lang="en-US" sz="2000" dirty="0"/>
              <a:t> Text</a:t>
            </a:r>
          </a:p>
          <a:p>
            <a:r>
              <a:rPr lang="en-US" sz="2000" dirty="0" err="1"/>
              <a:t>Adalah</a:t>
            </a:r>
            <a:r>
              <a:rPr lang="en-US" sz="2000" dirty="0"/>
              <a:t> </a:t>
            </a:r>
            <a:r>
              <a:rPr lang="en-US" sz="2000" dirty="0" err="1"/>
              <a:t>sistem</a:t>
            </a:r>
            <a:r>
              <a:rPr lang="en-US" sz="2000" dirty="0"/>
              <a:t> </a:t>
            </a:r>
            <a:r>
              <a:rPr lang="en-US" sz="2000" dirty="0" err="1"/>
              <a:t>operasi</a:t>
            </a:r>
            <a:r>
              <a:rPr lang="en-US" sz="2000" dirty="0"/>
              <a:t> yang proses </a:t>
            </a:r>
            <a:r>
              <a:rPr lang="en-US" sz="2000" dirty="0" err="1"/>
              <a:t>instalasinya</a:t>
            </a:r>
            <a:r>
              <a:rPr lang="en-US" sz="2000" dirty="0"/>
              <a:t>, user </a:t>
            </a:r>
            <a:r>
              <a:rPr lang="en-US" sz="2000" dirty="0" err="1"/>
              <a:t>diharapkan</a:t>
            </a:r>
            <a:r>
              <a:rPr lang="en-US" sz="2000" dirty="0"/>
              <a:t> </a:t>
            </a:r>
            <a:r>
              <a:rPr lang="en-US" sz="2000" dirty="0" err="1"/>
              <a:t>untuk</a:t>
            </a:r>
            <a:r>
              <a:rPr lang="en-US" sz="2000" dirty="0"/>
              <a:t> </a:t>
            </a:r>
            <a:r>
              <a:rPr lang="en-US" sz="2000" dirty="0" err="1"/>
              <a:t>menghafal</a:t>
            </a:r>
            <a:r>
              <a:rPr lang="en-US" sz="2000" dirty="0"/>
              <a:t> </a:t>
            </a:r>
            <a:r>
              <a:rPr lang="en-US" sz="2000" dirty="0" err="1"/>
              <a:t>perintah</a:t>
            </a:r>
            <a:r>
              <a:rPr lang="en-US" sz="2000" dirty="0"/>
              <a:t> DOS yang </a:t>
            </a:r>
            <a:r>
              <a:rPr lang="en-US" sz="2000" dirty="0" err="1"/>
              <a:t>digunakan</a:t>
            </a:r>
            <a:r>
              <a:rPr lang="en-US" sz="2000" dirty="0"/>
              <a:t> </a:t>
            </a:r>
            <a:r>
              <a:rPr lang="en-US" sz="2000" dirty="0" err="1"/>
              <a:t>untuk</a:t>
            </a:r>
            <a:r>
              <a:rPr lang="en-US" sz="2000" dirty="0"/>
              <a:t> </a:t>
            </a:r>
            <a:r>
              <a:rPr lang="en-US" sz="2000" dirty="0" err="1"/>
              <a:t>menjalankan</a:t>
            </a:r>
            <a:r>
              <a:rPr lang="en-US" sz="2000" dirty="0"/>
              <a:t> </a:t>
            </a:r>
            <a:r>
              <a:rPr lang="en-US" sz="2000" dirty="0" err="1"/>
              <a:t>suatu</a:t>
            </a:r>
            <a:r>
              <a:rPr lang="en-US" sz="2000" dirty="0"/>
              <a:t> proses </a:t>
            </a:r>
            <a:r>
              <a:rPr lang="en-US" sz="2000" dirty="0" err="1"/>
              <a:t>instalasi</a:t>
            </a:r>
            <a:r>
              <a:rPr lang="en-US" sz="2000" dirty="0"/>
              <a:t> </a:t>
            </a:r>
            <a:r>
              <a:rPr lang="en-US" sz="2000" dirty="0" err="1"/>
              <a:t>Sistem</a:t>
            </a:r>
            <a:r>
              <a:rPr lang="en-US" sz="2000" dirty="0"/>
              <a:t> </a:t>
            </a:r>
            <a:r>
              <a:rPr lang="en-US" sz="2000" dirty="0" err="1"/>
              <a:t>Operasi</a:t>
            </a:r>
            <a:r>
              <a:rPr lang="en-US" sz="2000" dirty="0"/>
              <a:t> </a:t>
            </a:r>
            <a:r>
              <a:rPr lang="en-US" sz="2000" dirty="0" err="1"/>
              <a:t>Jaringan</a:t>
            </a:r>
            <a:r>
              <a:rPr lang="en-US" sz="2000" dirty="0"/>
              <a:t> </a:t>
            </a:r>
            <a:r>
              <a:rPr lang="en-US" sz="2000" dirty="0" err="1"/>
              <a:t>tersebut</a:t>
            </a:r>
            <a:r>
              <a:rPr lang="en-US" sz="2000" dirty="0"/>
              <a:t>, </a:t>
            </a:r>
            <a:r>
              <a:rPr lang="en-US" sz="2000" dirty="0" err="1"/>
              <a:t>diantaranya</a:t>
            </a:r>
            <a:r>
              <a:rPr lang="en-US" sz="2000" dirty="0"/>
              <a:t> </a:t>
            </a:r>
            <a:r>
              <a:rPr lang="en-US" sz="2000" dirty="0" err="1"/>
              <a:t>adalah</a:t>
            </a:r>
            <a:r>
              <a:rPr lang="en-US" sz="2000" dirty="0"/>
              <a:t> </a:t>
            </a:r>
            <a:r>
              <a:rPr lang="en-US" sz="2000" dirty="0" err="1"/>
              <a:t>sebagai</a:t>
            </a:r>
            <a:r>
              <a:rPr lang="en-US" sz="2000" dirty="0"/>
              <a:t> </a:t>
            </a:r>
            <a:r>
              <a:rPr lang="en-US" sz="2000" dirty="0" err="1"/>
              <a:t>berikut</a:t>
            </a:r>
            <a:r>
              <a:rPr lang="en-US" sz="2000" dirty="0"/>
              <a:t>: Linux </a:t>
            </a:r>
            <a:r>
              <a:rPr lang="en-US" sz="2000" dirty="0" err="1"/>
              <a:t>Debian</a:t>
            </a:r>
            <a:r>
              <a:rPr lang="en-US" sz="2000" dirty="0"/>
              <a:t>, Linux </a:t>
            </a:r>
            <a:r>
              <a:rPr lang="en-US" sz="2000" dirty="0" err="1"/>
              <a:t>Suse</a:t>
            </a:r>
            <a:r>
              <a:rPr lang="en-US" sz="2000" dirty="0"/>
              <a:t>, Sun Solaris, Linux Mandrake, </a:t>
            </a:r>
            <a:r>
              <a:rPr lang="en-US" sz="2000" dirty="0" err="1"/>
              <a:t>Knoppix</a:t>
            </a:r>
            <a:r>
              <a:rPr lang="en-US" sz="2000" dirty="0"/>
              <a:t>, </a:t>
            </a:r>
            <a:r>
              <a:rPr lang="en-US" sz="2000" dirty="0" err="1"/>
              <a:t>MacOS</a:t>
            </a:r>
            <a:r>
              <a:rPr lang="en-US" sz="2000" dirty="0"/>
              <a:t>. UNIX, Windows NT, Windows 2000 Server, Windows 2003 Server.</a:t>
            </a:r>
          </a:p>
        </p:txBody>
      </p:sp>
      <p:sp>
        <p:nvSpPr>
          <p:cNvPr id="4" name="Footer Placeholder 3">
            <a:extLst>
              <a:ext uri="{FF2B5EF4-FFF2-40B4-BE49-F238E27FC236}">
                <a16:creationId xmlns="" xmlns:a16="http://schemas.microsoft.com/office/drawing/2014/main" id="{F2FF5D72-0DEE-488D-882B-95274917D065}"/>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2060262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39616" y="260649"/>
            <a:ext cx="8136904" cy="461665"/>
          </a:xfrm>
          <a:prstGeom prst="rect">
            <a:avLst/>
          </a:prstGeom>
        </p:spPr>
        <p:txBody>
          <a:bodyPr wrap="square">
            <a:spAutoFit/>
          </a:bodyPr>
          <a:lstStyle/>
          <a:p>
            <a:pPr lvl="1"/>
            <a:r>
              <a:rPr lang="en-US" sz="2400" b="1" dirty="0"/>
              <a:t>5. </a:t>
            </a:r>
            <a:r>
              <a:rPr lang="id-ID" sz="2400" b="1" dirty="0"/>
              <a:t>Jenis-Jenis Sistem Operasi Jaringan</a:t>
            </a:r>
            <a:endParaRPr lang="en-US" sz="2800" dirty="0"/>
          </a:p>
        </p:txBody>
      </p:sp>
      <p:sp>
        <p:nvSpPr>
          <p:cNvPr id="4" name="Rectangle 3"/>
          <p:cNvSpPr/>
          <p:nvPr/>
        </p:nvSpPr>
        <p:spPr>
          <a:xfrm>
            <a:off x="1979719" y="1005696"/>
            <a:ext cx="8424936" cy="1631216"/>
          </a:xfrm>
          <a:prstGeom prst="rect">
            <a:avLst/>
          </a:prstGeom>
        </p:spPr>
        <p:txBody>
          <a:bodyPr wrap="square">
            <a:spAutoFit/>
          </a:bodyPr>
          <a:lstStyle/>
          <a:p>
            <a:pPr marL="285750" indent="-285750">
              <a:buFont typeface="Wingdings" pitchFamily="2" charset="2"/>
              <a:buChar char="ü"/>
            </a:pPr>
            <a:r>
              <a:rPr lang="en-US" sz="2000" dirty="0"/>
              <a:t>Close Source</a:t>
            </a:r>
          </a:p>
          <a:p>
            <a:r>
              <a:rPr lang="en-US" sz="2000" dirty="0" err="1"/>
              <a:t>Pengertian</a:t>
            </a:r>
            <a:r>
              <a:rPr lang="en-US" sz="2000" dirty="0"/>
              <a:t> Closed Source Software </a:t>
            </a:r>
            <a:r>
              <a:rPr lang="en-US" sz="2000" dirty="0" err="1"/>
              <a:t>adalah</a:t>
            </a:r>
            <a:r>
              <a:rPr lang="en-US" sz="2000" dirty="0"/>
              <a:t> </a:t>
            </a:r>
            <a:r>
              <a:rPr lang="en-US" sz="2000" dirty="0" err="1"/>
              <a:t>perangkat</a:t>
            </a:r>
            <a:r>
              <a:rPr lang="en-US" sz="2000" dirty="0"/>
              <a:t> </a:t>
            </a:r>
            <a:r>
              <a:rPr lang="en-US" sz="2000" dirty="0" err="1"/>
              <a:t>lunak</a:t>
            </a:r>
            <a:r>
              <a:rPr lang="en-US" sz="2000" dirty="0"/>
              <a:t> </a:t>
            </a:r>
            <a:r>
              <a:rPr lang="en-US" sz="2000" dirty="0" err="1"/>
              <a:t>atau</a:t>
            </a:r>
            <a:r>
              <a:rPr lang="en-US" sz="2000" dirty="0"/>
              <a:t> software yang </a:t>
            </a:r>
            <a:r>
              <a:rPr lang="en-US" sz="2000" dirty="0" err="1"/>
              <a:t>dipublikasikan</a:t>
            </a:r>
            <a:r>
              <a:rPr lang="en-US" sz="2000" dirty="0"/>
              <a:t> </a:t>
            </a:r>
            <a:r>
              <a:rPr lang="en-US" sz="2000" dirty="0" err="1"/>
              <a:t>tanpa</a:t>
            </a:r>
            <a:r>
              <a:rPr lang="en-US" sz="2000" dirty="0"/>
              <a:t> </a:t>
            </a:r>
            <a:r>
              <a:rPr lang="en-US" sz="2000" dirty="0" err="1"/>
              <a:t>diberikan</a:t>
            </a:r>
            <a:r>
              <a:rPr lang="en-US" sz="2000" dirty="0"/>
              <a:t> </a:t>
            </a:r>
            <a:r>
              <a:rPr lang="en-US" sz="2000" dirty="0" err="1"/>
              <a:t>kode</a:t>
            </a:r>
            <a:r>
              <a:rPr lang="en-US" sz="2000" dirty="0"/>
              <a:t> </a:t>
            </a:r>
            <a:r>
              <a:rPr lang="en-US" sz="2000" dirty="0" err="1"/>
              <a:t>sumbernya</a:t>
            </a:r>
            <a:r>
              <a:rPr lang="en-US" sz="2000" dirty="0"/>
              <a:t>, </a:t>
            </a:r>
            <a:r>
              <a:rPr lang="en-US" sz="2000" dirty="0" err="1"/>
              <a:t>pada</a:t>
            </a:r>
            <a:r>
              <a:rPr lang="en-US" sz="2000" dirty="0"/>
              <a:t> software </a:t>
            </a:r>
            <a:r>
              <a:rPr lang="en-US" sz="2000" dirty="0" err="1"/>
              <a:t>jenis</a:t>
            </a:r>
            <a:r>
              <a:rPr lang="en-US" sz="2000" dirty="0"/>
              <a:t> closed source </a:t>
            </a:r>
            <a:r>
              <a:rPr lang="en-US" sz="2000" dirty="0" err="1"/>
              <a:t>hanya</a:t>
            </a:r>
            <a:r>
              <a:rPr lang="en-US" sz="2000" dirty="0"/>
              <a:t> </a:t>
            </a:r>
            <a:r>
              <a:rPr lang="en-US" sz="2000" dirty="0" err="1"/>
              <a:t>terdiri</a:t>
            </a:r>
            <a:r>
              <a:rPr lang="en-US" sz="2000" dirty="0"/>
              <a:t> </a:t>
            </a:r>
            <a:r>
              <a:rPr lang="en-US" sz="2000" dirty="0" err="1"/>
              <a:t>dari</a:t>
            </a:r>
            <a:r>
              <a:rPr lang="en-US" sz="2000" dirty="0"/>
              <a:t> file </a:t>
            </a:r>
            <a:r>
              <a:rPr lang="en-US" sz="2000" dirty="0" err="1"/>
              <a:t>binari</a:t>
            </a:r>
            <a:r>
              <a:rPr lang="en-US" sz="2000" dirty="0"/>
              <a:t> </a:t>
            </a:r>
            <a:r>
              <a:rPr lang="en-US" sz="2000" dirty="0" err="1"/>
              <a:t>saja</a:t>
            </a:r>
            <a:r>
              <a:rPr lang="en-US" sz="2000" dirty="0"/>
              <a:t> </a:t>
            </a:r>
            <a:r>
              <a:rPr lang="en-US" sz="2000" dirty="0" err="1"/>
              <a:t>tanpa</a:t>
            </a:r>
            <a:r>
              <a:rPr lang="en-US" sz="2000" dirty="0"/>
              <a:t> </a:t>
            </a:r>
            <a:r>
              <a:rPr lang="en-US" sz="2000" dirty="0" err="1"/>
              <a:t>adanya</a:t>
            </a:r>
            <a:r>
              <a:rPr lang="en-US" sz="2000" dirty="0"/>
              <a:t> </a:t>
            </a:r>
            <a:r>
              <a:rPr lang="en-US" sz="2000" dirty="0" err="1"/>
              <a:t>ruang</a:t>
            </a:r>
            <a:r>
              <a:rPr lang="en-US" sz="2000" dirty="0"/>
              <a:t> </a:t>
            </a:r>
            <a:r>
              <a:rPr lang="en-US" sz="2000" dirty="0" err="1"/>
              <a:t>untuk</a:t>
            </a:r>
            <a:r>
              <a:rPr lang="en-US" sz="2000" dirty="0"/>
              <a:t> </a:t>
            </a:r>
            <a:r>
              <a:rPr lang="en-US" sz="2000" dirty="0" err="1"/>
              <a:t>mengakses</a:t>
            </a:r>
            <a:r>
              <a:rPr lang="en-US" sz="2000" dirty="0"/>
              <a:t> </a:t>
            </a:r>
            <a:r>
              <a:rPr lang="en-US" sz="2000" dirty="0" err="1"/>
              <a:t>ke</a:t>
            </a:r>
            <a:r>
              <a:rPr lang="en-US" sz="2000" dirty="0"/>
              <a:t> </a:t>
            </a:r>
            <a:r>
              <a:rPr lang="en-US" sz="2000" dirty="0" err="1"/>
              <a:t>kode</a:t>
            </a:r>
            <a:r>
              <a:rPr lang="en-US" sz="2000" dirty="0"/>
              <a:t> </a:t>
            </a:r>
            <a:r>
              <a:rPr lang="en-US" sz="2000" dirty="0" err="1"/>
              <a:t>sumber</a:t>
            </a:r>
            <a:r>
              <a:rPr lang="en-US" sz="2000" dirty="0"/>
              <a:t> software </a:t>
            </a:r>
            <a:r>
              <a:rPr lang="en-US" sz="2000" dirty="0" err="1"/>
              <a:t>tersebut</a:t>
            </a:r>
            <a:r>
              <a:rPr lang="en-US" sz="2000" dirty="0"/>
              <a:t>.</a:t>
            </a:r>
          </a:p>
        </p:txBody>
      </p:sp>
      <p:sp>
        <p:nvSpPr>
          <p:cNvPr id="5" name="Rectangle 4"/>
          <p:cNvSpPr/>
          <p:nvPr/>
        </p:nvSpPr>
        <p:spPr>
          <a:xfrm>
            <a:off x="2135561" y="3284984"/>
            <a:ext cx="3960440" cy="259228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err="1"/>
              <a:t>Keuntungan</a:t>
            </a:r>
            <a:r>
              <a:rPr lang="en-US" sz="2000" b="1" dirty="0"/>
              <a:t>/</a:t>
            </a:r>
            <a:r>
              <a:rPr lang="en-US" sz="2000" b="1" dirty="0" err="1"/>
              <a:t>Kelebihan</a:t>
            </a:r>
            <a:r>
              <a:rPr lang="en-US" sz="2000" b="1" dirty="0"/>
              <a:t> Close Source</a:t>
            </a:r>
          </a:p>
          <a:p>
            <a:pPr marL="457200" indent="-457200">
              <a:buFont typeface="+mj-lt"/>
              <a:buAutoNum type="arabicPeriod"/>
            </a:pPr>
            <a:r>
              <a:rPr lang="en-US" sz="2000" dirty="0" err="1"/>
              <a:t>Kestablian</a:t>
            </a:r>
            <a:r>
              <a:rPr lang="en-US" sz="2000" dirty="0"/>
              <a:t> </a:t>
            </a:r>
            <a:r>
              <a:rPr lang="en-US" sz="2000" dirty="0" err="1"/>
              <a:t>sistem</a:t>
            </a:r>
            <a:r>
              <a:rPr lang="en-US" sz="2000" dirty="0"/>
              <a:t> </a:t>
            </a:r>
            <a:r>
              <a:rPr lang="en-US" sz="2000" dirty="0" err="1"/>
              <a:t>terjamin</a:t>
            </a:r>
            <a:endParaRPr lang="en-US" sz="2000" dirty="0"/>
          </a:p>
          <a:p>
            <a:pPr marL="457200" indent="-457200">
              <a:buFont typeface="+mj-lt"/>
              <a:buAutoNum type="arabicPeriod"/>
            </a:pPr>
            <a:r>
              <a:rPr lang="en-US" sz="2000" dirty="0"/>
              <a:t>Support/</a:t>
            </a:r>
            <a:r>
              <a:rPr lang="en-US" sz="2000" dirty="0" err="1"/>
              <a:t>dukungan</a:t>
            </a:r>
            <a:r>
              <a:rPr lang="en-US" sz="2000" dirty="0"/>
              <a:t> </a:t>
            </a:r>
            <a:r>
              <a:rPr lang="en-US" sz="2000" dirty="0" err="1"/>
              <a:t>langsung</a:t>
            </a:r>
            <a:r>
              <a:rPr lang="en-US" sz="2000" dirty="0"/>
              <a:t> </a:t>
            </a:r>
            <a:r>
              <a:rPr lang="en-US" sz="2000" dirty="0" err="1"/>
              <a:t>dari</a:t>
            </a:r>
            <a:r>
              <a:rPr lang="en-US" sz="2000" dirty="0"/>
              <a:t> </a:t>
            </a:r>
            <a:r>
              <a:rPr lang="en-US" sz="2000" dirty="0" err="1"/>
              <a:t>pemilik</a:t>
            </a:r>
            <a:r>
              <a:rPr lang="en-US" sz="2000" dirty="0"/>
              <a:t> program</a:t>
            </a:r>
          </a:p>
          <a:p>
            <a:pPr marL="457200" indent="-457200">
              <a:buFont typeface="+mj-lt"/>
              <a:buAutoNum type="arabicPeriod"/>
            </a:pPr>
            <a:r>
              <a:rPr lang="en-US" sz="2000" dirty="0" err="1"/>
              <a:t>Lebih</a:t>
            </a:r>
            <a:r>
              <a:rPr lang="en-US" sz="2000" dirty="0"/>
              <a:t> </a:t>
            </a:r>
            <a:r>
              <a:rPr lang="en-US" sz="2000" dirty="0" err="1"/>
              <a:t>mudah</a:t>
            </a:r>
            <a:r>
              <a:rPr lang="en-US" sz="2000" dirty="0"/>
              <a:t> </a:t>
            </a:r>
            <a:r>
              <a:rPr lang="en-US" sz="2000" dirty="0" err="1"/>
              <a:t>digunakan</a:t>
            </a:r>
            <a:endParaRPr lang="en-US" sz="2000" dirty="0"/>
          </a:p>
        </p:txBody>
      </p:sp>
      <p:sp>
        <p:nvSpPr>
          <p:cNvPr id="6" name="Rectangle 5"/>
          <p:cNvSpPr/>
          <p:nvPr/>
        </p:nvSpPr>
        <p:spPr>
          <a:xfrm>
            <a:off x="6344587" y="3284984"/>
            <a:ext cx="4060068" cy="258257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sz="2000" b="1" dirty="0" err="1"/>
              <a:t>Kerugian</a:t>
            </a:r>
            <a:r>
              <a:rPr lang="en-US" sz="2000" b="1" dirty="0"/>
              <a:t>/</a:t>
            </a:r>
            <a:r>
              <a:rPr lang="en-US" sz="2000" b="1" dirty="0" err="1"/>
              <a:t>Kekurangan</a:t>
            </a:r>
            <a:r>
              <a:rPr lang="en-US" sz="2000" b="1" dirty="0"/>
              <a:t> Close Source</a:t>
            </a:r>
          </a:p>
          <a:p>
            <a:r>
              <a:rPr lang="en-US" sz="2000" b="1" dirty="0" err="1"/>
              <a:t>Celah</a:t>
            </a:r>
            <a:r>
              <a:rPr lang="en-US" sz="2000" b="1" dirty="0"/>
              <a:t> yang </a:t>
            </a:r>
            <a:r>
              <a:rPr lang="en-US" sz="2000" b="1" dirty="0" err="1"/>
              <a:t>terbuka</a:t>
            </a:r>
            <a:endParaRPr lang="en-US" sz="2000" b="1" dirty="0"/>
          </a:p>
          <a:p>
            <a:pPr marL="457200" indent="-457200">
              <a:buFont typeface="+mj-lt"/>
              <a:buAutoNum type="arabicPeriod"/>
            </a:pPr>
            <a:r>
              <a:rPr lang="en-US" sz="2000" dirty="0" err="1"/>
              <a:t>Adanya</a:t>
            </a:r>
            <a:r>
              <a:rPr lang="en-US" sz="2000" dirty="0"/>
              <a:t> </a:t>
            </a:r>
            <a:r>
              <a:rPr lang="en-US" sz="2000" dirty="0" err="1"/>
              <a:t>lisensi</a:t>
            </a:r>
            <a:r>
              <a:rPr lang="en-US" sz="2000" dirty="0"/>
              <a:t> yang </a:t>
            </a:r>
            <a:r>
              <a:rPr lang="en-US" sz="2000" dirty="0" err="1"/>
              <a:t>mengharuskan</a:t>
            </a:r>
            <a:r>
              <a:rPr lang="en-US" sz="2000" dirty="0"/>
              <a:t> </a:t>
            </a:r>
            <a:r>
              <a:rPr lang="en-US" sz="2000" dirty="0" err="1"/>
              <a:t>pengguna</a:t>
            </a:r>
            <a:r>
              <a:rPr lang="en-US" sz="2000" dirty="0"/>
              <a:t> </a:t>
            </a:r>
            <a:r>
              <a:rPr lang="en-US" sz="2000" dirty="0" err="1"/>
              <a:t>menyediakan</a:t>
            </a:r>
            <a:r>
              <a:rPr lang="en-US" sz="2000" dirty="0"/>
              <a:t> </a:t>
            </a:r>
            <a:r>
              <a:rPr lang="en-US" sz="2000" dirty="0" err="1"/>
              <a:t>dana</a:t>
            </a:r>
            <a:endParaRPr lang="en-US" sz="2000" dirty="0"/>
          </a:p>
          <a:p>
            <a:pPr marL="457200" indent="-457200">
              <a:buFont typeface="+mj-lt"/>
              <a:buAutoNum type="arabicPeriod"/>
            </a:pPr>
            <a:r>
              <a:rPr lang="en-US" sz="2000" dirty="0" err="1"/>
              <a:t>Pengembangan</a:t>
            </a:r>
            <a:r>
              <a:rPr lang="en-US" sz="2000" dirty="0"/>
              <a:t> </a:t>
            </a:r>
            <a:r>
              <a:rPr lang="en-US" sz="2000" dirty="0" err="1"/>
              <a:t>terbatas</a:t>
            </a:r>
            <a:endParaRPr lang="en-US" sz="2000" dirty="0"/>
          </a:p>
          <a:p>
            <a:pPr marL="457200" indent="-457200">
              <a:buFont typeface="+mj-lt"/>
              <a:buAutoNum type="arabicPeriod"/>
            </a:pPr>
            <a:r>
              <a:rPr lang="en-US" sz="2000" dirty="0" err="1"/>
              <a:t>Diperlukan</a:t>
            </a:r>
            <a:r>
              <a:rPr lang="en-US" sz="2000" dirty="0"/>
              <a:t> antivirus</a:t>
            </a:r>
          </a:p>
          <a:p>
            <a:pPr marL="457200" indent="-457200">
              <a:buFont typeface="+mj-lt"/>
              <a:buAutoNum type="arabicPeriod"/>
            </a:pPr>
            <a:r>
              <a:rPr lang="en-US" sz="2000" dirty="0" err="1"/>
              <a:t>Harga</a:t>
            </a:r>
            <a:r>
              <a:rPr lang="en-US" sz="2000" dirty="0"/>
              <a:t> </a:t>
            </a:r>
            <a:r>
              <a:rPr lang="en-US" sz="2000" dirty="0" err="1"/>
              <a:t>lisensi</a:t>
            </a:r>
            <a:r>
              <a:rPr lang="en-US" sz="2000" dirty="0"/>
              <a:t> </a:t>
            </a:r>
            <a:r>
              <a:rPr lang="en-US" sz="2000" dirty="0" err="1"/>
              <a:t>mahal</a:t>
            </a:r>
            <a:endParaRPr lang="en-US" sz="2000" dirty="0"/>
          </a:p>
        </p:txBody>
      </p:sp>
      <p:sp>
        <p:nvSpPr>
          <p:cNvPr id="7" name="Down Arrow 6"/>
          <p:cNvSpPr/>
          <p:nvPr/>
        </p:nvSpPr>
        <p:spPr>
          <a:xfrm>
            <a:off x="5592452" y="2684118"/>
            <a:ext cx="1295636" cy="444449"/>
          </a:xfrm>
          <a:prstGeom prst="down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Footer Placeholder 7">
            <a:extLst>
              <a:ext uri="{FF2B5EF4-FFF2-40B4-BE49-F238E27FC236}">
                <a16:creationId xmlns="" xmlns:a16="http://schemas.microsoft.com/office/drawing/2014/main" id="{6F1C8892-84A4-4D43-977F-F5C85C5E2C81}"/>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114560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528" y="1196753"/>
            <a:ext cx="8352928" cy="4031873"/>
          </a:xfrm>
          <a:prstGeom prst="rect">
            <a:avLst/>
          </a:prstGeom>
        </p:spPr>
        <p:txBody>
          <a:bodyPr wrap="square">
            <a:spAutoFit/>
          </a:bodyPr>
          <a:lstStyle/>
          <a:p>
            <a:pPr marL="285750" indent="-285750">
              <a:buFont typeface="Wingdings" pitchFamily="2" charset="2"/>
              <a:buChar char="ü"/>
            </a:pPr>
            <a:r>
              <a:rPr lang="en-US" sz="3200" dirty="0"/>
              <a:t>Open Source </a:t>
            </a:r>
          </a:p>
          <a:p>
            <a:endParaRPr lang="en-US" sz="2800" dirty="0"/>
          </a:p>
          <a:p>
            <a:r>
              <a:rPr lang="en-US" sz="2800" dirty="0" err="1"/>
              <a:t>Sistem</a:t>
            </a:r>
            <a:r>
              <a:rPr lang="en-US" sz="2800" dirty="0"/>
              <a:t> </a:t>
            </a:r>
            <a:r>
              <a:rPr lang="en-US" sz="2800" dirty="0" err="1"/>
              <a:t>Operasi</a:t>
            </a:r>
            <a:r>
              <a:rPr lang="en-US" sz="2800" dirty="0"/>
              <a:t> Open Source </a:t>
            </a:r>
            <a:r>
              <a:rPr lang="en-US" sz="2800" dirty="0" err="1"/>
              <a:t>adalah</a:t>
            </a:r>
            <a:r>
              <a:rPr lang="en-US" sz="2800" dirty="0"/>
              <a:t> </a:t>
            </a:r>
            <a:r>
              <a:rPr lang="en-US" sz="2800" dirty="0" err="1"/>
              <a:t>perangkat</a:t>
            </a:r>
            <a:r>
              <a:rPr lang="en-US" sz="2800" dirty="0"/>
              <a:t> </a:t>
            </a:r>
            <a:r>
              <a:rPr lang="en-US" sz="2800" dirty="0" err="1"/>
              <a:t>lunak</a:t>
            </a:r>
            <a:r>
              <a:rPr lang="en-US" sz="2800" dirty="0"/>
              <a:t> (software) yang di </a:t>
            </a:r>
            <a:r>
              <a:rPr lang="en-US" sz="2800" dirty="0" err="1"/>
              <a:t>mana</a:t>
            </a:r>
            <a:r>
              <a:rPr lang="en-US" sz="2800" dirty="0"/>
              <a:t> </a:t>
            </a:r>
            <a:r>
              <a:rPr lang="en-US" sz="2800" dirty="0" err="1"/>
              <a:t>kode</a:t>
            </a:r>
            <a:r>
              <a:rPr lang="en-US" sz="2800" dirty="0"/>
              <a:t> </a:t>
            </a:r>
            <a:r>
              <a:rPr lang="en-US" sz="2800" dirty="0" err="1"/>
              <a:t>programnya</a:t>
            </a:r>
            <a:r>
              <a:rPr lang="en-US" sz="2800" dirty="0"/>
              <a:t> </a:t>
            </a:r>
            <a:r>
              <a:rPr lang="en-US" sz="2800" dirty="0" err="1"/>
              <a:t>bersifat</a:t>
            </a:r>
            <a:r>
              <a:rPr lang="en-US" sz="2800" dirty="0"/>
              <a:t> </a:t>
            </a:r>
            <a:r>
              <a:rPr lang="en-US" sz="2800" dirty="0" err="1"/>
              <a:t>terbuka</a:t>
            </a:r>
            <a:r>
              <a:rPr lang="en-US" sz="2800" dirty="0"/>
              <a:t> </a:t>
            </a:r>
            <a:r>
              <a:rPr lang="en-US" sz="2800" dirty="0" err="1"/>
              <a:t>dan</a:t>
            </a:r>
            <a:r>
              <a:rPr lang="en-US" sz="2800" dirty="0"/>
              <a:t> </a:t>
            </a:r>
            <a:r>
              <a:rPr lang="en-US" sz="2800" dirty="0" err="1"/>
              <a:t>disediakan</a:t>
            </a:r>
            <a:r>
              <a:rPr lang="en-US" sz="2800" dirty="0"/>
              <a:t> </a:t>
            </a:r>
            <a:r>
              <a:rPr lang="en-US" sz="2800" dirty="0" err="1"/>
              <a:t>oleh</a:t>
            </a:r>
            <a:r>
              <a:rPr lang="en-US" sz="2800" dirty="0"/>
              <a:t> </a:t>
            </a:r>
            <a:r>
              <a:rPr lang="en-US" sz="2800" dirty="0" err="1"/>
              <a:t>pengembangnya</a:t>
            </a:r>
            <a:r>
              <a:rPr lang="en-US" sz="2800" dirty="0"/>
              <a:t> </a:t>
            </a:r>
            <a:r>
              <a:rPr lang="en-US" sz="2800" dirty="0" err="1"/>
              <a:t>secara</a:t>
            </a:r>
            <a:r>
              <a:rPr lang="en-US" sz="2800" dirty="0"/>
              <a:t> </a:t>
            </a:r>
            <a:r>
              <a:rPr lang="en-US" sz="2800" dirty="0" err="1"/>
              <a:t>umum</a:t>
            </a:r>
            <a:r>
              <a:rPr lang="en-US" sz="2800" dirty="0"/>
              <a:t> agar </a:t>
            </a:r>
            <a:r>
              <a:rPr lang="en-US" sz="2800" dirty="0" err="1"/>
              <a:t>bisa</a:t>
            </a:r>
            <a:r>
              <a:rPr lang="en-US" sz="2800" dirty="0"/>
              <a:t> </a:t>
            </a:r>
            <a:r>
              <a:rPr lang="en-US" sz="2800" dirty="0" err="1"/>
              <a:t>untuk</a:t>
            </a:r>
            <a:r>
              <a:rPr lang="en-US" sz="2800" dirty="0"/>
              <a:t> </a:t>
            </a:r>
            <a:r>
              <a:rPr lang="en-US" sz="2800" dirty="0" err="1"/>
              <a:t>dipelajari</a:t>
            </a:r>
            <a:r>
              <a:rPr lang="en-US" sz="2800" dirty="0"/>
              <a:t>, </a:t>
            </a:r>
            <a:r>
              <a:rPr lang="en-US" sz="2800" dirty="0" err="1"/>
              <a:t>diubah</a:t>
            </a:r>
            <a:r>
              <a:rPr lang="en-US" sz="2800" dirty="0"/>
              <a:t> </a:t>
            </a:r>
            <a:r>
              <a:rPr lang="en-US" sz="2800" dirty="0" err="1"/>
              <a:t>maupun</a:t>
            </a:r>
            <a:r>
              <a:rPr lang="en-US" sz="2800" dirty="0"/>
              <a:t> </a:t>
            </a:r>
            <a:r>
              <a:rPr lang="en-US" sz="2800" dirty="0" err="1"/>
              <a:t>dikembangkan</a:t>
            </a:r>
            <a:r>
              <a:rPr lang="en-US" sz="2800" dirty="0"/>
              <a:t> </a:t>
            </a:r>
            <a:r>
              <a:rPr lang="en-US" sz="2800" dirty="0" err="1"/>
              <a:t>lebih</a:t>
            </a:r>
            <a:r>
              <a:rPr lang="en-US" sz="2800" dirty="0"/>
              <a:t> </a:t>
            </a:r>
            <a:r>
              <a:rPr lang="en-US" sz="2800" dirty="0" err="1"/>
              <a:t>lanjut</a:t>
            </a:r>
            <a:r>
              <a:rPr lang="en-US" sz="2800" dirty="0"/>
              <a:t> </a:t>
            </a:r>
            <a:r>
              <a:rPr lang="en-US" sz="2800" dirty="0" err="1"/>
              <a:t>serta</a:t>
            </a:r>
            <a:r>
              <a:rPr lang="en-US" sz="2800" dirty="0"/>
              <a:t> </a:t>
            </a:r>
            <a:r>
              <a:rPr lang="en-US" sz="2800" dirty="0" err="1"/>
              <a:t>disebarluaskan</a:t>
            </a:r>
            <a:r>
              <a:rPr lang="en-US" sz="2800" dirty="0"/>
              <a:t> </a:t>
            </a:r>
            <a:r>
              <a:rPr lang="en-US" sz="2800" dirty="0" err="1"/>
              <a:t>dan</a:t>
            </a:r>
            <a:r>
              <a:rPr lang="en-US" sz="2800" dirty="0"/>
              <a:t> </a:t>
            </a:r>
            <a:r>
              <a:rPr lang="en-US" sz="2800" dirty="0" err="1"/>
              <a:t>boleh</a:t>
            </a:r>
            <a:r>
              <a:rPr lang="en-US" sz="2800" dirty="0"/>
              <a:t> </a:t>
            </a:r>
            <a:r>
              <a:rPr lang="en-US" sz="2800" dirty="0" err="1"/>
              <a:t>bahkan</a:t>
            </a:r>
            <a:r>
              <a:rPr lang="en-US" sz="2800" dirty="0"/>
              <a:t> </a:t>
            </a:r>
            <a:r>
              <a:rPr lang="en-US" sz="2800" dirty="0" err="1"/>
              <a:t>untuk</a:t>
            </a:r>
            <a:r>
              <a:rPr lang="en-US" sz="2800" dirty="0"/>
              <a:t> </a:t>
            </a:r>
            <a:r>
              <a:rPr lang="en-US" sz="2800" dirty="0" err="1"/>
              <a:t>memperbaiki</a:t>
            </a:r>
            <a:r>
              <a:rPr lang="en-US" sz="2800" dirty="0"/>
              <a:t> bug </a:t>
            </a:r>
            <a:r>
              <a:rPr lang="en-US" sz="2800" dirty="0" err="1"/>
              <a:t>atau</a:t>
            </a:r>
            <a:r>
              <a:rPr lang="en-US" sz="2800" dirty="0"/>
              <a:t> </a:t>
            </a:r>
            <a:r>
              <a:rPr lang="en-US" sz="2800" dirty="0" err="1"/>
              <a:t>kesalahan</a:t>
            </a:r>
            <a:r>
              <a:rPr lang="en-US" sz="2800" dirty="0"/>
              <a:t> </a:t>
            </a:r>
            <a:r>
              <a:rPr lang="en-US" sz="2800" dirty="0" err="1"/>
              <a:t>pada</a:t>
            </a:r>
            <a:r>
              <a:rPr lang="en-US" sz="2800" dirty="0"/>
              <a:t> program </a:t>
            </a:r>
            <a:r>
              <a:rPr lang="en-US" sz="2800" dirty="0" err="1"/>
              <a:t>tersebut</a:t>
            </a:r>
            <a:r>
              <a:rPr lang="en-US" sz="2800" dirty="0"/>
              <a:t>.</a:t>
            </a:r>
          </a:p>
        </p:txBody>
      </p:sp>
      <p:sp>
        <p:nvSpPr>
          <p:cNvPr id="4" name="Footer Placeholder 3">
            <a:extLst>
              <a:ext uri="{FF2B5EF4-FFF2-40B4-BE49-F238E27FC236}">
                <a16:creationId xmlns="" xmlns:a16="http://schemas.microsoft.com/office/drawing/2014/main" id="{E88FC22A-9E6F-42A6-A609-9CE8AC3F2855}"/>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3590892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47528" y="1340768"/>
            <a:ext cx="4248472" cy="3978804"/>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b="1" dirty="0" err="1"/>
              <a:t>Keuntungan</a:t>
            </a:r>
            <a:r>
              <a:rPr lang="en-US" b="1" dirty="0"/>
              <a:t>/</a:t>
            </a:r>
            <a:r>
              <a:rPr lang="en-US" b="1" dirty="0" err="1"/>
              <a:t>Kelebihan</a:t>
            </a:r>
            <a:r>
              <a:rPr lang="en-US" b="1" dirty="0"/>
              <a:t> Open Source</a:t>
            </a:r>
          </a:p>
          <a:p>
            <a:pPr marL="342900" indent="-342900">
              <a:buFont typeface="+mj-lt"/>
              <a:buAutoNum type="arabicPeriod"/>
            </a:pPr>
            <a:r>
              <a:rPr lang="en-US" dirty="0"/>
              <a:t>Legal</a:t>
            </a:r>
          </a:p>
          <a:p>
            <a:pPr marL="342900" indent="-342900">
              <a:buFont typeface="+mj-lt"/>
              <a:buAutoNum type="arabicPeriod"/>
            </a:pPr>
            <a:r>
              <a:rPr lang="en-US" dirty="0" err="1"/>
              <a:t>Menyelamatkan</a:t>
            </a:r>
            <a:r>
              <a:rPr lang="en-US" dirty="0"/>
              <a:t> </a:t>
            </a:r>
            <a:r>
              <a:rPr lang="en-US" dirty="0" err="1"/>
              <a:t>devisa</a:t>
            </a:r>
            <a:r>
              <a:rPr lang="en-US" dirty="0"/>
              <a:t> Negara</a:t>
            </a:r>
          </a:p>
          <a:p>
            <a:pPr marL="342900" indent="-342900">
              <a:buFont typeface="+mj-lt"/>
              <a:buAutoNum type="arabicPeriod"/>
            </a:pPr>
            <a:r>
              <a:rPr lang="en-US" dirty="0" err="1"/>
              <a:t>Keamanan</a:t>
            </a:r>
            <a:r>
              <a:rPr lang="en-US" dirty="0"/>
              <a:t> system</a:t>
            </a:r>
          </a:p>
          <a:p>
            <a:pPr marL="342900" indent="-342900">
              <a:buFont typeface="+mj-lt"/>
              <a:buAutoNum type="arabicPeriod"/>
            </a:pPr>
            <a:r>
              <a:rPr lang="en-US" dirty="0" err="1"/>
              <a:t>Hemat</a:t>
            </a:r>
            <a:r>
              <a:rPr lang="en-US" dirty="0"/>
              <a:t> </a:t>
            </a:r>
            <a:r>
              <a:rPr lang="en-US" dirty="0" err="1"/>
              <a:t>biaya</a:t>
            </a:r>
            <a:endParaRPr lang="en-US" dirty="0"/>
          </a:p>
          <a:p>
            <a:pPr marL="342900" indent="-342900">
              <a:buFont typeface="+mj-lt"/>
              <a:buAutoNum type="arabicPeriod"/>
            </a:pPr>
            <a:r>
              <a:rPr lang="en-US" dirty="0" err="1"/>
              <a:t>Dukungan</a:t>
            </a:r>
            <a:r>
              <a:rPr lang="en-US" dirty="0"/>
              <a:t> </a:t>
            </a:r>
            <a:r>
              <a:rPr lang="en-US" dirty="0" err="1"/>
              <a:t>dari</a:t>
            </a:r>
            <a:r>
              <a:rPr lang="en-US" dirty="0"/>
              <a:t> </a:t>
            </a:r>
            <a:r>
              <a:rPr lang="en-US" dirty="0" err="1"/>
              <a:t>pengembang</a:t>
            </a:r>
            <a:r>
              <a:rPr lang="en-US" dirty="0"/>
              <a:t> </a:t>
            </a:r>
            <a:r>
              <a:rPr lang="en-US" dirty="0" err="1"/>
              <a:t>lebih</a:t>
            </a:r>
            <a:r>
              <a:rPr lang="en-US" dirty="0"/>
              <a:t> </a:t>
            </a:r>
            <a:r>
              <a:rPr lang="en-US" dirty="0" err="1"/>
              <a:t>besar</a:t>
            </a:r>
            <a:endParaRPr lang="en-US" dirty="0"/>
          </a:p>
          <a:p>
            <a:pPr marL="342900" indent="-342900">
              <a:buFont typeface="+mj-lt"/>
              <a:buAutoNum type="arabicPeriod"/>
            </a:pPr>
            <a:r>
              <a:rPr lang="en-US" dirty="0" err="1"/>
              <a:t>Bebas</a:t>
            </a:r>
            <a:r>
              <a:rPr lang="en-US" dirty="0"/>
              <a:t> </a:t>
            </a:r>
            <a:r>
              <a:rPr lang="en-US" dirty="0" err="1"/>
              <a:t>untuk</a:t>
            </a:r>
            <a:r>
              <a:rPr lang="en-US" dirty="0"/>
              <a:t> </a:t>
            </a:r>
            <a:r>
              <a:rPr lang="en-US" dirty="0" err="1"/>
              <a:t>mengubah</a:t>
            </a:r>
            <a:r>
              <a:rPr lang="en-US" dirty="0"/>
              <a:t> </a:t>
            </a:r>
            <a:r>
              <a:rPr lang="en-US" dirty="0" err="1"/>
              <a:t>dan</a:t>
            </a:r>
            <a:r>
              <a:rPr lang="en-US" dirty="0"/>
              <a:t> </a:t>
            </a:r>
            <a:r>
              <a:rPr lang="en-US" dirty="0" err="1"/>
              <a:t>memodifikasi</a:t>
            </a:r>
            <a:endParaRPr lang="en-US" dirty="0"/>
          </a:p>
          <a:p>
            <a:pPr marL="342900" indent="-342900">
              <a:buFont typeface="+mj-lt"/>
              <a:buAutoNum type="arabicPeriod"/>
            </a:pPr>
            <a:r>
              <a:rPr lang="en-US" dirty="0" err="1"/>
              <a:t>Lebih</a:t>
            </a:r>
            <a:r>
              <a:rPr lang="en-US" dirty="0"/>
              <a:t> </a:t>
            </a:r>
            <a:r>
              <a:rPr lang="en-US" dirty="0" err="1"/>
              <a:t>aman</a:t>
            </a:r>
            <a:endParaRPr lang="en-US" dirty="0"/>
          </a:p>
          <a:p>
            <a:pPr marL="342900" indent="-342900">
              <a:buFont typeface="+mj-lt"/>
              <a:buAutoNum type="arabicPeriod"/>
            </a:pPr>
            <a:r>
              <a:rPr lang="en-US" dirty="0" err="1"/>
              <a:t>Kesalahan</a:t>
            </a:r>
            <a:r>
              <a:rPr lang="en-US" dirty="0"/>
              <a:t> (bug, error) </a:t>
            </a:r>
            <a:r>
              <a:rPr lang="en-US" dirty="0" err="1"/>
              <a:t>lebih</a:t>
            </a:r>
            <a:r>
              <a:rPr lang="en-US" dirty="0"/>
              <a:t> </a:t>
            </a:r>
            <a:r>
              <a:rPr lang="en-US" dirty="0" err="1"/>
              <a:t>cepat</a:t>
            </a:r>
            <a:r>
              <a:rPr lang="en-US" dirty="0"/>
              <a:t> </a:t>
            </a:r>
            <a:r>
              <a:rPr lang="en-US" dirty="0" err="1"/>
              <a:t>ditemukan</a:t>
            </a:r>
            <a:r>
              <a:rPr lang="en-US" dirty="0"/>
              <a:t> </a:t>
            </a:r>
            <a:r>
              <a:rPr lang="en-US" dirty="0" err="1"/>
              <a:t>dan</a:t>
            </a:r>
            <a:r>
              <a:rPr lang="en-US" dirty="0"/>
              <a:t> </a:t>
            </a:r>
            <a:r>
              <a:rPr lang="en-US" dirty="0" err="1"/>
              <a:t>diperbaiki</a:t>
            </a:r>
            <a:endParaRPr lang="en-US" dirty="0"/>
          </a:p>
          <a:p>
            <a:pPr marL="342900" indent="-342900">
              <a:buFont typeface="+mj-lt"/>
              <a:buAutoNum type="arabicPeriod"/>
            </a:pPr>
            <a:r>
              <a:rPr lang="en-US" dirty="0" err="1"/>
              <a:t>Lisensei</a:t>
            </a:r>
            <a:r>
              <a:rPr lang="en-US" dirty="0"/>
              <a:t> gratis</a:t>
            </a:r>
          </a:p>
          <a:p>
            <a:pPr marL="342900" indent="-342900">
              <a:buFont typeface="+mj-lt"/>
              <a:buAutoNum type="arabicPeriod"/>
            </a:pPr>
            <a:r>
              <a:rPr lang="en-US" dirty="0" err="1"/>
              <a:t>Bebas</a:t>
            </a:r>
            <a:r>
              <a:rPr lang="en-US" dirty="0"/>
              <a:t> </a:t>
            </a:r>
            <a:r>
              <a:rPr lang="en-US" dirty="0" err="1"/>
              <a:t>dari</a:t>
            </a:r>
            <a:r>
              <a:rPr lang="en-US" dirty="0"/>
              <a:t> malware</a:t>
            </a:r>
          </a:p>
          <a:p>
            <a:pPr marL="342900" indent="-342900">
              <a:buFont typeface="+mj-lt"/>
              <a:buAutoNum type="arabicPeriod"/>
            </a:pPr>
            <a:r>
              <a:rPr lang="en-US" dirty="0" err="1"/>
              <a:t>Tidak</a:t>
            </a:r>
            <a:r>
              <a:rPr lang="en-US" dirty="0"/>
              <a:t> </a:t>
            </a:r>
            <a:r>
              <a:rPr lang="en-US" dirty="0" err="1"/>
              <a:t>mengulangi</a:t>
            </a:r>
            <a:r>
              <a:rPr lang="en-US" dirty="0"/>
              <a:t> development</a:t>
            </a:r>
          </a:p>
        </p:txBody>
      </p:sp>
      <p:sp>
        <p:nvSpPr>
          <p:cNvPr id="4" name="Rectangle 3"/>
          <p:cNvSpPr/>
          <p:nvPr/>
        </p:nvSpPr>
        <p:spPr>
          <a:xfrm>
            <a:off x="6248400" y="1340769"/>
            <a:ext cx="4248472" cy="397880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r>
              <a:rPr lang="en-US" b="1" dirty="0" err="1"/>
              <a:t>Kerugian</a:t>
            </a:r>
            <a:r>
              <a:rPr lang="en-US" b="1" dirty="0"/>
              <a:t>/</a:t>
            </a:r>
            <a:r>
              <a:rPr lang="en-US" b="1" dirty="0" err="1"/>
              <a:t>Kelemahan</a:t>
            </a:r>
            <a:r>
              <a:rPr lang="en-US" b="1" dirty="0"/>
              <a:t> Open Source</a:t>
            </a:r>
          </a:p>
          <a:p>
            <a:pPr marL="342900" indent="-342900">
              <a:buFont typeface="+mj-lt"/>
              <a:buAutoNum type="arabicPeriod"/>
            </a:pPr>
            <a:r>
              <a:rPr lang="en-US" dirty="0" err="1"/>
              <a:t>Tidak</a:t>
            </a:r>
            <a:r>
              <a:rPr lang="en-US" dirty="0"/>
              <a:t> </a:t>
            </a:r>
            <a:r>
              <a:rPr lang="en-US" dirty="0" err="1"/>
              <a:t>ada</a:t>
            </a:r>
            <a:r>
              <a:rPr lang="en-US" dirty="0"/>
              <a:t> </a:t>
            </a:r>
            <a:r>
              <a:rPr lang="en-US" dirty="0" err="1"/>
              <a:t>garansi</a:t>
            </a:r>
            <a:r>
              <a:rPr lang="en-US" dirty="0"/>
              <a:t> </a:t>
            </a:r>
            <a:r>
              <a:rPr lang="en-US" dirty="0" err="1"/>
              <a:t>dari</a:t>
            </a:r>
            <a:r>
              <a:rPr lang="en-US" dirty="0"/>
              <a:t> </a:t>
            </a:r>
            <a:r>
              <a:rPr lang="en-US" dirty="0" err="1"/>
              <a:t>pengembang</a:t>
            </a:r>
            <a:endParaRPr lang="en-US" dirty="0"/>
          </a:p>
          <a:p>
            <a:pPr marL="342900" indent="-342900">
              <a:buFont typeface="+mj-lt"/>
              <a:buAutoNum type="arabicPeriod"/>
            </a:pPr>
            <a:r>
              <a:rPr lang="en-US" dirty="0"/>
              <a:t>Open Source </a:t>
            </a:r>
            <a:r>
              <a:rPr lang="en-US" dirty="0" err="1"/>
              <a:t>digunakan</a:t>
            </a:r>
            <a:r>
              <a:rPr lang="en-US" dirty="0"/>
              <a:t> </a:t>
            </a:r>
            <a:r>
              <a:rPr lang="en-US" dirty="0" err="1"/>
              <a:t>secara</a:t>
            </a:r>
            <a:r>
              <a:rPr lang="en-US" dirty="0"/>
              <a:t> sharing</a:t>
            </a:r>
          </a:p>
          <a:p>
            <a:pPr marL="342900" indent="-342900">
              <a:buFont typeface="+mj-lt"/>
              <a:buAutoNum type="arabicPeriod"/>
            </a:pPr>
            <a:r>
              <a:rPr lang="en-US" dirty="0" err="1"/>
              <a:t>Kurangnya</a:t>
            </a:r>
            <a:r>
              <a:rPr lang="en-US" dirty="0"/>
              <a:t> SDM yang </a:t>
            </a:r>
            <a:r>
              <a:rPr lang="en-US" dirty="0" err="1"/>
              <a:t>memanfaatkan</a:t>
            </a:r>
            <a:r>
              <a:rPr lang="en-US" dirty="0"/>
              <a:t> Open Source</a:t>
            </a:r>
          </a:p>
          <a:p>
            <a:pPr marL="342900" indent="-342900">
              <a:buFont typeface="+mj-lt"/>
              <a:buAutoNum type="arabicPeriod"/>
            </a:pPr>
            <a:r>
              <a:rPr lang="en-US" dirty="0" err="1"/>
              <a:t>Tidak</a:t>
            </a:r>
            <a:r>
              <a:rPr lang="en-US" dirty="0"/>
              <a:t> </a:t>
            </a:r>
            <a:r>
              <a:rPr lang="en-US" dirty="0" err="1"/>
              <a:t>adanya</a:t>
            </a:r>
            <a:r>
              <a:rPr lang="en-US" dirty="0"/>
              <a:t> </a:t>
            </a:r>
            <a:r>
              <a:rPr lang="en-US" dirty="0" err="1"/>
              <a:t>perlindungan</a:t>
            </a:r>
            <a:r>
              <a:rPr lang="en-US" dirty="0"/>
              <a:t> </a:t>
            </a:r>
            <a:r>
              <a:rPr lang="en-US" dirty="0" err="1"/>
              <a:t>Hak</a:t>
            </a:r>
            <a:r>
              <a:rPr lang="en-US" dirty="0"/>
              <a:t> </a:t>
            </a:r>
            <a:r>
              <a:rPr lang="en-US" dirty="0" err="1"/>
              <a:t>atas</a:t>
            </a:r>
            <a:r>
              <a:rPr lang="en-US" dirty="0"/>
              <a:t> </a:t>
            </a:r>
            <a:r>
              <a:rPr lang="en-US" dirty="0" err="1"/>
              <a:t>Kekayaan</a:t>
            </a:r>
            <a:r>
              <a:rPr lang="en-US" dirty="0"/>
              <a:t> </a:t>
            </a:r>
            <a:r>
              <a:rPr lang="en-US" dirty="0" err="1"/>
              <a:t>Intelektual</a:t>
            </a:r>
            <a:r>
              <a:rPr lang="en-US" dirty="0"/>
              <a:t> (HAKI)</a:t>
            </a:r>
          </a:p>
          <a:p>
            <a:pPr marL="342900" indent="-342900">
              <a:buFont typeface="+mj-lt"/>
              <a:buAutoNum type="arabicPeriod"/>
            </a:pPr>
            <a:r>
              <a:rPr lang="en-US" dirty="0" err="1"/>
              <a:t>Kesulitan</a:t>
            </a:r>
            <a:r>
              <a:rPr lang="en-US" dirty="0"/>
              <a:t> </a:t>
            </a:r>
            <a:r>
              <a:rPr lang="en-US" dirty="0" err="1"/>
              <a:t>mengetahui</a:t>
            </a:r>
            <a:r>
              <a:rPr lang="en-US" dirty="0"/>
              <a:t> status project</a:t>
            </a:r>
          </a:p>
          <a:p>
            <a:pPr marL="342900" indent="-342900">
              <a:buFont typeface="+mj-lt"/>
              <a:buAutoNum type="arabicPeriod"/>
            </a:pPr>
            <a:r>
              <a:rPr lang="en-US" dirty="0"/>
              <a:t>User Interface </a:t>
            </a:r>
            <a:r>
              <a:rPr lang="en-US" dirty="0" err="1"/>
              <a:t>rumit</a:t>
            </a:r>
            <a:r>
              <a:rPr lang="en-US" dirty="0"/>
              <a:t> </a:t>
            </a:r>
            <a:r>
              <a:rPr lang="en-US" dirty="0" err="1"/>
              <a:t>bagi</a:t>
            </a:r>
            <a:r>
              <a:rPr lang="en-US" dirty="0"/>
              <a:t> </a:t>
            </a:r>
            <a:r>
              <a:rPr lang="en-US" dirty="0" err="1"/>
              <a:t>pengguna</a:t>
            </a:r>
            <a:r>
              <a:rPr lang="en-US" dirty="0"/>
              <a:t> yang </a:t>
            </a:r>
            <a:r>
              <a:rPr lang="en-US" dirty="0" err="1"/>
              <a:t>awam</a:t>
            </a:r>
            <a:endParaRPr lang="en-US" dirty="0"/>
          </a:p>
        </p:txBody>
      </p:sp>
      <p:sp>
        <p:nvSpPr>
          <p:cNvPr id="5" name="Footer Placeholder 4">
            <a:extLst>
              <a:ext uri="{FF2B5EF4-FFF2-40B4-BE49-F238E27FC236}">
                <a16:creationId xmlns="" xmlns:a16="http://schemas.microsoft.com/office/drawing/2014/main" id="{A3CF3976-262D-4CB6-A991-6A938653FD89}"/>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4123255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4475" y="288779"/>
            <a:ext cx="3019994" cy="584775"/>
          </a:xfrm>
          <a:prstGeom prst="rect">
            <a:avLst/>
          </a:prstGeom>
        </p:spPr>
        <p:txBody>
          <a:bodyPr wrap="none">
            <a:spAutoFit/>
          </a:bodyPr>
          <a:lstStyle/>
          <a:p>
            <a:r>
              <a:rPr lang="en-US" sz="3200" b="1" dirty="0"/>
              <a:t>B. DHCP SERVER</a:t>
            </a:r>
          </a:p>
        </p:txBody>
      </p:sp>
      <p:sp>
        <p:nvSpPr>
          <p:cNvPr id="4" name="Rectangle 3"/>
          <p:cNvSpPr/>
          <p:nvPr/>
        </p:nvSpPr>
        <p:spPr>
          <a:xfrm>
            <a:off x="1865214" y="1556793"/>
            <a:ext cx="8424936" cy="1323439"/>
          </a:xfrm>
          <a:prstGeom prst="rect">
            <a:avLst/>
          </a:prstGeom>
        </p:spPr>
        <p:txBody>
          <a:bodyPr wrap="square">
            <a:spAutoFit/>
          </a:bodyPr>
          <a:lstStyle/>
          <a:p>
            <a:r>
              <a:rPr lang="id-ID" sz="2000" dirty="0"/>
              <a:t>DHCP (</a:t>
            </a:r>
            <a:r>
              <a:rPr lang="id-ID" sz="2000" i="1" dirty="0"/>
              <a:t>Dynamic Host Control Protocol</a:t>
            </a:r>
            <a:r>
              <a:rPr lang="id-ID" sz="2000" dirty="0"/>
              <a:t>) adalah protokol pengalamatan host secara dinamis. Dalam sebuah jaringan yang besar, akan ada bagian yang pengalamatan IP address tidak begitu kritikal. Di bagian ini pengalamatan IP bisa dilakukan secara dinamis dan otomatis.</a:t>
            </a:r>
            <a:endParaRPr lang="en-US" sz="2400" dirty="0"/>
          </a:p>
        </p:txBody>
      </p:sp>
      <p:sp>
        <p:nvSpPr>
          <p:cNvPr id="5" name="Rectangle 4"/>
          <p:cNvSpPr/>
          <p:nvPr/>
        </p:nvSpPr>
        <p:spPr>
          <a:xfrm>
            <a:off x="1919536" y="2924945"/>
            <a:ext cx="8208912" cy="1323439"/>
          </a:xfrm>
          <a:prstGeom prst="rect">
            <a:avLst/>
          </a:prstGeom>
        </p:spPr>
        <p:txBody>
          <a:bodyPr wrap="square">
            <a:spAutoFit/>
          </a:bodyPr>
          <a:lstStyle/>
          <a:p>
            <a:r>
              <a:rPr lang="en-US" sz="2000" dirty="0"/>
              <a:t>DHCP server </a:t>
            </a:r>
            <a:r>
              <a:rPr lang="en-US" sz="2000" dirty="0" err="1"/>
              <a:t>bekerja</a:t>
            </a:r>
            <a:r>
              <a:rPr lang="en-US" sz="2000" dirty="0"/>
              <a:t> </a:t>
            </a:r>
            <a:r>
              <a:rPr lang="en-US" sz="2000" dirty="0" err="1"/>
              <a:t>dengan</a:t>
            </a:r>
            <a:r>
              <a:rPr lang="en-US" sz="2000" dirty="0"/>
              <a:t> </a:t>
            </a:r>
            <a:r>
              <a:rPr lang="en-US" sz="2000" dirty="0" err="1"/>
              <a:t>cara</a:t>
            </a:r>
            <a:r>
              <a:rPr lang="en-US" sz="2000" dirty="0"/>
              <a:t> </a:t>
            </a:r>
            <a:r>
              <a:rPr lang="en-US" sz="2000" dirty="0" err="1"/>
              <a:t>menawarkan</a:t>
            </a:r>
            <a:r>
              <a:rPr lang="en-US" sz="2000" dirty="0"/>
              <a:t> </a:t>
            </a:r>
            <a:r>
              <a:rPr lang="en-US" sz="2000" dirty="0" err="1"/>
              <a:t>diri</a:t>
            </a:r>
            <a:r>
              <a:rPr lang="en-US" sz="2000" dirty="0"/>
              <a:t> </a:t>
            </a:r>
            <a:r>
              <a:rPr lang="en-US" sz="2000" dirty="0" err="1"/>
              <a:t>sebagai</a:t>
            </a:r>
            <a:r>
              <a:rPr lang="en-US" sz="2000" dirty="0"/>
              <a:t> DHCP server </a:t>
            </a:r>
            <a:r>
              <a:rPr lang="en-US" sz="2000" dirty="0" err="1"/>
              <a:t>dan</a:t>
            </a:r>
            <a:r>
              <a:rPr lang="en-US" sz="2000" dirty="0"/>
              <a:t> </a:t>
            </a:r>
            <a:r>
              <a:rPr lang="en-US" sz="2000" dirty="0" err="1"/>
              <a:t>menawarkan</a:t>
            </a:r>
            <a:r>
              <a:rPr lang="en-US" sz="2000" dirty="0"/>
              <a:t> IP </a:t>
            </a:r>
            <a:r>
              <a:rPr lang="en-US" sz="2000" dirty="0" err="1"/>
              <a:t>kepada</a:t>
            </a:r>
            <a:r>
              <a:rPr lang="en-US" sz="2000" dirty="0"/>
              <a:t> host yang </a:t>
            </a:r>
            <a:r>
              <a:rPr lang="en-US" sz="2000" dirty="0" err="1"/>
              <a:t>terhubung</a:t>
            </a:r>
            <a:r>
              <a:rPr lang="en-US" sz="2000" dirty="0"/>
              <a:t>. Host </a:t>
            </a:r>
            <a:r>
              <a:rPr lang="en-US" sz="2000" dirty="0" err="1"/>
              <a:t>akan</a:t>
            </a:r>
            <a:r>
              <a:rPr lang="en-US" sz="2000" dirty="0"/>
              <a:t> </a:t>
            </a:r>
            <a:r>
              <a:rPr lang="en-US" sz="2000" dirty="0" err="1"/>
              <a:t>meminta</a:t>
            </a:r>
            <a:r>
              <a:rPr lang="en-US" sz="2000" dirty="0"/>
              <a:t> </a:t>
            </a:r>
            <a:r>
              <a:rPr lang="en-US" sz="2000" dirty="0" err="1"/>
              <a:t>alamat</a:t>
            </a:r>
            <a:r>
              <a:rPr lang="en-US" sz="2000" dirty="0"/>
              <a:t> IP </a:t>
            </a:r>
            <a:r>
              <a:rPr lang="en-US" sz="2000" dirty="0" err="1"/>
              <a:t>kepada</a:t>
            </a:r>
            <a:r>
              <a:rPr lang="en-US" sz="2000" dirty="0"/>
              <a:t> DHCP, </a:t>
            </a:r>
            <a:r>
              <a:rPr lang="en-US" sz="2000" dirty="0" err="1"/>
              <a:t>lalu</a:t>
            </a:r>
            <a:r>
              <a:rPr lang="en-US" sz="2000" dirty="0"/>
              <a:t> DHCP server </a:t>
            </a:r>
            <a:r>
              <a:rPr lang="en-US" sz="2000" dirty="0" err="1"/>
              <a:t>akan</a:t>
            </a:r>
            <a:r>
              <a:rPr lang="en-US" sz="2000" dirty="0"/>
              <a:t> </a:t>
            </a:r>
            <a:r>
              <a:rPr lang="en-US" sz="2000" dirty="0" err="1"/>
              <a:t>memeriksa</a:t>
            </a:r>
            <a:r>
              <a:rPr lang="en-US" sz="2000" dirty="0"/>
              <a:t> </a:t>
            </a:r>
            <a:r>
              <a:rPr lang="en-US" sz="2000" dirty="0" err="1"/>
              <a:t>apakah</a:t>
            </a:r>
            <a:r>
              <a:rPr lang="en-US" sz="2000" dirty="0"/>
              <a:t> </a:t>
            </a:r>
            <a:r>
              <a:rPr lang="en-US" sz="2000" dirty="0" err="1"/>
              <a:t>masih</a:t>
            </a:r>
            <a:r>
              <a:rPr lang="en-US" sz="2000" dirty="0"/>
              <a:t> </a:t>
            </a:r>
            <a:r>
              <a:rPr lang="en-US" sz="2000" dirty="0" err="1"/>
              <a:t>ada</a:t>
            </a:r>
            <a:r>
              <a:rPr lang="en-US" sz="2000" dirty="0"/>
              <a:t> </a:t>
            </a:r>
            <a:r>
              <a:rPr lang="en-US" sz="2000" dirty="0" err="1"/>
              <a:t>alamat</a:t>
            </a:r>
            <a:r>
              <a:rPr lang="en-US" sz="2000" dirty="0"/>
              <a:t> yang </a:t>
            </a:r>
            <a:r>
              <a:rPr lang="en-US" sz="2000" dirty="0" err="1"/>
              <a:t>tersedia</a:t>
            </a:r>
            <a:r>
              <a:rPr lang="en-US" sz="2000" dirty="0"/>
              <a:t>, </a:t>
            </a:r>
            <a:r>
              <a:rPr lang="en-US" sz="2000" dirty="0" err="1"/>
              <a:t>dan</a:t>
            </a:r>
            <a:r>
              <a:rPr lang="en-US" sz="2000" dirty="0"/>
              <a:t> </a:t>
            </a:r>
            <a:r>
              <a:rPr lang="en-US" sz="2000" dirty="0" err="1"/>
              <a:t>alamat</a:t>
            </a:r>
            <a:r>
              <a:rPr lang="en-US" sz="2000" dirty="0"/>
              <a:t> </a:t>
            </a:r>
            <a:r>
              <a:rPr lang="en-US" sz="2000" dirty="0" err="1"/>
              <a:t>apa</a:t>
            </a:r>
            <a:r>
              <a:rPr lang="en-US" sz="2000" dirty="0"/>
              <a:t> </a:t>
            </a:r>
            <a:r>
              <a:rPr lang="en-US" sz="2000" dirty="0" err="1"/>
              <a:t>saja</a:t>
            </a:r>
            <a:r>
              <a:rPr lang="en-US" sz="2000" dirty="0"/>
              <a:t> yang </a:t>
            </a:r>
            <a:r>
              <a:rPr lang="en-US" sz="2000" dirty="0" err="1"/>
              <a:t>tersedia</a:t>
            </a:r>
            <a:r>
              <a:rPr lang="en-US" sz="2000" dirty="0"/>
              <a:t> </a:t>
            </a:r>
            <a:r>
              <a:rPr lang="en-US" sz="2000" dirty="0" err="1"/>
              <a:t>itu</a:t>
            </a:r>
            <a:r>
              <a:rPr lang="en-US" sz="2000" dirty="0"/>
              <a:t>. </a:t>
            </a:r>
          </a:p>
        </p:txBody>
      </p:sp>
      <p:sp>
        <p:nvSpPr>
          <p:cNvPr id="6" name="Rectangle 5"/>
          <p:cNvSpPr/>
          <p:nvPr/>
        </p:nvSpPr>
        <p:spPr>
          <a:xfrm>
            <a:off x="1919536" y="4437113"/>
            <a:ext cx="7920880" cy="1323439"/>
          </a:xfrm>
          <a:prstGeom prst="rect">
            <a:avLst/>
          </a:prstGeom>
        </p:spPr>
        <p:txBody>
          <a:bodyPr wrap="square">
            <a:spAutoFit/>
          </a:bodyPr>
          <a:lstStyle/>
          <a:p>
            <a:r>
              <a:rPr lang="en-US" sz="2000" dirty="0"/>
              <a:t>DHCP server </a:t>
            </a:r>
            <a:r>
              <a:rPr lang="en-US" sz="2000" dirty="0" err="1"/>
              <a:t>bisa</a:t>
            </a:r>
            <a:r>
              <a:rPr lang="en-US" sz="2000" dirty="0"/>
              <a:t> </a:t>
            </a:r>
            <a:r>
              <a:rPr lang="en-US" sz="2000" dirty="0" err="1"/>
              <a:t>diinstall</a:t>
            </a:r>
            <a:r>
              <a:rPr lang="en-US" sz="2000" dirty="0"/>
              <a:t> </a:t>
            </a:r>
            <a:r>
              <a:rPr lang="en-US" sz="2000" dirty="0" err="1"/>
              <a:t>dengan</a:t>
            </a:r>
            <a:r>
              <a:rPr lang="en-US" sz="2000" dirty="0"/>
              <a:t> </a:t>
            </a:r>
            <a:r>
              <a:rPr lang="en-US" sz="2000" dirty="0" err="1"/>
              <a:t>menggunakan</a:t>
            </a:r>
            <a:r>
              <a:rPr lang="en-US" sz="2000" dirty="0"/>
              <a:t> </a:t>
            </a:r>
            <a:r>
              <a:rPr lang="en-US" sz="2000" dirty="0" err="1"/>
              <a:t>perintah</a:t>
            </a:r>
            <a:r>
              <a:rPr lang="en-US" sz="2000" dirty="0"/>
              <a:t> apt-get install &lt;</a:t>
            </a:r>
            <a:r>
              <a:rPr lang="en-US" sz="2000" dirty="0" err="1"/>
              <a:t>nama_paket</a:t>
            </a:r>
            <a:r>
              <a:rPr lang="en-US" sz="2000" dirty="0"/>
              <a:t>&gt;. </a:t>
            </a:r>
            <a:r>
              <a:rPr lang="en-US" sz="2000" dirty="0" err="1"/>
              <a:t>Dalam</a:t>
            </a:r>
            <a:r>
              <a:rPr lang="en-US" sz="2000" dirty="0"/>
              <a:t> </a:t>
            </a:r>
            <a:r>
              <a:rPr lang="en-US" sz="2000" dirty="0" err="1"/>
              <a:t>kasus</a:t>
            </a:r>
            <a:r>
              <a:rPr lang="en-US" sz="2000" dirty="0"/>
              <a:t> </a:t>
            </a:r>
            <a:r>
              <a:rPr lang="en-US" sz="2000" dirty="0" err="1"/>
              <a:t>ini</a:t>
            </a:r>
            <a:r>
              <a:rPr lang="en-US" sz="2000" dirty="0"/>
              <a:t> </a:t>
            </a:r>
            <a:r>
              <a:rPr lang="en-US" sz="2000" dirty="0" err="1"/>
              <a:t>paket</a:t>
            </a:r>
            <a:r>
              <a:rPr lang="en-US" sz="2000" dirty="0"/>
              <a:t> yang </a:t>
            </a:r>
            <a:r>
              <a:rPr lang="en-US" sz="2000" dirty="0" err="1"/>
              <a:t>kita</a:t>
            </a:r>
            <a:r>
              <a:rPr lang="en-US" sz="2000" dirty="0"/>
              <a:t> install </a:t>
            </a:r>
            <a:r>
              <a:rPr lang="en-US" sz="2000" dirty="0" err="1"/>
              <a:t>bernama</a:t>
            </a:r>
            <a:r>
              <a:rPr lang="en-US" sz="2000" dirty="0"/>
              <a:t> dhcp3-server.</a:t>
            </a:r>
          </a:p>
          <a:p>
            <a:r>
              <a:rPr lang="en-US" sz="2000" dirty="0">
                <a:latin typeface="Arial Narrow" pitchFamily="34" charset="0"/>
              </a:rPr>
              <a:t>apt-get install dhcp3-server</a:t>
            </a:r>
          </a:p>
        </p:txBody>
      </p:sp>
      <p:sp>
        <p:nvSpPr>
          <p:cNvPr id="7" name="Footer Placeholder 6">
            <a:extLst>
              <a:ext uri="{FF2B5EF4-FFF2-40B4-BE49-F238E27FC236}">
                <a16:creationId xmlns="" xmlns:a16="http://schemas.microsoft.com/office/drawing/2014/main" id="{CA134577-66E4-4FDA-A9D7-3FFB9047DE37}"/>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1381630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434476" y="288779"/>
            <a:ext cx="2673745" cy="584775"/>
          </a:xfrm>
          <a:prstGeom prst="rect">
            <a:avLst/>
          </a:prstGeom>
        </p:spPr>
        <p:txBody>
          <a:bodyPr wrap="none">
            <a:spAutoFit/>
          </a:bodyPr>
          <a:lstStyle/>
          <a:p>
            <a:r>
              <a:rPr lang="en-US" sz="3200" b="1" dirty="0"/>
              <a:t>C. FTP SERVER</a:t>
            </a:r>
          </a:p>
        </p:txBody>
      </p:sp>
      <p:sp>
        <p:nvSpPr>
          <p:cNvPr id="4" name="Rectangle 3"/>
          <p:cNvSpPr/>
          <p:nvPr/>
        </p:nvSpPr>
        <p:spPr>
          <a:xfrm>
            <a:off x="1868000" y="980728"/>
            <a:ext cx="8260448" cy="1554272"/>
          </a:xfrm>
          <a:prstGeom prst="rect">
            <a:avLst/>
          </a:prstGeom>
        </p:spPr>
        <p:txBody>
          <a:bodyPr wrap="square">
            <a:spAutoFit/>
          </a:bodyPr>
          <a:lstStyle/>
          <a:p>
            <a:r>
              <a:rPr lang="id-ID" sz="1900" dirty="0"/>
              <a:t>Protokol pengiriman file atau biasa disebut FTP, </a:t>
            </a:r>
            <a:r>
              <a:rPr lang="id-ID" sz="1900" i="1" dirty="0"/>
              <a:t>File Transfer Protocol</a:t>
            </a:r>
            <a:r>
              <a:rPr lang="id-ID" sz="1900" dirty="0"/>
              <a:t>, adalah sebuah protokol klien-server yang memungkinkan seorang pemakai untuk mengirim atau menerima file dari dan ke sebuah tempat/mesin dalam jaringan. Ia bekerja menurut aturan transport TCP dan sangat banyak digunakan dalam jaringan internet. Meskipun demikian juga dapat digunakan pada jaringan lokal, LAN. </a:t>
            </a:r>
            <a:endParaRPr lang="en-US" sz="1900" dirty="0"/>
          </a:p>
        </p:txBody>
      </p:sp>
      <p:sp>
        <p:nvSpPr>
          <p:cNvPr id="5" name="Rectangle 4"/>
          <p:cNvSpPr/>
          <p:nvPr/>
        </p:nvSpPr>
        <p:spPr>
          <a:xfrm>
            <a:off x="1873985" y="2740533"/>
            <a:ext cx="7920880" cy="1554272"/>
          </a:xfrm>
          <a:prstGeom prst="rect">
            <a:avLst/>
          </a:prstGeom>
        </p:spPr>
        <p:txBody>
          <a:bodyPr wrap="square">
            <a:spAutoFit/>
          </a:bodyPr>
          <a:lstStyle/>
          <a:p>
            <a:r>
              <a:rPr lang="en-US" sz="1900" dirty="0"/>
              <a:t>FTP </a:t>
            </a:r>
            <a:r>
              <a:rPr lang="en-US" sz="1900" dirty="0" err="1"/>
              <a:t>menggunakan</a:t>
            </a:r>
            <a:r>
              <a:rPr lang="en-US" sz="1900" dirty="0"/>
              <a:t> </a:t>
            </a:r>
            <a:r>
              <a:rPr lang="en-US" sz="1900" dirty="0" err="1"/>
              <a:t>koneksi</a:t>
            </a:r>
            <a:r>
              <a:rPr lang="en-US" sz="1900" dirty="0"/>
              <a:t> </a:t>
            </a:r>
            <a:r>
              <a:rPr lang="en-US" sz="1900" dirty="0" err="1"/>
              <a:t>berbasis</a:t>
            </a:r>
            <a:r>
              <a:rPr lang="en-US" sz="1900" dirty="0"/>
              <a:t> connection-oriented, </a:t>
            </a:r>
            <a:r>
              <a:rPr lang="en-US" sz="1900" dirty="0" err="1"/>
              <a:t>sehingga</a:t>
            </a:r>
            <a:r>
              <a:rPr lang="en-US" sz="1900" dirty="0"/>
              <a:t> </a:t>
            </a:r>
            <a:r>
              <a:rPr lang="en-US" sz="1900" dirty="0" err="1"/>
              <a:t>dari</a:t>
            </a:r>
            <a:r>
              <a:rPr lang="en-US" sz="1900" dirty="0"/>
              <a:t> </a:t>
            </a:r>
            <a:r>
              <a:rPr lang="en-US" sz="1900" dirty="0" err="1"/>
              <a:t>kedua</a:t>
            </a:r>
            <a:r>
              <a:rPr lang="en-US" sz="1900" dirty="0"/>
              <a:t> </a:t>
            </a:r>
            <a:r>
              <a:rPr lang="en-US" sz="1900" dirty="0" err="1"/>
              <a:t>sisi</a:t>
            </a:r>
            <a:r>
              <a:rPr lang="en-US" sz="1900" dirty="0"/>
              <a:t> </a:t>
            </a:r>
            <a:r>
              <a:rPr lang="en-US" sz="1900" dirty="0" err="1"/>
              <a:t>harus</a:t>
            </a:r>
            <a:r>
              <a:rPr lang="en-US" sz="1900" dirty="0"/>
              <a:t> </a:t>
            </a:r>
            <a:r>
              <a:rPr lang="en-US" sz="1900" dirty="0" err="1"/>
              <a:t>memiliki</a:t>
            </a:r>
            <a:r>
              <a:rPr lang="en-US" sz="1900" dirty="0"/>
              <a:t> </a:t>
            </a:r>
            <a:r>
              <a:rPr lang="en-US" sz="1900" dirty="0" err="1"/>
              <a:t>koneksi</a:t>
            </a:r>
            <a:r>
              <a:rPr lang="en-US" sz="1900" dirty="0"/>
              <a:t> TCP/IP. FTP </a:t>
            </a:r>
            <a:r>
              <a:rPr lang="en-US" sz="1900" dirty="0" err="1"/>
              <a:t>menggunakan</a:t>
            </a:r>
            <a:r>
              <a:rPr lang="en-US" sz="1900" dirty="0"/>
              <a:t> TCP </a:t>
            </a:r>
            <a:r>
              <a:rPr lang="en-US" sz="1900" dirty="0" err="1"/>
              <a:t>sebagai</a:t>
            </a:r>
            <a:r>
              <a:rPr lang="en-US" sz="1900" dirty="0"/>
              <a:t> </a:t>
            </a:r>
            <a:r>
              <a:rPr lang="en-US" sz="1900" dirty="0" err="1"/>
              <a:t>protokol</a:t>
            </a:r>
            <a:r>
              <a:rPr lang="en-US" sz="1900" dirty="0"/>
              <a:t> transport. FTP server </a:t>
            </a:r>
            <a:r>
              <a:rPr lang="en-US" sz="1900" dirty="0" err="1"/>
              <a:t>menerima</a:t>
            </a:r>
            <a:r>
              <a:rPr lang="en-US" sz="1900" dirty="0"/>
              <a:t> </a:t>
            </a:r>
            <a:r>
              <a:rPr lang="en-US" sz="1900" dirty="0" err="1"/>
              <a:t>koneksi</a:t>
            </a:r>
            <a:r>
              <a:rPr lang="en-US" sz="1900" dirty="0"/>
              <a:t> </a:t>
            </a:r>
            <a:r>
              <a:rPr lang="en-US" sz="1900" dirty="0" err="1"/>
              <a:t>pada</a:t>
            </a:r>
            <a:r>
              <a:rPr lang="en-US" sz="1900" dirty="0"/>
              <a:t> port 21 </a:t>
            </a:r>
            <a:r>
              <a:rPr lang="en-US" sz="1900" dirty="0" err="1"/>
              <a:t>dan</a:t>
            </a:r>
            <a:r>
              <a:rPr lang="en-US" sz="1900" dirty="0"/>
              <a:t> 20. FTP server </a:t>
            </a:r>
            <a:r>
              <a:rPr lang="en-US" sz="1900" dirty="0" err="1"/>
              <a:t>menggunakan</a:t>
            </a:r>
            <a:r>
              <a:rPr lang="en-US" sz="1900" dirty="0"/>
              <a:t> </a:t>
            </a:r>
            <a:r>
              <a:rPr lang="en-US" sz="1900" dirty="0" err="1"/>
              <a:t>dua</a:t>
            </a:r>
            <a:r>
              <a:rPr lang="en-US" sz="1900" dirty="0"/>
              <a:t> port yang </a:t>
            </a:r>
            <a:r>
              <a:rPr lang="en-US" sz="1900" dirty="0" err="1"/>
              <a:t>berbeda</a:t>
            </a:r>
            <a:r>
              <a:rPr lang="en-US" sz="1900" dirty="0"/>
              <a:t>, </a:t>
            </a:r>
            <a:r>
              <a:rPr lang="en-US" sz="1900" dirty="0" err="1"/>
              <a:t>satu</a:t>
            </a:r>
            <a:r>
              <a:rPr lang="en-US" sz="1900" dirty="0"/>
              <a:t> </a:t>
            </a:r>
            <a:r>
              <a:rPr lang="en-US" sz="1900" dirty="0" err="1"/>
              <a:t>digunakan</a:t>
            </a:r>
            <a:r>
              <a:rPr lang="en-US" sz="1900" dirty="0"/>
              <a:t> </a:t>
            </a:r>
            <a:r>
              <a:rPr lang="en-US" sz="1900" dirty="0" err="1"/>
              <a:t>untuk</a:t>
            </a:r>
            <a:r>
              <a:rPr lang="en-US" sz="1900" dirty="0"/>
              <a:t> login </a:t>
            </a:r>
            <a:r>
              <a:rPr lang="en-US" sz="1900" dirty="0" err="1"/>
              <a:t>dan</a:t>
            </a:r>
            <a:r>
              <a:rPr lang="en-US" sz="1900" dirty="0"/>
              <a:t> </a:t>
            </a:r>
            <a:r>
              <a:rPr lang="en-US" sz="1900" dirty="0" err="1"/>
              <a:t>memasukan</a:t>
            </a:r>
            <a:r>
              <a:rPr lang="en-US" sz="1900" dirty="0"/>
              <a:t> </a:t>
            </a:r>
            <a:r>
              <a:rPr lang="en-US" sz="1900" dirty="0" err="1"/>
              <a:t>perintah</a:t>
            </a:r>
            <a:r>
              <a:rPr lang="en-US" sz="1900" dirty="0"/>
              <a:t>.</a:t>
            </a:r>
          </a:p>
        </p:txBody>
      </p:sp>
      <p:sp>
        <p:nvSpPr>
          <p:cNvPr id="6" name="Rectangle 5"/>
          <p:cNvSpPr/>
          <p:nvPr/>
        </p:nvSpPr>
        <p:spPr>
          <a:xfrm>
            <a:off x="1873985" y="4221089"/>
            <a:ext cx="8208912" cy="1846659"/>
          </a:xfrm>
          <a:prstGeom prst="rect">
            <a:avLst/>
          </a:prstGeom>
        </p:spPr>
        <p:txBody>
          <a:bodyPr wrap="square">
            <a:spAutoFit/>
          </a:bodyPr>
          <a:lstStyle/>
          <a:p>
            <a:r>
              <a:rPr lang="en-US" sz="1900" dirty="0" err="1"/>
              <a:t>Konfigurasi</a:t>
            </a:r>
            <a:r>
              <a:rPr lang="en-US" sz="1900" dirty="0"/>
              <a:t> FTP Server</a:t>
            </a:r>
          </a:p>
          <a:p>
            <a:r>
              <a:rPr lang="en-US" sz="1900" dirty="0"/>
              <a:t>Ubuntu </a:t>
            </a:r>
            <a:r>
              <a:rPr lang="en-US" sz="1900" dirty="0" err="1"/>
              <a:t>menggunakan</a:t>
            </a:r>
            <a:r>
              <a:rPr lang="en-US" sz="1900" dirty="0"/>
              <a:t> </a:t>
            </a:r>
            <a:r>
              <a:rPr lang="en-US" sz="1900" dirty="0" err="1"/>
              <a:t>vsftpd</a:t>
            </a:r>
            <a:r>
              <a:rPr lang="en-US" sz="1900" dirty="0"/>
              <a:t> ( Very Secure </a:t>
            </a:r>
            <a:r>
              <a:rPr lang="en-US" sz="1900" dirty="0" err="1"/>
              <a:t>ftpd</a:t>
            </a:r>
            <a:r>
              <a:rPr lang="en-US" sz="1900" dirty="0"/>
              <a:t> ) </a:t>
            </a:r>
            <a:r>
              <a:rPr lang="en-US" sz="1900" dirty="0" err="1"/>
              <a:t>untuk</a:t>
            </a:r>
            <a:r>
              <a:rPr lang="en-US" sz="1900" dirty="0"/>
              <a:t> </a:t>
            </a:r>
            <a:r>
              <a:rPr lang="en-US" sz="1900" dirty="0" err="1"/>
              <a:t>keperluan</a:t>
            </a:r>
            <a:r>
              <a:rPr lang="en-US" sz="1900" dirty="0"/>
              <a:t> FTP server. </a:t>
            </a:r>
            <a:r>
              <a:rPr lang="en-US" sz="1900" dirty="0" err="1"/>
              <a:t>vsftpd</a:t>
            </a:r>
            <a:r>
              <a:rPr lang="en-US" sz="1900" dirty="0"/>
              <a:t> </a:t>
            </a:r>
            <a:r>
              <a:rPr lang="en-US" sz="1900" dirty="0" err="1"/>
              <a:t>merupakan</a:t>
            </a:r>
            <a:r>
              <a:rPr lang="en-US" sz="1900" dirty="0"/>
              <a:t> </a:t>
            </a:r>
            <a:r>
              <a:rPr lang="en-US" sz="1900" dirty="0" err="1"/>
              <a:t>paket</a:t>
            </a:r>
            <a:r>
              <a:rPr lang="en-US" sz="1900" dirty="0"/>
              <a:t> </a:t>
            </a:r>
            <a:r>
              <a:rPr lang="en-US" sz="1900" dirty="0" err="1"/>
              <a:t>aplikasi</a:t>
            </a:r>
            <a:r>
              <a:rPr lang="en-US" sz="1900" dirty="0"/>
              <a:t> yang </a:t>
            </a:r>
            <a:r>
              <a:rPr lang="en-US" sz="1900" dirty="0" err="1"/>
              <a:t>bersifat</a:t>
            </a:r>
            <a:r>
              <a:rPr lang="en-US" sz="1900" dirty="0"/>
              <a:t> free </a:t>
            </a:r>
            <a:r>
              <a:rPr lang="en-US" sz="1900" dirty="0" err="1"/>
              <a:t>sehingga</a:t>
            </a:r>
            <a:r>
              <a:rPr lang="en-US" sz="1900" dirty="0"/>
              <a:t> </a:t>
            </a:r>
            <a:r>
              <a:rPr lang="en-US" sz="1900" dirty="0" err="1"/>
              <a:t>dapat</a:t>
            </a:r>
            <a:r>
              <a:rPr lang="en-US" sz="1900" dirty="0"/>
              <a:t> </a:t>
            </a:r>
            <a:r>
              <a:rPr lang="en-US" sz="1900" dirty="0" err="1"/>
              <a:t>didownload</a:t>
            </a:r>
            <a:r>
              <a:rPr lang="en-US" sz="1900" dirty="0"/>
              <a:t> </a:t>
            </a:r>
            <a:r>
              <a:rPr lang="en-US" sz="1900" dirty="0" err="1"/>
              <a:t>secara</a:t>
            </a:r>
            <a:r>
              <a:rPr lang="en-US" sz="1900" dirty="0"/>
              <a:t> </a:t>
            </a:r>
            <a:r>
              <a:rPr lang="en-US" sz="1900" dirty="0" err="1"/>
              <a:t>cuma-cuma</a:t>
            </a:r>
            <a:r>
              <a:rPr lang="en-US" sz="1900" dirty="0"/>
              <a:t>. </a:t>
            </a:r>
          </a:p>
          <a:p>
            <a:r>
              <a:rPr lang="en-US" sz="1900" dirty="0" err="1"/>
              <a:t>Perintah</a:t>
            </a:r>
            <a:r>
              <a:rPr lang="en-US" sz="1900" dirty="0"/>
              <a:t> </a:t>
            </a:r>
            <a:r>
              <a:rPr lang="en-US" sz="1900" dirty="0" err="1"/>
              <a:t>untuk</a:t>
            </a:r>
            <a:r>
              <a:rPr lang="en-US" sz="1900" dirty="0"/>
              <a:t> </a:t>
            </a:r>
            <a:r>
              <a:rPr lang="en-US" sz="1900" dirty="0" err="1"/>
              <a:t>Instalasi</a:t>
            </a:r>
            <a:r>
              <a:rPr lang="en-US" sz="1900" dirty="0"/>
              <a:t> </a:t>
            </a:r>
            <a:r>
              <a:rPr lang="en-US" sz="1900" dirty="0" err="1"/>
              <a:t>vsftp</a:t>
            </a:r>
            <a:r>
              <a:rPr lang="en-US" sz="1900" dirty="0"/>
              <a:t> : # apt-get install </a:t>
            </a:r>
            <a:r>
              <a:rPr lang="en-US" sz="1900" dirty="0" err="1"/>
              <a:t>vsftpd</a:t>
            </a:r>
            <a:endParaRPr lang="en-US" sz="1900" dirty="0"/>
          </a:p>
          <a:p>
            <a:r>
              <a:rPr lang="en-US" sz="1900" dirty="0" err="1"/>
              <a:t>Langkah</a:t>
            </a:r>
            <a:r>
              <a:rPr lang="en-US" sz="1900" dirty="0"/>
              <a:t> </a:t>
            </a:r>
            <a:r>
              <a:rPr lang="en-US" sz="1900" dirty="0" err="1"/>
              <a:t>Berikutnya</a:t>
            </a:r>
            <a:r>
              <a:rPr lang="en-US" sz="1900" dirty="0"/>
              <a:t> </a:t>
            </a:r>
            <a:r>
              <a:rPr lang="en-US" sz="1900" dirty="0" err="1"/>
              <a:t>Perhatikan</a:t>
            </a:r>
            <a:r>
              <a:rPr lang="en-US" sz="1900" dirty="0"/>
              <a:t> </a:t>
            </a:r>
            <a:r>
              <a:rPr lang="en-US" sz="1900" dirty="0" err="1"/>
              <a:t>Modul</a:t>
            </a:r>
            <a:endParaRPr lang="en-US" sz="1900" dirty="0"/>
          </a:p>
        </p:txBody>
      </p:sp>
      <p:sp>
        <p:nvSpPr>
          <p:cNvPr id="7" name="Footer Placeholder 6">
            <a:extLst>
              <a:ext uri="{FF2B5EF4-FFF2-40B4-BE49-F238E27FC236}">
                <a16:creationId xmlns="" xmlns:a16="http://schemas.microsoft.com/office/drawing/2014/main" id="{8EEA06D9-E567-4A1B-9DEF-A6AAB32FE0B6}"/>
              </a:ext>
            </a:extLst>
          </p:cNvPr>
          <p:cNvSpPr>
            <a:spLocks noGrp="1"/>
          </p:cNvSpPr>
          <p:nvPr>
            <p:ph type="ftr" sz="quarter" idx="11"/>
          </p:nvPr>
        </p:nvSpPr>
        <p:spPr/>
        <p:txBody>
          <a:bodyPr/>
          <a:lstStyle/>
          <a:p>
            <a:endParaRPr lang="id-ID"/>
          </a:p>
        </p:txBody>
      </p:sp>
    </p:spTree>
    <p:extLst>
      <p:ext uri="{BB962C8B-B14F-4D97-AF65-F5344CB8AC3E}">
        <p14:creationId xmlns:p14="http://schemas.microsoft.com/office/powerpoint/2010/main" val="1633711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1</TotalTime>
  <Words>932</Words>
  <Application>Microsoft Office PowerPoint</Application>
  <PresentationFormat>Custom</PresentationFormat>
  <Paragraphs>86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Adjacency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PC-CLIENT</cp:lastModifiedBy>
  <cp:revision>3</cp:revision>
  <dcterms:created xsi:type="dcterms:W3CDTF">2020-07-06T10:42:56Z</dcterms:created>
  <dcterms:modified xsi:type="dcterms:W3CDTF">2020-10-01T00:56:38Z</dcterms:modified>
</cp:coreProperties>
</file>