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2" r:id="rId1"/>
  </p:sldMasterIdLst>
  <p:sldIdLst>
    <p:sldId id="257" r:id="rId2"/>
    <p:sldId id="277" r:id="rId3"/>
    <p:sldId id="278" r:id="rId4"/>
    <p:sldId id="276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6"/>
          <p:cNvSpPr>
            <a:spLocks noGrp="1"/>
          </p:cNvSpPr>
          <p:nvPr>
            <p:ph type="title" hasCustomPrompt="1"/>
          </p:nvPr>
        </p:nvSpPr>
        <p:spPr>
          <a:xfrm>
            <a:off x="2159562" y="1772816"/>
            <a:ext cx="7584844" cy="1368152"/>
          </a:xfrm>
        </p:spPr>
        <p:txBody>
          <a:bodyPr anchor="t">
            <a:noAutofit/>
          </a:bodyPr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702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10/22/2020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alfaperkasaengineering.com/genset.htm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1.bp.blogspot.com/-wYKt_Wvei8Q/UMvRQIqU_aI/AAAAAAAABBc/ro51Qgd1-wA/s1600/vpn.jpg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omarku.blogspot.com/2012/12/pengertian-vpn-manfaat-dan-cara-cerj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23592" y="1634024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/>
              <a:t>Administrasi</a:t>
            </a:r>
            <a:r>
              <a:rPr lang="en-US" sz="4000" b="1" dirty="0"/>
              <a:t> </a:t>
            </a:r>
            <a:r>
              <a:rPr lang="en-US" sz="4000" b="1" dirty="0" err="1"/>
              <a:t>Sistem</a:t>
            </a:r>
            <a:r>
              <a:rPr lang="en-US" sz="4000" b="1" dirty="0"/>
              <a:t> </a:t>
            </a:r>
            <a:r>
              <a:rPr lang="en-US" sz="4000" b="1" dirty="0" err="1"/>
              <a:t>Jaringan</a:t>
            </a:r>
            <a:endParaRPr lang="en-US" sz="4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9D6F48C-07C4-4B5B-9490-D24227BF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7391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 monitoring genset 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1624" y="1668870"/>
            <a:ext cx="6696744" cy="42804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757795" y="1037928"/>
            <a:ext cx="5345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Monitoring dan Kontrol Sistem Jarak Jauh</a:t>
            </a:r>
          </a:p>
        </p:txBody>
      </p:sp>
      <p:sp>
        <p:nvSpPr>
          <p:cNvPr id="6" name="Rectangle 5"/>
          <p:cNvSpPr/>
          <p:nvPr/>
        </p:nvSpPr>
        <p:spPr>
          <a:xfrm>
            <a:off x="3287688" y="332657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O.</a:t>
            </a:r>
            <a:r>
              <a:rPr lang="id-ID" sz="3200" b="1" dirty="0"/>
              <a:t> </a:t>
            </a:r>
            <a:r>
              <a:rPr lang="en-US" sz="3200" b="1" dirty="0" err="1"/>
              <a:t>Sistem</a:t>
            </a:r>
            <a:r>
              <a:rPr lang="en-US" sz="3200" b="1" dirty="0"/>
              <a:t> </a:t>
            </a:r>
            <a:r>
              <a:rPr lang="en-US" sz="3200" b="1" dirty="0" err="1"/>
              <a:t>Kontrol</a:t>
            </a:r>
            <a:r>
              <a:rPr lang="en-US" sz="3200" b="1" dirty="0"/>
              <a:t> </a:t>
            </a:r>
            <a:r>
              <a:rPr lang="en-US" sz="3200" b="1" dirty="0" err="1"/>
              <a:t>dan</a:t>
            </a:r>
            <a:r>
              <a:rPr lang="en-US" sz="3200" b="1" dirty="0"/>
              <a:t> Monitoring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1D335A7-F5F3-4B50-AE41-918C6A46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9524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9576" y="1268760"/>
            <a:ext cx="8064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/>
              <a:t>Keamanan jaringan adalah suatu cara atau suatu system yang digunakan untuk memberikan proteksi atau perlindungan pada suatu jaringan agar terhindar dari berbagai ancaman luar yang mampu merusak jaringan.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3552" y="3819923"/>
            <a:ext cx="23762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/>
              <a:t>Elemen pembentukan keamanan jaringan</a:t>
            </a:r>
            <a:endParaRPr lang="id-ID" sz="2400" dirty="0"/>
          </a:p>
        </p:txBody>
      </p:sp>
      <p:sp>
        <p:nvSpPr>
          <p:cNvPr id="6" name="Pentagon 5"/>
          <p:cNvSpPr/>
          <p:nvPr/>
        </p:nvSpPr>
        <p:spPr>
          <a:xfrm>
            <a:off x="5601530" y="3929825"/>
            <a:ext cx="4752528" cy="611197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dirty="0"/>
              <a:t>Tembok pengamanan (baik secara fisik maupun maya), </a:t>
            </a:r>
          </a:p>
        </p:txBody>
      </p:sp>
      <p:sp>
        <p:nvSpPr>
          <p:cNvPr id="7" name="Pentagon 6"/>
          <p:cNvSpPr/>
          <p:nvPr/>
        </p:nvSpPr>
        <p:spPr>
          <a:xfrm>
            <a:off x="5601530" y="4725145"/>
            <a:ext cx="4752528" cy="611197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dirty="0"/>
              <a:t>Rencana pengamanan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8110" y="328301"/>
            <a:ext cx="52479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P.</a:t>
            </a:r>
            <a:r>
              <a:rPr lang="id-ID" sz="3200" b="1" dirty="0"/>
              <a:t> </a:t>
            </a:r>
            <a:r>
              <a:rPr lang="en-US" sz="3200" b="1" dirty="0" err="1"/>
              <a:t>Sistem</a:t>
            </a:r>
            <a:r>
              <a:rPr lang="en-US" sz="3200" b="1" dirty="0"/>
              <a:t> </a:t>
            </a:r>
            <a:r>
              <a:rPr lang="en-US" sz="3200" b="1" dirty="0" err="1"/>
              <a:t>Keamanan</a:t>
            </a:r>
            <a:r>
              <a:rPr lang="en-US" sz="3200" b="1" dirty="0"/>
              <a:t> </a:t>
            </a:r>
            <a:r>
              <a:rPr lang="en-US" sz="3200" b="1" dirty="0" err="1"/>
              <a:t>Jaringan</a:t>
            </a:r>
            <a:endParaRPr lang="en-US" sz="3200" b="1" dirty="0"/>
          </a:p>
        </p:txBody>
      </p:sp>
      <p:sp>
        <p:nvSpPr>
          <p:cNvPr id="9" name="Right Arrow 8"/>
          <p:cNvSpPr/>
          <p:nvPr/>
        </p:nvSpPr>
        <p:spPr>
          <a:xfrm>
            <a:off x="4295800" y="4404680"/>
            <a:ext cx="864096" cy="626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3539A87-3354-48E7-8447-4B2E94E1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943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90946" y="431086"/>
            <a:ext cx="3745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J.</a:t>
            </a:r>
            <a:r>
              <a:rPr lang="id-ID" sz="2800" b="1" dirty="0"/>
              <a:t> </a:t>
            </a:r>
            <a:r>
              <a:rPr lang="en-US" sz="2800" b="1" dirty="0"/>
              <a:t>Control Panel Hosting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5560" y="1180688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/>
              <a:t>Kontrol panel hosting menyediakan solusi elegan sebagai host dari beberapa situs website yang berjalan pada Share hosting, VPS (Virtual Private Server) dan Dedicated Server. </a:t>
            </a:r>
            <a:endParaRPr lang="en-US" sz="2400" dirty="0"/>
          </a:p>
          <a:p>
            <a:endParaRPr lang="en-US" sz="2400" dirty="0"/>
          </a:p>
          <a:p>
            <a:r>
              <a:rPr lang="id-ID" sz="2400" dirty="0"/>
              <a:t>Kontrol panel hosting semacam ini menawarkan kemudahan untuk mengelola perangkat lunak berbasis web untuk menyederhanakan proses penanganan server, tanpa perlu memiliki pengetahuan akan server administration.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806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>
          <a:xfrm>
            <a:off x="1503172" y="548680"/>
            <a:ext cx="5960980" cy="448578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/>
              <a:t>Beberapa kontrol panel alternatif yang bersifat open source yang tersedia untuk di download secara gratis dengan fitur hampir sama dengan yang berbayar, yaitu sebagai berikut:</a:t>
            </a:r>
          </a:p>
        </p:txBody>
      </p:sp>
      <p:sp>
        <p:nvSpPr>
          <p:cNvPr id="4" name="Flowchart: Document 3"/>
          <p:cNvSpPr/>
          <p:nvPr/>
        </p:nvSpPr>
        <p:spPr>
          <a:xfrm>
            <a:off x="6407490" y="1556792"/>
            <a:ext cx="3888432" cy="4197752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id-ID" sz="2400" dirty="0"/>
          </a:p>
          <a:p>
            <a:pPr marL="342900" indent="-342900">
              <a:buAutoNum type="arabicPeriod"/>
            </a:pPr>
            <a:r>
              <a:rPr lang="id-ID" sz="2400" dirty="0"/>
              <a:t>Cpanel</a:t>
            </a:r>
          </a:p>
          <a:p>
            <a:pPr marL="342900" indent="-342900">
              <a:buAutoNum type="arabicPeriod"/>
            </a:pPr>
            <a:r>
              <a:rPr lang="id-ID" sz="2400" dirty="0"/>
              <a:t>Plesk</a:t>
            </a:r>
          </a:p>
          <a:p>
            <a:pPr marL="342900" indent="-342900">
              <a:buAutoNum type="arabicPeriod"/>
            </a:pPr>
            <a:r>
              <a:rPr lang="id-ID" sz="2400" dirty="0"/>
              <a:t>ISPConfig</a:t>
            </a:r>
          </a:p>
          <a:p>
            <a:pPr marL="342900" indent="-342900">
              <a:buAutoNum type="arabicPeriod"/>
            </a:pPr>
            <a:r>
              <a:rPr lang="id-ID" sz="2400" dirty="0"/>
              <a:t>Kloxo</a:t>
            </a:r>
          </a:p>
          <a:p>
            <a:pPr marL="342900" indent="-342900">
              <a:buAutoNum type="arabicPeriod"/>
            </a:pPr>
            <a:r>
              <a:rPr lang="id-ID" sz="2400" dirty="0"/>
              <a:t>Zpanel</a:t>
            </a:r>
          </a:p>
          <a:p>
            <a:pPr marL="342900" indent="-342900">
              <a:buAutoNum type="arabicPeriod"/>
            </a:pPr>
            <a:r>
              <a:rPr lang="id-ID" sz="2400" dirty="0"/>
              <a:t>Webmin</a:t>
            </a:r>
          </a:p>
          <a:p>
            <a:pPr marL="342900" indent="-342900">
              <a:buAutoNum type="arabicPeriod"/>
            </a:pPr>
            <a:r>
              <a:rPr lang="id-ID" sz="2400" dirty="0"/>
              <a:t>EHCP</a:t>
            </a:r>
          </a:p>
          <a:p>
            <a:pPr marL="342900" indent="-342900">
              <a:buAutoNum type="arabicPeriod"/>
            </a:pPr>
            <a:r>
              <a:rPr lang="id-ID" sz="2400" dirty="0"/>
              <a:t>DTC</a:t>
            </a:r>
          </a:p>
          <a:p>
            <a:pPr marL="342900" indent="-342900">
              <a:buAutoNum type="arabicPeriod"/>
            </a:pPr>
            <a:r>
              <a:rPr lang="id-ID" sz="2400" dirty="0"/>
              <a:t>Interworx</a:t>
            </a:r>
          </a:p>
          <a:p>
            <a:pPr marL="342900" indent="-342900">
              <a:buAutoNum type="arabicPeriod"/>
            </a:pPr>
            <a:r>
              <a:rPr lang="id-ID" sz="2400" dirty="0"/>
              <a:t>Ajenti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3CE5C7-E1ED-46A4-A5A0-B7DA058D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223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27548" y="1196752"/>
            <a:ext cx="80648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/>
              <a:t>Hosting adalah tempat atau jasa internet untuk membuat halaman website yang telah anda buat menjadi online dan bisa diakses oleh orang lain. </a:t>
            </a:r>
            <a:endParaRPr lang="en-US" sz="2400" dirty="0"/>
          </a:p>
          <a:p>
            <a:endParaRPr lang="en-US" sz="2400" dirty="0"/>
          </a:p>
          <a:p>
            <a:r>
              <a:rPr lang="id-ID" sz="2400" dirty="0"/>
              <a:t>Sedangkan Hosting Itu Sendiri Adalah : jasa layanan internet yang menyediakan sumber daya server-server untuk disewakan sehingga memungkinkan organisasi atau individu menempatkan informasi di internet berupa HTTP, FTP, EMAIL atau DNS.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7580" y="260649"/>
            <a:ext cx="4215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K.</a:t>
            </a:r>
            <a:r>
              <a:rPr lang="id-ID" sz="3200" b="1" dirty="0"/>
              <a:t> </a:t>
            </a:r>
            <a:r>
              <a:rPr lang="en-US" sz="3200" b="1" dirty="0"/>
              <a:t>Share Hosting Server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E066FAB-4810-403D-B405-73F471A9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045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ultidocument 2"/>
          <p:cNvSpPr/>
          <p:nvPr/>
        </p:nvSpPr>
        <p:spPr>
          <a:xfrm>
            <a:off x="1881346" y="1611865"/>
            <a:ext cx="3240359" cy="941328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dirty="0"/>
              <a:t>shared hosting, </a:t>
            </a:r>
          </a:p>
        </p:txBody>
      </p:sp>
      <p:sp>
        <p:nvSpPr>
          <p:cNvPr id="4" name="Flowchart: Multidocument 3"/>
          <p:cNvSpPr/>
          <p:nvPr/>
        </p:nvSpPr>
        <p:spPr>
          <a:xfrm>
            <a:off x="7148755" y="1490608"/>
            <a:ext cx="3222879" cy="948878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dirty="0"/>
              <a:t>VPS atau Virtual Dedicated Server,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1855837" y="3421239"/>
            <a:ext cx="3222879" cy="948878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dirty="0"/>
              <a:t>dedicated server,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7180803" y="3421239"/>
            <a:ext cx="3222879" cy="948878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dirty="0"/>
              <a:t>colocation server.</a:t>
            </a:r>
          </a:p>
        </p:txBody>
      </p:sp>
      <p:sp>
        <p:nvSpPr>
          <p:cNvPr id="7" name="Cloud 6"/>
          <p:cNvSpPr/>
          <p:nvPr/>
        </p:nvSpPr>
        <p:spPr>
          <a:xfrm>
            <a:off x="4223792" y="1340769"/>
            <a:ext cx="3312368" cy="302934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chemeClr val="tx1"/>
                </a:solidFill>
              </a:rPr>
              <a:t>Ada beberapa jenis layanan hosting yaitu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AB28A32-2CCE-4224-9893-41B1AD1A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139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1584" y="1484784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</a:t>
            </a:r>
            <a:r>
              <a:rPr lang="id-ID" sz="2400" dirty="0"/>
              <a:t>PS (</a:t>
            </a:r>
            <a:r>
              <a:rPr lang="id-ID" sz="2400" i="1" dirty="0"/>
              <a:t>Virtual Private Server</a:t>
            </a:r>
            <a:r>
              <a:rPr lang="id-ID" sz="2400" dirty="0"/>
              <a:t>) secara sederhana dapat diartikan komputer server yang berada di dunia maya. Artinya tidak nyata (</a:t>
            </a:r>
            <a:r>
              <a:rPr lang="id-ID" sz="2400" i="1" dirty="0"/>
              <a:t>virtual</a:t>
            </a:r>
            <a:r>
              <a:rPr lang="id-ID" sz="2400" dirty="0"/>
              <a:t>) namun kita dapat memiliki dengan cara menyewa.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id-ID" sz="2400" dirty="0"/>
              <a:t>Hampir sama dengan komputer di dunia nyata, VPS memiliki harddisk, memory, prosesor sampai dengan operasi sistem (OS).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9736" y="373802"/>
            <a:ext cx="4042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L.</a:t>
            </a:r>
            <a:r>
              <a:rPr lang="id-ID" sz="3200" b="1" dirty="0"/>
              <a:t> </a:t>
            </a:r>
            <a:r>
              <a:rPr lang="en-US" sz="3200" b="1" dirty="0" err="1"/>
              <a:t>Vitual</a:t>
            </a:r>
            <a:r>
              <a:rPr lang="en-US" sz="3200" b="1" dirty="0"/>
              <a:t> Private Server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8ABF077-CBA3-4446-A2E2-14E943CD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382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310724" y="3497203"/>
            <a:ext cx="3558053" cy="2522476"/>
            <a:chOff x="2535203" y="3234944"/>
            <a:chExt cx="3558053" cy="2522476"/>
          </a:xfrm>
          <a:scene3d>
            <a:camera prst="orthographicFront"/>
            <a:lightRig rig="flat" dir="t"/>
          </a:scene3d>
        </p:grpSpPr>
        <p:sp>
          <p:nvSpPr>
            <p:cNvPr id="36" name="Oval 35"/>
            <p:cNvSpPr/>
            <p:nvPr/>
          </p:nvSpPr>
          <p:spPr>
            <a:xfrm>
              <a:off x="2535203" y="3234944"/>
              <a:ext cx="3558053" cy="2522476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Oval 4"/>
            <p:cNvSpPr/>
            <p:nvPr/>
          </p:nvSpPr>
          <p:spPr>
            <a:xfrm>
              <a:off x="3056268" y="3604352"/>
              <a:ext cx="2515923" cy="17836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400" b="1" dirty="0"/>
                <a:t>VPS memiliki banyak sekali fungsi dan kegunaan, diataranya adalah</a:t>
              </a:r>
              <a:r>
                <a:rPr lang="id-ID" sz="3200" b="1" dirty="0"/>
                <a:t>:</a:t>
              </a:r>
            </a:p>
          </p:txBody>
        </p:sp>
      </p:grpSp>
      <p:sp>
        <p:nvSpPr>
          <p:cNvPr id="4" name="Left Arrow 3"/>
          <p:cNvSpPr/>
          <p:nvPr/>
        </p:nvSpPr>
        <p:spPr>
          <a:xfrm rot="10800000">
            <a:off x="2442581" y="4485720"/>
            <a:ext cx="1765394" cy="545443"/>
          </a:xfrm>
          <a:prstGeom prst="leftArrow">
            <a:avLst>
              <a:gd name="adj1" fmla="val 60000"/>
              <a:gd name="adj2" fmla="val 50000"/>
            </a:avLst>
          </a:prstGeom>
          <a:scene3d>
            <a:camera prst="orthographicFront"/>
            <a:lightRig rig="flat" dir="t"/>
          </a:scene3d>
          <a:sp3d z="-190500" prstMaterial="plastic">
            <a:bevelT w="50800" h="50800"/>
            <a:bevelB w="25400" h="2540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" name="Group 4"/>
          <p:cNvGrpSpPr/>
          <p:nvPr/>
        </p:nvGrpSpPr>
        <p:grpSpPr>
          <a:xfrm>
            <a:off x="1603725" y="4366717"/>
            <a:ext cx="1677715" cy="783448"/>
            <a:chOff x="-171796" y="4104458"/>
            <a:chExt cx="1677715" cy="783448"/>
          </a:xfrm>
          <a:scene3d>
            <a:camera prst="orthographicFront"/>
            <a:lightRig rig="flat" dir="t"/>
          </a:scene3d>
        </p:grpSpPr>
        <p:sp>
          <p:nvSpPr>
            <p:cNvPr id="34" name="Rounded Rectangle 33"/>
            <p:cNvSpPr/>
            <p:nvPr/>
          </p:nvSpPr>
          <p:spPr>
            <a:xfrm>
              <a:off x="-171796" y="4104458"/>
              <a:ext cx="1677715" cy="783448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7"/>
            <p:cNvSpPr/>
            <p:nvPr/>
          </p:nvSpPr>
          <p:spPr>
            <a:xfrm>
              <a:off x="-148850" y="4127404"/>
              <a:ext cx="1631823" cy="73755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000" b="1" dirty="0"/>
                <a:t>Web Hosting</a:t>
              </a:r>
              <a:r>
                <a:rPr lang="id-ID" sz="2000" dirty="0"/>
                <a:t> </a:t>
              </a:r>
            </a:p>
          </p:txBody>
        </p:sp>
      </p:grpSp>
      <p:sp>
        <p:nvSpPr>
          <p:cNvPr id="6" name="Left Arrow 5"/>
          <p:cNvSpPr/>
          <p:nvPr/>
        </p:nvSpPr>
        <p:spPr>
          <a:xfrm rot="11760440">
            <a:off x="2570365" y="3734878"/>
            <a:ext cx="1804302" cy="545443"/>
          </a:xfrm>
          <a:prstGeom prst="leftArrow">
            <a:avLst>
              <a:gd name="adj1" fmla="val 60000"/>
              <a:gd name="adj2" fmla="val 50000"/>
            </a:avLst>
          </a:prstGeom>
          <a:scene3d>
            <a:camera prst="orthographicFront"/>
            <a:lightRig rig="flat" dir="t"/>
          </a:scene3d>
          <a:sp3d z="-190500" prstMaterial="plastic">
            <a:bevelT w="50800" h="50800"/>
            <a:bevelB w="25400" h="2540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/>
          <p:cNvGrpSpPr/>
          <p:nvPr/>
        </p:nvGrpSpPr>
        <p:grpSpPr>
          <a:xfrm>
            <a:off x="1919532" y="3358604"/>
            <a:ext cx="1371624" cy="800435"/>
            <a:chOff x="144012" y="3096344"/>
            <a:chExt cx="1371624" cy="800435"/>
          </a:xfrm>
          <a:scene3d>
            <a:camera prst="orthographicFront"/>
            <a:lightRig rig="flat" dir="t"/>
          </a:scene3d>
        </p:grpSpPr>
        <p:sp>
          <p:nvSpPr>
            <p:cNvPr id="32" name="Rounded Rectangle 31"/>
            <p:cNvSpPr/>
            <p:nvPr/>
          </p:nvSpPr>
          <p:spPr>
            <a:xfrm>
              <a:off x="144012" y="3096344"/>
              <a:ext cx="1371624" cy="800435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ounded Rectangle 10"/>
            <p:cNvSpPr/>
            <p:nvPr/>
          </p:nvSpPr>
          <p:spPr>
            <a:xfrm>
              <a:off x="167456" y="3119788"/>
              <a:ext cx="1324736" cy="7535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000" b="1" dirty="0"/>
                <a:t>Backup Server</a:t>
              </a:r>
              <a:r>
                <a:rPr lang="id-ID" sz="2000" dirty="0"/>
                <a:t> </a:t>
              </a:r>
            </a:p>
          </p:txBody>
        </p:sp>
      </p:grpSp>
      <p:sp>
        <p:nvSpPr>
          <p:cNvPr id="8" name="Left Arrow 7"/>
          <p:cNvSpPr/>
          <p:nvPr/>
        </p:nvSpPr>
        <p:spPr>
          <a:xfrm rot="12885972">
            <a:off x="2839399" y="2946130"/>
            <a:ext cx="2064762" cy="545443"/>
          </a:xfrm>
          <a:prstGeom prst="leftArrow">
            <a:avLst>
              <a:gd name="adj1" fmla="val 60000"/>
              <a:gd name="adj2" fmla="val 50000"/>
            </a:avLst>
          </a:prstGeom>
          <a:scene3d>
            <a:camera prst="orthographicFront"/>
            <a:lightRig rig="flat" dir="t"/>
          </a:scene3d>
          <a:sp3d z="-190500" prstMaterial="plastic">
            <a:bevelT w="50800" h="50800"/>
            <a:bevelB w="25400" h="2540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/>
          <p:cNvGrpSpPr/>
          <p:nvPr/>
        </p:nvGrpSpPr>
        <p:grpSpPr>
          <a:xfrm>
            <a:off x="2207578" y="2206485"/>
            <a:ext cx="1632233" cy="847346"/>
            <a:chOff x="432057" y="1944226"/>
            <a:chExt cx="1632233" cy="847346"/>
          </a:xfrm>
          <a:scene3d>
            <a:camera prst="orthographicFront"/>
            <a:lightRig rig="flat" dir="t"/>
          </a:scene3d>
        </p:grpSpPr>
        <p:sp>
          <p:nvSpPr>
            <p:cNvPr id="30" name="Rounded Rectangle 29"/>
            <p:cNvSpPr/>
            <p:nvPr/>
          </p:nvSpPr>
          <p:spPr>
            <a:xfrm>
              <a:off x="432057" y="1944226"/>
              <a:ext cx="1632233" cy="847346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13"/>
            <p:cNvSpPr/>
            <p:nvPr/>
          </p:nvSpPr>
          <p:spPr>
            <a:xfrm>
              <a:off x="456875" y="1969044"/>
              <a:ext cx="1582597" cy="79771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000" b="1" dirty="0"/>
                <a:t>Sebagai file server</a:t>
              </a:r>
              <a:r>
                <a:rPr lang="id-ID" sz="2000" dirty="0"/>
                <a:t> </a:t>
              </a:r>
            </a:p>
          </p:txBody>
        </p:sp>
      </p:grpSp>
      <p:sp>
        <p:nvSpPr>
          <p:cNvPr id="10" name="Left Arrow 9"/>
          <p:cNvSpPr/>
          <p:nvPr/>
        </p:nvSpPr>
        <p:spPr>
          <a:xfrm rot="14221037">
            <a:off x="3342104" y="2172623"/>
            <a:ext cx="2492991" cy="545443"/>
          </a:xfrm>
          <a:prstGeom prst="leftArrow">
            <a:avLst>
              <a:gd name="adj1" fmla="val 60000"/>
              <a:gd name="adj2" fmla="val 50000"/>
            </a:avLst>
          </a:prstGeom>
          <a:scene3d>
            <a:camera prst="orthographicFront"/>
            <a:lightRig rig="flat" dir="t"/>
          </a:scene3d>
          <a:sp3d z="-190500" prstMaterial="plastic">
            <a:bevelT w="50800" h="50800"/>
            <a:bevelB w="25400" h="2540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oup 10"/>
          <p:cNvGrpSpPr/>
          <p:nvPr/>
        </p:nvGrpSpPr>
        <p:grpSpPr>
          <a:xfrm>
            <a:off x="2927646" y="838321"/>
            <a:ext cx="1964757" cy="1122839"/>
            <a:chOff x="1152125" y="576061"/>
            <a:chExt cx="1964757" cy="1122839"/>
          </a:xfrm>
          <a:scene3d>
            <a:camera prst="orthographicFront"/>
            <a:lightRig rig="flat" dir="t"/>
          </a:scene3d>
        </p:grpSpPr>
        <p:sp>
          <p:nvSpPr>
            <p:cNvPr id="28" name="Rounded Rectangle 27"/>
            <p:cNvSpPr/>
            <p:nvPr/>
          </p:nvSpPr>
          <p:spPr>
            <a:xfrm>
              <a:off x="1152125" y="576061"/>
              <a:ext cx="1964757" cy="1122839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16"/>
            <p:cNvSpPr/>
            <p:nvPr/>
          </p:nvSpPr>
          <p:spPr>
            <a:xfrm>
              <a:off x="1185012" y="608948"/>
              <a:ext cx="1898983" cy="105706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000" b="1" dirty="0"/>
                <a:t>Sebagai server remote desktop</a:t>
              </a:r>
              <a:endParaRPr lang="id-ID" sz="2000" dirty="0"/>
            </a:p>
          </p:txBody>
        </p:sp>
      </p:grpSp>
      <p:sp>
        <p:nvSpPr>
          <p:cNvPr id="12" name="Left Arrow 11"/>
          <p:cNvSpPr/>
          <p:nvPr/>
        </p:nvSpPr>
        <p:spPr>
          <a:xfrm rot="17189035">
            <a:off x="5701458" y="2070641"/>
            <a:ext cx="2205869" cy="545443"/>
          </a:xfrm>
          <a:prstGeom prst="leftArrow">
            <a:avLst>
              <a:gd name="adj1" fmla="val 60000"/>
              <a:gd name="adj2" fmla="val 50000"/>
            </a:avLst>
          </a:prstGeom>
          <a:scene3d>
            <a:camera prst="orthographicFront"/>
            <a:lightRig rig="flat" dir="t"/>
          </a:scene3d>
          <a:sp3d z="-190500" prstMaterial="plastic">
            <a:bevelT w="50800" h="50800"/>
            <a:bevelB w="25400" h="2540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 12"/>
          <p:cNvGrpSpPr/>
          <p:nvPr/>
        </p:nvGrpSpPr>
        <p:grpSpPr>
          <a:xfrm>
            <a:off x="6168010" y="910314"/>
            <a:ext cx="1898670" cy="750888"/>
            <a:chOff x="4392490" y="648055"/>
            <a:chExt cx="1898670" cy="750888"/>
          </a:xfrm>
          <a:scene3d>
            <a:camera prst="orthographicFront"/>
            <a:lightRig rig="flat" dir="t"/>
          </a:scene3d>
        </p:grpSpPr>
        <p:sp>
          <p:nvSpPr>
            <p:cNvPr id="26" name="Rounded Rectangle 25"/>
            <p:cNvSpPr/>
            <p:nvPr/>
          </p:nvSpPr>
          <p:spPr>
            <a:xfrm>
              <a:off x="4392490" y="648055"/>
              <a:ext cx="1898670" cy="750888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19"/>
            <p:cNvSpPr/>
            <p:nvPr/>
          </p:nvSpPr>
          <p:spPr>
            <a:xfrm>
              <a:off x="4414483" y="670048"/>
              <a:ext cx="1854684" cy="7069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000" b="1" dirty="0"/>
                <a:t>Sebagai host server</a:t>
              </a:r>
              <a:r>
                <a:rPr lang="id-ID" sz="2000" dirty="0"/>
                <a:t> </a:t>
              </a:r>
            </a:p>
          </p:txBody>
        </p:sp>
      </p:grpSp>
      <p:sp>
        <p:nvSpPr>
          <p:cNvPr id="14" name="Left Arrow 13"/>
          <p:cNvSpPr/>
          <p:nvPr/>
        </p:nvSpPr>
        <p:spPr>
          <a:xfrm rot="19103250">
            <a:off x="7025131" y="2717833"/>
            <a:ext cx="2109926" cy="545443"/>
          </a:xfrm>
          <a:prstGeom prst="leftArrow">
            <a:avLst>
              <a:gd name="adj1" fmla="val 60000"/>
              <a:gd name="adj2" fmla="val 50000"/>
            </a:avLst>
          </a:prstGeom>
          <a:scene3d>
            <a:camera prst="orthographicFront"/>
            <a:lightRig rig="flat" dir="t"/>
          </a:scene3d>
          <a:sp3d z="-190500" prstMaterial="plastic">
            <a:bevelT w="50800" h="50800"/>
            <a:bevelB w="25400" h="2540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oup 14"/>
          <p:cNvGrpSpPr/>
          <p:nvPr/>
        </p:nvGrpSpPr>
        <p:grpSpPr>
          <a:xfrm>
            <a:off x="7968211" y="1846443"/>
            <a:ext cx="1801261" cy="887043"/>
            <a:chOff x="6192690" y="1584183"/>
            <a:chExt cx="1801261" cy="887043"/>
          </a:xfrm>
          <a:scene3d>
            <a:camera prst="orthographicFront"/>
            <a:lightRig rig="flat" dir="t"/>
          </a:scene3d>
        </p:grpSpPr>
        <p:sp>
          <p:nvSpPr>
            <p:cNvPr id="24" name="Rounded Rectangle 23"/>
            <p:cNvSpPr/>
            <p:nvPr/>
          </p:nvSpPr>
          <p:spPr>
            <a:xfrm>
              <a:off x="6192690" y="1584183"/>
              <a:ext cx="1801261" cy="88704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22"/>
            <p:cNvSpPr/>
            <p:nvPr/>
          </p:nvSpPr>
          <p:spPr>
            <a:xfrm>
              <a:off x="6218671" y="1610164"/>
              <a:ext cx="1749299" cy="83508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000" b="1" dirty="0"/>
                <a:t>Application Hosting</a:t>
              </a:r>
              <a:r>
                <a:rPr lang="id-ID" sz="2000" dirty="0"/>
                <a:t> </a:t>
              </a:r>
            </a:p>
          </p:txBody>
        </p:sp>
      </p:grpSp>
      <p:sp>
        <p:nvSpPr>
          <p:cNvPr id="16" name="Left Arrow 15"/>
          <p:cNvSpPr/>
          <p:nvPr/>
        </p:nvSpPr>
        <p:spPr>
          <a:xfrm rot="20326360">
            <a:off x="7686475" y="3516569"/>
            <a:ext cx="1796728" cy="545443"/>
          </a:xfrm>
          <a:prstGeom prst="leftArrow">
            <a:avLst>
              <a:gd name="adj1" fmla="val 60000"/>
              <a:gd name="adj2" fmla="val 50000"/>
            </a:avLst>
          </a:prstGeom>
          <a:scene3d>
            <a:camera prst="orthographicFront"/>
            <a:lightRig rig="flat" dir="t"/>
          </a:scene3d>
          <a:sp3d z="-190500" prstMaterial="plastic">
            <a:bevelT w="50800" h="50800"/>
            <a:bevelB w="25400" h="2540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8544275" y="2998560"/>
            <a:ext cx="1755953" cy="930921"/>
            <a:chOff x="6768754" y="2736300"/>
            <a:chExt cx="1755953" cy="930921"/>
          </a:xfrm>
          <a:scene3d>
            <a:camera prst="orthographicFront"/>
            <a:lightRig rig="flat" dir="t"/>
          </a:scene3d>
        </p:grpSpPr>
        <p:sp>
          <p:nvSpPr>
            <p:cNvPr id="22" name="Rounded Rectangle 21"/>
            <p:cNvSpPr/>
            <p:nvPr/>
          </p:nvSpPr>
          <p:spPr>
            <a:xfrm>
              <a:off x="6768754" y="2736300"/>
              <a:ext cx="1755953" cy="930921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25"/>
            <p:cNvSpPr/>
            <p:nvPr/>
          </p:nvSpPr>
          <p:spPr>
            <a:xfrm>
              <a:off x="6796020" y="2763566"/>
              <a:ext cx="1701421" cy="87638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000" b="1" dirty="0"/>
                <a:t>Development/Test Environments</a:t>
              </a:r>
              <a:r>
                <a:rPr lang="id-ID" sz="2000" dirty="0"/>
                <a:t> </a:t>
              </a:r>
            </a:p>
          </p:txBody>
        </p:sp>
      </p:grpSp>
      <p:sp>
        <p:nvSpPr>
          <p:cNvPr id="18" name="Left Arrow 17"/>
          <p:cNvSpPr/>
          <p:nvPr/>
        </p:nvSpPr>
        <p:spPr>
          <a:xfrm>
            <a:off x="7971525" y="4485720"/>
            <a:ext cx="1765394" cy="545443"/>
          </a:xfrm>
          <a:prstGeom prst="leftArrow">
            <a:avLst>
              <a:gd name="adj1" fmla="val 60000"/>
              <a:gd name="adj2" fmla="val 50000"/>
            </a:avLst>
          </a:prstGeom>
          <a:scene3d>
            <a:camera prst="orthographicFront"/>
            <a:lightRig rig="flat" dir="t"/>
          </a:scene3d>
          <a:sp3d z="-190500" prstMaterial="plastic">
            <a:bevelT w="50800" h="50800"/>
            <a:bevelB w="25400" h="2540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8885562" y="4294706"/>
            <a:ext cx="1702714" cy="927470"/>
            <a:chOff x="7110042" y="4032447"/>
            <a:chExt cx="1702714" cy="927470"/>
          </a:xfrm>
          <a:scene3d>
            <a:camera prst="orthographicFront"/>
            <a:lightRig rig="flat" dir="t"/>
          </a:scene3d>
        </p:grpSpPr>
        <p:sp>
          <p:nvSpPr>
            <p:cNvPr id="20" name="Rounded Rectangle 19"/>
            <p:cNvSpPr/>
            <p:nvPr/>
          </p:nvSpPr>
          <p:spPr>
            <a:xfrm>
              <a:off x="7110042" y="4032447"/>
              <a:ext cx="1702714" cy="927470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28"/>
            <p:cNvSpPr/>
            <p:nvPr/>
          </p:nvSpPr>
          <p:spPr>
            <a:xfrm>
              <a:off x="7137207" y="4059612"/>
              <a:ext cx="1648384" cy="8731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000" b="1" dirty="0"/>
                <a:t>Educational Outpost</a:t>
              </a:r>
              <a:r>
                <a:rPr lang="id-ID" sz="2000" dirty="0"/>
                <a:t> </a:t>
              </a:r>
            </a:p>
          </p:txBody>
        </p:sp>
      </p:grpSp>
      <p:sp>
        <p:nvSpPr>
          <p:cNvPr id="38" name="Footer Placeholder 37">
            <a:extLst>
              <a:ext uri="{FF2B5EF4-FFF2-40B4-BE49-F238E27FC236}">
                <a16:creationId xmlns="" xmlns:a16="http://schemas.microsoft.com/office/drawing/2014/main" id="{4A265A5C-9365-43C6-8ECB-29000D2B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844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8616" y="1196753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/>
              <a:t>Dedicated server adalah penyewaan satu server secara utuh tanpa dibagi dengan user yang lain, sehingga hanya Anda sendiri yang menempati dan menggunakan dedicated server tersebut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616" y="2924945"/>
            <a:ext cx="8069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/>
              <a:t>Sementara Virtual Server Adalah layanan yang mirip dengan Dedicated Server, Namun tidak memiliki fisik server, karena di bangun menggunakan teknologi virtual dari dedicated server.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8616" y="4437113"/>
            <a:ext cx="7709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dirty="0"/>
              <a:t>Dedicated Server akan menjadi satu-satunya pilihan ketika bisnis / usaha atau situs anda berkembang dengan baik. </a:t>
            </a:r>
            <a:endParaRPr lang="id-ID" sz="2400" dirty="0"/>
          </a:p>
        </p:txBody>
      </p:sp>
      <p:sp>
        <p:nvSpPr>
          <p:cNvPr id="7" name="Rectangle 6"/>
          <p:cNvSpPr/>
          <p:nvPr/>
        </p:nvSpPr>
        <p:spPr>
          <a:xfrm>
            <a:off x="3347746" y="332656"/>
            <a:ext cx="5131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M.</a:t>
            </a:r>
            <a:r>
              <a:rPr lang="id-ID" sz="3200" b="1" dirty="0"/>
              <a:t> </a:t>
            </a:r>
            <a:r>
              <a:rPr lang="en-US" sz="3200" b="1" dirty="0"/>
              <a:t>Dedicated Hosting Server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D8AFCAA-0053-4277-A80A-5CC7E700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800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1.bp.blogspot.com/-wYKt_Wvei8Q/UMvRQIqU_aI/AAAAAAAABBc/ro51Qgd1-wA/s320/vpn.jp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5680" y="2204865"/>
            <a:ext cx="5973840" cy="37206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095620" y="1124745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/>
              <a:t>VPN merupakan singkatan dari </a:t>
            </a:r>
            <a:r>
              <a:rPr lang="id-ID" sz="2400" i="1" u="sng" dirty="0">
                <a:hlinkClick r:id="rId4"/>
              </a:rPr>
              <a:t>Virtual Private Network</a:t>
            </a:r>
            <a:r>
              <a:rPr lang="id-ID" sz="2400" dirty="0"/>
              <a:t>, yaitu sebuah koneksi private melalui jaringan publik (dalam hal ini internet)</a:t>
            </a:r>
          </a:p>
        </p:txBody>
      </p:sp>
      <p:sp>
        <p:nvSpPr>
          <p:cNvPr id="6" name="Rectangle 5"/>
          <p:cNvSpPr/>
          <p:nvPr/>
        </p:nvSpPr>
        <p:spPr>
          <a:xfrm>
            <a:off x="3362520" y="326100"/>
            <a:ext cx="6045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N.</a:t>
            </a:r>
            <a:r>
              <a:rPr lang="id-ID" sz="3200" b="1" dirty="0"/>
              <a:t> </a:t>
            </a:r>
            <a:r>
              <a:rPr lang="en-US" sz="3200" b="1" dirty="0"/>
              <a:t>VPN Server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9E27450-618C-447F-8242-EC6B9DC2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0160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435</Words>
  <Application>Microsoft Office PowerPoint</Application>
  <PresentationFormat>Custom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PC-CLIENT</cp:lastModifiedBy>
  <cp:revision>3</cp:revision>
  <dcterms:created xsi:type="dcterms:W3CDTF">2020-07-06T10:42:56Z</dcterms:created>
  <dcterms:modified xsi:type="dcterms:W3CDTF">2020-10-22T00:39:20Z</dcterms:modified>
</cp:coreProperties>
</file>