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FFB9B-9FB8-469E-96F9-4D32314110B6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772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773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894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4"/>
            <a:ext cx="109728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4000501"/>
            <a:ext cx="109728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E5C874-E64C-4F33-881D-A58C8AF735AF}" type="datetime2">
              <a:rPr lang="id-ID"/>
              <a:pPr>
                <a:defRPr/>
              </a:pPr>
              <a:t>Selasa, 03 November 2020</a:t>
            </a:fld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Mahros Darsin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522F28-F764-487D-ADC3-9B5F2341D3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7672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44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66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28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740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562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091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0C3BFE2-83B7-4B0A-B9D3-AB28331082B3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877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35BB1C6-BF8F-4481-8AB2-603A1C8A906A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29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smtClean="0"/>
              <a:t>TOLERANSI DAN SUAIAN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TIM GURU PRODUKTIF TEKNIK MESIN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5FB2FF-960B-42AC-8B70-F43FADF64522}" type="datetime2">
              <a:rPr lang="id-ID"/>
              <a:pPr>
                <a:defRPr/>
              </a:pPr>
              <a:t>Selasa, 03 November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128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981200"/>
            <a:ext cx="8229600" cy="4114800"/>
          </a:xfrm>
          <a:prstGeom prst="rect">
            <a:avLst/>
          </a:prstGeo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Toleransi adalah selisih antara ukuran terbesar dan terkecil yang diperbolehkan. </a:t>
            </a:r>
          </a:p>
          <a:p>
            <a:pPr eaLnBrk="1" hangingPunct="1">
              <a:defRPr/>
            </a:pPr>
            <a:r>
              <a:rPr lang="en-US" smtClean="0"/>
              <a:t>Ukuran dasar / jadi / nominal adalah ukuran sebenarnya dari benda kerja yang dikehendaki. </a:t>
            </a:r>
          </a:p>
          <a:p>
            <a:pPr eaLnBrk="1" hangingPunct="1">
              <a:defRPr/>
            </a:pPr>
            <a:r>
              <a:rPr lang="en-US" smtClean="0"/>
              <a:t>Jadi ukuran nominal harus ada dalam batas toleransi.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23435F-29DA-4464-BCA7-9E5C555E238A}" type="datetime2">
              <a:rPr lang="id-ID"/>
              <a:pPr>
                <a:defRPr/>
              </a:pPr>
              <a:t>Selasa, 03 November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733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719264"/>
            <a:ext cx="8229600" cy="2130425"/>
          </a:xfrm>
        </p:spPr>
        <p:txBody>
          <a:bodyPr/>
          <a:lstStyle/>
          <a:p>
            <a:pPr eaLnBrk="1" hangingPunct="1"/>
            <a:r>
              <a:rPr lang="en-US" sz="2600"/>
              <a:t>Ada dua jenis system toleransi: system poros (shaft) dan lubang (hole). Keduanya digambarkan secara skematis seperti di bawah ini.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sz="half" idx="2"/>
          </p:nvPr>
        </p:nvSpPr>
        <p:spPr>
          <a:xfrm>
            <a:off x="1981200" y="3998913"/>
            <a:ext cx="8229600" cy="2132012"/>
          </a:xfrm>
        </p:spPr>
        <p:txBody>
          <a:bodyPr/>
          <a:lstStyle/>
          <a:p>
            <a:pPr eaLnBrk="1" hangingPunct="1"/>
            <a:endParaRPr lang="en-US" sz="2600"/>
          </a:p>
        </p:txBody>
      </p:sp>
      <p:sp>
        <p:nvSpPr>
          <p:cNvPr id="1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E5037F-44F1-4764-8BE2-97853BB9F61C}" type="datetime2">
              <a:rPr lang="id-ID"/>
              <a:pPr>
                <a:defRPr/>
              </a:pPr>
              <a:t>Selasa, 03 November 2020</a:t>
            </a:fld>
            <a:endParaRPr lang="en-US" altLang="en-US"/>
          </a:p>
        </p:txBody>
      </p:sp>
      <p:grpSp>
        <p:nvGrpSpPr>
          <p:cNvPr id="7175" name="Group 7"/>
          <p:cNvGrpSpPr>
            <a:grpSpLocks/>
          </p:cNvGrpSpPr>
          <p:nvPr/>
        </p:nvGrpSpPr>
        <p:grpSpPr bwMode="auto">
          <a:xfrm>
            <a:off x="2971800" y="3962400"/>
            <a:ext cx="5867400" cy="1981200"/>
            <a:chOff x="2400" y="12180"/>
            <a:chExt cx="5760" cy="2060"/>
          </a:xfrm>
        </p:grpSpPr>
        <p:sp>
          <p:nvSpPr>
            <p:cNvPr id="7176" name="Line 8"/>
            <p:cNvSpPr>
              <a:spLocks noChangeShapeType="1"/>
            </p:cNvSpPr>
            <p:nvPr/>
          </p:nvSpPr>
          <p:spPr bwMode="auto">
            <a:xfrm>
              <a:off x="2400" y="13020"/>
              <a:ext cx="52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7" name="Rectangle 9" descr="Light upward diagonal"/>
            <p:cNvSpPr>
              <a:spLocks noChangeArrowheads="1"/>
            </p:cNvSpPr>
            <p:nvPr/>
          </p:nvSpPr>
          <p:spPr bwMode="auto">
            <a:xfrm>
              <a:off x="4160" y="12520"/>
              <a:ext cx="1080" cy="300"/>
            </a:xfrm>
            <a:prstGeom prst="rect">
              <a:avLst/>
            </a:prstGeom>
            <a:pattFill prst="ltUp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7178" name="Rectangle 10" descr="Dark upward diagonal"/>
            <p:cNvSpPr>
              <a:spLocks noChangeArrowheads="1"/>
            </p:cNvSpPr>
            <p:nvPr/>
          </p:nvSpPr>
          <p:spPr bwMode="auto">
            <a:xfrm>
              <a:off x="4160" y="13320"/>
              <a:ext cx="1080" cy="300"/>
            </a:xfrm>
            <a:prstGeom prst="rect">
              <a:avLst/>
            </a:prstGeom>
            <a:pattFill prst="dkUpDiag">
              <a:fgClr>
                <a:srgbClr val="00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7179" name="Line 11"/>
            <p:cNvSpPr>
              <a:spLocks noChangeShapeType="1"/>
            </p:cNvSpPr>
            <p:nvPr/>
          </p:nvSpPr>
          <p:spPr bwMode="auto">
            <a:xfrm>
              <a:off x="2840" y="12640"/>
              <a:ext cx="0" cy="9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0" name="Line 12"/>
            <p:cNvSpPr>
              <a:spLocks noChangeShapeType="1"/>
            </p:cNvSpPr>
            <p:nvPr/>
          </p:nvSpPr>
          <p:spPr bwMode="auto">
            <a:xfrm flipV="1">
              <a:off x="7040" y="12980"/>
              <a:ext cx="0" cy="12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1" name="Text Box 13"/>
            <p:cNvSpPr txBox="1">
              <a:spLocks noChangeArrowheads="1"/>
            </p:cNvSpPr>
            <p:nvPr/>
          </p:nvSpPr>
          <p:spPr bwMode="auto">
            <a:xfrm>
              <a:off x="7100" y="13380"/>
              <a:ext cx="1060" cy="8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sz="1200">
                  <a:latin typeface="Arial" panose="020B0604020202020204" pitchFamily="34" charset="0"/>
                </a:rPr>
                <a:t>Ukuran dasar</a:t>
              </a: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7182" name="Text Box 14"/>
            <p:cNvSpPr txBox="1">
              <a:spLocks noChangeArrowheads="1"/>
            </p:cNvSpPr>
            <p:nvPr/>
          </p:nvSpPr>
          <p:spPr bwMode="auto">
            <a:xfrm>
              <a:off x="4160" y="13640"/>
              <a:ext cx="1080" cy="5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sz="1200">
                  <a:latin typeface="Arial" panose="020B0604020202020204" pitchFamily="34" charset="0"/>
                </a:rPr>
                <a:t>poros</a:t>
              </a: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7183" name="Text Box 15"/>
            <p:cNvSpPr txBox="1">
              <a:spLocks noChangeArrowheads="1"/>
            </p:cNvSpPr>
            <p:nvPr/>
          </p:nvSpPr>
          <p:spPr bwMode="auto">
            <a:xfrm>
              <a:off x="6680" y="12440"/>
              <a:ext cx="1360" cy="5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sz="1200">
                  <a:latin typeface="Arial" panose="020B0604020202020204" pitchFamily="34" charset="0"/>
                </a:rPr>
                <a:t>Garis nol</a:t>
              </a: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7184" name="Text Box 16"/>
            <p:cNvSpPr txBox="1">
              <a:spLocks noChangeArrowheads="1"/>
            </p:cNvSpPr>
            <p:nvPr/>
          </p:nvSpPr>
          <p:spPr bwMode="auto">
            <a:xfrm flipH="1">
              <a:off x="2640" y="12180"/>
              <a:ext cx="660" cy="3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sz="1200">
                  <a:latin typeface="Arial" panose="020B0604020202020204" pitchFamily="34" charset="0"/>
                </a:rPr>
                <a:t>+</a:t>
              </a: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7185" name="Text Box 17"/>
            <p:cNvSpPr txBox="1">
              <a:spLocks noChangeArrowheads="1"/>
            </p:cNvSpPr>
            <p:nvPr/>
          </p:nvSpPr>
          <p:spPr bwMode="auto">
            <a:xfrm>
              <a:off x="2660" y="13560"/>
              <a:ext cx="580" cy="5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sz="1200">
                  <a:latin typeface="Arial" panose="020B0604020202020204" pitchFamily="34" charset="0"/>
                </a:rPr>
                <a:t>-</a:t>
              </a:r>
              <a:endParaRPr lang="en-US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75610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b="1"/>
              <a:t>Beberapa istilah:</a:t>
            </a:r>
            <a:r>
              <a:rPr lang="en-US" sz="4000" i="1"/>
              <a:t/>
            </a:r>
            <a:br>
              <a:rPr lang="en-US" sz="4000" i="1"/>
            </a:br>
            <a:endParaRPr lang="en-US" sz="4000" i="1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981200"/>
            <a:ext cx="8229600" cy="41148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i="1"/>
              <a:t>Ukuran nominal</a:t>
            </a:r>
            <a:r>
              <a:rPr lang="en-US" sz="2800"/>
              <a:t>: ukuran yang dicantumkan pada gambar</a:t>
            </a:r>
            <a:endParaRPr lang="en-US" sz="2800" i="1"/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i="1"/>
              <a:t>Ukuran terbesar</a:t>
            </a:r>
            <a:r>
              <a:rPr lang="en-US" sz="2800"/>
              <a:t>: ukuran batas terbesar yang diperbolehkan</a:t>
            </a:r>
            <a:endParaRPr lang="en-US" sz="2800" i="1"/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i="1"/>
              <a:t>Ukuran terkecil</a:t>
            </a:r>
            <a:r>
              <a:rPr lang="en-US" sz="2800"/>
              <a:t>:  ukuran batas terkecil yang diperbolehkan</a:t>
            </a:r>
            <a:endParaRPr lang="en-US" sz="2800" i="1"/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i="1"/>
              <a:t>Simpangan atas</a:t>
            </a:r>
            <a:r>
              <a:rPr lang="en-US" sz="2800"/>
              <a:t>: selisih antara ukuran terbesar dan ukuran nominal</a:t>
            </a:r>
            <a:endParaRPr lang="en-US" sz="2800" i="1"/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i="1"/>
              <a:t>Simpangan bawah</a:t>
            </a:r>
            <a:r>
              <a:rPr lang="en-US" sz="2800"/>
              <a:t>: selisih antara ukuran terkecil dan ukuran nominal.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874B75-93B5-4236-B509-50B083138B50}" type="datetime2">
              <a:rPr lang="id-ID"/>
              <a:pPr>
                <a:defRPr/>
              </a:pPr>
              <a:t>Selasa, 03 November 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020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RUMUS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4"/>
            <a:ext cx="10972800" cy="442395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toleransi</a:t>
            </a:r>
            <a:r>
              <a:rPr lang="en-US" dirty="0" smtClean="0"/>
              <a:t> yang </a:t>
            </a:r>
            <a:r>
              <a:rPr lang="en-US" dirty="0" err="1" smtClean="0"/>
              <a:t>diberikan</a:t>
            </a:r>
            <a:r>
              <a:rPr lang="en-US" dirty="0" smtClean="0"/>
              <a:t> ±  </a:t>
            </a:r>
          </a:p>
          <a:p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/>
              <a:t>Terbesar</a:t>
            </a:r>
            <a:r>
              <a:rPr lang="en-US" dirty="0" smtClean="0"/>
              <a:t> (Batas </a:t>
            </a:r>
            <a:r>
              <a:rPr lang="en-US" dirty="0" err="1" smtClean="0"/>
              <a:t>Atas</a:t>
            </a:r>
            <a:r>
              <a:rPr lang="en-US" dirty="0" smtClean="0"/>
              <a:t>) = </a:t>
            </a:r>
            <a:r>
              <a:rPr lang="en-US" dirty="0" err="1" smtClean="0"/>
              <a:t>Ukuran</a:t>
            </a:r>
            <a:r>
              <a:rPr lang="en-US" dirty="0" smtClean="0"/>
              <a:t> + </a:t>
            </a:r>
            <a:r>
              <a:rPr lang="en-US" dirty="0" err="1" smtClean="0"/>
              <a:t>Simpang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endParaRPr lang="en-US" dirty="0" smtClean="0"/>
          </a:p>
          <a:p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/>
              <a:t>Terkecil</a:t>
            </a:r>
            <a:r>
              <a:rPr lang="en-US" dirty="0" smtClean="0"/>
              <a:t> (Batas </a:t>
            </a:r>
            <a:r>
              <a:rPr lang="en-US" dirty="0" err="1" smtClean="0"/>
              <a:t>Bawah</a:t>
            </a:r>
            <a:r>
              <a:rPr lang="en-US" dirty="0" smtClean="0"/>
              <a:t>) = </a:t>
            </a:r>
            <a:r>
              <a:rPr lang="en-US" dirty="0" err="1" smtClean="0"/>
              <a:t>Ukuran</a:t>
            </a:r>
            <a:r>
              <a:rPr lang="en-US" dirty="0" smtClean="0"/>
              <a:t> – </a:t>
            </a:r>
            <a:r>
              <a:rPr lang="en-US" dirty="0" err="1" smtClean="0"/>
              <a:t>Simpang</a:t>
            </a:r>
            <a:r>
              <a:rPr lang="en-US" dirty="0"/>
              <a:t> </a:t>
            </a:r>
            <a:r>
              <a:rPr lang="en-US" dirty="0" err="1" smtClean="0"/>
              <a:t>Bawah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toleransi</a:t>
            </a:r>
            <a:r>
              <a:rPr lang="en-US" dirty="0" smtClean="0"/>
              <a:t> yang </a:t>
            </a:r>
            <a:r>
              <a:rPr lang="en-US" dirty="0" err="1" smtClean="0"/>
              <a:t>diberikan</a:t>
            </a:r>
            <a:r>
              <a:rPr lang="en-US" dirty="0" smtClean="0"/>
              <a:t>  - </a:t>
            </a:r>
            <a:r>
              <a:rPr lang="en-US" dirty="0" err="1" smtClean="0"/>
              <a:t>dan</a:t>
            </a:r>
            <a:r>
              <a:rPr lang="en-US" dirty="0" smtClean="0"/>
              <a:t> -</a:t>
            </a:r>
          </a:p>
          <a:p>
            <a:pPr marL="0" indent="0">
              <a:buNone/>
            </a:pPr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/>
              <a:t>Terbesar</a:t>
            </a:r>
            <a:r>
              <a:rPr lang="en-US" dirty="0" smtClean="0"/>
              <a:t> (Batas </a:t>
            </a:r>
            <a:r>
              <a:rPr lang="en-US" dirty="0" err="1" smtClean="0"/>
              <a:t>Atas</a:t>
            </a:r>
            <a:r>
              <a:rPr lang="en-US" dirty="0" smtClean="0"/>
              <a:t>) = </a:t>
            </a:r>
            <a:r>
              <a:rPr lang="en-US" dirty="0" err="1" smtClean="0"/>
              <a:t>Ukuran</a:t>
            </a:r>
            <a:r>
              <a:rPr lang="en-US" dirty="0" smtClean="0"/>
              <a:t> – </a:t>
            </a:r>
            <a:r>
              <a:rPr lang="en-US" dirty="0" err="1" smtClean="0"/>
              <a:t>Simpang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/>
              <a:t>Terkecil</a:t>
            </a:r>
            <a:r>
              <a:rPr lang="en-US" dirty="0" smtClean="0"/>
              <a:t> (Batas </a:t>
            </a:r>
            <a:r>
              <a:rPr lang="en-US" dirty="0" err="1" smtClean="0"/>
              <a:t>Bawah</a:t>
            </a:r>
            <a:r>
              <a:rPr lang="en-US" dirty="0" smtClean="0"/>
              <a:t>) = </a:t>
            </a:r>
            <a:r>
              <a:rPr lang="en-US" dirty="0" err="1" smtClean="0"/>
              <a:t>Ukuran</a:t>
            </a:r>
            <a:r>
              <a:rPr lang="en-US" dirty="0" smtClean="0"/>
              <a:t> – </a:t>
            </a:r>
            <a:r>
              <a:rPr lang="en-US" dirty="0" err="1" smtClean="0"/>
              <a:t>Simpang</a:t>
            </a:r>
            <a:r>
              <a:rPr lang="en-US" dirty="0" smtClean="0"/>
              <a:t> </a:t>
            </a:r>
            <a:r>
              <a:rPr lang="en-US" dirty="0" err="1" smtClean="0"/>
              <a:t>Bawah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toleransi</a:t>
            </a:r>
            <a:r>
              <a:rPr lang="en-US" dirty="0" smtClean="0"/>
              <a:t> yang </a:t>
            </a:r>
            <a:r>
              <a:rPr lang="en-US" dirty="0" err="1" smtClean="0"/>
              <a:t>diberikan</a:t>
            </a:r>
            <a:r>
              <a:rPr lang="en-US" dirty="0" smtClean="0"/>
              <a:t> + </a:t>
            </a:r>
            <a:r>
              <a:rPr lang="en-US" dirty="0" err="1" smtClean="0"/>
              <a:t>dan</a:t>
            </a:r>
            <a:r>
              <a:rPr lang="en-US" dirty="0" smtClean="0"/>
              <a:t> + </a:t>
            </a:r>
          </a:p>
          <a:p>
            <a:pPr marL="0" indent="0">
              <a:buNone/>
            </a:pPr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/>
              <a:t>Terbesar</a:t>
            </a:r>
            <a:r>
              <a:rPr lang="en-US" dirty="0" smtClean="0"/>
              <a:t> ( Batas </a:t>
            </a:r>
            <a:r>
              <a:rPr lang="en-US" dirty="0" err="1" smtClean="0"/>
              <a:t>Atas</a:t>
            </a:r>
            <a:r>
              <a:rPr lang="en-US" dirty="0" smtClean="0"/>
              <a:t>) = </a:t>
            </a:r>
            <a:r>
              <a:rPr lang="en-US" dirty="0" err="1" smtClean="0"/>
              <a:t>Ukuran</a:t>
            </a:r>
            <a:r>
              <a:rPr lang="en-US" dirty="0" smtClean="0"/>
              <a:t> + </a:t>
            </a:r>
            <a:r>
              <a:rPr lang="en-US" dirty="0" err="1" smtClean="0"/>
              <a:t>Simpang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/>
              <a:t>Terkecil</a:t>
            </a:r>
            <a:r>
              <a:rPr lang="en-US" dirty="0" smtClean="0"/>
              <a:t> (Batas </a:t>
            </a:r>
            <a:r>
              <a:rPr lang="en-US" dirty="0" err="1" smtClean="0"/>
              <a:t>Bawah</a:t>
            </a:r>
            <a:r>
              <a:rPr lang="en-US" dirty="0" smtClean="0"/>
              <a:t>) = </a:t>
            </a:r>
            <a:r>
              <a:rPr lang="en-US" dirty="0" err="1" smtClean="0"/>
              <a:t>Ukuran</a:t>
            </a:r>
            <a:r>
              <a:rPr lang="en-US" dirty="0" smtClean="0"/>
              <a:t> + </a:t>
            </a:r>
            <a:r>
              <a:rPr lang="en-US" dirty="0" err="1" smtClean="0"/>
              <a:t>Simpang</a:t>
            </a:r>
            <a:r>
              <a:rPr lang="en-US" dirty="0" smtClean="0"/>
              <a:t> </a:t>
            </a:r>
            <a:r>
              <a:rPr lang="en-US" dirty="0" err="1" smtClean="0"/>
              <a:t>Bawah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Toleransi</a:t>
            </a:r>
            <a:r>
              <a:rPr lang="en-US" dirty="0" smtClean="0"/>
              <a:t> : </a:t>
            </a:r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/>
              <a:t>Terbesar</a:t>
            </a:r>
            <a:r>
              <a:rPr lang="en-US" dirty="0" smtClean="0"/>
              <a:t> – </a:t>
            </a:r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/>
              <a:t>Terkecil</a:t>
            </a:r>
            <a:r>
              <a:rPr lang="en-US" dirty="0" smtClean="0"/>
              <a:t> / Batas </a:t>
            </a:r>
            <a:r>
              <a:rPr lang="en-US" dirty="0" err="1" smtClean="0"/>
              <a:t>Atas</a:t>
            </a:r>
            <a:r>
              <a:rPr lang="en-US" dirty="0" smtClean="0"/>
              <a:t> – Batas </a:t>
            </a:r>
            <a:r>
              <a:rPr lang="en-US" dirty="0" err="1" smtClean="0"/>
              <a:t>Bawah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14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01" name="Group 13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16855124"/>
              </p:ext>
            </p:extLst>
          </p:nvPr>
        </p:nvGraphicFramePr>
        <p:xfrm>
          <a:off x="1398554" y="1881743"/>
          <a:ext cx="9265154" cy="4389072"/>
        </p:xfrm>
        <a:graphic>
          <a:graphicData uri="http://schemas.openxmlformats.org/drawingml/2006/table">
            <a:tbl>
              <a:tblPr/>
              <a:tblGrid>
                <a:gridCol w="3639882"/>
                <a:gridCol w="1158144"/>
                <a:gridCol w="1075420"/>
                <a:gridCol w="1158144"/>
                <a:gridCol w="992695"/>
                <a:gridCol w="1240869"/>
              </a:tblGrid>
              <a:tr h="9447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Ukuran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nominal 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 mm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Simpangan atas 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+0.1 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-0.1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+0.2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+0.1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Simpangan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bawah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-0.2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-0.3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+0.1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-0.1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Ukuran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terbesar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batas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atas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Ukuran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terkecil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batas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bawah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Toleransi 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EA7EAA-BA85-48A6-9B77-AA46C7B02142}" type="datetime2">
              <a:rPr lang="id-ID"/>
              <a:pPr>
                <a:defRPr/>
              </a:pPr>
              <a:t>Selasa, 03 November 2020</a:t>
            </a:fld>
            <a:endParaRPr lang="en-US"/>
          </a:p>
        </p:txBody>
      </p:sp>
      <p:grpSp>
        <p:nvGrpSpPr>
          <p:cNvPr id="9222" name="Group 7"/>
          <p:cNvGrpSpPr>
            <a:grpSpLocks/>
          </p:cNvGrpSpPr>
          <p:nvPr/>
        </p:nvGrpSpPr>
        <p:grpSpPr bwMode="auto">
          <a:xfrm>
            <a:off x="1475704" y="0"/>
            <a:ext cx="7467600" cy="1828800"/>
            <a:chOff x="2140" y="10854"/>
            <a:chExt cx="8020" cy="1694"/>
          </a:xfrm>
        </p:grpSpPr>
        <p:grpSp>
          <p:nvGrpSpPr>
            <p:cNvPr id="9274" name="Group 8"/>
            <p:cNvGrpSpPr>
              <a:grpSpLocks/>
            </p:cNvGrpSpPr>
            <p:nvPr/>
          </p:nvGrpSpPr>
          <p:grpSpPr bwMode="auto">
            <a:xfrm>
              <a:off x="2140" y="10854"/>
              <a:ext cx="1440" cy="1694"/>
              <a:chOff x="2520" y="2920"/>
              <a:chExt cx="1440" cy="1694"/>
            </a:xfrm>
          </p:grpSpPr>
          <p:sp>
            <p:nvSpPr>
              <p:cNvPr id="9298" name="Rectangle 9"/>
              <p:cNvSpPr>
                <a:spLocks noChangeArrowheads="1"/>
              </p:cNvSpPr>
              <p:nvPr/>
            </p:nvSpPr>
            <p:spPr bwMode="auto">
              <a:xfrm>
                <a:off x="2520" y="3708"/>
                <a:ext cx="1440" cy="7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299" name="Line 10"/>
              <p:cNvSpPr>
                <a:spLocks noChangeShapeType="1"/>
              </p:cNvSpPr>
              <p:nvPr/>
            </p:nvSpPr>
            <p:spPr bwMode="auto">
              <a:xfrm flipV="1">
                <a:off x="2520" y="3394"/>
                <a:ext cx="0" cy="2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00" name="Line 11"/>
              <p:cNvSpPr>
                <a:spLocks noChangeShapeType="1"/>
              </p:cNvSpPr>
              <p:nvPr/>
            </p:nvSpPr>
            <p:spPr bwMode="auto">
              <a:xfrm flipV="1">
                <a:off x="3960" y="3394"/>
                <a:ext cx="0" cy="3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01" name="Line 12"/>
              <p:cNvSpPr>
                <a:spLocks noChangeShapeType="1"/>
              </p:cNvSpPr>
              <p:nvPr/>
            </p:nvSpPr>
            <p:spPr bwMode="auto">
              <a:xfrm>
                <a:off x="2560" y="3474"/>
                <a:ext cx="13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02" name="Line 13"/>
              <p:cNvSpPr>
                <a:spLocks noChangeShapeType="1"/>
              </p:cNvSpPr>
              <p:nvPr/>
            </p:nvSpPr>
            <p:spPr bwMode="auto">
              <a:xfrm>
                <a:off x="3260" y="3594"/>
                <a:ext cx="0" cy="10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03" name="Text Box 14"/>
              <p:cNvSpPr txBox="1">
                <a:spLocks noChangeArrowheads="1"/>
              </p:cNvSpPr>
              <p:nvPr/>
            </p:nvSpPr>
            <p:spPr bwMode="auto">
              <a:xfrm>
                <a:off x="2620" y="2940"/>
                <a:ext cx="116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sz="1400">
                    <a:latin typeface="Arial" panose="020B0604020202020204" pitchFamily="34" charset="0"/>
                  </a:rPr>
                  <a:t>Ø30</a:t>
                </a:r>
                <a:endParaRPr 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9304" name="Text Box 15"/>
              <p:cNvSpPr txBox="1">
                <a:spLocks noChangeArrowheads="1"/>
              </p:cNvSpPr>
              <p:nvPr/>
            </p:nvSpPr>
            <p:spPr bwMode="auto">
              <a:xfrm>
                <a:off x="3180" y="2920"/>
                <a:ext cx="760" cy="6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sz="800">
                    <a:latin typeface="Arial" panose="020B0604020202020204" pitchFamily="34" charset="0"/>
                  </a:rPr>
                  <a:t>+0.1</a:t>
                </a:r>
              </a:p>
              <a:p>
                <a:pPr eaLnBrk="1" hangingPunct="1"/>
                <a:r>
                  <a:rPr lang="en-US" sz="800">
                    <a:latin typeface="Arial" panose="020B0604020202020204" pitchFamily="34" charset="0"/>
                  </a:rPr>
                  <a:t>-0.2</a:t>
                </a:r>
                <a:endParaRPr lang="en-US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275" name="Rectangle 16"/>
            <p:cNvSpPr>
              <a:spLocks noChangeArrowheads="1"/>
            </p:cNvSpPr>
            <p:nvPr/>
          </p:nvSpPr>
          <p:spPr bwMode="auto">
            <a:xfrm>
              <a:off x="4440" y="11642"/>
              <a:ext cx="1440" cy="7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9276" name="Line 17"/>
            <p:cNvSpPr>
              <a:spLocks noChangeShapeType="1"/>
            </p:cNvSpPr>
            <p:nvPr/>
          </p:nvSpPr>
          <p:spPr bwMode="auto">
            <a:xfrm flipV="1">
              <a:off x="4440" y="11328"/>
              <a:ext cx="0" cy="2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7" name="Line 18"/>
            <p:cNvSpPr>
              <a:spLocks noChangeShapeType="1"/>
            </p:cNvSpPr>
            <p:nvPr/>
          </p:nvSpPr>
          <p:spPr bwMode="auto">
            <a:xfrm flipV="1">
              <a:off x="5880" y="11328"/>
              <a:ext cx="0" cy="3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8" name="Line 19"/>
            <p:cNvSpPr>
              <a:spLocks noChangeShapeType="1"/>
            </p:cNvSpPr>
            <p:nvPr/>
          </p:nvSpPr>
          <p:spPr bwMode="auto">
            <a:xfrm>
              <a:off x="4480" y="11408"/>
              <a:ext cx="13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9" name="Line 20"/>
            <p:cNvSpPr>
              <a:spLocks noChangeShapeType="1"/>
            </p:cNvSpPr>
            <p:nvPr/>
          </p:nvSpPr>
          <p:spPr bwMode="auto">
            <a:xfrm>
              <a:off x="5180" y="11528"/>
              <a:ext cx="0" cy="10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80" name="Text Box 21"/>
            <p:cNvSpPr txBox="1">
              <a:spLocks noChangeArrowheads="1"/>
            </p:cNvSpPr>
            <p:nvPr/>
          </p:nvSpPr>
          <p:spPr bwMode="auto">
            <a:xfrm>
              <a:off x="4540" y="10874"/>
              <a:ext cx="116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sz="1400">
                  <a:latin typeface="Arial" panose="020B0604020202020204" pitchFamily="34" charset="0"/>
                </a:rPr>
                <a:t>Ø30</a:t>
              </a:r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9281" name="Text Box 22"/>
            <p:cNvSpPr txBox="1">
              <a:spLocks noChangeArrowheads="1"/>
            </p:cNvSpPr>
            <p:nvPr/>
          </p:nvSpPr>
          <p:spPr bwMode="auto">
            <a:xfrm>
              <a:off x="5100" y="10854"/>
              <a:ext cx="760" cy="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sz="800">
                  <a:latin typeface="Arial" panose="020B0604020202020204" pitchFamily="34" charset="0"/>
                </a:rPr>
                <a:t>-0.1</a:t>
              </a:r>
            </a:p>
            <a:p>
              <a:pPr eaLnBrk="1" hangingPunct="1"/>
              <a:r>
                <a:rPr lang="en-US" sz="800">
                  <a:latin typeface="Arial" panose="020B0604020202020204" pitchFamily="34" charset="0"/>
                </a:rPr>
                <a:t>-0.3</a:t>
              </a:r>
              <a:endParaRPr lang="en-US">
                <a:latin typeface="Arial" panose="020B0604020202020204" pitchFamily="34" charset="0"/>
              </a:endParaRPr>
            </a:p>
          </p:txBody>
        </p:sp>
        <p:grpSp>
          <p:nvGrpSpPr>
            <p:cNvPr id="9282" name="Group 23"/>
            <p:cNvGrpSpPr>
              <a:grpSpLocks/>
            </p:cNvGrpSpPr>
            <p:nvPr/>
          </p:nvGrpSpPr>
          <p:grpSpPr bwMode="auto">
            <a:xfrm>
              <a:off x="6640" y="10854"/>
              <a:ext cx="1440" cy="1694"/>
              <a:chOff x="2520" y="2920"/>
              <a:chExt cx="1440" cy="1694"/>
            </a:xfrm>
          </p:grpSpPr>
          <p:sp>
            <p:nvSpPr>
              <p:cNvPr id="9291" name="Rectangle 24"/>
              <p:cNvSpPr>
                <a:spLocks noChangeArrowheads="1"/>
              </p:cNvSpPr>
              <p:nvPr/>
            </p:nvSpPr>
            <p:spPr bwMode="auto">
              <a:xfrm>
                <a:off x="2520" y="3708"/>
                <a:ext cx="1440" cy="7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292" name="Line 25"/>
              <p:cNvSpPr>
                <a:spLocks noChangeShapeType="1"/>
              </p:cNvSpPr>
              <p:nvPr/>
            </p:nvSpPr>
            <p:spPr bwMode="auto">
              <a:xfrm flipV="1">
                <a:off x="2520" y="3394"/>
                <a:ext cx="0" cy="2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93" name="Line 26"/>
              <p:cNvSpPr>
                <a:spLocks noChangeShapeType="1"/>
              </p:cNvSpPr>
              <p:nvPr/>
            </p:nvSpPr>
            <p:spPr bwMode="auto">
              <a:xfrm flipV="1">
                <a:off x="3960" y="3394"/>
                <a:ext cx="0" cy="3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94" name="Line 27"/>
              <p:cNvSpPr>
                <a:spLocks noChangeShapeType="1"/>
              </p:cNvSpPr>
              <p:nvPr/>
            </p:nvSpPr>
            <p:spPr bwMode="auto">
              <a:xfrm>
                <a:off x="2560" y="3474"/>
                <a:ext cx="13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95" name="Line 28"/>
              <p:cNvSpPr>
                <a:spLocks noChangeShapeType="1"/>
              </p:cNvSpPr>
              <p:nvPr/>
            </p:nvSpPr>
            <p:spPr bwMode="auto">
              <a:xfrm>
                <a:off x="3260" y="3594"/>
                <a:ext cx="0" cy="10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96" name="Text Box 29"/>
              <p:cNvSpPr txBox="1">
                <a:spLocks noChangeArrowheads="1"/>
              </p:cNvSpPr>
              <p:nvPr/>
            </p:nvSpPr>
            <p:spPr bwMode="auto">
              <a:xfrm>
                <a:off x="2620" y="2940"/>
                <a:ext cx="116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sz="1400">
                    <a:latin typeface="Arial" panose="020B0604020202020204" pitchFamily="34" charset="0"/>
                  </a:rPr>
                  <a:t>Ø30</a:t>
                </a:r>
                <a:endParaRPr 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9297" name="Text Box 30"/>
              <p:cNvSpPr txBox="1">
                <a:spLocks noChangeArrowheads="1"/>
              </p:cNvSpPr>
              <p:nvPr/>
            </p:nvSpPr>
            <p:spPr bwMode="auto">
              <a:xfrm>
                <a:off x="3180" y="2920"/>
                <a:ext cx="760" cy="6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sz="800">
                    <a:latin typeface="Arial" panose="020B0604020202020204" pitchFamily="34" charset="0"/>
                  </a:rPr>
                  <a:t>+0.2</a:t>
                </a:r>
              </a:p>
              <a:p>
                <a:pPr eaLnBrk="1" hangingPunct="1"/>
                <a:r>
                  <a:rPr lang="en-US" sz="800">
                    <a:latin typeface="Arial" panose="020B0604020202020204" pitchFamily="34" charset="0"/>
                  </a:rPr>
                  <a:t>+0.1</a:t>
                </a:r>
                <a:endParaRPr lang="en-US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9283" name="Group 31"/>
            <p:cNvGrpSpPr>
              <a:grpSpLocks/>
            </p:cNvGrpSpPr>
            <p:nvPr/>
          </p:nvGrpSpPr>
          <p:grpSpPr bwMode="auto">
            <a:xfrm>
              <a:off x="8720" y="10854"/>
              <a:ext cx="1440" cy="1694"/>
              <a:chOff x="2520" y="2920"/>
              <a:chExt cx="1440" cy="1694"/>
            </a:xfrm>
          </p:grpSpPr>
          <p:sp>
            <p:nvSpPr>
              <p:cNvPr id="9284" name="Rectangle 32"/>
              <p:cNvSpPr>
                <a:spLocks noChangeArrowheads="1"/>
              </p:cNvSpPr>
              <p:nvPr/>
            </p:nvSpPr>
            <p:spPr bwMode="auto">
              <a:xfrm>
                <a:off x="2520" y="3708"/>
                <a:ext cx="1440" cy="78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9285" name="Line 33"/>
              <p:cNvSpPr>
                <a:spLocks noChangeShapeType="1"/>
              </p:cNvSpPr>
              <p:nvPr/>
            </p:nvSpPr>
            <p:spPr bwMode="auto">
              <a:xfrm flipV="1">
                <a:off x="2520" y="3394"/>
                <a:ext cx="0" cy="2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86" name="Line 34"/>
              <p:cNvSpPr>
                <a:spLocks noChangeShapeType="1"/>
              </p:cNvSpPr>
              <p:nvPr/>
            </p:nvSpPr>
            <p:spPr bwMode="auto">
              <a:xfrm flipV="1">
                <a:off x="3960" y="3394"/>
                <a:ext cx="0" cy="3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87" name="Line 35"/>
              <p:cNvSpPr>
                <a:spLocks noChangeShapeType="1"/>
              </p:cNvSpPr>
              <p:nvPr/>
            </p:nvSpPr>
            <p:spPr bwMode="auto">
              <a:xfrm>
                <a:off x="2560" y="3474"/>
                <a:ext cx="13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88" name="Line 36"/>
              <p:cNvSpPr>
                <a:spLocks noChangeShapeType="1"/>
              </p:cNvSpPr>
              <p:nvPr/>
            </p:nvSpPr>
            <p:spPr bwMode="auto">
              <a:xfrm>
                <a:off x="3260" y="3594"/>
                <a:ext cx="0" cy="10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89" name="Text Box 37"/>
              <p:cNvSpPr txBox="1">
                <a:spLocks noChangeArrowheads="1"/>
              </p:cNvSpPr>
              <p:nvPr/>
            </p:nvSpPr>
            <p:spPr bwMode="auto">
              <a:xfrm>
                <a:off x="2620" y="2940"/>
                <a:ext cx="1160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sz="1400">
                    <a:latin typeface="Arial" panose="020B0604020202020204" pitchFamily="34" charset="0"/>
                  </a:rPr>
                  <a:t>Ø30</a:t>
                </a:r>
                <a:endParaRPr 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9290" name="Text Box 38"/>
              <p:cNvSpPr txBox="1">
                <a:spLocks noChangeArrowheads="1"/>
              </p:cNvSpPr>
              <p:nvPr/>
            </p:nvSpPr>
            <p:spPr bwMode="auto">
              <a:xfrm>
                <a:off x="3180" y="2920"/>
                <a:ext cx="760" cy="6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en-US" sz="800">
                    <a:latin typeface="Arial" panose="020B0604020202020204" pitchFamily="34" charset="0"/>
                  </a:rPr>
                  <a:t>±0.1</a:t>
                </a:r>
              </a:p>
              <a:p>
                <a:pPr eaLnBrk="1" hangingPunct="1"/>
                <a:endParaRPr lang="en-US"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5945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386" y="2440435"/>
            <a:ext cx="10058400" cy="1295400"/>
          </a:xfrm>
        </p:spPr>
        <p:txBody>
          <a:bodyPr/>
          <a:lstStyle/>
          <a:p>
            <a:r>
              <a:rPr lang="en-US" dirty="0" smtClean="0"/>
              <a:t>TERIMA KASIH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9462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</TotalTime>
  <Words>290</Words>
  <Application>Microsoft Office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Tahoma</vt:lpstr>
      <vt:lpstr>Wingdings</vt:lpstr>
      <vt:lpstr>Retrospect</vt:lpstr>
      <vt:lpstr>TOLERANSI DAN SUAIAN</vt:lpstr>
      <vt:lpstr>PowerPoint Presentation</vt:lpstr>
      <vt:lpstr>PowerPoint Presentation</vt:lpstr>
      <vt:lpstr>Beberapa istilah: </vt:lpstr>
      <vt:lpstr>RUMUS</vt:lpstr>
      <vt:lpstr>PowerPoint Presentation</vt:lpstr>
      <vt:lpstr>TERIMA KASIH …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6</cp:revision>
  <dcterms:created xsi:type="dcterms:W3CDTF">2020-11-03T01:00:41Z</dcterms:created>
  <dcterms:modified xsi:type="dcterms:W3CDTF">2020-11-03T04:22:22Z</dcterms:modified>
</cp:coreProperties>
</file>