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06" r:id="rId2"/>
    <p:sldId id="307" r:id="rId3"/>
    <p:sldId id="258" r:id="rId4"/>
    <p:sldId id="301" r:id="rId5"/>
    <p:sldId id="308" r:id="rId6"/>
    <p:sldId id="309" r:id="rId7"/>
    <p:sldId id="302" r:id="rId8"/>
    <p:sldId id="279" r:id="rId9"/>
    <p:sldId id="281" r:id="rId10"/>
    <p:sldId id="310" r:id="rId11"/>
    <p:sldId id="290" r:id="rId12"/>
    <p:sldId id="293" r:id="rId13"/>
    <p:sldId id="292" r:id="rId14"/>
    <p:sldId id="291" r:id="rId15"/>
    <p:sldId id="321" r:id="rId16"/>
    <p:sldId id="289" r:id="rId17"/>
    <p:sldId id="284" r:id="rId18"/>
    <p:sldId id="298" r:id="rId19"/>
    <p:sldId id="296" r:id="rId20"/>
    <p:sldId id="315" r:id="rId21"/>
    <p:sldId id="316" r:id="rId22"/>
    <p:sldId id="313" r:id="rId23"/>
    <p:sldId id="297" r:id="rId24"/>
    <p:sldId id="317" r:id="rId25"/>
    <p:sldId id="280" r:id="rId26"/>
    <p:sldId id="318" r:id="rId27"/>
    <p:sldId id="320" r:id="rId28"/>
    <p:sldId id="322" r:id="rId29"/>
    <p:sldId id="304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-1986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0F365-3CCC-4FC4-8AB8-8072BDFDF85D}" type="datetimeFigureOut">
              <a:rPr lang="pl-PL" smtClean="0"/>
              <a:t>2018-11-21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A5EAB-436E-4DC4-A784-61459A915B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62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5EAB-436E-4DC4-A784-61459A915B9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87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5EAB-436E-4DC4-A784-61459A915B9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120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5EAB-436E-4DC4-A784-61459A915B9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82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5EAB-436E-4DC4-A784-61459A915B9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99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5EAB-436E-4DC4-A784-61459A915B9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2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5EAB-436E-4DC4-A784-61459A915B9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327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5EAB-436E-4DC4-A784-61459A915B9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8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 garbage collection algorithms except </a:t>
            </a:r>
            <a:r>
              <a:rPr lang="en-US" dirty="0" err="1"/>
              <a:t>ConcurrentMarkSweep</a:t>
            </a:r>
            <a:r>
              <a:rPr lang="en-US" dirty="0"/>
              <a:t> are stop-the-world, i.e. they stop all application threads while they operate - the stop is known as 'pause' time. The </a:t>
            </a:r>
            <a:r>
              <a:rPr lang="en-US" dirty="0" err="1"/>
              <a:t>ConcurrentMarkSweep</a:t>
            </a:r>
            <a:r>
              <a:rPr lang="en-US" dirty="0"/>
              <a:t> tries to do most of it's work in the background and minimize the pause time, but it also has a stop-the-world phase and can fail into the </a:t>
            </a:r>
            <a:r>
              <a:rPr lang="en-US" dirty="0" err="1"/>
              <a:t>MarkSweepCompact</a:t>
            </a:r>
            <a:r>
              <a:rPr lang="en-US" dirty="0"/>
              <a:t> which is fully stop-the-world. (The G1 collector has a concurrent phase but is currently mostly stop-the-world).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5EAB-436E-4DC4-A784-61459A915B9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748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NUMA-</a:t>
            </a:r>
            <a:r>
              <a:rPr lang="pl-PL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Non-Uniform Memory Access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pl-PL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</a:t>
            </a:r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A5EAB-436E-4DC4-A784-61459A915B9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97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412E67-8A01-4F70-85E0-FBB4F5E9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1A9B9D-C387-40FC-B965-F877D5741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E433AE-CD80-4CC4-B6EE-B0CACCA0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E0E036-9C34-42E3-8B9A-511183EC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CA44C4-2762-4B20-A4A1-F5C655E7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5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4246FB-4F3C-4E6F-B254-6F2921A6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11F3E42-9C19-4A96-B57E-74CEBEF3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E55B82-9478-4089-9366-80DB2A81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905B01-EC83-4341-86AE-A55B2692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B3C037-EAD3-4CF9-9055-9E07F242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37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E190AFB-C7D0-471C-8864-094DA1900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2109FA-C075-4C30-801A-08BAA357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CC1AFE-684D-4F5A-80B0-E19BDB7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D91E9C-BC06-410E-AC96-4BC69DDB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75D65C-2DC2-48B6-86D0-DA393E03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18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F6DBE-AE8A-4639-8E55-82AB0073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C05CC6-2C63-484F-A12B-EE440FBA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29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8E433AE-CD80-4CC4-B6EE-B0CACCA0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9E0E036-9C34-42E3-8B9A-511183EC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CCA44C4-2762-4B20-A4A1-F5C655E7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9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22562F-70DA-4332-A3FA-E0A78AF2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F49F17-E220-4585-A2A2-4CD32961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40689-089C-4D27-926C-86F3FAFF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205751-B307-4B00-AE1C-3F188D67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6F3F76-8647-4B3F-8863-F1C2FD36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3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5880E6-3D75-42A6-B3C9-5490FC78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6040FC-1E3E-4AE9-AAB0-CC5720303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792EC7-4E3B-423C-A75E-883645F0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EDAB01-641C-4E7C-9324-4632B9B7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BD8441-E623-47D9-837A-CE1039A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06F0BF-2F58-490C-AAC9-7493DA2E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00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6214D-D7F1-47D7-897B-D1005E46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ECF3B1-BC6D-4AAD-812A-76669DC9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0E486D-B0CD-4FE4-9259-7906C4916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946C55-EAA0-467A-A610-1C0D70E35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1EE3A8-ECF2-433F-9809-85EADB13C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06B8C3A-33A8-4DBD-AB15-CC210190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50D0A2B-3092-4908-8334-CB7FEDCF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810795-8FD3-438E-868E-18B5372C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846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40615-0421-4339-92E6-D0722C31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6815B6-EF02-4A5C-B58A-95B40BD8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7CFA4B-9FA9-40AD-831F-B15DC1F2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A4F46B-A8D0-4820-AE52-02E68F3E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780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CDD2CBC-9BAE-486D-811E-A54381CB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1A2AD10-4A57-442C-8B00-15652387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7E2487-6CCE-4012-9104-F8B5EF49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24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BE382-8113-4613-8613-571A2B08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1379D5-BB6D-49E3-8F75-622ECD38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7D5AD5-4201-45B4-82E7-E21D9621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18F57E-06F8-4D6B-A1CA-B7673981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FC62E4-6689-49D6-A4FB-77F87AE61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48B87C-4579-4920-9D6B-3ABD1ED7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30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9F9895-F51A-497E-9DB8-6AD0032F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8B89CE-ECEE-4D96-903F-68C725196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38DE24-70C9-4F63-8008-18F60685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40212B-02AF-454C-9900-F954D004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4A1436-E24A-427A-8C3D-CF3C7D3F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9393D6-E532-49D1-8F5B-7CB128C1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8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D4FD6A6-54F0-44ED-B107-E1A71FA4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8EBF5A-C645-4A8F-A811-5483319F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FB9A65-96D6-43FD-B5A7-C671B4FCF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2018-11-22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087F3B-8D96-4F78-86E0-93C4255A7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116. WroclawJUG Java 11 Lightning talks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403556-A7C5-4117-A10E-9ECFCCD72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4AC74-0553-4B3D-82F8-146DC230190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7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fasterj.com/articles/oraclecollectors1.s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sterj.com/articles/oraclecollectors1.s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333" TargetMode="External"/><Relationship Id="rId2" Type="http://schemas.openxmlformats.org/officeDocument/2006/relationships/hyperlink" Target="https://openjdk.java.net/jeps/3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.com/technetwork/tutorials/tutorials-1876574.html" TargetMode="External"/><Relationship Id="rId3" Type="http://schemas.openxmlformats.org/officeDocument/2006/relationships/hyperlink" Target="http://www.fasterj.com/articles/oraclecollectors1.shtml" TargetMode="External"/><Relationship Id="rId7" Type="http://schemas.openxmlformats.org/officeDocument/2006/relationships/hyperlink" Target="https://youtu.be/kF_r3GE3zOo" TargetMode="External"/><Relationship Id="rId2" Type="http://schemas.openxmlformats.org/officeDocument/2006/relationships/hyperlink" Target="https://docs.oracle.com/javase/specs/jvms/se8/htm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LCr3XyHdaZk" TargetMode="External"/><Relationship Id="rId5" Type="http://schemas.openxmlformats.org/officeDocument/2006/relationships/hyperlink" Target="http://openjdk.java.net/projects/zgc/" TargetMode="External"/><Relationship Id="rId4" Type="http://schemas.openxmlformats.org/officeDocument/2006/relationships/hyperlink" Target="http://cr.openjdk.java.net/~pliden/slides/ZGC-FOSDEM-2018.pdf" TargetMode="External"/><Relationship Id="rId9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g.openjdk.java.net/zgc/zgc" TargetMode="External"/><Relationship Id="rId2" Type="http://schemas.openxmlformats.org/officeDocument/2006/relationships/hyperlink" Target="http://hg.openjdk.java.net/jdk/j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obert@podsiadly.e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New GC collectors in Java 11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Podtytuł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Epsilon + ZGC</a:t>
            </a:r>
          </a:p>
          <a:p>
            <a:r>
              <a:rPr lang="pl-PL" dirty="0"/>
              <a:t>116. </a:t>
            </a:r>
            <a:r>
              <a:rPr lang="pl-PL" dirty="0" err="1"/>
              <a:t>WroclawJUG</a:t>
            </a:r>
            <a:r>
              <a:rPr lang="pl-PL" dirty="0"/>
              <a:t> Java 11 </a:t>
            </a:r>
            <a:r>
              <a:rPr lang="pl-PL" dirty="0" err="1"/>
              <a:t>Lightning</a:t>
            </a:r>
            <a:r>
              <a:rPr lang="pl-PL" dirty="0"/>
              <a:t> </a:t>
            </a:r>
            <a:r>
              <a:rPr lang="pl-PL" dirty="0" err="1"/>
              <a:t>talks</a:t>
            </a:r>
            <a:endParaRPr lang="pl-P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E463F0-26B5-417F-89C7-2C768F224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898D2-79EB-4C47-A785-95A8F905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Memory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cleaning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algorithms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A81DF2-70E7-4F6B-BF28-0E09E32D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84550" cy="3292475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Serial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Paraller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CMS (</a:t>
            </a:r>
            <a:r>
              <a:rPr lang="pl-PL" dirty="0" err="1"/>
              <a:t>Concurrent</a:t>
            </a:r>
            <a:r>
              <a:rPr lang="pl-PL" dirty="0"/>
              <a:t> Mark-</a:t>
            </a:r>
            <a:r>
              <a:rPr lang="pl-PL" dirty="0" err="1"/>
              <a:t>Sweep</a:t>
            </a:r>
            <a:r>
              <a:rPr lang="pl-PL" dirty="0"/>
              <a:t>)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Garbage</a:t>
            </a:r>
            <a:r>
              <a:rPr lang="pl-PL" dirty="0"/>
              <a:t> First (G1)</a:t>
            </a:r>
          </a:p>
          <a:p>
            <a:endParaRPr lang="pl-PL" dirty="0"/>
          </a:p>
          <a:p>
            <a:endParaRPr lang="pl-PL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3EE6F3-3695-4807-8EDA-062A63C8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FC1391-A5C1-4812-871E-0BBE7A19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AAA43-CDC1-45CC-AD8E-CB1B6E54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10</a:t>
            </a:fld>
            <a:endParaRPr lang="pl-PL" dirty="0"/>
          </a:p>
        </p:txBody>
      </p:sp>
      <p:cxnSp>
        <p:nvCxnSpPr>
          <p:cNvPr id="26" name="Łącznik prosty 25"/>
          <p:cNvCxnSpPr/>
          <p:nvPr/>
        </p:nvCxnSpPr>
        <p:spPr>
          <a:xfrm>
            <a:off x="6829425" y="1822823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>
            <a:off x="6829425" y="2558618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>
            <a:off x="6829425" y="2055533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>
            <a:off x="6829425" y="2304399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trzałka w dół 29"/>
          <p:cNvSpPr/>
          <p:nvPr/>
        </p:nvSpPr>
        <p:spPr>
          <a:xfrm>
            <a:off x="7329488" y="1808534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Strzałka w dół 30"/>
          <p:cNvSpPr/>
          <p:nvPr/>
        </p:nvSpPr>
        <p:spPr>
          <a:xfrm>
            <a:off x="8185756" y="1808534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trzałka w dół 31"/>
          <p:cNvSpPr/>
          <p:nvPr/>
        </p:nvSpPr>
        <p:spPr>
          <a:xfrm>
            <a:off x="9042024" y="1818060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trzałka w dół 32"/>
          <p:cNvSpPr/>
          <p:nvPr/>
        </p:nvSpPr>
        <p:spPr>
          <a:xfrm>
            <a:off x="9898292" y="1808534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Strzałka w dół 41"/>
          <p:cNvSpPr/>
          <p:nvPr/>
        </p:nvSpPr>
        <p:spPr>
          <a:xfrm>
            <a:off x="7329488" y="2321146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Strzałka w dół 42"/>
          <p:cNvSpPr/>
          <p:nvPr/>
        </p:nvSpPr>
        <p:spPr>
          <a:xfrm>
            <a:off x="8185756" y="2321146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Strzałka w dół 43"/>
          <p:cNvSpPr/>
          <p:nvPr/>
        </p:nvSpPr>
        <p:spPr>
          <a:xfrm>
            <a:off x="9042024" y="2330672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Strzałka w dół 44"/>
          <p:cNvSpPr/>
          <p:nvPr/>
        </p:nvSpPr>
        <p:spPr>
          <a:xfrm>
            <a:off x="9898292" y="2321146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Strzałka w dół 45"/>
          <p:cNvSpPr/>
          <p:nvPr/>
        </p:nvSpPr>
        <p:spPr>
          <a:xfrm>
            <a:off x="8613890" y="2070756"/>
            <a:ext cx="133350" cy="2336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7" name="Łącznik prosty 46"/>
          <p:cNvCxnSpPr/>
          <p:nvPr/>
        </p:nvCxnSpPr>
        <p:spPr>
          <a:xfrm>
            <a:off x="4657725" y="2785444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>
            <a:off x="4657725" y="3521239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>
            <a:off x="4657725" y="3018154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/>
          <p:nvPr/>
        </p:nvCxnSpPr>
        <p:spPr>
          <a:xfrm>
            <a:off x="4657725" y="3267020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trzałka w dół 50"/>
          <p:cNvSpPr/>
          <p:nvPr/>
        </p:nvSpPr>
        <p:spPr>
          <a:xfrm>
            <a:off x="5157788" y="2771155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Strzałka w dół 51"/>
          <p:cNvSpPr/>
          <p:nvPr/>
        </p:nvSpPr>
        <p:spPr>
          <a:xfrm>
            <a:off x="6014056" y="2771155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Strzałka w dół 52"/>
          <p:cNvSpPr/>
          <p:nvPr/>
        </p:nvSpPr>
        <p:spPr>
          <a:xfrm>
            <a:off x="6870324" y="2780681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Strzałka w dół 53"/>
          <p:cNvSpPr/>
          <p:nvPr/>
        </p:nvSpPr>
        <p:spPr>
          <a:xfrm>
            <a:off x="7726592" y="2771155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Strzałka w dół 54"/>
          <p:cNvSpPr/>
          <p:nvPr/>
        </p:nvSpPr>
        <p:spPr>
          <a:xfrm>
            <a:off x="5157788" y="3023851"/>
            <a:ext cx="133350" cy="2336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Strzałka w dół 55"/>
          <p:cNvSpPr/>
          <p:nvPr/>
        </p:nvSpPr>
        <p:spPr>
          <a:xfrm>
            <a:off x="6014056" y="3023851"/>
            <a:ext cx="133350" cy="2336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Strzałka w dół 56"/>
          <p:cNvSpPr/>
          <p:nvPr/>
        </p:nvSpPr>
        <p:spPr>
          <a:xfrm>
            <a:off x="6870324" y="3033377"/>
            <a:ext cx="133350" cy="2336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Strzałka w dół 57"/>
          <p:cNvSpPr/>
          <p:nvPr/>
        </p:nvSpPr>
        <p:spPr>
          <a:xfrm>
            <a:off x="7726592" y="3023851"/>
            <a:ext cx="133350" cy="2336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Strzałka w dół 58"/>
          <p:cNvSpPr/>
          <p:nvPr/>
        </p:nvSpPr>
        <p:spPr>
          <a:xfrm>
            <a:off x="5157788" y="3283767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Strzałka w dół 59"/>
          <p:cNvSpPr/>
          <p:nvPr/>
        </p:nvSpPr>
        <p:spPr>
          <a:xfrm>
            <a:off x="6014056" y="3283767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Strzałka w dół 60"/>
          <p:cNvSpPr/>
          <p:nvPr/>
        </p:nvSpPr>
        <p:spPr>
          <a:xfrm>
            <a:off x="6870324" y="3293293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Strzałka w dół 61"/>
          <p:cNvSpPr/>
          <p:nvPr/>
        </p:nvSpPr>
        <p:spPr>
          <a:xfrm>
            <a:off x="7726592" y="3283767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4" name="Łącznik prosty 63"/>
          <p:cNvCxnSpPr/>
          <p:nvPr/>
        </p:nvCxnSpPr>
        <p:spPr>
          <a:xfrm>
            <a:off x="6829425" y="3769234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>
            <a:off x="6829425" y="4505029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>
            <a:off x="6829425" y="4001944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>
            <a:off x="6829425" y="4250810"/>
            <a:ext cx="370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trzałka w dół 67"/>
          <p:cNvSpPr/>
          <p:nvPr/>
        </p:nvSpPr>
        <p:spPr>
          <a:xfrm>
            <a:off x="7329488" y="3754945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Strzałka w dół 68"/>
          <p:cNvSpPr/>
          <p:nvPr/>
        </p:nvSpPr>
        <p:spPr>
          <a:xfrm>
            <a:off x="8185756" y="3754945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Strzałka w dół 69"/>
          <p:cNvSpPr/>
          <p:nvPr/>
        </p:nvSpPr>
        <p:spPr>
          <a:xfrm>
            <a:off x="9042024" y="3764471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Strzałka w dół 70"/>
          <p:cNvSpPr/>
          <p:nvPr/>
        </p:nvSpPr>
        <p:spPr>
          <a:xfrm>
            <a:off x="9898292" y="3754945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Strzałka w dół 71"/>
          <p:cNvSpPr/>
          <p:nvPr/>
        </p:nvSpPr>
        <p:spPr>
          <a:xfrm>
            <a:off x="7329488" y="4007641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Strzałka w dół 72"/>
          <p:cNvSpPr/>
          <p:nvPr/>
        </p:nvSpPr>
        <p:spPr>
          <a:xfrm>
            <a:off x="8185756" y="4007641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Strzałka w dół 73"/>
          <p:cNvSpPr/>
          <p:nvPr/>
        </p:nvSpPr>
        <p:spPr>
          <a:xfrm>
            <a:off x="9042024" y="4017167"/>
            <a:ext cx="133350" cy="2336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Strzałka w dół 74"/>
          <p:cNvSpPr/>
          <p:nvPr/>
        </p:nvSpPr>
        <p:spPr>
          <a:xfrm>
            <a:off x="9898292" y="4007641"/>
            <a:ext cx="133350" cy="2336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Strzałka w dół 75"/>
          <p:cNvSpPr/>
          <p:nvPr/>
        </p:nvSpPr>
        <p:spPr>
          <a:xfrm>
            <a:off x="7329488" y="4267557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Strzałka w dół 76"/>
          <p:cNvSpPr/>
          <p:nvPr/>
        </p:nvSpPr>
        <p:spPr>
          <a:xfrm>
            <a:off x="8185756" y="4267557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Strzałka w dół 77"/>
          <p:cNvSpPr/>
          <p:nvPr/>
        </p:nvSpPr>
        <p:spPr>
          <a:xfrm>
            <a:off x="9042024" y="4277083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Strzałka w dół 78"/>
          <p:cNvSpPr/>
          <p:nvPr/>
        </p:nvSpPr>
        <p:spPr>
          <a:xfrm>
            <a:off x="9898292" y="4267557"/>
            <a:ext cx="133350" cy="233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9" name="Obraz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4716324"/>
            <a:ext cx="3705225" cy="1206278"/>
          </a:xfrm>
          <a:prstGeom prst="rect">
            <a:avLst/>
          </a:prstGeom>
        </p:spPr>
      </p:pic>
      <p:sp>
        <p:nvSpPr>
          <p:cNvPr id="104" name="pole tekstowe 103"/>
          <p:cNvSpPr txBox="1"/>
          <p:nvPr/>
        </p:nvSpPr>
        <p:spPr>
          <a:xfrm>
            <a:off x="10028429" y="2043512"/>
            <a:ext cx="66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spc="300" dirty="0">
                <a:solidFill>
                  <a:srgbClr val="FF0000"/>
                </a:solidFill>
              </a:rPr>
              <a:t>STW</a:t>
            </a:r>
          </a:p>
        </p:txBody>
      </p:sp>
      <p:sp>
        <p:nvSpPr>
          <p:cNvPr id="108" name="pole tekstowe 107"/>
          <p:cNvSpPr txBox="1"/>
          <p:nvPr/>
        </p:nvSpPr>
        <p:spPr>
          <a:xfrm>
            <a:off x="7853558" y="2987131"/>
            <a:ext cx="66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spc="300" dirty="0">
                <a:solidFill>
                  <a:srgbClr val="FF0000"/>
                </a:solidFill>
              </a:rPr>
              <a:t>STW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DCF5A36A-D00D-4E48-88C4-FAE90EF5A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Young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generation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collectors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Copy</a:t>
            </a:r>
            <a:r>
              <a:rPr lang="en-US" sz="1600" dirty="0"/>
              <a:t> (enabled with -XX:+</a:t>
            </a:r>
            <a:r>
              <a:rPr lang="en-US" sz="1600" dirty="0" err="1"/>
              <a:t>UseSerialGC</a:t>
            </a:r>
            <a:r>
              <a:rPr lang="en-US" sz="1600" dirty="0"/>
              <a:t>) -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PS Scavenge</a:t>
            </a:r>
            <a:r>
              <a:rPr lang="en-US" sz="1600" dirty="0"/>
              <a:t> (enabled with -XX:+</a:t>
            </a:r>
            <a:r>
              <a:rPr lang="en-US" sz="1600" dirty="0" err="1"/>
              <a:t>UseParallelGC</a:t>
            </a:r>
            <a:r>
              <a:rPr lang="en-US" sz="1600" dirty="0"/>
              <a:t>) -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 err="1"/>
              <a:t>ParNew</a:t>
            </a:r>
            <a:r>
              <a:rPr lang="en-US" sz="1600" dirty="0"/>
              <a:t> (enabled with -XX:+</a:t>
            </a:r>
            <a:r>
              <a:rPr lang="en-US" sz="1600" dirty="0" err="1"/>
              <a:t>UseParNewGC</a:t>
            </a:r>
            <a:r>
              <a:rPr lang="en-US" sz="1600" dirty="0"/>
              <a:t>) -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G1 Young Generation</a:t>
            </a:r>
            <a:r>
              <a:rPr lang="en-US" sz="1600" dirty="0"/>
              <a:t> (enabled with -XX:+UseG1GC) -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>
                <a:hlinkClick r:id="rId2"/>
              </a:rPr>
              <a:t>(http://www.fasterj.com/articles/oraclecollectors1.shtml</a:t>
            </a:r>
            <a:r>
              <a:rPr lang="pl-PL" sz="1600" dirty="0"/>
              <a:t>)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11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CDF323-D699-45E6-9899-6FEB7B33D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Old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generation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collectors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MarkSweepCompact</a:t>
            </a:r>
            <a:r>
              <a:rPr lang="en-US" sz="1600" dirty="0"/>
              <a:t> (enabled with -XX:+</a:t>
            </a:r>
            <a:r>
              <a:rPr lang="en-US" sz="1600" dirty="0" err="1"/>
              <a:t>UseSerialGC</a:t>
            </a:r>
            <a:r>
              <a:rPr lang="en-US" sz="1600" dirty="0"/>
              <a:t>) -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PS </a:t>
            </a:r>
            <a:r>
              <a:rPr lang="en-US" sz="1600" b="1" dirty="0" err="1"/>
              <a:t>MarkSweep</a:t>
            </a:r>
            <a:r>
              <a:rPr lang="en-US" sz="1600" dirty="0"/>
              <a:t> (enabled with -XX:+</a:t>
            </a:r>
            <a:r>
              <a:rPr lang="en-US" sz="1600" dirty="0" err="1"/>
              <a:t>UseParallelOldGC</a:t>
            </a:r>
            <a:r>
              <a:rPr lang="en-US" sz="1600" dirty="0"/>
              <a:t>) -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 err="1"/>
              <a:t>ConcurrentMarkSweep</a:t>
            </a:r>
            <a:r>
              <a:rPr lang="en-US" sz="1600" dirty="0"/>
              <a:t> (enabled with -XX:+</a:t>
            </a:r>
            <a:r>
              <a:rPr lang="en-US" sz="1600" dirty="0" err="1"/>
              <a:t>UseConcMarkSweepGC</a:t>
            </a:r>
            <a:r>
              <a:rPr lang="en-US" sz="1600" dirty="0"/>
              <a:t>) -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G1</a:t>
            </a:r>
            <a:r>
              <a:rPr lang="en-US" sz="1600" dirty="0"/>
              <a:t> Mixed Generation (enabled with -XX:+UseG1GC) -</a:t>
            </a:r>
          </a:p>
          <a:p>
            <a:pPr marL="0" indent="0">
              <a:buNone/>
            </a:pPr>
            <a:endParaRPr lang="pl-PL" sz="1600" dirty="0"/>
          </a:p>
          <a:p>
            <a:pPr marL="0" indent="0">
              <a:buNone/>
            </a:pPr>
            <a:r>
              <a:rPr lang="pl-PL" sz="1600" dirty="0">
                <a:hlinkClick r:id="rId3"/>
              </a:rPr>
              <a:t>(http://www.fasterj.com/articles/oraclecollectors1.shtml</a:t>
            </a:r>
            <a:r>
              <a:rPr lang="pl-PL" sz="1600" dirty="0"/>
              <a:t>)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1" y="6124600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12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60C49D-0D7B-4B40-B795-3FAAD1A08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What's new after Java 8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JEP 248: </a:t>
            </a:r>
            <a:r>
              <a:rPr lang="en-US" dirty="0"/>
              <a:t>JEP 248: Make G1 the Default Garbage Collector</a:t>
            </a:r>
            <a:r>
              <a:rPr lang="pl-PL" dirty="0"/>
              <a:t> – Java 9</a:t>
            </a:r>
          </a:p>
          <a:p>
            <a:r>
              <a:rPr lang="pl-PL" dirty="0"/>
              <a:t>JEP 304: </a:t>
            </a:r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err="1"/>
              <a:t>Collector</a:t>
            </a:r>
            <a:r>
              <a:rPr lang="pl-PL" dirty="0"/>
              <a:t> Interface - Java 10</a:t>
            </a:r>
          </a:p>
          <a:p>
            <a:r>
              <a:rPr lang="pl-PL" b="1" dirty="0"/>
              <a:t>JEP 318: Epsilon</a:t>
            </a:r>
            <a:r>
              <a:rPr lang="pl-PL" dirty="0"/>
              <a:t>: A No-</a:t>
            </a:r>
            <a:r>
              <a:rPr lang="pl-PL" dirty="0" err="1"/>
              <a:t>Op</a:t>
            </a:r>
            <a:r>
              <a:rPr lang="pl-PL" dirty="0"/>
              <a:t> </a:t>
            </a:r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err="1"/>
              <a:t>Collector</a:t>
            </a:r>
            <a:r>
              <a:rPr lang="pl-PL" dirty="0"/>
              <a:t> (</a:t>
            </a:r>
            <a:r>
              <a:rPr lang="pl-PL" dirty="0" err="1"/>
              <a:t>Experimental</a:t>
            </a:r>
            <a:r>
              <a:rPr lang="pl-PL" dirty="0"/>
              <a:t>) – Java 11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https://openjdk.java.net/jeps/318</a:t>
            </a:r>
            <a:r>
              <a:rPr lang="pl-PL" dirty="0"/>
              <a:t> </a:t>
            </a:r>
          </a:p>
          <a:p>
            <a:r>
              <a:rPr lang="en-US" b="1" dirty="0"/>
              <a:t>JEP 333: ZGC</a:t>
            </a:r>
            <a:r>
              <a:rPr lang="en-US" dirty="0"/>
              <a:t>: A Scalable Low-Latency Garbage Collector (Experimental)</a:t>
            </a:r>
            <a:r>
              <a:rPr lang="pl-PL" dirty="0"/>
              <a:t> – Java 11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http://openjdk.java.net/jeps/333</a:t>
            </a:r>
            <a:r>
              <a:rPr lang="pl-PL" dirty="0"/>
              <a:t> </a:t>
            </a:r>
            <a:endParaRPr lang="en-US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13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AF1DEFF-2467-4987-87A7-CD07DDD99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1436" cy="1325563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JEP 318: Epsilon:</a:t>
            </a:r>
            <a:br>
              <a:rPr lang="pl-PL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A No-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Op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Garbage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Collector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Goals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Provide a completely passive GC implementation with a bounded allocation limit and the lowest latency overhead possible, at the expense of memory footprint and memory throughput. A successful implementation is an isolated code change, does not touch other GCs, and makes minimal changes in the rest of JVM.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14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59CC83-534A-4866-AE11-23DF322F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9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1436" cy="1325563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JEP 318: Epsilon:</a:t>
            </a:r>
            <a:br>
              <a:rPr lang="pl-PL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A No-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Op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Garbage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Collector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– Non-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Goals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en-US" dirty="0"/>
              <a:t>It is not a goal to introduce manual memory management features to Java language and/or JVM. It is not a goal to introduce new APIs to manage Java heap. It is not a goal to change or cleanup internal JVM interfaces to fit this GC.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15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959CC83-534A-4866-AE11-23DF322F7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1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1436" cy="1325563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JEP 318: Epsilon: A No-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Op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Garbage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Collector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testing.</a:t>
            </a:r>
          </a:p>
          <a:p>
            <a:r>
              <a:rPr lang="en-US" dirty="0"/>
              <a:t>Memory pressure testing.</a:t>
            </a:r>
          </a:p>
          <a:p>
            <a:r>
              <a:rPr lang="en-US" dirty="0"/>
              <a:t>VM interface testing.</a:t>
            </a:r>
          </a:p>
          <a:p>
            <a:r>
              <a:rPr lang="en-US" dirty="0"/>
              <a:t>Extremely short lived jobs.</a:t>
            </a:r>
          </a:p>
          <a:p>
            <a:r>
              <a:rPr lang="en-US" dirty="0"/>
              <a:t>Last-drop latency improvements.</a:t>
            </a:r>
          </a:p>
          <a:p>
            <a:r>
              <a:rPr lang="en-US" dirty="0"/>
              <a:t>Last-drop throughput improvements.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16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F36DD8-BC0B-4F4C-A40F-828DA3767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0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JEP 318: Epsilon: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298714"/>
            <a:ext cx="10515600" cy="4676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Epsilon GC looks and feels like any other OpenJDK GC, enabled with</a:t>
            </a:r>
            <a:endParaRPr lang="pl-PL" dirty="0"/>
          </a:p>
          <a:p>
            <a:pPr marL="0" indent="0">
              <a:buNone/>
            </a:pPr>
            <a:r>
              <a:rPr lang="pl-PL" b="1" dirty="0"/>
              <a:t>-XX:+</a:t>
            </a:r>
            <a:r>
              <a:rPr lang="pl-PL" b="1" dirty="0" err="1"/>
              <a:t>UnlockExperimentalVMOptions</a:t>
            </a:r>
            <a:endParaRPr lang="pl-PL" dirty="0"/>
          </a:p>
          <a:p>
            <a:pPr marL="0" indent="0">
              <a:buNone/>
            </a:pPr>
            <a:r>
              <a:rPr lang="pl-PL" b="1" dirty="0"/>
              <a:t>-XX:+</a:t>
            </a:r>
            <a:r>
              <a:rPr lang="pl-PL" b="1" dirty="0" err="1"/>
              <a:t>UseEpsilonGC</a:t>
            </a:r>
            <a:endParaRPr lang="pl-PL" b="1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Once the Java heap is exhausted:</a:t>
            </a:r>
            <a:endParaRPr lang="pl-PL" dirty="0"/>
          </a:p>
          <a:p>
            <a:r>
              <a:rPr lang="en-US" dirty="0"/>
              <a:t>Throw an </a:t>
            </a:r>
            <a:r>
              <a:rPr lang="en-US" dirty="0" err="1"/>
              <a:t>OutOfMemoryError</a:t>
            </a:r>
            <a:r>
              <a:rPr lang="en-US" dirty="0"/>
              <a:t> with a descriptive message.</a:t>
            </a:r>
          </a:p>
          <a:p>
            <a:r>
              <a:rPr lang="en-US" dirty="0"/>
              <a:t>Perform a heap dump (enabled, as usual, with -</a:t>
            </a:r>
            <a:r>
              <a:rPr lang="en-US" b="1" dirty="0"/>
              <a:t>XX:+</a:t>
            </a:r>
            <a:r>
              <a:rPr lang="en-US" b="1" dirty="0" err="1"/>
              <a:t>HeapDumpOnOutOfMemoryError</a:t>
            </a:r>
            <a:r>
              <a:rPr lang="en-US" dirty="0"/>
              <a:t>)</a:t>
            </a:r>
          </a:p>
          <a:p>
            <a:r>
              <a:rPr lang="en-US" dirty="0"/>
              <a:t>Fail the JVM hard and optionally perform an external action (through the usual </a:t>
            </a:r>
            <a:r>
              <a:rPr lang="en-US" b="1" dirty="0"/>
              <a:t>-</a:t>
            </a:r>
            <a:r>
              <a:rPr lang="en-US" b="1" dirty="0" err="1"/>
              <a:t>XX:OnOutOfMemoryError</a:t>
            </a:r>
            <a:r>
              <a:rPr lang="en-US" b="1" dirty="0"/>
              <a:t>=...</a:t>
            </a:r>
            <a:r>
              <a:rPr lang="en-US" dirty="0"/>
              <a:t>), e.g., starting a debugger or notifying an external monitoring system about the failure.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17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5D6D0CC-1322-48C2-B4D0-126DEC413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JEP 333: ZGC: A Scalable Low-Latency Garbage Collector (Experimental)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Goals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26" y="1381221"/>
            <a:ext cx="10175543" cy="4451632"/>
          </a:xfrm>
          <a:prstGeom prst="rect">
            <a:avLst/>
          </a:prstGeom>
        </p:spPr>
      </p:pic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18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2279993" y="5832853"/>
            <a:ext cx="76320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200" dirty="0"/>
              <a:t>http://cr.openjdk.java.net/~pliden/slides/ZGC-FOSDEM-2018.pdf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E757AA5-925D-4BB7-97D7-CC5426FD3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199" y="432593"/>
            <a:ext cx="10933136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JEP 333: ZGC: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- Non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Goals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l-PL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no </a:t>
            </a:r>
            <a:r>
              <a:rPr lang="pl-PL" sz="2400" b="1" dirty="0" err="1">
                <a:solidFill>
                  <a:schemeClr val="accent5">
                    <a:lumMod val="75000"/>
                  </a:schemeClr>
                </a:solidFill>
              </a:rPr>
              <a:t>rose</a:t>
            </a:r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sz="2400" b="1" dirty="0" err="1">
                <a:solidFill>
                  <a:schemeClr val="accent5">
                    <a:lumMod val="75000"/>
                  </a:schemeClr>
                </a:solidFill>
              </a:rPr>
              <a:t>without</a:t>
            </a:r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sz="2400" b="1" dirty="0" err="1">
                <a:solidFill>
                  <a:schemeClr val="accent5">
                    <a:lumMod val="75000"/>
                  </a:schemeClr>
                </a:solidFill>
              </a:rPr>
              <a:t>thorns</a:t>
            </a:r>
            <a:endParaRPr lang="pl-PL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US" dirty="0"/>
              <a:t>It is not a goal to provide working implementations for platforms other than Linux/x64. </a:t>
            </a:r>
            <a:endParaRPr lang="pl-PL" dirty="0"/>
          </a:p>
          <a:p>
            <a:pPr marL="0" indent="0">
              <a:buNone/>
            </a:pPr>
            <a:r>
              <a:rPr lang="en-US" dirty="0"/>
              <a:t>Support for additional platforms can be added later, if there is enough demand.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„</a:t>
            </a:r>
            <a:r>
              <a:rPr lang="en-US" dirty="0"/>
              <a:t>We have strong ambitions to meet these goals for a large set of relevant workloads. At the same time, we want to acknowledge that we don't see these goals as hard requirements for every conceivable workload.</a:t>
            </a:r>
            <a:r>
              <a:rPr lang="pl-PL" dirty="0"/>
              <a:t>”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19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0F1E180-724E-422A-94CB-2F509673B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whoami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pl-PL" dirty="0"/>
              <a:t>Robert Podsiadły:</a:t>
            </a:r>
          </a:p>
          <a:p>
            <a:pPr fontAlgn="base"/>
            <a:r>
              <a:rPr lang="en-US" dirty="0"/>
              <a:t>I have been working in IT since 86.</a:t>
            </a:r>
            <a:endParaRPr lang="pl-PL" dirty="0"/>
          </a:p>
          <a:p>
            <a:pPr fontAlgn="base"/>
            <a:r>
              <a:rPr lang="en-US" dirty="0"/>
              <a:t>1986-1999: Assemblers, C</a:t>
            </a:r>
            <a:r>
              <a:rPr lang="pl-PL" dirty="0"/>
              <a:t>,</a:t>
            </a:r>
            <a:r>
              <a:rPr lang="en-US" dirty="0"/>
              <a:t> C++</a:t>
            </a:r>
            <a:endParaRPr lang="pl-PL" dirty="0"/>
          </a:p>
          <a:p>
            <a:pPr fontAlgn="base"/>
            <a:r>
              <a:rPr lang="pl-PL" dirty="0"/>
              <a:t>1999-2014: </a:t>
            </a:r>
            <a:r>
              <a:rPr lang="en-US" dirty="0"/>
              <a:t>Not a programming position.</a:t>
            </a:r>
            <a:endParaRPr lang="pl-PL" dirty="0"/>
          </a:p>
          <a:p>
            <a:pPr fontAlgn="base"/>
            <a:r>
              <a:rPr lang="pl-PL" dirty="0"/>
              <a:t>From 2015: </a:t>
            </a:r>
            <a:r>
              <a:rPr lang="en-US" dirty="0"/>
              <a:t>Java</a:t>
            </a:r>
            <a:endParaRPr lang="pl-PL" dirty="0"/>
          </a:p>
          <a:p>
            <a:pPr fontAlgn="base"/>
            <a:r>
              <a:rPr lang="en-US" dirty="0"/>
              <a:t>Currently at</a:t>
            </a:r>
            <a:r>
              <a:rPr lang="pl-PL" dirty="0"/>
              <a:t> </a:t>
            </a:r>
            <a:r>
              <a:rPr lang="pl-PL" dirty="0" err="1"/>
              <a:t>Tieto</a:t>
            </a:r>
            <a:r>
              <a:rPr lang="pl-PL" dirty="0"/>
              <a:t> </a:t>
            </a:r>
            <a:r>
              <a:rPr lang="en-US" dirty="0"/>
              <a:t>as Software Engineer</a:t>
            </a:r>
            <a:endParaRPr lang="pl-PL" dirty="0"/>
          </a:p>
          <a:p>
            <a:pPr fontAlgn="base"/>
            <a:r>
              <a:rPr lang="pl-PL" dirty="0" err="1"/>
              <a:t>Next</a:t>
            </a:r>
            <a:r>
              <a:rPr lang="pl-PL" dirty="0"/>
              <a:t> </a:t>
            </a:r>
            <a:r>
              <a:rPr lang="pl-PL" dirty="0" err="1"/>
              <a:t>mountain</a:t>
            </a:r>
            <a:r>
              <a:rPr lang="pl-PL" dirty="0"/>
              <a:t>: Scala + </a:t>
            </a: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programming</a:t>
            </a:r>
            <a:endParaRPr lang="pl-PL" dirty="0"/>
          </a:p>
          <a:p>
            <a:pPr fontAlgn="base"/>
            <a:r>
              <a:rPr lang="pl-PL" dirty="0" err="1"/>
              <a:t>After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: </a:t>
            </a:r>
            <a:r>
              <a:rPr lang="pl-PL" dirty="0" err="1"/>
              <a:t>long</a:t>
            </a:r>
            <a:r>
              <a:rPr lang="pl-PL" dirty="0"/>
              <a:t> </a:t>
            </a:r>
            <a:r>
              <a:rPr lang="pl-PL" dirty="0" err="1"/>
              <a:t>distance</a:t>
            </a:r>
            <a:r>
              <a:rPr lang="pl-PL" dirty="0"/>
              <a:t> </a:t>
            </a:r>
            <a:r>
              <a:rPr lang="pl-PL" dirty="0" err="1"/>
              <a:t>trail</a:t>
            </a:r>
            <a:r>
              <a:rPr lang="pl-PL" dirty="0"/>
              <a:t> </a:t>
            </a:r>
            <a:r>
              <a:rPr lang="pl-PL" dirty="0" err="1"/>
              <a:t>running</a:t>
            </a:r>
            <a:r>
              <a:rPr lang="pl-PL" dirty="0"/>
              <a:t> + </a:t>
            </a:r>
            <a:r>
              <a:rPr lang="pl-PL" dirty="0" err="1"/>
              <a:t>sky</a:t>
            </a:r>
            <a:r>
              <a:rPr lang="pl-PL" dirty="0"/>
              <a:t> </a:t>
            </a:r>
            <a:r>
              <a:rPr lang="pl-PL" dirty="0" err="1"/>
              <a:t>running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0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ZGC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at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a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Glance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ymbol zastępczy zawartości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 err="1"/>
              <a:t>Concurent</a:t>
            </a:r>
            <a:endParaRPr lang="pl-PL" sz="3600" dirty="0"/>
          </a:p>
          <a:p>
            <a:pPr marL="0" indent="0">
              <a:buNone/>
            </a:pPr>
            <a:r>
              <a:rPr lang="pl-PL" sz="3600" dirty="0" err="1"/>
              <a:t>Tracing</a:t>
            </a:r>
            <a:endParaRPr lang="pl-PL" sz="3600" dirty="0"/>
          </a:p>
          <a:p>
            <a:pPr marL="0" indent="0">
              <a:buNone/>
            </a:pPr>
            <a:r>
              <a:rPr lang="pl-PL" sz="3600" dirty="0" err="1"/>
              <a:t>Compacting</a:t>
            </a:r>
            <a:endParaRPr lang="pl-PL" sz="3600" dirty="0"/>
          </a:p>
          <a:p>
            <a:pPr marL="0" indent="0">
              <a:buNone/>
            </a:pPr>
            <a:r>
              <a:rPr lang="pl-PL" sz="3600" dirty="0"/>
              <a:t>Single </a:t>
            </a:r>
            <a:r>
              <a:rPr lang="pl-PL" sz="3600" dirty="0" err="1"/>
              <a:t>generation</a:t>
            </a:r>
            <a:endParaRPr lang="pl-PL" sz="3600" dirty="0"/>
          </a:p>
        </p:txBody>
      </p:sp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Region-</a:t>
            </a:r>
            <a:r>
              <a:rPr lang="pl-PL" sz="3600" dirty="0" err="1"/>
              <a:t>based</a:t>
            </a:r>
            <a:endParaRPr lang="pl-PL" sz="3600" dirty="0"/>
          </a:p>
          <a:p>
            <a:pPr marL="0" indent="0">
              <a:buNone/>
            </a:pPr>
            <a:r>
              <a:rPr lang="pl-PL" sz="3600" dirty="0" smtClean="0"/>
              <a:t>NUMA-</a:t>
            </a:r>
            <a:r>
              <a:rPr lang="pl-PL" sz="3600" dirty="0" err="1" smtClean="0"/>
              <a:t>aware</a:t>
            </a:r>
            <a:endParaRPr lang="pl-PL" sz="3600" dirty="0"/>
          </a:p>
          <a:p>
            <a:pPr marL="0" indent="0">
              <a:buNone/>
            </a:pPr>
            <a:r>
              <a:rPr lang="pl-PL" sz="3600" dirty="0" err="1"/>
              <a:t>Load</a:t>
            </a:r>
            <a:r>
              <a:rPr lang="pl-PL" sz="3600" dirty="0"/>
              <a:t> </a:t>
            </a:r>
            <a:r>
              <a:rPr lang="pl-PL" sz="3600" dirty="0" err="1"/>
              <a:t>barriers</a:t>
            </a:r>
            <a:endParaRPr lang="pl-PL" sz="3600" dirty="0"/>
          </a:p>
          <a:p>
            <a:pPr marL="0" indent="0">
              <a:buNone/>
            </a:pPr>
            <a:r>
              <a:rPr lang="pl-PL" sz="3600" dirty="0" err="1"/>
              <a:t>Colored</a:t>
            </a:r>
            <a:r>
              <a:rPr lang="pl-PL" sz="3600" dirty="0"/>
              <a:t> </a:t>
            </a:r>
            <a:r>
              <a:rPr lang="pl-PL" sz="3600" dirty="0" err="1"/>
              <a:t>pointers</a:t>
            </a:r>
            <a:endParaRPr lang="pl-PL" sz="36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20</a:t>
            </a:fld>
            <a:endParaRPr lang="pl-P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B2DB5E5-C764-4A22-9ADA-DA39AC0B4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9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ZGC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at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a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Glance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/>
              <a:t>ZGC </a:t>
            </a:r>
            <a:r>
              <a:rPr lang="pl-PL" sz="3600" dirty="0" err="1"/>
              <a:t>pause</a:t>
            </a:r>
            <a:r>
              <a:rPr lang="pl-PL" sz="3600" dirty="0"/>
              <a:t> Times </a:t>
            </a:r>
            <a:r>
              <a:rPr lang="pl-PL" sz="3600" b="1" dirty="0"/>
              <a:t>do not</a:t>
            </a:r>
            <a:r>
              <a:rPr lang="pl-PL" sz="3600" dirty="0"/>
              <a:t> </a:t>
            </a:r>
            <a:r>
              <a:rPr lang="pl-PL" sz="3600" dirty="0" err="1"/>
              <a:t>increase</a:t>
            </a:r>
            <a:r>
              <a:rPr lang="pl-PL" sz="3600" dirty="0"/>
              <a:t> with the </a:t>
            </a:r>
            <a:r>
              <a:rPr lang="pl-PL" sz="3600" dirty="0" err="1"/>
              <a:t>heap</a:t>
            </a:r>
            <a:r>
              <a:rPr lang="pl-PL" sz="3600" dirty="0"/>
              <a:t> </a:t>
            </a:r>
            <a:r>
              <a:rPr lang="pl-PL" sz="3600" dirty="0" err="1"/>
              <a:t>or</a:t>
            </a:r>
            <a:r>
              <a:rPr lang="pl-PL" sz="3600" dirty="0"/>
              <a:t> live-set </a:t>
            </a:r>
            <a:r>
              <a:rPr lang="pl-PL" sz="3600" dirty="0" err="1"/>
              <a:t>size</a:t>
            </a:r>
            <a:endParaRPr lang="pl-PL" sz="3600" dirty="0"/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r>
              <a:rPr lang="pl-PL" sz="3600" dirty="0"/>
              <a:t>ZGC </a:t>
            </a:r>
            <a:r>
              <a:rPr lang="pl-PL" sz="3600" dirty="0" err="1"/>
              <a:t>pause</a:t>
            </a:r>
            <a:r>
              <a:rPr lang="pl-PL" sz="3600" dirty="0"/>
              <a:t> Times </a:t>
            </a:r>
            <a:r>
              <a:rPr lang="pl-PL" sz="3600" b="1" dirty="0"/>
              <a:t>do</a:t>
            </a:r>
            <a:r>
              <a:rPr lang="pl-PL" sz="3600" dirty="0"/>
              <a:t> </a:t>
            </a:r>
            <a:r>
              <a:rPr lang="pl-PL" sz="3600" dirty="0" err="1"/>
              <a:t>increase</a:t>
            </a:r>
            <a:r>
              <a:rPr lang="pl-PL" sz="3600" dirty="0"/>
              <a:t> with the </a:t>
            </a:r>
            <a:r>
              <a:rPr lang="pl-PL" sz="3600" dirty="0" err="1"/>
              <a:t>root</a:t>
            </a:r>
            <a:r>
              <a:rPr lang="pl-PL" sz="3600" dirty="0"/>
              <a:t>-set </a:t>
            </a:r>
            <a:r>
              <a:rPr lang="pl-PL" sz="3600" dirty="0" err="1"/>
              <a:t>size</a:t>
            </a:r>
            <a:endParaRPr lang="pl-PL" sz="3600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21</a:t>
            </a:fld>
            <a:endParaRPr lang="pl-P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B796DD0-77EC-46C8-9A94-0E70161E5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JEP 333: ZGC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- Performance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4074994" cy="4149290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ZGC</a:t>
            </a:r>
          </a:p>
          <a:p>
            <a:pPr marL="0" indent="0"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max-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jOPS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:        100.0%</a:t>
            </a:r>
          </a:p>
          <a:p>
            <a:pPr marL="0" indent="0">
              <a:buNone/>
            </a:pP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critical-jOPS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:       76.1%</a:t>
            </a:r>
          </a:p>
          <a:p>
            <a:pPr marL="0" indent="0">
              <a:buNone/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22</a:t>
            </a:fld>
            <a:endParaRPr lang="pl-PL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6096000" y="1690688"/>
            <a:ext cx="4074994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max-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jOPS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:        91.2%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critical-jOPS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:     54.7%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5183034" y="1690688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0252447-89D2-4617-846E-8724DDC8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1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JEP 333: ZGC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-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Latency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4074994" cy="4149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ZGC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1.091ms (+/-0.215ms)</a:t>
            </a: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95th percentile: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1.380ms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99th percentile: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1.512ms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99.9th percentile: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1.663ms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99.99th percentile: 1.681ms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max: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1.681ms</a:t>
            </a: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23</a:t>
            </a:fld>
            <a:endParaRPr lang="pl-PL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6095999" y="1690688"/>
            <a:ext cx="4713027" cy="4149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156.806ms (+/-71.126ms)</a:t>
            </a:r>
          </a:p>
          <a:p>
            <a:pPr marL="0" indent="0">
              <a:lnSpc>
                <a:spcPct val="100000"/>
              </a:lnSpc>
              <a:buNone/>
            </a:pP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95th percentile: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316.672ms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99th percentile: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428.095ms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99.9th percentile: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543.846ms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99.99th percentile: 543.846ms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max: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543.846ms</a:t>
            </a: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183034" y="1690688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933640A-1B98-41C7-948A-7F5876288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0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Using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ZGC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Enable</a:t>
            </a:r>
            <a:r>
              <a:rPr lang="pl-PL" dirty="0"/>
              <a:t>: </a:t>
            </a:r>
          </a:p>
          <a:p>
            <a:pPr marL="0" indent="0">
              <a:buNone/>
            </a:pPr>
            <a:r>
              <a:rPr lang="pl-PL" b="1" dirty="0"/>
              <a:t>		-XX:+</a:t>
            </a:r>
            <a:r>
              <a:rPr lang="pl-PL" b="1" dirty="0" err="1"/>
              <a:t>UnlockExperimentalVMOptions</a:t>
            </a:r>
            <a:endParaRPr lang="pl-PL" b="1" dirty="0"/>
          </a:p>
          <a:p>
            <a:pPr marL="0" indent="0">
              <a:buNone/>
            </a:pPr>
            <a:r>
              <a:rPr lang="pl-PL" b="1" dirty="0"/>
              <a:t>		-XX:+</a:t>
            </a:r>
            <a:r>
              <a:rPr lang="pl-PL" b="1" dirty="0" err="1"/>
              <a:t>UseZGC</a:t>
            </a:r>
            <a:endParaRPr lang="pl-PL" b="1" dirty="0"/>
          </a:p>
          <a:p>
            <a:r>
              <a:rPr lang="pl-PL" dirty="0" err="1"/>
              <a:t>Tuning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	Set Max </a:t>
            </a:r>
            <a:r>
              <a:rPr lang="pl-PL" dirty="0" err="1"/>
              <a:t>Heap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b="1" dirty="0"/>
              <a:t>-</a:t>
            </a:r>
            <a:r>
              <a:rPr lang="pl-PL" b="1" dirty="0" err="1"/>
              <a:t>Xmx</a:t>
            </a:r>
            <a:r>
              <a:rPr lang="pl-PL" b="1" dirty="0"/>
              <a:t>&lt;</a:t>
            </a:r>
            <a:r>
              <a:rPr lang="pl-PL" b="1" dirty="0" err="1"/>
              <a:t>size</a:t>
            </a:r>
            <a:r>
              <a:rPr lang="pl-PL" b="1" dirty="0"/>
              <a:t>&gt;</a:t>
            </a:r>
          </a:p>
          <a:p>
            <a:pPr marL="0" indent="0">
              <a:buNone/>
            </a:pPr>
            <a:r>
              <a:rPr lang="pl-PL" dirty="0"/>
              <a:t>	Set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Concurrent</a:t>
            </a:r>
            <a:r>
              <a:rPr lang="pl-PL" dirty="0"/>
              <a:t> GC </a:t>
            </a:r>
            <a:r>
              <a:rPr lang="pl-PL" dirty="0" err="1"/>
              <a:t>Threads</a:t>
            </a:r>
            <a:endParaRPr lang="pl-PL" b="1" dirty="0"/>
          </a:p>
          <a:p>
            <a:pPr marL="0" indent="0">
              <a:buNone/>
            </a:pPr>
            <a:r>
              <a:rPr lang="pl-PL" dirty="0"/>
              <a:t>		</a:t>
            </a:r>
            <a:r>
              <a:rPr lang="pl-PL" b="1" dirty="0"/>
              <a:t>-</a:t>
            </a:r>
            <a:r>
              <a:rPr lang="pl-PL" b="1" dirty="0" err="1"/>
              <a:t>XX:ConcCGThreads</a:t>
            </a:r>
            <a:r>
              <a:rPr lang="pl-PL" b="1" dirty="0"/>
              <a:t>=&lt;</a:t>
            </a:r>
            <a:r>
              <a:rPr lang="pl-PL" b="1" dirty="0" err="1"/>
              <a:t>number</a:t>
            </a:r>
            <a:r>
              <a:rPr lang="pl-PL" b="1" dirty="0"/>
              <a:t>&gt;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24</a:t>
            </a:fld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CF0E037-EB80-4014-B112-374A0007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1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E73AC3-BC3E-441D-81FE-A430CAA5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Sources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of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knowledge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BDE1FE-81AF-41F5-9D7A-3B7D4A58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>
                <a:hlinkClick r:id="rId2"/>
              </a:rPr>
              <a:t>https://docs.oracle.com/en/java/javase/11/</a:t>
            </a:r>
          </a:p>
          <a:p>
            <a:r>
              <a:rPr lang="pl-PL" dirty="0">
                <a:hlinkClick r:id="rId2"/>
              </a:rPr>
              <a:t>https://docs.oracle.com/javase/specs/jvms/se8/html/index.html</a:t>
            </a:r>
            <a:endParaRPr lang="pl-PL" dirty="0"/>
          </a:p>
          <a:p>
            <a:r>
              <a:rPr lang="pl-PL" dirty="0">
                <a:hlinkClick r:id="rId3"/>
              </a:rPr>
              <a:t>http://www.fasterj.com/articles/oraclecollectors1.shtml</a:t>
            </a:r>
            <a:endParaRPr lang="pl-PL" dirty="0"/>
          </a:p>
          <a:p>
            <a:r>
              <a:rPr lang="pl-PL" dirty="0">
                <a:hlinkClick r:id="rId4"/>
              </a:rPr>
              <a:t>http://cr.openjdk.java.net/~pliden/slides/ZGC-FOSDEM-2018.pdf</a:t>
            </a:r>
            <a:r>
              <a:rPr lang="pl-PL" dirty="0"/>
              <a:t> </a:t>
            </a:r>
          </a:p>
          <a:p>
            <a:r>
              <a:rPr lang="pl-PL" dirty="0">
                <a:hlinkClick r:id="rId5"/>
              </a:rPr>
              <a:t>http://openjdk.java.net/projects/zgc/</a:t>
            </a:r>
            <a:r>
              <a:rPr lang="pl-PL" dirty="0"/>
              <a:t> </a:t>
            </a:r>
          </a:p>
          <a:p>
            <a:r>
              <a:rPr lang="pl-PL" dirty="0">
                <a:solidFill>
                  <a:srgbClr val="C00000"/>
                </a:solidFill>
                <a:hlinkClick r:id="rId6"/>
              </a:rPr>
              <a:t>https://youtu.be/LCr3XyHdaZk</a:t>
            </a:r>
            <a:r>
              <a:rPr lang="pl-PL" dirty="0"/>
              <a:t> - </a:t>
            </a:r>
            <a:r>
              <a:rPr lang="pl-PL" sz="2900" dirty="0"/>
              <a:t>WJUG #167 - </a:t>
            </a:r>
            <a:r>
              <a:rPr lang="pl-PL" sz="2900" dirty="0" err="1"/>
              <a:t>Garbage</a:t>
            </a:r>
            <a:r>
              <a:rPr lang="pl-PL" sz="2900" dirty="0"/>
              <a:t> </a:t>
            </a:r>
            <a:r>
              <a:rPr lang="pl-PL" sz="2900" dirty="0" err="1"/>
              <a:t>Collector</a:t>
            </a:r>
            <a:r>
              <a:rPr lang="pl-PL" sz="2900" dirty="0"/>
              <a:t> w pigułce - JK</a:t>
            </a:r>
            <a:endParaRPr lang="pl-PL" dirty="0"/>
          </a:p>
          <a:p>
            <a:r>
              <a:rPr lang="pl-PL" dirty="0">
                <a:hlinkClick r:id="rId7"/>
              </a:rPr>
              <a:t>https://youtu.be/kF_r3GE3zOo</a:t>
            </a:r>
            <a:r>
              <a:rPr lang="pl-PL" dirty="0"/>
              <a:t> - </a:t>
            </a:r>
            <a:r>
              <a:rPr lang="en-US" dirty="0"/>
              <a:t>ZGC: A Scalable Low-Latency Garbage Collector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  <a:p>
            <a:r>
              <a:rPr lang="pl-PL" dirty="0">
                <a:hlinkClick r:id="rId8"/>
              </a:rPr>
              <a:t>https://www.oracle.com/technetwork/tutorials/tutorials-1876574.html</a:t>
            </a:r>
            <a:r>
              <a:rPr lang="pl-PL" dirty="0"/>
              <a:t>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D65CE1-A220-44AB-9C9C-1DFCCD1E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8EE54B-257E-401A-AECD-0FDE74E1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758FFA-465F-415A-A109-1424D57E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25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1445E26-2ACB-4C0C-B543-88CBBD50A1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1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ZGC Project –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Sources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Code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Latest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hlinkClick r:id="rId2"/>
              </a:rPr>
              <a:t>http://hg.openjdk.java.net/jdk/jdk</a:t>
            </a:r>
            <a:r>
              <a:rPr lang="pl-PL" dirty="0"/>
              <a:t>   </a:t>
            </a:r>
          </a:p>
          <a:p>
            <a:r>
              <a:rPr lang="pl-PL" dirty="0" err="1"/>
              <a:t>Bleeding</a:t>
            </a:r>
            <a:r>
              <a:rPr lang="pl-PL" dirty="0"/>
              <a:t> Edge: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hlinkClick r:id="rId3"/>
              </a:rPr>
              <a:t>http://hg.openjdk.java.net/zgc/zgc</a:t>
            </a:r>
            <a:r>
              <a:rPr lang="pl-PL" dirty="0"/>
              <a:t> 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26</a:t>
            </a:fld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C1A764-1D70-4550-A87A-8A6BCCA06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5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60334" cy="1325563"/>
          </a:xfrm>
        </p:spPr>
        <p:txBody>
          <a:bodyPr/>
          <a:lstStyle/>
          <a:p>
            <a:pPr algn="ctr"/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Conclusions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Java 9, the default GC algorithm is Garbage First</a:t>
            </a:r>
            <a:endParaRPr lang="pl-PL" dirty="0"/>
          </a:p>
          <a:p>
            <a:r>
              <a:rPr lang="en-US" dirty="0"/>
              <a:t>Two experimental GC Epsilon and ZGC were added in Java 11</a:t>
            </a:r>
            <a:endParaRPr lang="pl-PL" dirty="0"/>
          </a:p>
          <a:p>
            <a:r>
              <a:rPr lang="en-US" dirty="0"/>
              <a:t>ZGC announces the acceleration of works on Garbage Collectors algorithms.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27</a:t>
            </a:fld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C1A764-1D70-4550-A87A-8A6BCCA0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7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60334" cy="876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Bonus: this can be measured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</a:rPr>
              <a:t>:)</a:t>
            </a:r>
            <a:r>
              <a:rPr lang="pl-PL" sz="4000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l-PL" sz="40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pl-PL" sz="2200" dirty="0" err="1">
                <a:solidFill>
                  <a:schemeClr val="accent5">
                    <a:lumMod val="75000"/>
                  </a:schemeClr>
                </a:solidFill>
              </a:rPr>
              <a:t>FlightRecorder</a:t>
            </a:r>
            <a:r>
              <a:rPr lang="pl-PL" sz="2200" dirty="0">
                <a:solidFill>
                  <a:schemeClr val="accent5">
                    <a:lumMod val="75000"/>
                  </a:schemeClr>
                </a:solidFill>
              </a:rPr>
              <a:t> + JMC</a:t>
            </a:r>
            <a:endParaRPr lang="pl-PL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340728"/>
            <a:ext cx="10515600" cy="5015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https</a:t>
            </a:r>
            <a:r>
              <a:rPr lang="pl-PL" dirty="0"/>
              <a:t>://github.com/RobertPod/Java11GC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/>
              <a:t>2018-11-22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116. </a:t>
            </a:r>
            <a:r>
              <a:rPr lang="pl-PL" dirty="0" err="1"/>
              <a:t>WroclawJUG</a:t>
            </a:r>
            <a:r>
              <a:rPr lang="pl-PL" dirty="0"/>
              <a:t> Java 11 </a:t>
            </a:r>
            <a:r>
              <a:rPr lang="pl-PL" dirty="0" err="1"/>
              <a:t>Lightning</a:t>
            </a:r>
            <a:r>
              <a:rPr lang="pl-PL" dirty="0"/>
              <a:t> </a:t>
            </a:r>
            <a:r>
              <a:rPr lang="pl-PL" dirty="0" err="1"/>
              <a:t>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AC74-0553-4B3D-82F8-146DC2301909}" type="slidenum">
              <a:rPr lang="pl-PL" smtClean="0"/>
              <a:t>28</a:t>
            </a:fld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C1A764-1D70-4550-A87A-8A6BCCA0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51" y="1242013"/>
            <a:ext cx="10733232" cy="454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3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Dziękuję!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pl-PL" dirty="0"/>
              <a:t>Robert Podsiadły</a:t>
            </a:r>
          </a:p>
          <a:p>
            <a:r>
              <a:rPr lang="pl-PL" dirty="0"/>
              <a:t>Email: </a:t>
            </a:r>
            <a:r>
              <a:rPr lang="pl-PL" dirty="0">
                <a:hlinkClick r:id="rId2"/>
              </a:rPr>
              <a:t>robert@podsiadly.eu</a:t>
            </a:r>
            <a:endParaRPr lang="pl-PL" dirty="0"/>
          </a:p>
          <a:p>
            <a:r>
              <a:rPr lang="pl-PL" dirty="0"/>
              <a:t>Twitter: @robert59p</a:t>
            </a:r>
          </a:p>
          <a:p>
            <a:r>
              <a:rPr lang="pl-PL" dirty="0"/>
              <a:t>Blog: https://226.pl</a:t>
            </a:r>
          </a:p>
          <a:p>
            <a:r>
              <a:rPr lang="pl-PL" dirty="0"/>
              <a:t>https://github.com/RobertPod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29</a:t>
            </a:fld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FCA71B-742D-4838-9652-9D854ABFD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04ED3-3B2F-42B9-AF74-3DED3665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Why do we talk about it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3F6B02A0-63F5-4894-BDB5-CA67CFA8E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7" y="1825625"/>
            <a:ext cx="4149725" cy="4149725"/>
          </a:xfrm>
        </p:spPr>
      </p:pic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t>3</a:t>
            </a:fld>
            <a:endParaRPr lang="pl-P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C7C4B42-CB19-484D-8074-7B984A2D6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E967C-2DCF-4512-8922-D5E142B3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3"/>
            <a:ext cx="10515600" cy="761309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Memory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BA9F6E-38AA-492F-85FC-55277BCD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36DB72-7659-4ADB-921D-BAE5E9C3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C83264-19B3-4ABA-9A26-0AACBC50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4</a:t>
            </a:fld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32" y="927653"/>
            <a:ext cx="2605735" cy="51822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A39E990-40D5-4F01-AE11-B3EFBC86F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E967C-2DCF-4512-8922-D5E142B3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3"/>
            <a:ext cx="10515600" cy="761309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Memory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BA9F6E-38AA-492F-85FC-55277BCD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36DB72-7659-4ADB-921D-BAE5E9C3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C83264-19B3-4ABA-9A26-0AACBC50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5</a:t>
            </a:fld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32" y="927653"/>
            <a:ext cx="2605735" cy="5182200"/>
          </a:xfrm>
        </p:spPr>
      </p:pic>
      <p:sp>
        <p:nvSpPr>
          <p:cNvPr id="9" name="Prostokąt 8"/>
          <p:cNvSpPr/>
          <p:nvPr/>
        </p:nvSpPr>
        <p:spPr>
          <a:xfrm>
            <a:off x="2980839" y="722019"/>
            <a:ext cx="6230319" cy="102288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980839" y="4986787"/>
            <a:ext cx="6230319" cy="91236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980838" y="1744907"/>
            <a:ext cx="1812293" cy="324187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7398864" y="1744907"/>
            <a:ext cx="1812293" cy="3241878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5617E8D-ECCE-4B52-8793-9C60433D2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E967C-2DCF-4512-8922-D5E142B3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3"/>
            <a:ext cx="10515600" cy="761309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Memory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BA9F6E-38AA-492F-85FC-55277BCD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36DB72-7659-4ADB-921D-BAE5E9C3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C83264-19B3-4ABA-9A26-0AACBC50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6</a:t>
            </a:fld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32" y="927653"/>
            <a:ext cx="2605735" cy="5182200"/>
          </a:xfrm>
        </p:spPr>
      </p:pic>
      <p:sp>
        <p:nvSpPr>
          <p:cNvPr id="9" name="Prostokąt 8"/>
          <p:cNvSpPr/>
          <p:nvPr/>
        </p:nvSpPr>
        <p:spPr>
          <a:xfrm>
            <a:off x="2980839" y="722018"/>
            <a:ext cx="6230319" cy="2459331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2980839" y="3795135"/>
            <a:ext cx="6230319" cy="2116715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980838" y="3181349"/>
            <a:ext cx="2702412" cy="61595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5988050" y="3179185"/>
            <a:ext cx="3223108" cy="61595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73AD04D-E0FE-4893-B556-93FA0EF1A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E967C-2DCF-4512-8922-D5E142B3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3"/>
            <a:ext cx="10515600" cy="761309"/>
          </a:xfrm>
        </p:spPr>
        <p:txBody>
          <a:bodyPr>
            <a:normAutofit/>
          </a:bodyPr>
          <a:lstStyle/>
          <a:p>
            <a:pPr algn="ctr"/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Memory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BA9F6E-38AA-492F-85FC-55277BCD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36DB72-7659-4ADB-921D-BAE5E9C3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C83264-19B3-4ABA-9A26-0AACBC50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7</a:t>
            </a:fld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28" y="927653"/>
            <a:ext cx="5172944" cy="5182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77F0392-C6D7-433A-B46D-EFA2C606F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19250-0ACE-4697-87A0-56DC0E47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Generations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pl-PL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The age of the object in memory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02D8D-4C3E-4E5B-B426-66278034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2416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err="1"/>
              <a:t>Generational</a:t>
            </a:r>
            <a:r>
              <a:rPr lang="pl-PL" dirty="0"/>
              <a:t> </a:t>
            </a:r>
            <a:r>
              <a:rPr lang="pl-PL" dirty="0" err="1"/>
              <a:t>Hypothesis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BBC342-76FF-4F52-B98F-78714981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7FE6F0-DA76-4C8E-BA9F-B0215827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741EBF-F268-4B92-9447-3259B607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8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1F2A7EA-95D3-4111-8800-DBA5C120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35" y="2326833"/>
            <a:ext cx="5949530" cy="3651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9B760EE-501C-44E7-8B17-B69DCF008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898D2-79EB-4C47-A785-95A8F905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669"/>
            <a:ext cx="10515600" cy="1092755"/>
          </a:xfrm>
        </p:spPr>
        <p:txBody>
          <a:bodyPr>
            <a:normAutofit/>
          </a:bodyPr>
          <a:lstStyle/>
          <a:p>
            <a:pPr algn="ctr"/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Dead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objects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searching</a:t>
            </a:r>
            <a:r>
              <a:rPr lang="pl-PL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b="1" dirty="0" err="1">
                <a:solidFill>
                  <a:schemeClr val="accent5">
                    <a:lumMod val="75000"/>
                  </a:schemeClr>
                </a:solidFill>
              </a:rPr>
              <a:t>algorithm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A81DF2-70E7-4F6B-BF28-0E09E32D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92984" cy="471201"/>
          </a:xfrm>
        </p:spPr>
        <p:txBody>
          <a:bodyPr>
            <a:normAutofit lnSpcReduction="10000"/>
          </a:bodyPr>
          <a:lstStyle/>
          <a:p>
            <a:r>
              <a:rPr lang="pl-PL" dirty="0" err="1"/>
              <a:t>Scalar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3EE6F3-3695-4807-8EDA-062A63C8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109852"/>
            <a:ext cx="1491642" cy="611623"/>
          </a:xfrm>
        </p:spPr>
        <p:txBody>
          <a:bodyPr/>
          <a:lstStyle/>
          <a:p>
            <a:r>
              <a:rPr lang="pl-PL"/>
              <a:t>2018-11-22</a:t>
            </a:r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FC1391-A5C1-4812-871E-0BBE7A19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9842" y="6109852"/>
            <a:ext cx="8367386" cy="611623"/>
          </a:xfrm>
        </p:spPr>
        <p:txBody>
          <a:bodyPr/>
          <a:lstStyle/>
          <a:p>
            <a:r>
              <a:rPr lang="pl-PL"/>
              <a:t>116. WroclawJUG Java 11 Lightning talks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AAA43-CDC1-45CC-AD8E-CB1B6E54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7228" y="6109852"/>
            <a:ext cx="656572" cy="611623"/>
          </a:xfrm>
        </p:spPr>
        <p:txBody>
          <a:bodyPr/>
          <a:lstStyle/>
          <a:p>
            <a:fld id="{F034AC74-0553-4B3D-82F8-146DC2301909}" type="slidenum">
              <a:rPr lang="pl-PL" smtClean="0"/>
              <a:pPr/>
              <a:t>9</a:t>
            </a:fld>
            <a:endParaRPr lang="pl-PL" dirty="0"/>
          </a:p>
        </p:txBody>
      </p:sp>
      <p:sp>
        <p:nvSpPr>
          <p:cNvPr id="9" name="Dowolny kształt 8"/>
          <p:cNvSpPr/>
          <p:nvPr/>
        </p:nvSpPr>
        <p:spPr>
          <a:xfrm>
            <a:off x="4432300" y="1574800"/>
            <a:ext cx="1174288" cy="749300"/>
          </a:xfrm>
          <a:custGeom>
            <a:avLst/>
            <a:gdLst>
              <a:gd name="connsiteX0" fmla="*/ 292100 w 1174288"/>
              <a:gd name="connsiteY0" fmla="*/ 165100 h 749300"/>
              <a:gd name="connsiteX1" fmla="*/ 393700 w 1174288"/>
              <a:gd name="connsiteY1" fmla="*/ 88900 h 749300"/>
              <a:gd name="connsiteX2" fmla="*/ 419100 w 1174288"/>
              <a:gd name="connsiteY2" fmla="*/ 50800 h 749300"/>
              <a:gd name="connsiteX3" fmla="*/ 495300 w 1174288"/>
              <a:gd name="connsiteY3" fmla="*/ 0 h 749300"/>
              <a:gd name="connsiteX4" fmla="*/ 596900 w 1174288"/>
              <a:gd name="connsiteY4" fmla="*/ 50800 h 749300"/>
              <a:gd name="connsiteX5" fmla="*/ 622300 w 1174288"/>
              <a:gd name="connsiteY5" fmla="*/ 177800 h 749300"/>
              <a:gd name="connsiteX6" fmla="*/ 698500 w 1174288"/>
              <a:gd name="connsiteY6" fmla="*/ 228600 h 749300"/>
              <a:gd name="connsiteX7" fmla="*/ 749300 w 1174288"/>
              <a:gd name="connsiteY7" fmla="*/ 215900 h 749300"/>
              <a:gd name="connsiteX8" fmla="*/ 774700 w 1174288"/>
              <a:gd name="connsiteY8" fmla="*/ 177800 h 749300"/>
              <a:gd name="connsiteX9" fmla="*/ 812800 w 1174288"/>
              <a:gd name="connsiteY9" fmla="*/ 139700 h 749300"/>
              <a:gd name="connsiteX10" fmla="*/ 876300 w 1174288"/>
              <a:gd name="connsiteY10" fmla="*/ 63500 h 749300"/>
              <a:gd name="connsiteX11" fmla="*/ 977900 w 1174288"/>
              <a:gd name="connsiteY11" fmla="*/ 76200 h 749300"/>
              <a:gd name="connsiteX12" fmla="*/ 990600 w 1174288"/>
              <a:gd name="connsiteY12" fmla="*/ 203200 h 749300"/>
              <a:gd name="connsiteX13" fmla="*/ 1016000 w 1174288"/>
              <a:gd name="connsiteY13" fmla="*/ 241300 h 749300"/>
              <a:gd name="connsiteX14" fmla="*/ 1079500 w 1174288"/>
              <a:gd name="connsiteY14" fmla="*/ 228600 h 749300"/>
              <a:gd name="connsiteX15" fmla="*/ 1117600 w 1174288"/>
              <a:gd name="connsiteY15" fmla="*/ 215900 h 749300"/>
              <a:gd name="connsiteX16" fmla="*/ 1155700 w 1174288"/>
              <a:gd name="connsiteY16" fmla="*/ 241300 h 749300"/>
              <a:gd name="connsiteX17" fmla="*/ 1155700 w 1174288"/>
              <a:gd name="connsiteY17" fmla="*/ 368300 h 749300"/>
              <a:gd name="connsiteX18" fmla="*/ 1079500 w 1174288"/>
              <a:gd name="connsiteY18" fmla="*/ 393700 h 749300"/>
              <a:gd name="connsiteX19" fmla="*/ 1003300 w 1174288"/>
              <a:gd name="connsiteY19" fmla="*/ 431800 h 749300"/>
              <a:gd name="connsiteX20" fmla="*/ 990600 w 1174288"/>
              <a:gd name="connsiteY20" fmla="*/ 558800 h 749300"/>
              <a:gd name="connsiteX21" fmla="*/ 1028700 w 1174288"/>
              <a:gd name="connsiteY21" fmla="*/ 571500 h 749300"/>
              <a:gd name="connsiteX22" fmla="*/ 1054100 w 1174288"/>
              <a:gd name="connsiteY22" fmla="*/ 723900 h 749300"/>
              <a:gd name="connsiteX23" fmla="*/ 1003300 w 1174288"/>
              <a:gd name="connsiteY23" fmla="*/ 711200 h 749300"/>
              <a:gd name="connsiteX24" fmla="*/ 965200 w 1174288"/>
              <a:gd name="connsiteY24" fmla="*/ 685800 h 749300"/>
              <a:gd name="connsiteX25" fmla="*/ 889000 w 1174288"/>
              <a:gd name="connsiteY25" fmla="*/ 647700 h 749300"/>
              <a:gd name="connsiteX26" fmla="*/ 812800 w 1174288"/>
              <a:gd name="connsiteY26" fmla="*/ 660400 h 749300"/>
              <a:gd name="connsiteX27" fmla="*/ 736600 w 1174288"/>
              <a:gd name="connsiteY27" fmla="*/ 736600 h 749300"/>
              <a:gd name="connsiteX28" fmla="*/ 698500 w 1174288"/>
              <a:gd name="connsiteY28" fmla="*/ 749300 h 749300"/>
              <a:gd name="connsiteX29" fmla="*/ 622300 w 1174288"/>
              <a:gd name="connsiteY29" fmla="*/ 736600 h 749300"/>
              <a:gd name="connsiteX30" fmla="*/ 609600 w 1174288"/>
              <a:gd name="connsiteY30" fmla="*/ 622300 h 749300"/>
              <a:gd name="connsiteX31" fmla="*/ 533400 w 1174288"/>
              <a:gd name="connsiteY31" fmla="*/ 558800 h 749300"/>
              <a:gd name="connsiteX32" fmla="*/ 431800 w 1174288"/>
              <a:gd name="connsiteY32" fmla="*/ 571500 h 749300"/>
              <a:gd name="connsiteX33" fmla="*/ 393700 w 1174288"/>
              <a:gd name="connsiteY33" fmla="*/ 647700 h 749300"/>
              <a:gd name="connsiteX34" fmla="*/ 355600 w 1174288"/>
              <a:gd name="connsiteY34" fmla="*/ 685800 h 749300"/>
              <a:gd name="connsiteX35" fmla="*/ 254000 w 1174288"/>
              <a:gd name="connsiteY35" fmla="*/ 673100 h 749300"/>
              <a:gd name="connsiteX36" fmla="*/ 203200 w 1174288"/>
              <a:gd name="connsiteY36" fmla="*/ 647700 h 749300"/>
              <a:gd name="connsiteX37" fmla="*/ 165100 w 1174288"/>
              <a:gd name="connsiteY37" fmla="*/ 635000 h 749300"/>
              <a:gd name="connsiteX38" fmla="*/ 152400 w 1174288"/>
              <a:gd name="connsiteY38" fmla="*/ 596900 h 749300"/>
              <a:gd name="connsiteX39" fmla="*/ 215900 w 1174288"/>
              <a:gd name="connsiteY39" fmla="*/ 520700 h 749300"/>
              <a:gd name="connsiteX40" fmla="*/ 228600 w 1174288"/>
              <a:gd name="connsiteY40" fmla="*/ 482600 h 749300"/>
              <a:gd name="connsiteX41" fmla="*/ 190500 w 1174288"/>
              <a:gd name="connsiteY41" fmla="*/ 469900 h 749300"/>
              <a:gd name="connsiteX42" fmla="*/ 114300 w 1174288"/>
              <a:gd name="connsiteY42" fmla="*/ 457200 h 749300"/>
              <a:gd name="connsiteX43" fmla="*/ 88900 w 1174288"/>
              <a:gd name="connsiteY43" fmla="*/ 419100 h 749300"/>
              <a:gd name="connsiteX44" fmla="*/ 50800 w 1174288"/>
              <a:gd name="connsiteY44" fmla="*/ 381000 h 749300"/>
              <a:gd name="connsiteX45" fmla="*/ 0 w 1174288"/>
              <a:gd name="connsiteY45" fmla="*/ 317500 h 749300"/>
              <a:gd name="connsiteX46" fmla="*/ 63500 w 1174288"/>
              <a:gd name="connsiteY46" fmla="*/ 266700 h 749300"/>
              <a:gd name="connsiteX47" fmla="*/ 88900 w 1174288"/>
              <a:gd name="connsiteY47" fmla="*/ 228600 h 749300"/>
              <a:gd name="connsiteX48" fmla="*/ 304800 w 1174288"/>
              <a:gd name="connsiteY48" fmla="*/ 190500 h 749300"/>
              <a:gd name="connsiteX49" fmla="*/ 368300 w 1174288"/>
              <a:gd name="connsiteY49" fmla="*/ 177800 h 749300"/>
              <a:gd name="connsiteX50" fmla="*/ 292100 w 1174288"/>
              <a:gd name="connsiteY50" fmla="*/ 1651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74288" h="749300">
                <a:moveTo>
                  <a:pt x="292100" y="165100"/>
                </a:moveTo>
                <a:cubicBezTo>
                  <a:pt x="296333" y="150283"/>
                  <a:pt x="356664" y="133344"/>
                  <a:pt x="393700" y="88900"/>
                </a:cubicBezTo>
                <a:cubicBezTo>
                  <a:pt x="403471" y="77174"/>
                  <a:pt x="407613" y="60851"/>
                  <a:pt x="419100" y="50800"/>
                </a:cubicBezTo>
                <a:cubicBezTo>
                  <a:pt x="442074" y="30698"/>
                  <a:pt x="495300" y="0"/>
                  <a:pt x="495300" y="0"/>
                </a:cubicBezTo>
                <a:cubicBezTo>
                  <a:pt x="545379" y="10016"/>
                  <a:pt x="569358" y="2601"/>
                  <a:pt x="596900" y="50800"/>
                </a:cubicBezTo>
                <a:cubicBezTo>
                  <a:pt x="609743" y="73275"/>
                  <a:pt x="615734" y="163026"/>
                  <a:pt x="622300" y="177800"/>
                </a:cubicBezTo>
                <a:cubicBezTo>
                  <a:pt x="638845" y="215026"/>
                  <a:pt x="666483" y="217928"/>
                  <a:pt x="698500" y="228600"/>
                </a:cubicBezTo>
                <a:cubicBezTo>
                  <a:pt x="715433" y="224367"/>
                  <a:pt x="734777" y="225582"/>
                  <a:pt x="749300" y="215900"/>
                </a:cubicBezTo>
                <a:cubicBezTo>
                  <a:pt x="762000" y="207433"/>
                  <a:pt x="764929" y="189526"/>
                  <a:pt x="774700" y="177800"/>
                </a:cubicBezTo>
                <a:cubicBezTo>
                  <a:pt x="786198" y="164002"/>
                  <a:pt x="801302" y="153498"/>
                  <a:pt x="812800" y="139700"/>
                </a:cubicBezTo>
                <a:cubicBezTo>
                  <a:pt x="901207" y="33612"/>
                  <a:pt x="764990" y="174810"/>
                  <a:pt x="876300" y="63500"/>
                </a:cubicBezTo>
                <a:cubicBezTo>
                  <a:pt x="910167" y="67733"/>
                  <a:pt x="956287" y="49785"/>
                  <a:pt x="977900" y="76200"/>
                </a:cubicBezTo>
                <a:cubicBezTo>
                  <a:pt x="1004841" y="109128"/>
                  <a:pt x="981033" y="161745"/>
                  <a:pt x="990600" y="203200"/>
                </a:cubicBezTo>
                <a:cubicBezTo>
                  <a:pt x="994032" y="218073"/>
                  <a:pt x="1007533" y="228600"/>
                  <a:pt x="1016000" y="241300"/>
                </a:cubicBezTo>
                <a:cubicBezTo>
                  <a:pt x="1037167" y="237067"/>
                  <a:pt x="1058559" y="233835"/>
                  <a:pt x="1079500" y="228600"/>
                </a:cubicBezTo>
                <a:cubicBezTo>
                  <a:pt x="1092487" y="225353"/>
                  <a:pt x="1104395" y="213699"/>
                  <a:pt x="1117600" y="215900"/>
                </a:cubicBezTo>
                <a:cubicBezTo>
                  <a:pt x="1132656" y="218409"/>
                  <a:pt x="1143000" y="232833"/>
                  <a:pt x="1155700" y="241300"/>
                </a:cubicBezTo>
                <a:cubicBezTo>
                  <a:pt x="1169164" y="281693"/>
                  <a:pt x="1189751" y="324520"/>
                  <a:pt x="1155700" y="368300"/>
                </a:cubicBezTo>
                <a:cubicBezTo>
                  <a:pt x="1139262" y="389434"/>
                  <a:pt x="1104900" y="385233"/>
                  <a:pt x="1079500" y="393700"/>
                </a:cubicBezTo>
                <a:cubicBezTo>
                  <a:pt x="1026920" y="411227"/>
                  <a:pt x="1052539" y="398974"/>
                  <a:pt x="1003300" y="431800"/>
                </a:cubicBezTo>
                <a:cubicBezTo>
                  <a:pt x="991431" y="467407"/>
                  <a:pt x="958987" y="519284"/>
                  <a:pt x="990600" y="558800"/>
                </a:cubicBezTo>
                <a:cubicBezTo>
                  <a:pt x="998963" y="569253"/>
                  <a:pt x="1016000" y="567267"/>
                  <a:pt x="1028700" y="571500"/>
                </a:cubicBezTo>
                <a:cubicBezTo>
                  <a:pt x="1074326" y="617126"/>
                  <a:pt x="1110575" y="633541"/>
                  <a:pt x="1054100" y="723900"/>
                </a:cubicBezTo>
                <a:cubicBezTo>
                  <a:pt x="1044849" y="738701"/>
                  <a:pt x="1020233" y="715433"/>
                  <a:pt x="1003300" y="711200"/>
                </a:cubicBezTo>
                <a:cubicBezTo>
                  <a:pt x="990600" y="702733"/>
                  <a:pt x="978852" y="692626"/>
                  <a:pt x="965200" y="685800"/>
                </a:cubicBezTo>
                <a:cubicBezTo>
                  <a:pt x="860040" y="633220"/>
                  <a:pt x="998189" y="720493"/>
                  <a:pt x="889000" y="647700"/>
                </a:cubicBezTo>
                <a:cubicBezTo>
                  <a:pt x="863600" y="651933"/>
                  <a:pt x="835043" y="647425"/>
                  <a:pt x="812800" y="660400"/>
                </a:cubicBezTo>
                <a:cubicBezTo>
                  <a:pt x="781772" y="678500"/>
                  <a:pt x="770678" y="725241"/>
                  <a:pt x="736600" y="736600"/>
                </a:cubicBezTo>
                <a:lnTo>
                  <a:pt x="698500" y="749300"/>
                </a:lnTo>
                <a:cubicBezTo>
                  <a:pt x="673100" y="745067"/>
                  <a:pt x="637067" y="757696"/>
                  <a:pt x="622300" y="736600"/>
                </a:cubicBezTo>
                <a:cubicBezTo>
                  <a:pt x="600317" y="705195"/>
                  <a:pt x="621722" y="658667"/>
                  <a:pt x="609600" y="622300"/>
                </a:cubicBezTo>
                <a:cubicBezTo>
                  <a:pt x="602615" y="601346"/>
                  <a:pt x="550829" y="570419"/>
                  <a:pt x="533400" y="558800"/>
                </a:cubicBezTo>
                <a:cubicBezTo>
                  <a:pt x="499533" y="563033"/>
                  <a:pt x="463489" y="558824"/>
                  <a:pt x="431800" y="571500"/>
                </a:cubicBezTo>
                <a:cubicBezTo>
                  <a:pt x="404550" y="582400"/>
                  <a:pt x="406337" y="628745"/>
                  <a:pt x="393700" y="647700"/>
                </a:cubicBezTo>
                <a:cubicBezTo>
                  <a:pt x="383737" y="662644"/>
                  <a:pt x="368300" y="673100"/>
                  <a:pt x="355600" y="685800"/>
                </a:cubicBezTo>
                <a:cubicBezTo>
                  <a:pt x="321733" y="681567"/>
                  <a:pt x="287111" y="681378"/>
                  <a:pt x="254000" y="673100"/>
                </a:cubicBezTo>
                <a:cubicBezTo>
                  <a:pt x="235633" y="668508"/>
                  <a:pt x="220601" y="655158"/>
                  <a:pt x="203200" y="647700"/>
                </a:cubicBezTo>
                <a:cubicBezTo>
                  <a:pt x="190895" y="642427"/>
                  <a:pt x="177800" y="639233"/>
                  <a:pt x="165100" y="635000"/>
                </a:cubicBezTo>
                <a:cubicBezTo>
                  <a:pt x="160867" y="622300"/>
                  <a:pt x="150199" y="610105"/>
                  <a:pt x="152400" y="596900"/>
                </a:cubicBezTo>
                <a:cubicBezTo>
                  <a:pt x="155936" y="575682"/>
                  <a:pt x="204457" y="532143"/>
                  <a:pt x="215900" y="520700"/>
                </a:cubicBezTo>
                <a:cubicBezTo>
                  <a:pt x="220133" y="508000"/>
                  <a:pt x="234587" y="494574"/>
                  <a:pt x="228600" y="482600"/>
                </a:cubicBezTo>
                <a:cubicBezTo>
                  <a:pt x="222613" y="470626"/>
                  <a:pt x="203568" y="472804"/>
                  <a:pt x="190500" y="469900"/>
                </a:cubicBezTo>
                <a:cubicBezTo>
                  <a:pt x="165363" y="464314"/>
                  <a:pt x="139700" y="461433"/>
                  <a:pt x="114300" y="457200"/>
                </a:cubicBezTo>
                <a:cubicBezTo>
                  <a:pt x="105833" y="444500"/>
                  <a:pt x="98671" y="430826"/>
                  <a:pt x="88900" y="419100"/>
                </a:cubicBezTo>
                <a:cubicBezTo>
                  <a:pt x="77402" y="405302"/>
                  <a:pt x="60763" y="395944"/>
                  <a:pt x="50800" y="381000"/>
                </a:cubicBezTo>
                <a:cubicBezTo>
                  <a:pt x="1725" y="307388"/>
                  <a:pt x="85209" y="374306"/>
                  <a:pt x="0" y="317500"/>
                </a:cubicBezTo>
                <a:cubicBezTo>
                  <a:pt x="72793" y="208311"/>
                  <a:pt x="-24134" y="336807"/>
                  <a:pt x="63500" y="266700"/>
                </a:cubicBezTo>
                <a:cubicBezTo>
                  <a:pt x="75419" y="257165"/>
                  <a:pt x="74345" y="233196"/>
                  <a:pt x="88900" y="228600"/>
                </a:cubicBezTo>
                <a:cubicBezTo>
                  <a:pt x="158587" y="206594"/>
                  <a:pt x="233140" y="204832"/>
                  <a:pt x="304800" y="190500"/>
                </a:cubicBezTo>
                <a:lnTo>
                  <a:pt x="368300" y="177800"/>
                </a:lnTo>
                <a:cubicBezTo>
                  <a:pt x="351584" y="127652"/>
                  <a:pt x="287867" y="179917"/>
                  <a:pt x="292100" y="16510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Elipsa 9"/>
          <p:cNvSpPr/>
          <p:nvPr/>
        </p:nvSpPr>
        <p:spPr>
          <a:xfrm>
            <a:off x="3687255" y="2216150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8" name="Łącznik prosty ze strzałką 27"/>
          <p:cNvCxnSpPr>
            <a:stCxn id="9" idx="44"/>
            <a:endCxn id="10" idx="7"/>
          </p:cNvCxnSpPr>
          <p:nvPr/>
        </p:nvCxnSpPr>
        <p:spPr>
          <a:xfrm flipH="1">
            <a:off x="3990779" y="1955800"/>
            <a:ext cx="492321" cy="3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>
            <a:stCxn id="10" idx="3"/>
          </p:cNvCxnSpPr>
          <p:nvPr/>
        </p:nvCxnSpPr>
        <p:spPr>
          <a:xfrm flipH="1">
            <a:off x="3524568" y="2530514"/>
            <a:ext cx="214763" cy="45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/>
          <p:cNvSpPr txBox="1"/>
          <p:nvPr/>
        </p:nvSpPr>
        <p:spPr>
          <a:xfrm>
            <a:off x="3743326" y="2222045"/>
            <a:ext cx="2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</a:t>
            </a:r>
          </a:p>
        </p:txBody>
      </p:sp>
      <p:sp>
        <p:nvSpPr>
          <p:cNvPr id="51" name="Elipsa 50"/>
          <p:cNvSpPr/>
          <p:nvPr/>
        </p:nvSpPr>
        <p:spPr>
          <a:xfrm>
            <a:off x="3222805" y="2925545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ole tekstowe 51"/>
          <p:cNvSpPr txBox="1"/>
          <p:nvPr/>
        </p:nvSpPr>
        <p:spPr>
          <a:xfrm>
            <a:off x="3278876" y="2931440"/>
            <a:ext cx="2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54" name="Elipsa 53"/>
          <p:cNvSpPr/>
          <p:nvPr/>
        </p:nvSpPr>
        <p:spPr>
          <a:xfrm>
            <a:off x="4077968" y="2891125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ole tekstowe 54"/>
          <p:cNvSpPr txBox="1"/>
          <p:nvPr/>
        </p:nvSpPr>
        <p:spPr>
          <a:xfrm>
            <a:off x="4134039" y="2897020"/>
            <a:ext cx="2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74" name="Elipsa 73"/>
          <p:cNvSpPr/>
          <p:nvPr/>
        </p:nvSpPr>
        <p:spPr>
          <a:xfrm>
            <a:off x="6158231" y="2209223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pole tekstowe 74"/>
          <p:cNvSpPr txBox="1"/>
          <p:nvPr/>
        </p:nvSpPr>
        <p:spPr>
          <a:xfrm>
            <a:off x="6214302" y="2215118"/>
            <a:ext cx="2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76" name="Elipsa 75"/>
          <p:cNvSpPr/>
          <p:nvPr/>
        </p:nvSpPr>
        <p:spPr>
          <a:xfrm>
            <a:off x="5688859" y="2790725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pole tekstowe 76"/>
          <p:cNvSpPr txBox="1"/>
          <p:nvPr/>
        </p:nvSpPr>
        <p:spPr>
          <a:xfrm>
            <a:off x="5744930" y="2796620"/>
            <a:ext cx="2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78" name="Elipsa 77"/>
          <p:cNvSpPr/>
          <p:nvPr/>
        </p:nvSpPr>
        <p:spPr>
          <a:xfrm>
            <a:off x="6704602" y="2790725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pole tekstowe 78"/>
          <p:cNvSpPr txBox="1"/>
          <p:nvPr/>
        </p:nvSpPr>
        <p:spPr>
          <a:xfrm>
            <a:off x="6760673" y="2796620"/>
            <a:ext cx="2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80" name="Elipsa 79"/>
          <p:cNvSpPr/>
          <p:nvPr/>
        </p:nvSpPr>
        <p:spPr>
          <a:xfrm>
            <a:off x="6215570" y="3294888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pole tekstowe 80"/>
          <p:cNvSpPr txBox="1"/>
          <p:nvPr/>
        </p:nvSpPr>
        <p:spPr>
          <a:xfrm>
            <a:off x="6271641" y="3300783"/>
            <a:ext cx="22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2</a:t>
            </a:r>
          </a:p>
        </p:txBody>
      </p:sp>
      <p:sp>
        <p:nvSpPr>
          <p:cNvPr id="82" name="Elipsa 81"/>
          <p:cNvSpPr/>
          <p:nvPr/>
        </p:nvSpPr>
        <p:spPr>
          <a:xfrm>
            <a:off x="8625444" y="1949905"/>
            <a:ext cx="355600" cy="36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3" name="pole tekstowe 82"/>
          <p:cNvSpPr txBox="1"/>
          <p:nvPr/>
        </p:nvSpPr>
        <p:spPr>
          <a:xfrm>
            <a:off x="8681515" y="1955800"/>
            <a:ext cx="220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Elipsa 83"/>
          <p:cNvSpPr/>
          <p:nvPr/>
        </p:nvSpPr>
        <p:spPr>
          <a:xfrm>
            <a:off x="8325565" y="2790725"/>
            <a:ext cx="355600" cy="36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pole tekstowe 84"/>
          <p:cNvSpPr txBox="1"/>
          <p:nvPr/>
        </p:nvSpPr>
        <p:spPr>
          <a:xfrm>
            <a:off x="8381636" y="2796620"/>
            <a:ext cx="220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" name="Elipsa 85"/>
          <p:cNvSpPr/>
          <p:nvPr/>
        </p:nvSpPr>
        <p:spPr>
          <a:xfrm>
            <a:off x="9303465" y="2790725"/>
            <a:ext cx="355600" cy="36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7" name="pole tekstowe 86"/>
          <p:cNvSpPr txBox="1"/>
          <p:nvPr/>
        </p:nvSpPr>
        <p:spPr>
          <a:xfrm>
            <a:off x="9359536" y="2796620"/>
            <a:ext cx="220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Elipsa 87"/>
          <p:cNvSpPr/>
          <p:nvPr/>
        </p:nvSpPr>
        <p:spPr>
          <a:xfrm>
            <a:off x="9999181" y="1942384"/>
            <a:ext cx="355600" cy="36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9" name="pole tekstowe 88"/>
          <p:cNvSpPr txBox="1"/>
          <p:nvPr/>
        </p:nvSpPr>
        <p:spPr>
          <a:xfrm>
            <a:off x="10055252" y="1948279"/>
            <a:ext cx="220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0" name="Elipsa 89"/>
          <p:cNvSpPr/>
          <p:nvPr/>
        </p:nvSpPr>
        <p:spPr>
          <a:xfrm>
            <a:off x="2368039" y="2884198"/>
            <a:ext cx="355600" cy="3683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pole tekstowe 90"/>
          <p:cNvSpPr txBox="1"/>
          <p:nvPr/>
        </p:nvSpPr>
        <p:spPr>
          <a:xfrm>
            <a:off x="2424110" y="2890093"/>
            <a:ext cx="220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92" name="Elipsa 91"/>
          <p:cNvSpPr/>
          <p:nvPr/>
        </p:nvSpPr>
        <p:spPr>
          <a:xfrm>
            <a:off x="1808022" y="2304789"/>
            <a:ext cx="355600" cy="3683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pole tekstowe 92"/>
          <p:cNvSpPr txBox="1"/>
          <p:nvPr/>
        </p:nvSpPr>
        <p:spPr>
          <a:xfrm>
            <a:off x="1864093" y="2310684"/>
            <a:ext cx="220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94" name="Elipsa 93"/>
          <p:cNvSpPr/>
          <p:nvPr/>
        </p:nvSpPr>
        <p:spPr>
          <a:xfrm>
            <a:off x="1174139" y="2877197"/>
            <a:ext cx="311273" cy="342257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pole tekstowe 94"/>
          <p:cNvSpPr txBox="1"/>
          <p:nvPr/>
        </p:nvSpPr>
        <p:spPr>
          <a:xfrm>
            <a:off x="1230210" y="2883166"/>
            <a:ext cx="1933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cxnSp>
        <p:nvCxnSpPr>
          <p:cNvPr id="97" name="Łącznik prosty ze strzałką 96"/>
          <p:cNvCxnSpPr>
            <a:stCxn id="94" idx="7"/>
          </p:cNvCxnSpPr>
          <p:nvPr/>
        </p:nvCxnSpPr>
        <p:spPr>
          <a:xfrm flipV="1">
            <a:off x="1439827" y="2591377"/>
            <a:ext cx="424266" cy="3359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ze strzałką 98"/>
          <p:cNvCxnSpPr>
            <a:stCxn id="51" idx="6"/>
            <a:endCxn id="54" idx="2"/>
          </p:cNvCxnSpPr>
          <p:nvPr/>
        </p:nvCxnSpPr>
        <p:spPr>
          <a:xfrm flipV="1">
            <a:off x="3578405" y="3075275"/>
            <a:ext cx="499563" cy="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ze strzałką 100"/>
          <p:cNvCxnSpPr>
            <a:stCxn id="55" idx="0"/>
            <a:endCxn id="50" idx="2"/>
          </p:cNvCxnSpPr>
          <p:nvPr/>
        </p:nvCxnSpPr>
        <p:spPr>
          <a:xfrm flipH="1" flipV="1">
            <a:off x="3853744" y="2591377"/>
            <a:ext cx="390713" cy="30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ze strzałką 106"/>
          <p:cNvCxnSpPr>
            <a:stCxn id="9" idx="22"/>
            <a:endCxn id="74" idx="2"/>
          </p:cNvCxnSpPr>
          <p:nvPr/>
        </p:nvCxnSpPr>
        <p:spPr>
          <a:xfrm>
            <a:off x="5486400" y="2298700"/>
            <a:ext cx="671831" cy="9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ze strzałką 108"/>
          <p:cNvCxnSpPr>
            <a:endCxn id="76" idx="7"/>
          </p:cNvCxnSpPr>
          <p:nvPr/>
        </p:nvCxnSpPr>
        <p:spPr>
          <a:xfrm flipH="1">
            <a:off x="5992383" y="2560276"/>
            <a:ext cx="218156" cy="28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ze strzałką 110"/>
          <p:cNvCxnSpPr>
            <a:stCxn id="76" idx="5"/>
            <a:endCxn id="80" idx="1"/>
          </p:cNvCxnSpPr>
          <p:nvPr/>
        </p:nvCxnSpPr>
        <p:spPr>
          <a:xfrm>
            <a:off x="5992383" y="3105089"/>
            <a:ext cx="275263" cy="24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ze strzałką 117"/>
          <p:cNvCxnSpPr>
            <a:stCxn id="78" idx="3"/>
            <a:endCxn id="80" idx="7"/>
          </p:cNvCxnSpPr>
          <p:nvPr/>
        </p:nvCxnSpPr>
        <p:spPr>
          <a:xfrm flipH="1">
            <a:off x="6519094" y="3105089"/>
            <a:ext cx="237584" cy="24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ze strzałką 119"/>
          <p:cNvCxnSpPr>
            <a:stCxn id="74" idx="5"/>
            <a:endCxn id="78" idx="1"/>
          </p:cNvCxnSpPr>
          <p:nvPr/>
        </p:nvCxnSpPr>
        <p:spPr>
          <a:xfrm>
            <a:off x="6461755" y="2523587"/>
            <a:ext cx="294923" cy="32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ze strzałką 121"/>
          <p:cNvCxnSpPr>
            <a:stCxn id="84" idx="6"/>
            <a:endCxn id="86" idx="2"/>
          </p:cNvCxnSpPr>
          <p:nvPr/>
        </p:nvCxnSpPr>
        <p:spPr>
          <a:xfrm>
            <a:off x="8681165" y="2974875"/>
            <a:ext cx="622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ze strzałką 123"/>
          <p:cNvCxnSpPr>
            <a:stCxn id="83" idx="2"/>
          </p:cNvCxnSpPr>
          <p:nvPr/>
        </p:nvCxnSpPr>
        <p:spPr>
          <a:xfrm flipH="1">
            <a:off x="8492055" y="2325132"/>
            <a:ext cx="299878" cy="519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ze strzałką 125"/>
          <p:cNvCxnSpPr>
            <a:stCxn id="86" idx="7"/>
            <a:endCxn id="89" idx="2"/>
          </p:cNvCxnSpPr>
          <p:nvPr/>
        </p:nvCxnSpPr>
        <p:spPr>
          <a:xfrm flipV="1">
            <a:off x="9606989" y="2317611"/>
            <a:ext cx="558681" cy="52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ze strzałką 127"/>
          <p:cNvCxnSpPr>
            <a:stCxn id="88" idx="2"/>
            <a:endCxn id="82" idx="6"/>
          </p:cNvCxnSpPr>
          <p:nvPr/>
        </p:nvCxnSpPr>
        <p:spPr>
          <a:xfrm flipH="1">
            <a:off x="8981044" y="2126534"/>
            <a:ext cx="1018137" cy="7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owolny kształt 128"/>
          <p:cNvSpPr/>
          <p:nvPr/>
        </p:nvSpPr>
        <p:spPr>
          <a:xfrm>
            <a:off x="4432300" y="3987585"/>
            <a:ext cx="1174288" cy="749300"/>
          </a:xfrm>
          <a:custGeom>
            <a:avLst/>
            <a:gdLst>
              <a:gd name="connsiteX0" fmla="*/ 292100 w 1174288"/>
              <a:gd name="connsiteY0" fmla="*/ 165100 h 749300"/>
              <a:gd name="connsiteX1" fmla="*/ 393700 w 1174288"/>
              <a:gd name="connsiteY1" fmla="*/ 88900 h 749300"/>
              <a:gd name="connsiteX2" fmla="*/ 419100 w 1174288"/>
              <a:gd name="connsiteY2" fmla="*/ 50800 h 749300"/>
              <a:gd name="connsiteX3" fmla="*/ 495300 w 1174288"/>
              <a:gd name="connsiteY3" fmla="*/ 0 h 749300"/>
              <a:gd name="connsiteX4" fmla="*/ 596900 w 1174288"/>
              <a:gd name="connsiteY4" fmla="*/ 50800 h 749300"/>
              <a:gd name="connsiteX5" fmla="*/ 622300 w 1174288"/>
              <a:gd name="connsiteY5" fmla="*/ 177800 h 749300"/>
              <a:gd name="connsiteX6" fmla="*/ 698500 w 1174288"/>
              <a:gd name="connsiteY6" fmla="*/ 228600 h 749300"/>
              <a:gd name="connsiteX7" fmla="*/ 749300 w 1174288"/>
              <a:gd name="connsiteY7" fmla="*/ 215900 h 749300"/>
              <a:gd name="connsiteX8" fmla="*/ 774700 w 1174288"/>
              <a:gd name="connsiteY8" fmla="*/ 177800 h 749300"/>
              <a:gd name="connsiteX9" fmla="*/ 812800 w 1174288"/>
              <a:gd name="connsiteY9" fmla="*/ 139700 h 749300"/>
              <a:gd name="connsiteX10" fmla="*/ 876300 w 1174288"/>
              <a:gd name="connsiteY10" fmla="*/ 63500 h 749300"/>
              <a:gd name="connsiteX11" fmla="*/ 977900 w 1174288"/>
              <a:gd name="connsiteY11" fmla="*/ 76200 h 749300"/>
              <a:gd name="connsiteX12" fmla="*/ 990600 w 1174288"/>
              <a:gd name="connsiteY12" fmla="*/ 203200 h 749300"/>
              <a:gd name="connsiteX13" fmla="*/ 1016000 w 1174288"/>
              <a:gd name="connsiteY13" fmla="*/ 241300 h 749300"/>
              <a:gd name="connsiteX14" fmla="*/ 1079500 w 1174288"/>
              <a:gd name="connsiteY14" fmla="*/ 228600 h 749300"/>
              <a:gd name="connsiteX15" fmla="*/ 1117600 w 1174288"/>
              <a:gd name="connsiteY15" fmla="*/ 215900 h 749300"/>
              <a:gd name="connsiteX16" fmla="*/ 1155700 w 1174288"/>
              <a:gd name="connsiteY16" fmla="*/ 241300 h 749300"/>
              <a:gd name="connsiteX17" fmla="*/ 1155700 w 1174288"/>
              <a:gd name="connsiteY17" fmla="*/ 368300 h 749300"/>
              <a:gd name="connsiteX18" fmla="*/ 1079500 w 1174288"/>
              <a:gd name="connsiteY18" fmla="*/ 393700 h 749300"/>
              <a:gd name="connsiteX19" fmla="*/ 1003300 w 1174288"/>
              <a:gd name="connsiteY19" fmla="*/ 431800 h 749300"/>
              <a:gd name="connsiteX20" fmla="*/ 990600 w 1174288"/>
              <a:gd name="connsiteY20" fmla="*/ 558800 h 749300"/>
              <a:gd name="connsiteX21" fmla="*/ 1028700 w 1174288"/>
              <a:gd name="connsiteY21" fmla="*/ 571500 h 749300"/>
              <a:gd name="connsiteX22" fmla="*/ 1054100 w 1174288"/>
              <a:gd name="connsiteY22" fmla="*/ 723900 h 749300"/>
              <a:gd name="connsiteX23" fmla="*/ 1003300 w 1174288"/>
              <a:gd name="connsiteY23" fmla="*/ 711200 h 749300"/>
              <a:gd name="connsiteX24" fmla="*/ 965200 w 1174288"/>
              <a:gd name="connsiteY24" fmla="*/ 685800 h 749300"/>
              <a:gd name="connsiteX25" fmla="*/ 889000 w 1174288"/>
              <a:gd name="connsiteY25" fmla="*/ 647700 h 749300"/>
              <a:gd name="connsiteX26" fmla="*/ 812800 w 1174288"/>
              <a:gd name="connsiteY26" fmla="*/ 660400 h 749300"/>
              <a:gd name="connsiteX27" fmla="*/ 736600 w 1174288"/>
              <a:gd name="connsiteY27" fmla="*/ 736600 h 749300"/>
              <a:gd name="connsiteX28" fmla="*/ 698500 w 1174288"/>
              <a:gd name="connsiteY28" fmla="*/ 749300 h 749300"/>
              <a:gd name="connsiteX29" fmla="*/ 622300 w 1174288"/>
              <a:gd name="connsiteY29" fmla="*/ 736600 h 749300"/>
              <a:gd name="connsiteX30" fmla="*/ 609600 w 1174288"/>
              <a:gd name="connsiteY30" fmla="*/ 622300 h 749300"/>
              <a:gd name="connsiteX31" fmla="*/ 533400 w 1174288"/>
              <a:gd name="connsiteY31" fmla="*/ 558800 h 749300"/>
              <a:gd name="connsiteX32" fmla="*/ 431800 w 1174288"/>
              <a:gd name="connsiteY32" fmla="*/ 571500 h 749300"/>
              <a:gd name="connsiteX33" fmla="*/ 393700 w 1174288"/>
              <a:gd name="connsiteY33" fmla="*/ 647700 h 749300"/>
              <a:gd name="connsiteX34" fmla="*/ 355600 w 1174288"/>
              <a:gd name="connsiteY34" fmla="*/ 685800 h 749300"/>
              <a:gd name="connsiteX35" fmla="*/ 254000 w 1174288"/>
              <a:gd name="connsiteY35" fmla="*/ 673100 h 749300"/>
              <a:gd name="connsiteX36" fmla="*/ 203200 w 1174288"/>
              <a:gd name="connsiteY36" fmla="*/ 647700 h 749300"/>
              <a:gd name="connsiteX37" fmla="*/ 165100 w 1174288"/>
              <a:gd name="connsiteY37" fmla="*/ 635000 h 749300"/>
              <a:gd name="connsiteX38" fmla="*/ 152400 w 1174288"/>
              <a:gd name="connsiteY38" fmla="*/ 596900 h 749300"/>
              <a:gd name="connsiteX39" fmla="*/ 215900 w 1174288"/>
              <a:gd name="connsiteY39" fmla="*/ 520700 h 749300"/>
              <a:gd name="connsiteX40" fmla="*/ 228600 w 1174288"/>
              <a:gd name="connsiteY40" fmla="*/ 482600 h 749300"/>
              <a:gd name="connsiteX41" fmla="*/ 190500 w 1174288"/>
              <a:gd name="connsiteY41" fmla="*/ 469900 h 749300"/>
              <a:gd name="connsiteX42" fmla="*/ 114300 w 1174288"/>
              <a:gd name="connsiteY42" fmla="*/ 457200 h 749300"/>
              <a:gd name="connsiteX43" fmla="*/ 88900 w 1174288"/>
              <a:gd name="connsiteY43" fmla="*/ 419100 h 749300"/>
              <a:gd name="connsiteX44" fmla="*/ 50800 w 1174288"/>
              <a:gd name="connsiteY44" fmla="*/ 381000 h 749300"/>
              <a:gd name="connsiteX45" fmla="*/ 0 w 1174288"/>
              <a:gd name="connsiteY45" fmla="*/ 317500 h 749300"/>
              <a:gd name="connsiteX46" fmla="*/ 63500 w 1174288"/>
              <a:gd name="connsiteY46" fmla="*/ 266700 h 749300"/>
              <a:gd name="connsiteX47" fmla="*/ 88900 w 1174288"/>
              <a:gd name="connsiteY47" fmla="*/ 228600 h 749300"/>
              <a:gd name="connsiteX48" fmla="*/ 304800 w 1174288"/>
              <a:gd name="connsiteY48" fmla="*/ 190500 h 749300"/>
              <a:gd name="connsiteX49" fmla="*/ 368300 w 1174288"/>
              <a:gd name="connsiteY49" fmla="*/ 177800 h 749300"/>
              <a:gd name="connsiteX50" fmla="*/ 292100 w 1174288"/>
              <a:gd name="connsiteY50" fmla="*/ 1651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74288" h="749300">
                <a:moveTo>
                  <a:pt x="292100" y="165100"/>
                </a:moveTo>
                <a:cubicBezTo>
                  <a:pt x="296333" y="150283"/>
                  <a:pt x="356664" y="133344"/>
                  <a:pt x="393700" y="88900"/>
                </a:cubicBezTo>
                <a:cubicBezTo>
                  <a:pt x="403471" y="77174"/>
                  <a:pt x="407613" y="60851"/>
                  <a:pt x="419100" y="50800"/>
                </a:cubicBezTo>
                <a:cubicBezTo>
                  <a:pt x="442074" y="30698"/>
                  <a:pt x="495300" y="0"/>
                  <a:pt x="495300" y="0"/>
                </a:cubicBezTo>
                <a:cubicBezTo>
                  <a:pt x="545379" y="10016"/>
                  <a:pt x="569358" y="2601"/>
                  <a:pt x="596900" y="50800"/>
                </a:cubicBezTo>
                <a:cubicBezTo>
                  <a:pt x="609743" y="73275"/>
                  <a:pt x="615734" y="163026"/>
                  <a:pt x="622300" y="177800"/>
                </a:cubicBezTo>
                <a:cubicBezTo>
                  <a:pt x="638845" y="215026"/>
                  <a:pt x="666483" y="217928"/>
                  <a:pt x="698500" y="228600"/>
                </a:cubicBezTo>
                <a:cubicBezTo>
                  <a:pt x="715433" y="224367"/>
                  <a:pt x="734777" y="225582"/>
                  <a:pt x="749300" y="215900"/>
                </a:cubicBezTo>
                <a:cubicBezTo>
                  <a:pt x="762000" y="207433"/>
                  <a:pt x="764929" y="189526"/>
                  <a:pt x="774700" y="177800"/>
                </a:cubicBezTo>
                <a:cubicBezTo>
                  <a:pt x="786198" y="164002"/>
                  <a:pt x="801302" y="153498"/>
                  <a:pt x="812800" y="139700"/>
                </a:cubicBezTo>
                <a:cubicBezTo>
                  <a:pt x="901207" y="33612"/>
                  <a:pt x="764990" y="174810"/>
                  <a:pt x="876300" y="63500"/>
                </a:cubicBezTo>
                <a:cubicBezTo>
                  <a:pt x="910167" y="67733"/>
                  <a:pt x="956287" y="49785"/>
                  <a:pt x="977900" y="76200"/>
                </a:cubicBezTo>
                <a:cubicBezTo>
                  <a:pt x="1004841" y="109128"/>
                  <a:pt x="981033" y="161745"/>
                  <a:pt x="990600" y="203200"/>
                </a:cubicBezTo>
                <a:cubicBezTo>
                  <a:pt x="994032" y="218073"/>
                  <a:pt x="1007533" y="228600"/>
                  <a:pt x="1016000" y="241300"/>
                </a:cubicBezTo>
                <a:cubicBezTo>
                  <a:pt x="1037167" y="237067"/>
                  <a:pt x="1058559" y="233835"/>
                  <a:pt x="1079500" y="228600"/>
                </a:cubicBezTo>
                <a:cubicBezTo>
                  <a:pt x="1092487" y="225353"/>
                  <a:pt x="1104395" y="213699"/>
                  <a:pt x="1117600" y="215900"/>
                </a:cubicBezTo>
                <a:cubicBezTo>
                  <a:pt x="1132656" y="218409"/>
                  <a:pt x="1143000" y="232833"/>
                  <a:pt x="1155700" y="241300"/>
                </a:cubicBezTo>
                <a:cubicBezTo>
                  <a:pt x="1169164" y="281693"/>
                  <a:pt x="1189751" y="324520"/>
                  <a:pt x="1155700" y="368300"/>
                </a:cubicBezTo>
                <a:cubicBezTo>
                  <a:pt x="1139262" y="389434"/>
                  <a:pt x="1104900" y="385233"/>
                  <a:pt x="1079500" y="393700"/>
                </a:cubicBezTo>
                <a:cubicBezTo>
                  <a:pt x="1026920" y="411227"/>
                  <a:pt x="1052539" y="398974"/>
                  <a:pt x="1003300" y="431800"/>
                </a:cubicBezTo>
                <a:cubicBezTo>
                  <a:pt x="991431" y="467407"/>
                  <a:pt x="958987" y="519284"/>
                  <a:pt x="990600" y="558800"/>
                </a:cubicBezTo>
                <a:cubicBezTo>
                  <a:pt x="998963" y="569253"/>
                  <a:pt x="1016000" y="567267"/>
                  <a:pt x="1028700" y="571500"/>
                </a:cubicBezTo>
                <a:cubicBezTo>
                  <a:pt x="1074326" y="617126"/>
                  <a:pt x="1110575" y="633541"/>
                  <a:pt x="1054100" y="723900"/>
                </a:cubicBezTo>
                <a:cubicBezTo>
                  <a:pt x="1044849" y="738701"/>
                  <a:pt x="1020233" y="715433"/>
                  <a:pt x="1003300" y="711200"/>
                </a:cubicBezTo>
                <a:cubicBezTo>
                  <a:pt x="990600" y="702733"/>
                  <a:pt x="978852" y="692626"/>
                  <a:pt x="965200" y="685800"/>
                </a:cubicBezTo>
                <a:cubicBezTo>
                  <a:pt x="860040" y="633220"/>
                  <a:pt x="998189" y="720493"/>
                  <a:pt x="889000" y="647700"/>
                </a:cubicBezTo>
                <a:cubicBezTo>
                  <a:pt x="863600" y="651933"/>
                  <a:pt x="835043" y="647425"/>
                  <a:pt x="812800" y="660400"/>
                </a:cubicBezTo>
                <a:cubicBezTo>
                  <a:pt x="781772" y="678500"/>
                  <a:pt x="770678" y="725241"/>
                  <a:pt x="736600" y="736600"/>
                </a:cubicBezTo>
                <a:lnTo>
                  <a:pt x="698500" y="749300"/>
                </a:lnTo>
                <a:cubicBezTo>
                  <a:pt x="673100" y="745067"/>
                  <a:pt x="637067" y="757696"/>
                  <a:pt x="622300" y="736600"/>
                </a:cubicBezTo>
                <a:cubicBezTo>
                  <a:pt x="600317" y="705195"/>
                  <a:pt x="621722" y="658667"/>
                  <a:pt x="609600" y="622300"/>
                </a:cubicBezTo>
                <a:cubicBezTo>
                  <a:pt x="602615" y="601346"/>
                  <a:pt x="550829" y="570419"/>
                  <a:pt x="533400" y="558800"/>
                </a:cubicBezTo>
                <a:cubicBezTo>
                  <a:pt x="499533" y="563033"/>
                  <a:pt x="463489" y="558824"/>
                  <a:pt x="431800" y="571500"/>
                </a:cubicBezTo>
                <a:cubicBezTo>
                  <a:pt x="404550" y="582400"/>
                  <a:pt x="406337" y="628745"/>
                  <a:pt x="393700" y="647700"/>
                </a:cubicBezTo>
                <a:cubicBezTo>
                  <a:pt x="383737" y="662644"/>
                  <a:pt x="368300" y="673100"/>
                  <a:pt x="355600" y="685800"/>
                </a:cubicBezTo>
                <a:cubicBezTo>
                  <a:pt x="321733" y="681567"/>
                  <a:pt x="287111" y="681378"/>
                  <a:pt x="254000" y="673100"/>
                </a:cubicBezTo>
                <a:cubicBezTo>
                  <a:pt x="235633" y="668508"/>
                  <a:pt x="220601" y="655158"/>
                  <a:pt x="203200" y="647700"/>
                </a:cubicBezTo>
                <a:cubicBezTo>
                  <a:pt x="190895" y="642427"/>
                  <a:pt x="177800" y="639233"/>
                  <a:pt x="165100" y="635000"/>
                </a:cubicBezTo>
                <a:cubicBezTo>
                  <a:pt x="160867" y="622300"/>
                  <a:pt x="150199" y="610105"/>
                  <a:pt x="152400" y="596900"/>
                </a:cubicBezTo>
                <a:cubicBezTo>
                  <a:pt x="155936" y="575682"/>
                  <a:pt x="204457" y="532143"/>
                  <a:pt x="215900" y="520700"/>
                </a:cubicBezTo>
                <a:cubicBezTo>
                  <a:pt x="220133" y="508000"/>
                  <a:pt x="234587" y="494574"/>
                  <a:pt x="228600" y="482600"/>
                </a:cubicBezTo>
                <a:cubicBezTo>
                  <a:pt x="222613" y="470626"/>
                  <a:pt x="203568" y="472804"/>
                  <a:pt x="190500" y="469900"/>
                </a:cubicBezTo>
                <a:cubicBezTo>
                  <a:pt x="165363" y="464314"/>
                  <a:pt x="139700" y="461433"/>
                  <a:pt x="114300" y="457200"/>
                </a:cubicBezTo>
                <a:cubicBezTo>
                  <a:pt x="105833" y="444500"/>
                  <a:pt x="98671" y="430826"/>
                  <a:pt x="88900" y="419100"/>
                </a:cubicBezTo>
                <a:cubicBezTo>
                  <a:pt x="77402" y="405302"/>
                  <a:pt x="60763" y="395944"/>
                  <a:pt x="50800" y="381000"/>
                </a:cubicBezTo>
                <a:cubicBezTo>
                  <a:pt x="1725" y="307388"/>
                  <a:pt x="85209" y="374306"/>
                  <a:pt x="0" y="317500"/>
                </a:cubicBezTo>
                <a:cubicBezTo>
                  <a:pt x="72793" y="208311"/>
                  <a:pt x="-24134" y="336807"/>
                  <a:pt x="63500" y="266700"/>
                </a:cubicBezTo>
                <a:cubicBezTo>
                  <a:pt x="75419" y="257165"/>
                  <a:pt x="74345" y="233196"/>
                  <a:pt x="88900" y="228600"/>
                </a:cubicBezTo>
                <a:cubicBezTo>
                  <a:pt x="158587" y="206594"/>
                  <a:pt x="233140" y="204832"/>
                  <a:pt x="304800" y="190500"/>
                </a:cubicBezTo>
                <a:lnTo>
                  <a:pt x="368300" y="177800"/>
                </a:lnTo>
                <a:cubicBezTo>
                  <a:pt x="351584" y="127652"/>
                  <a:pt x="287867" y="179917"/>
                  <a:pt x="292100" y="16510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0" name="Elipsa 129"/>
          <p:cNvSpPr/>
          <p:nvPr/>
        </p:nvSpPr>
        <p:spPr>
          <a:xfrm>
            <a:off x="3687255" y="4628935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1" name="Łącznik prosty ze strzałką 130"/>
          <p:cNvCxnSpPr>
            <a:stCxn id="129" idx="44"/>
            <a:endCxn id="130" idx="7"/>
          </p:cNvCxnSpPr>
          <p:nvPr/>
        </p:nvCxnSpPr>
        <p:spPr>
          <a:xfrm flipH="1">
            <a:off x="3990779" y="4368585"/>
            <a:ext cx="492321" cy="3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ze strzałką 131"/>
          <p:cNvCxnSpPr>
            <a:stCxn id="130" idx="3"/>
          </p:cNvCxnSpPr>
          <p:nvPr/>
        </p:nvCxnSpPr>
        <p:spPr>
          <a:xfrm flipH="1">
            <a:off x="3524568" y="4943299"/>
            <a:ext cx="214763" cy="45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a 133"/>
          <p:cNvSpPr/>
          <p:nvPr/>
        </p:nvSpPr>
        <p:spPr>
          <a:xfrm>
            <a:off x="3222805" y="5338330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6" name="Elipsa 135"/>
          <p:cNvSpPr/>
          <p:nvPr/>
        </p:nvSpPr>
        <p:spPr>
          <a:xfrm>
            <a:off x="4077968" y="5303910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8" name="Elipsa 137"/>
          <p:cNvSpPr/>
          <p:nvPr/>
        </p:nvSpPr>
        <p:spPr>
          <a:xfrm>
            <a:off x="6158231" y="4622008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Elipsa 139"/>
          <p:cNvSpPr/>
          <p:nvPr/>
        </p:nvSpPr>
        <p:spPr>
          <a:xfrm>
            <a:off x="5688859" y="5203510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2" name="Elipsa 141"/>
          <p:cNvSpPr/>
          <p:nvPr/>
        </p:nvSpPr>
        <p:spPr>
          <a:xfrm>
            <a:off x="6704602" y="5203510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4" name="Elipsa 143"/>
          <p:cNvSpPr/>
          <p:nvPr/>
        </p:nvSpPr>
        <p:spPr>
          <a:xfrm>
            <a:off x="6215570" y="5707673"/>
            <a:ext cx="355600" cy="36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6" name="Elipsa 145"/>
          <p:cNvSpPr/>
          <p:nvPr/>
        </p:nvSpPr>
        <p:spPr>
          <a:xfrm>
            <a:off x="8625444" y="4362690"/>
            <a:ext cx="355600" cy="3683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8" name="Elipsa 147"/>
          <p:cNvSpPr/>
          <p:nvPr/>
        </p:nvSpPr>
        <p:spPr>
          <a:xfrm>
            <a:off x="8325565" y="5203510"/>
            <a:ext cx="355600" cy="3683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0" name="Elipsa 149"/>
          <p:cNvSpPr/>
          <p:nvPr/>
        </p:nvSpPr>
        <p:spPr>
          <a:xfrm>
            <a:off x="9303465" y="5203510"/>
            <a:ext cx="355600" cy="3683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Elipsa 151"/>
          <p:cNvSpPr/>
          <p:nvPr/>
        </p:nvSpPr>
        <p:spPr>
          <a:xfrm>
            <a:off x="9999181" y="4355169"/>
            <a:ext cx="355600" cy="3683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4" name="Elipsa 153"/>
          <p:cNvSpPr/>
          <p:nvPr/>
        </p:nvSpPr>
        <p:spPr>
          <a:xfrm>
            <a:off x="2368039" y="5296983"/>
            <a:ext cx="355600" cy="3683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6" name="Elipsa 155"/>
          <p:cNvSpPr/>
          <p:nvPr/>
        </p:nvSpPr>
        <p:spPr>
          <a:xfrm>
            <a:off x="1808022" y="4717574"/>
            <a:ext cx="355600" cy="3683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8" name="Elipsa 157"/>
          <p:cNvSpPr/>
          <p:nvPr/>
        </p:nvSpPr>
        <p:spPr>
          <a:xfrm>
            <a:off x="1174139" y="5289982"/>
            <a:ext cx="311273" cy="342257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60" name="Łącznik prosty ze strzałką 159"/>
          <p:cNvCxnSpPr>
            <a:stCxn id="158" idx="7"/>
          </p:cNvCxnSpPr>
          <p:nvPr/>
        </p:nvCxnSpPr>
        <p:spPr>
          <a:xfrm flipV="1">
            <a:off x="1439827" y="5004162"/>
            <a:ext cx="424266" cy="3359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ze strzałką 160"/>
          <p:cNvCxnSpPr>
            <a:stCxn id="134" idx="6"/>
            <a:endCxn id="136" idx="2"/>
          </p:cNvCxnSpPr>
          <p:nvPr/>
        </p:nvCxnSpPr>
        <p:spPr>
          <a:xfrm flipV="1">
            <a:off x="3578405" y="5488060"/>
            <a:ext cx="499563" cy="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ze strzałką 161"/>
          <p:cNvCxnSpPr/>
          <p:nvPr/>
        </p:nvCxnSpPr>
        <p:spPr>
          <a:xfrm flipH="1" flipV="1">
            <a:off x="3853744" y="5004162"/>
            <a:ext cx="390713" cy="30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ze strzałką 162"/>
          <p:cNvCxnSpPr>
            <a:stCxn id="129" idx="22"/>
            <a:endCxn id="138" idx="2"/>
          </p:cNvCxnSpPr>
          <p:nvPr/>
        </p:nvCxnSpPr>
        <p:spPr>
          <a:xfrm>
            <a:off x="5486400" y="4711485"/>
            <a:ext cx="671831" cy="9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ze strzałką 163"/>
          <p:cNvCxnSpPr>
            <a:endCxn id="140" idx="7"/>
          </p:cNvCxnSpPr>
          <p:nvPr/>
        </p:nvCxnSpPr>
        <p:spPr>
          <a:xfrm flipH="1">
            <a:off x="5992383" y="4973061"/>
            <a:ext cx="218156" cy="28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ze strzałką 164"/>
          <p:cNvCxnSpPr>
            <a:stCxn id="140" idx="5"/>
            <a:endCxn id="144" idx="1"/>
          </p:cNvCxnSpPr>
          <p:nvPr/>
        </p:nvCxnSpPr>
        <p:spPr>
          <a:xfrm>
            <a:off x="5992383" y="5517874"/>
            <a:ext cx="275263" cy="24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ze strzałką 165"/>
          <p:cNvCxnSpPr>
            <a:stCxn id="142" idx="3"/>
            <a:endCxn id="144" idx="7"/>
          </p:cNvCxnSpPr>
          <p:nvPr/>
        </p:nvCxnSpPr>
        <p:spPr>
          <a:xfrm flipH="1">
            <a:off x="6519094" y="5517874"/>
            <a:ext cx="237584" cy="24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ze strzałką 166"/>
          <p:cNvCxnSpPr>
            <a:stCxn id="138" idx="5"/>
            <a:endCxn id="142" idx="1"/>
          </p:cNvCxnSpPr>
          <p:nvPr/>
        </p:nvCxnSpPr>
        <p:spPr>
          <a:xfrm>
            <a:off x="6461755" y="4936372"/>
            <a:ext cx="294923" cy="32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ze strzałką 167"/>
          <p:cNvCxnSpPr>
            <a:stCxn id="148" idx="6"/>
            <a:endCxn id="150" idx="2"/>
          </p:cNvCxnSpPr>
          <p:nvPr/>
        </p:nvCxnSpPr>
        <p:spPr>
          <a:xfrm>
            <a:off x="8681165" y="5387660"/>
            <a:ext cx="6223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ze strzałką 168"/>
          <p:cNvCxnSpPr/>
          <p:nvPr/>
        </p:nvCxnSpPr>
        <p:spPr>
          <a:xfrm flipH="1">
            <a:off x="8492054" y="4737917"/>
            <a:ext cx="299879" cy="4714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ze strzałką 169"/>
          <p:cNvCxnSpPr>
            <a:stCxn id="150" idx="7"/>
          </p:cNvCxnSpPr>
          <p:nvPr/>
        </p:nvCxnSpPr>
        <p:spPr>
          <a:xfrm flipV="1">
            <a:off x="9606989" y="4730396"/>
            <a:ext cx="558681" cy="5270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ze strzałką 170"/>
          <p:cNvCxnSpPr>
            <a:stCxn id="152" idx="2"/>
            <a:endCxn id="146" idx="6"/>
          </p:cNvCxnSpPr>
          <p:nvPr/>
        </p:nvCxnSpPr>
        <p:spPr>
          <a:xfrm flipH="1">
            <a:off x="8981044" y="4539319"/>
            <a:ext cx="1018137" cy="75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Content Placeholder 2">
            <a:extLst>
              <a:ext uri="{FF2B5EF4-FFF2-40B4-BE49-F238E27FC236}">
                <a16:creationId xmlns:a16="http://schemas.microsoft.com/office/drawing/2014/main" xmlns="" id="{04A81DF2-70E7-4F6B-BF28-0E09E32D48CB}"/>
              </a:ext>
            </a:extLst>
          </p:cNvPr>
          <p:cNvSpPr txBox="1">
            <a:spLocks/>
          </p:cNvSpPr>
          <p:nvPr/>
        </p:nvSpPr>
        <p:spPr>
          <a:xfrm>
            <a:off x="840198" y="4086016"/>
            <a:ext cx="2792984" cy="471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err="1"/>
              <a:t>Vector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  <a:p>
            <a:endParaRPr lang="pl-PL" dirty="0"/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xmlns="" id="{5D64983E-6D86-4B75-ADBE-87E2D66D8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534" y="111076"/>
            <a:ext cx="760080" cy="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9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1232</Words>
  <Application>Microsoft Office PowerPoint</Application>
  <PresentationFormat>Panoramiczny</PresentationFormat>
  <Paragraphs>294</Paragraphs>
  <Slides>29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New GC collectors in Java 11</vt:lpstr>
      <vt:lpstr>whoami?</vt:lpstr>
      <vt:lpstr>Why do we talk about it?</vt:lpstr>
      <vt:lpstr>Memory model</vt:lpstr>
      <vt:lpstr>Memory model</vt:lpstr>
      <vt:lpstr>Memory model</vt:lpstr>
      <vt:lpstr>Memory model</vt:lpstr>
      <vt:lpstr>Generations The age of the object in memory</vt:lpstr>
      <vt:lpstr>Dead objects searching algorithm</vt:lpstr>
      <vt:lpstr>Memory cleaning algorithms</vt:lpstr>
      <vt:lpstr>Young generation collectors</vt:lpstr>
      <vt:lpstr>Old generation collectors</vt:lpstr>
      <vt:lpstr>What's new after Java 8</vt:lpstr>
      <vt:lpstr>JEP 318: Epsilon: A No-Op Garbage Collector – Goals</vt:lpstr>
      <vt:lpstr>JEP 318: Epsilon: A No-Op Garbage Collector – Non-Goals</vt:lpstr>
      <vt:lpstr>JEP 318: Epsilon: A No-Op Garbage Collector – Motivation</vt:lpstr>
      <vt:lpstr>JEP 318: Epsilon: Description</vt:lpstr>
      <vt:lpstr>JEP 333: ZGC: A Scalable Low-Latency Garbage Collector (Experimental) - Goals</vt:lpstr>
      <vt:lpstr>JEP 333: ZGC: - Non Goals no rose without thorns</vt:lpstr>
      <vt:lpstr>ZGC at a Glance</vt:lpstr>
      <vt:lpstr>ZGC at a Glance</vt:lpstr>
      <vt:lpstr>JEP 333: ZGC - Performance</vt:lpstr>
      <vt:lpstr>JEP 333: ZGC - Latency</vt:lpstr>
      <vt:lpstr>Using ZGC</vt:lpstr>
      <vt:lpstr>Sources of knowledge:</vt:lpstr>
      <vt:lpstr>ZGC Project – Sources Code</vt:lpstr>
      <vt:lpstr>Conclusions</vt:lpstr>
      <vt:lpstr>Bonus: this can be measured :) FlightRecorder + JMC</vt:lpstr>
      <vt:lpstr>Dziękuję!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Być managerem</dc:title>
  <dc:creator>Robert Podsiadły</dc:creator>
  <cp:lastModifiedBy>Robert Podsiadły</cp:lastModifiedBy>
  <cp:revision>125</cp:revision>
  <dcterms:created xsi:type="dcterms:W3CDTF">2018-11-03T13:52:51Z</dcterms:created>
  <dcterms:modified xsi:type="dcterms:W3CDTF">2018-11-21T22:23:21Z</dcterms:modified>
</cp:coreProperties>
</file>