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1.(null)" ContentType=""/>
  <Override PartName="/ppt/media/image2.(null)" ContentType="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3004800" cy="9753600"/>
  <p:notesSz cx="6858000" cy="9144000"/>
  <p:defaultTextStyle>
    <a:lvl1pPr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9B1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3.xml.rels><?xml version="1.0" encoding="UTF-8" standalone="yes"?>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4.xml.rels><?xml version="1.0" encoding="UTF-8" standalone="yes"?>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15.xml.rels><?xml version="1.0" encoding="UTF-8" standalone="yes"?>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各位老师，上午好，我是软件工程11级4班的李韧，我的毕业论文题目是基于iOS的二手车信息平台的设计与实现，非常感谢导师张惠娟老师在论文写作过程中给予我的指导。</a:t>
            </a:r>
            <a:endParaRPr sz="2200"/>
          </a:p>
          <a:p>
            <a:pPr lvl="0">
              <a:defRPr sz="1800"/>
            </a:pPr>
            <a:endParaRPr sz="2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3" name="Shape 1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接下来是需求分析，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1" name="Shape 11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包括功能性需求分析和非功能性需求分析，功能性需求分析根据研究背景和现状分为了如下的功能模块。</a:t>
            </a:r>
            <a:endParaRPr sz="2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6" name="Shape 1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非功能性需求提出了以下几个需要注意的方面。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3" name="Shape 1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接下来是系统设计，包括架构设计，API设计和界面设计，API接口（涉密）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8" name="Shape 1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对于架构设计，分为基础层、网络层、逻辑层、表现层，每一层还包括各自的细节部分，如图所示。</a:t>
            </a:r>
            <a:endParaRPr sz="2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42" name="Shape 1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接下来介绍系统实现部分，这方面从View、model和Controller层分别介绍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6" name="Shape 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我这次的汇报内容分为七个部分，包括研究背景，研究现状，研究内容，需求分析，系统设计，系统实现，成果展示。</a:t>
            </a:r>
            <a:endParaRPr sz="2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3" name="Shape 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首先是研究背景，因为这个项目是我在百姓网实习期间完成的，所以关于项目初期的问题咨询了一下同事，主要的背景是四个方面，包括。。。</a:t>
            </a:r>
            <a:endParaRPr sz="2200"/>
          </a:p>
          <a:p>
            <a:pPr lvl="0">
              <a:defRPr sz="1800"/>
            </a:pPr>
            <a:r>
              <a:rPr sz="2200"/>
              <a:t>智能手机可以解决人们的各项需求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5" name="Shape 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下面是研究现状，准确的说应该是目前这个行业App的发展现状，比较有代表性的是这几个，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0" name="Shape 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他们共同存在着一些问题。</a:t>
            </a:r>
            <a:endParaRPr sz="2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80" name="Shape 8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我的研究内容包括四个部分，分别是。。。</a:t>
            </a:r>
            <a:endParaRPr sz="2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先来介绍iOS开发技术，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1" name="Shape 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从大体上介绍，iOS开发必需的三个部分是iOS系统，XCode开发工具和Objective-C开发语言。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6" name="Shape 9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这边我还加上了一个MVC模式，是开发iOS应用常用的一种开发模式，从图中可以看到MVC包括视图、模型、控制器。。。</a:t>
            </a:r>
            <a:endParaRPr sz="2200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1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2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3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4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1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2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3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4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1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2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3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4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1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2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3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4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57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914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71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828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860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743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200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657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114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(null)"/><Relationship Id="rId5" Type="http://schemas.openxmlformats.org/officeDocument/2006/relationships/image" Target="../media/image2.(null)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3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300">
                <a:solidFill>
                  <a:srgbClr val="FFFFFF"/>
                </a:solidFill>
              </a:rPr>
              <a:t>基于iOS的二手车信息平台的设计与实现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270000" y="5842000"/>
            <a:ext cx="10464800" cy="2470845"/>
          </a:xfrm>
          <a:prstGeom prst="rect">
            <a:avLst/>
          </a:prstGeom>
        </p:spPr>
        <p:txBody>
          <a:bodyPr/>
          <a:lstStyle/>
          <a:p>
            <a:pPr lvl="0" defTabSz="508254">
              <a:defRPr sz="1800">
                <a:solidFill>
                  <a:srgbClr val="000000"/>
                </a:solidFill>
              </a:defRPr>
            </a:pPr>
            <a:r>
              <a:rPr sz="2784">
                <a:solidFill>
                  <a:srgbClr val="FFFFFF"/>
                </a:solidFill>
              </a:rPr>
              <a:t>答辩人：李韧</a:t>
            </a:r>
            <a:endParaRPr sz="2784">
              <a:solidFill>
                <a:srgbClr val="FFFFFF"/>
              </a:solidFill>
            </a:endParaRPr>
          </a:p>
          <a:p>
            <a:pPr lvl="0" defTabSz="508254">
              <a:defRPr sz="1800">
                <a:solidFill>
                  <a:srgbClr val="000000"/>
                </a:solidFill>
              </a:defRPr>
            </a:pPr>
            <a:endParaRPr sz="2784">
              <a:solidFill>
                <a:srgbClr val="FFFFFF"/>
              </a:solidFill>
            </a:endParaRPr>
          </a:p>
          <a:p>
            <a:pPr lvl="0" defTabSz="508254">
              <a:defRPr sz="1800">
                <a:solidFill>
                  <a:srgbClr val="000000"/>
                </a:solidFill>
              </a:defRPr>
            </a:pPr>
            <a:r>
              <a:rPr sz="2784">
                <a:solidFill>
                  <a:srgbClr val="FFFFFF"/>
                </a:solidFill>
              </a:rPr>
              <a:t>指导老师：张惠娟</a:t>
            </a:r>
            <a:endParaRPr sz="2784">
              <a:solidFill>
                <a:srgbClr val="FFFFFF"/>
              </a:solidFill>
            </a:endParaRPr>
          </a:p>
          <a:p>
            <a:pPr lvl="0" defTabSz="508254">
              <a:defRPr sz="1800">
                <a:solidFill>
                  <a:srgbClr val="000000"/>
                </a:solidFill>
              </a:defRPr>
            </a:pPr>
            <a:endParaRPr sz="2784">
              <a:solidFill>
                <a:srgbClr val="FFFFFF"/>
              </a:solidFill>
            </a:endParaRPr>
          </a:p>
          <a:p>
            <a:pPr lvl="0" defTabSz="508254">
              <a:defRPr sz="1800">
                <a:solidFill>
                  <a:srgbClr val="000000"/>
                </a:solidFill>
              </a:defRPr>
            </a:pPr>
            <a:endParaRPr sz="2784">
              <a:solidFill>
                <a:srgbClr val="FFFFFF"/>
              </a:solidFill>
            </a:endParaRPr>
          </a:p>
          <a:p>
            <a:pPr lvl="0" defTabSz="508254">
              <a:defRPr sz="1800">
                <a:solidFill>
                  <a:srgbClr val="000000"/>
                </a:solidFill>
              </a:defRPr>
            </a:pPr>
            <a:r>
              <a:rPr sz="2784">
                <a:solidFill>
                  <a:srgbClr val="FFFFFF"/>
                </a:solidFill>
              </a:rPr>
              <a:t>2015.6.15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iOS开发技术</a:t>
            </a:r>
          </a:p>
        </p:txBody>
      </p:sp>
      <p:sp>
        <p:nvSpPr>
          <p:cNvPr id="94" name="Shape 94"/>
          <p:cNvSpPr/>
          <p:nvPr>
            <p:ph type="body" idx="1"/>
          </p:nvPr>
        </p:nvSpPr>
        <p:spPr>
          <a:xfrm>
            <a:off x="965200" y="25908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0" indent="0" algn="ctr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iOS系统</a:t>
            </a:r>
            <a:endParaRPr sz="3800">
              <a:solidFill>
                <a:srgbClr val="FFFFFF"/>
              </a:solidFill>
            </a:endParaRPr>
          </a:p>
          <a:p>
            <a:pPr lvl="0" marL="0" indent="0" algn="ctr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XCode</a:t>
            </a:r>
            <a:endParaRPr sz="3800">
              <a:solidFill>
                <a:srgbClr val="FFFFFF"/>
              </a:solidFill>
            </a:endParaRPr>
          </a:p>
          <a:p>
            <a:pPr lvl="0" marL="0" indent="0" algn="ctr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Objective-C语言</a:t>
            </a:r>
            <a:endParaRPr sz="3800">
              <a:solidFill>
                <a:srgbClr val="FFFFFF"/>
              </a:solidFill>
            </a:endParaRPr>
          </a:p>
          <a:p>
            <a:pPr lvl="0" marL="0" indent="0" algn="ctr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MVC模式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MVC模式</a:t>
            </a:r>
          </a:p>
        </p:txBody>
      </p:sp>
      <p:pic>
        <p:nvPicPr>
          <p:cNvPr id="9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4800" y="3282950"/>
            <a:ext cx="7315200" cy="4914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952500" y="381635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需求分析</a:t>
            </a:r>
          </a:p>
        </p:txBody>
      </p:sp>
    </p:spTree>
  </p:cSld>
  <p:clrMapOvr>
    <a:masterClrMapping/>
  </p:clrMapOvr>
  <p:transition spd="slow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需求分析</a:t>
            </a:r>
          </a:p>
        </p:txBody>
      </p:sp>
      <p:sp>
        <p:nvSpPr>
          <p:cNvPr id="106" name="Shape 106"/>
          <p:cNvSpPr/>
          <p:nvPr>
            <p:ph type="body" idx="1"/>
          </p:nvPr>
        </p:nvSpPr>
        <p:spPr>
          <a:xfrm>
            <a:off x="952500" y="11049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1.功能性需求</a:t>
            </a:r>
            <a:endParaRPr sz="3800">
              <a:solidFill>
                <a:srgbClr val="FFFFFF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2.非功能性需求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功能性需求</a:t>
            </a:r>
          </a:p>
        </p:txBody>
      </p:sp>
      <p:pic>
        <p:nvPicPr>
          <p:cNvPr id="109" name="系统模块划分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84450" y="2908300"/>
            <a:ext cx="7835900" cy="5410200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 advClick="1"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非功能性需求</a:t>
            </a:r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xfrm>
            <a:off x="952500" y="23241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系统的健壮性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过滤用户输入信息，防止意外崩溃</a:t>
            </a:r>
            <a:endParaRPr sz="2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网络环境的处理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监测网络环境的变化，做出合理响应</a:t>
            </a:r>
            <a:endParaRPr sz="2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设计风格和用户体验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与iOS建议的设计风格一致，用户交互简洁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/>
          </p:nvPr>
        </p:nvSpPr>
        <p:spPr>
          <a:xfrm>
            <a:off x="952500" y="381635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系统设计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xfrm>
            <a:off x="-2476500" y="55880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系统设计</a:t>
            </a:r>
          </a:p>
        </p:txBody>
      </p:sp>
      <p:sp>
        <p:nvSpPr>
          <p:cNvPr id="121" name="Shape 121"/>
          <p:cNvSpPr/>
          <p:nvPr>
            <p:ph type="body" idx="1"/>
          </p:nvPr>
        </p:nvSpPr>
        <p:spPr>
          <a:xfrm>
            <a:off x="952500" y="173355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1.架构设计</a:t>
            </a:r>
            <a:endParaRPr sz="3800">
              <a:solidFill>
                <a:srgbClr val="FFFFFF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2.API设计</a:t>
            </a:r>
            <a:endParaRPr sz="3800">
              <a:solidFill>
                <a:srgbClr val="FFFFFF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3.界面设计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xfrm>
            <a:off x="952500" y="41275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架构设计</a:t>
            </a:r>
          </a:p>
        </p:txBody>
      </p:sp>
      <p:pic>
        <p:nvPicPr>
          <p:cNvPr id="126" name="系统架构图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18996" y="2543457"/>
            <a:ext cx="8566808" cy="63938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xfrm>
            <a:off x="952500" y="60325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界面设计</a:t>
            </a:r>
          </a:p>
        </p:txBody>
      </p:sp>
      <p:pic>
        <p:nvPicPr>
          <p:cNvPr id="13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6743" y="2508250"/>
            <a:ext cx="1797482" cy="30100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33784" y="2508333"/>
            <a:ext cx="1665052" cy="3009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38395" y="2489200"/>
            <a:ext cx="1665052" cy="30157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343004" y="2425700"/>
            <a:ext cx="1665052" cy="30002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pasted-imag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996743" y="5965908"/>
            <a:ext cx="1797482" cy="32198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pasted-image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491175" y="5965908"/>
            <a:ext cx="1750270" cy="32198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pasted-image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895785" y="6001365"/>
            <a:ext cx="1750271" cy="31489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pasted-image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300395" y="5981700"/>
            <a:ext cx="1771253" cy="31882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汇报内容</a:t>
            </a:r>
          </a:p>
        </p:txBody>
      </p:sp>
      <p:sp>
        <p:nvSpPr>
          <p:cNvPr id="38" name="Shape 38"/>
          <p:cNvSpPr/>
          <p:nvPr/>
        </p:nvSpPr>
        <p:spPr>
          <a:xfrm>
            <a:off x="2680557" y="2997200"/>
            <a:ext cx="1652092" cy="1270000"/>
          </a:xfrm>
          <a:prstGeom prst="rect">
            <a:avLst/>
          </a:prstGeom>
          <a:solidFill>
            <a:srgbClr val="1D163D"/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rPr>
              <a:t>研究背景</a:t>
            </a:r>
          </a:p>
        </p:txBody>
      </p:sp>
      <p:sp>
        <p:nvSpPr>
          <p:cNvPr id="39" name="Shape 39"/>
          <p:cNvSpPr/>
          <p:nvPr/>
        </p:nvSpPr>
        <p:spPr>
          <a:xfrm>
            <a:off x="5676354" y="2997200"/>
            <a:ext cx="1652092" cy="1270000"/>
          </a:xfrm>
          <a:prstGeom prst="rect">
            <a:avLst/>
          </a:prstGeom>
          <a:solidFill>
            <a:srgbClr val="1D163D"/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rPr>
              <a:t>研究现状</a:t>
            </a:r>
          </a:p>
        </p:txBody>
      </p:sp>
      <p:sp>
        <p:nvSpPr>
          <p:cNvPr id="40" name="Shape 40"/>
          <p:cNvSpPr/>
          <p:nvPr/>
        </p:nvSpPr>
        <p:spPr>
          <a:xfrm>
            <a:off x="8672151" y="2908836"/>
            <a:ext cx="1652092" cy="1270001"/>
          </a:xfrm>
          <a:prstGeom prst="rect">
            <a:avLst/>
          </a:prstGeom>
          <a:solidFill>
            <a:srgbClr val="1D163D"/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rPr>
              <a:t>研究内容</a:t>
            </a:r>
          </a:p>
        </p:txBody>
      </p:sp>
      <p:sp>
        <p:nvSpPr>
          <p:cNvPr id="41" name="Shape 41"/>
          <p:cNvSpPr/>
          <p:nvPr/>
        </p:nvSpPr>
        <p:spPr>
          <a:xfrm>
            <a:off x="2680557" y="5208686"/>
            <a:ext cx="1652092" cy="1270001"/>
          </a:xfrm>
          <a:prstGeom prst="rect">
            <a:avLst/>
          </a:prstGeom>
          <a:solidFill>
            <a:srgbClr val="1D163D"/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rPr>
              <a:t>需求分析</a:t>
            </a:r>
          </a:p>
        </p:txBody>
      </p:sp>
      <p:sp>
        <p:nvSpPr>
          <p:cNvPr id="42" name="Shape 42"/>
          <p:cNvSpPr/>
          <p:nvPr/>
        </p:nvSpPr>
        <p:spPr>
          <a:xfrm>
            <a:off x="5676354" y="5208686"/>
            <a:ext cx="1652092" cy="1270001"/>
          </a:xfrm>
          <a:prstGeom prst="rect">
            <a:avLst/>
          </a:prstGeom>
          <a:solidFill>
            <a:srgbClr val="1D163D"/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rPr>
              <a:t>系统设计</a:t>
            </a:r>
          </a:p>
        </p:txBody>
      </p:sp>
      <p:sp>
        <p:nvSpPr>
          <p:cNvPr id="43" name="Shape 43"/>
          <p:cNvSpPr/>
          <p:nvPr/>
        </p:nvSpPr>
        <p:spPr>
          <a:xfrm>
            <a:off x="8672151" y="5208686"/>
            <a:ext cx="1652092" cy="1270001"/>
          </a:xfrm>
          <a:prstGeom prst="rect">
            <a:avLst/>
          </a:prstGeom>
          <a:solidFill>
            <a:srgbClr val="1D163D"/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rPr>
              <a:t>系统实现</a:t>
            </a:r>
          </a:p>
        </p:txBody>
      </p:sp>
      <p:sp>
        <p:nvSpPr>
          <p:cNvPr id="44" name="Shape 44"/>
          <p:cNvSpPr/>
          <p:nvPr/>
        </p:nvSpPr>
        <p:spPr>
          <a:xfrm>
            <a:off x="5676354" y="7420173"/>
            <a:ext cx="1652092" cy="1270001"/>
          </a:xfrm>
          <a:prstGeom prst="rect">
            <a:avLst/>
          </a:prstGeom>
          <a:solidFill>
            <a:srgbClr val="1D163D"/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rPr>
              <a:t>成果展示</a:t>
            </a:r>
          </a:p>
        </p:txBody>
      </p:sp>
    </p:spTree>
  </p:cSld>
  <p:clrMapOvr>
    <a:masterClrMapping/>
  </p:clrMapOvr>
  <p:transition spd="med" advClick="1">
    <p:push dir="l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xfrm>
            <a:off x="952500" y="381635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系统实现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系统实现（View层）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编写基类，封装可以复用的控件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根据UI设计稿插入图片及设置交互方式（手势或动画）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在基类中添加Protocol，设置代理方法（Protocol与Delegate的使用）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系统实现（Model层）</a:t>
            </a:r>
          </a:p>
        </p:txBody>
      </p:sp>
      <p:sp>
        <p:nvSpPr>
          <p:cNvPr id="148" name="Shape 1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使用第三方库（如AFNetworking）或自行设计基类封装处理网络API的方法。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在基类的基础上设计Service类，灵活处理调用API返回的数据（使用NS_ENUM设置API类型的枚举）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与Controller进行交互，返回结果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FFFFFF"/>
                </a:solidFill>
              </a:rPr>
              <a:t>系统实现（Controller层）</a:t>
            </a: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设置代理，回调View层或Model层的方法（网络请求返回或是触摸事件返回）。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负责进行通信，使用如NSNotificationCenter的方法或是Singleton的设计模式与View和Model层进行交互。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xfrm>
            <a:off x="952500" y="381635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成果展示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xfrm>
            <a:off x="952500" y="381635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谢谢！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xfrm>
            <a:off x="952500" y="381635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研究背景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研究背景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xfrm>
            <a:off x="952500" y="173355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汽车行业快速发展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二手车市场潜力巨大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移动互联时代兴起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iOS系统逐渐普及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研究现状</a:t>
            </a:r>
          </a:p>
        </p:txBody>
      </p:sp>
      <p:pic>
        <p:nvPicPr>
          <p:cNvPr id="56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8899" y="3987800"/>
            <a:ext cx="2006601" cy="1778000"/>
          </a:xfrm>
          <a:prstGeom prst="rect">
            <a:avLst/>
          </a:prstGeom>
          <a:ln w="254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pic>
        <p:nvPicPr>
          <p:cNvPr id="57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86329" y="3987800"/>
            <a:ext cx="2229340" cy="1778000"/>
          </a:xfrm>
          <a:prstGeom prst="rect">
            <a:avLst/>
          </a:prstGeom>
          <a:ln w="254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pic>
        <p:nvPicPr>
          <p:cNvPr id="58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296498" y="3987800"/>
            <a:ext cx="1778001" cy="1778000"/>
          </a:xfrm>
          <a:prstGeom prst="rect">
            <a:avLst/>
          </a:prstGeom>
          <a:ln w="254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pic>
        <p:nvPicPr>
          <p:cNvPr id="59" name="pasted-imag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055329" y="3987800"/>
            <a:ext cx="1850572" cy="1778000"/>
          </a:xfrm>
          <a:prstGeom prst="rect">
            <a:avLst/>
          </a:prstGeom>
          <a:ln w="254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sp>
        <p:nvSpPr>
          <p:cNvPr id="60" name="Shape 60"/>
          <p:cNvSpPr/>
          <p:nvPr/>
        </p:nvSpPr>
        <p:spPr>
          <a:xfrm>
            <a:off x="1029048" y="6838695"/>
            <a:ext cx="2146301" cy="508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二手车之家</a:t>
            </a:r>
          </a:p>
        </p:txBody>
      </p:sp>
      <p:sp>
        <p:nvSpPr>
          <p:cNvPr id="61" name="Shape 61"/>
          <p:cNvSpPr/>
          <p:nvPr/>
        </p:nvSpPr>
        <p:spPr>
          <a:xfrm>
            <a:off x="4331048" y="6838695"/>
            <a:ext cx="1739901" cy="508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汽车之家</a:t>
            </a:r>
          </a:p>
        </p:txBody>
      </p:sp>
      <p:sp>
        <p:nvSpPr>
          <p:cNvPr id="62" name="Shape 62"/>
          <p:cNvSpPr/>
          <p:nvPr/>
        </p:nvSpPr>
        <p:spPr>
          <a:xfrm>
            <a:off x="7112348" y="6838695"/>
            <a:ext cx="2146301" cy="508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华夏二手车</a:t>
            </a:r>
          </a:p>
        </p:txBody>
      </p:sp>
      <p:sp>
        <p:nvSpPr>
          <p:cNvPr id="63" name="Shape 63"/>
          <p:cNvSpPr/>
          <p:nvPr/>
        </p:nvSpPr>
        <p:spPr>
          <a:xfrm>
            <a:off x="9704265" y="6838695"/>
            <a:ext cx="2552701" cy="508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中国二手车城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952500" y="412750"/>
            <a:ext cx="11099800" cy="2120900"/>
          </a:xfrm>
          <a:prstGeom prst="rect">
            <a:avLst/>
          </a:prstGeom>
        </p:spPr>
        <p:txBody>
          <a:bodyPr/>
          <a:lstStyle>
            <a:lvl1pPr algn="l">
              <a:defRPr sz="71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100">
                <a:solidFill>
                  <a:srgbClr val="FFFFFF"/>
                </a:solidFill>
              </a:rPr>
              <a:t>二手车市场上App的问题</a:t>
            </a:r>
          </a:p>
        </p:txBody>
      </p:sp>
      <p:sp>
        <p:nvSpPr>
          <p:cNvPr id="68" name="Shape 68"/>
          <p:cNvSpPr/>
          <p:nvPr>
            <p:ph type="body" idx="1"/>
          </p:nvPr>
        </p:nvSpPr>
        <p:spPr>
          <a:xfrm>
            <a:off x="952500" y="173355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用户粘性不足，设计时没有考虑用户的使用习惯，用户体验较差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设计不合理，无法发挥车商的资源优势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推广不到位，使某些App无法积累用户群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研究内容</a:t>
            </a:r>
          </a:p>
        </p:txBody>
      </p:sp>
      <p:sp>
        <p:nvSpPr>
          <p:cNvPr id="73" name="Shape 73"/>
          <p:cNvSpPr/>
          <p:nvPr/>
        </p:nvSpPr>
        <p:spPr>
          <a:xfrm flipV="1">
            <a:off x="1422490" y="5116214"/>
            <a:ext cx="10607597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74" name="Shape 74"/>
          <p:cNvSpPr/>
          <p:nvPr/>
        </p:nvSpPr>
        <p:spPr>
          <a:xfrm flipV="1">
            <a:off x="6502400" y="2578844"/>
            <a:ext cx="1" cy="546077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75" name="Shape 75"/>
          <p:cNvSpPr/>
          <p:nvPr/>
        </p:nvSpPr>
        <p:spPr>
          <a:xfrm>
            <a:off x="2417965" y="3638549"/>
            <a:ext cx="282217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iOS开发技术</a:t>
            </a:r>
          </a:p>
        </p:txBody>
      </p:sp>
      <p:sp>
        <p:nvSpPr>
          <p:cNvPr id="76" name="Shape 76"/>
          <p:cNvSpPr/>
          <p:nvPr/>
        </p:nvSpPr>
        <p:spPr>
          <a:xfrm>
            <a:off x="7670800" y="3690238"/>
            <a:ext cx="3009901" cy="582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系统需求分析</a:t>
            </a:r>
          </a:p>
        </p:txBody>
      </p:sp>
      <p:sp>
        <p:nvSpPr>
          <p:cNvPr id="77" name="Shape 77"/>
          <p:cNvSpPr/>
          <p:nvPr/>
        </p:nvSpPr>
        <p:spPr>
          <a:xfrm>
            <a:off x="2806699" y="5959768"/>
            <a:ext cx="2044701" cy="582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系统设计</a:t>
            </a:r>
          </a:p>
        </p:txBody>
      </p:sp>
      <p:sp>
        <p:nvSpPr>
          <p:cNvPr id="78" name="Shape 78"/>
          <p:cNvSpPr/>
          <p:nvPr/>
        </p:nvSpPr>
        <p:spPr>
          <a:xfrm>
            <a:off x="8153399" y="5959768"/>
            <a:ext cx="2044701" cy="582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系统实现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952500" y="381635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iOS开发技术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iOS开发技术</a:t>
            </a:r>
          </a:p>
        </p:txBody>
      </p:sp>
      <p:pic>
        <p:nvPicPr>
          <p:cNvPr id="87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5743" y="4023998"/>
            <a:ext cx="3391714" cy="1705604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Xcode.icns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42247" y="3385188"/>
            <a:ext cx="2761606" cy="2761606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89" name="objective-c-source_Icon.icns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908643" y="3586422"/>
            <a:ext cx="2580755" cy="25807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8" grpId="2"/>
      <p:bldP build="whole" bldLvl="1" animBg="1" rev="0" advAuto="0" spid="89" grpId="3"/>
      <p:bldP build="whole" bldLvl="1" animBg="1" rev="0" advAuto="0" spid="87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