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23"/>
  </p:notesMasterIdLst>
  <p:sldIdLst>
    <p:sldId id="409" r:id="rId2"/>
    <p:sldId id="522" r:id="rId3"/>
    <p:sldId id="536" r:id="rId4"/>
    <p:sldId id="542" r:id="rId5"/>
    <p:sldId id="538" r:id="rId6"/>
    <p:sldId id="532" r:id="rId7"/>
    <p:sldId id="502" r:id="rId8"/>
    <p:sldId id="507" r:id="rId9"/>
    <p:sldId id="509" r:id="rId10"/>
    <p:sldId id="499" r:id="rId11"/>
    <p:sldId id="508" r:id="rId12"/>
    <p:sldId id="500" r:id="rId13"/>
    <p:sldId id="492" r:id="rId14"/>
    <p:sldId id="533" r:id="rId15"/>
    <p:sldId id="529" r:id="rId16"/>
    <p:sldId id="534" r:id="rId17"/>
    <p:sldId id="528" r:id="rId18"/>
    <p:sldId id="531" r:id="rId19"/>
    <p:sldId id="539" r:id="rId20"/>
    <p:sldId id="540" r:id="rId21"/>
    <p:sldId id="541" r:id="rId22"/>
  </p:sldIdLst>
  <p:sldSz cx="12192000" cy="6858000"/>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7" userDrawn="1">
          <p15:clr>
            <a:srgbClr val="A4A3A4"/>
          </p15:clr>
        </p15:guide>
        <p15:guide id="3" orient="horz" pos="191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德龍 蔡" initials="德龍" lastIdx="1" clrIdx="0">
    <p:extLst>
      <p:ext uri="{19B8F6BF-5375-455C-9EA6-DF929625EA0E}">
        <p15:presenceInfo xmlns:p15="http://schemas.microsoft.com/office/powerpoint/2012/main" userId="e35b72d6df61a9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2D2D2"/>
    <a:srgbClr val="A6A6A6"/>
    <a:srgbClr val="FF4C33"/>
    <a:srgbClr val="8C8C8C"/>
    <a:srgbClr val="424242"/>
    <a:srgbClr val="9DC3E6"/>
    <a:srgbClr val="C6C6C6"/>
    <a:srgbClr val="FF5636"/>
    <a:srgbClr val="FF20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033" autoAdjust="0"/>
  </p:normalViewPr>
  <p:slideViewPr>
    <p:cSldViewPr snapToGrid="0" showGuides="1">
      <p:cViewPr varScale="1">
        <p:scale>
          <a:sx n="76" d="100"/>
          <a:sy n="76" d="100"/>
        </p:scale>
        <p:origin x="946" y="62"/>
      </p:cViewPr>
      <p:guideLst>
        <p:guide pos="3817"/>
        <p:guide orient="horz" pos="191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92D09-6E53-4EE3-94EA-323CDEEA173D}" type="datetimeFigureOut">
              <a:rPr lang="zh-CN" altLang="en-US" smtClean="0"/>
              <a:t>2023/1/4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3550C-0EAD-42A3-AC8C-7F87D0B3B98F}" type="slidenum">
              <a:rPr lang="zh-CN" altLang="en-US" smtClean="0"/>
              <a:t>‹#›</a:t>
            </a:fld>
            <a:endParaRPr lang="zh-CN" altLang="en-US"/>
          </a:p>
        </p:txBody>
      </p:sp>
    </p:spTree>
    <p:extLst>
      <p:ext uri="{BB962C8B-B14F-4D97-AF65-F5344CB8AC3E}">
        <p14:creationId xmlns:p14="http://schemas.microsoft.com/office/powerpoint/2010/main" val="226135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a:t>
            </a:fld>
            <a:endParaRPr lang="zh-CN" altLang="en-US"/>
          </a:p>
        </p:txBody>
      </p:sp>
    </p:spTree>
    <p:extLst>
      <p:ext uri="{BB962C8B-B14F-4D97-AF65-F5344CB8AC3E}">
        <p14:creationId xmlns:p14="http://schemas.microsoft.com/office/powerpoint/2010/main" val="14626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18</a:t>
            </a:fld>
            <a:endParaRPr lang="zh-CN" altLang="en-US"/>
          </a:p>
        </p:txBody>
      </p:sp>
    </p:spTree>
    <p:extLst>
      <p:ext uri="{BB962C8B-B14F-4D97-AF65-F5344CB8AC3E}">
        <p14:creationId xmlns:p14="http://schemas.microsoft.com/office/powerpoint/2010/main" val="3312499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t>20</a:t>
            </a:fld>
            <a:endParaRPr lang="zh-CN" altLang="en-US"/>
          </a:p>
        </p:txBody>
      </p:sp>
    </p:spTree>
    <p:extLst>
      <p:ext uri="{BB962C8B-B14F-4D97-AF65-F5344CB8AC3E}">
        <p14:creationId xmlns:p14="http://schemas.microsoft.com/office/powerpoint/2010/main" val="1956907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21</a:t>
            </a:fld>
            <a:endParaRPr lang="zh-CN" altLang="en-US"/>
          </a:p>
        </p:txBody>
      </p:sp>
    </p:spTree>
    <p:extLst>
      <p:ext uri="{BB962C8B-B14F-4D97-AF65-F5344CB8AC3E}">
        <p14:creationId xmlns:p14="http://schemas.microsoft.com/office/powerpoint/2010/main" val="4215237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2</a:t>
            </a:fld>
            <a:endParaRPr lang="zh-CN" altLang="en-US"/>
          </a:p>
        </p:txBody>
      </p:sp>
    </p:spTree>
    <p:extLst>
      <p:ext uri="{BB962C8B-B14F-4D97-AF65-F5344CB8AC3E}">
        <p14:creationId xmlns:p14="http://schemas.microsoft.com/office/powerpoint/2010/main" val="4103478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t>6</a:t>
            </a:fld>
            <a:endParaRPr lang="zh-CN" altLang="en-US"/>
          </a:p>
        </p:txBody>
      </p:sp>
    </p:spTree>
    <p:extLst>
      <p:ext uri="{BB962C8B-B14F-4D97-AF65-F5344CB8AC3E}">
        <p14:creationId xmlns:p14="http://schemas.microsoft.com/office/powerpoint/2010/main" val="1774898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3550C-0EAD-42A3-AC8C-7F87D0B3B98F}" type="slidenum">
              <a:rPr lang="zh-CN" altLang="en-US" smtClean="0"/>
              <a:t>8</a:t>
            </a:fld>
            <a:endParaRPr lang="zh-CN" altLang="en-US"/>
          </a:p>
        </p:txBody>
      </p:sp>
    </p:spTree>
    <p:extLst>
      <p:ext uri="{BB962C8B-B14F-4D97-AF65-F5344CB8AC3E}">
        <p14:creationId xmlns:p14="http://schemas.microsoft.com/office/powerpoint/2010/main" val="4162396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9</a:t>
            </a:fld>
            <a:endParaRPr lang="zh-CN" altLang="en-US"/>
          </a:p>
        </p:txBody>
      </p:sp>
    </p:spTree>
    <p:extLst>
      <p:ext uri="{BB962C8B-B14F-4D97-AF65-F5344CB8AC3E}">
        <p14:creationId xmlns:p14="http://schemas.microsoft.com/office/powerpoint/2010/main" val="4025261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11</a:t>
            </a:fld>
            <a:endParaRPr lang="zh-CN" altLang="en-US"/>
          </a:p>
        </p:txBody>
      </p:sp>
    </p:spTree>
    <p:extLst>
      <p:ext uri="{BB962C8B-B14F-4D97-AF65-F5344CB8AC3E}">
        <p14:creationId xmlns:p14="http://schemas.microsoft.com/office/powerpoint/2010/main" val="4025261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13</a:t>
            </a:fld>
            <a:endParaRPr lang="zh-CN" altLang="en-US"/>
          </a:p>
        </p:txBody>
      </p:sp>
    </p:spTree>
    <p:extLst>
      <p:ext uri="{BB962C8B-B14F-4D97-AF65-F5344CB8AC3E}">
        <p14:creationId xmlns:p14="http://schemas.microsoft.com/office/powerpoint/2010/main" val="3718048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15</a:t>
            </a:fld>
            <a:endParaRPr lang="zh-CN" altLang="en-US"/>
          </a:p>
        </p:txBody>
      </p:sp>
    </p:spTree>
    <p:extLst>
      <p:ext uri="{BB962C8B-B14F-4D97-AF65-F5344CB8AC3E}">
        <p14:creationId xmlns:p14="http://schemas.microsoft.com/office/powerpoint/2010/main" val="1065081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3550C-0EAD-42A3-AC8C-7F87D0B3B98F}" type="slidenum">
              <a:rPr lang="zh-CN" altLang="en-US" smtClean="0"/>
              <a:t>17</a:t>
            </a:fld>
            <a:endParaRPr lang="zh-CN" altLang="en-US"/>
          </a:p>
        </p:txBody>
      </p:sp>
    </p:spTree>
    <p:extLst>
      <p:ext uri="{BB962C8B-B14F-4D97-AF65-F5344CB8AC3E}">
        <p14:creationId xmlns:p14="http://schemas.microsoft.com/office/powerpoint/2010/main" val="345084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fld id="{A684B914-9BB2-4713-9EBF-61770F406B81}" type="datetime1">
              <a:rPr lang="zh-CN" altLang="en-US" smtClean="0"/>
              <a:t>2023/1/4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3627516871"/>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684B914-9BB2-4713-9EBF-61770F406B81}" type="datetime1">
              <a:rPr lang="zh-CN" altLang="en-US" smtClean="0"/>
              <a:t>2023/1/4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7309985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684B914-9BB2-4713-9EBF-61770F406B81}" type="datetime1">
              <a:rPr lang="zh-CN" altLang="en-US" smtClean="0"/>
              <a:t>2023/1/4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7669511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684B914-9BB2-4713-9EBF-61770F406B81}" type="datetime1">
              <a:rPr lang="zh-CN" altLang="en-US" smtClean="0"/>
              <a:t>2023/1/4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2740932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684B914-9BB2-4713-9EBF-61770F406B81}" type="datetime1">
              <a:rPr lang="zh-CN" altLang="en-US" smtClean="0"/>
              <a:t>2023/1/4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2008536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A684B914-9BB2-4713-9EBF-61770F406B81}" type="datetime1">
              <a:rPr lang="zh-CN" altLang="en-US" smtClean="0"/>
              <a:t>2023/1/4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302463698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A684B914-9BB2-4713-9EBF-61770F406B81}" type="datetime1">
              <a:rPr lang="zh-CN" altLang="en-US" smtClean="0"/>
              <a:t>2023/1/4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613420501"/>
      </p:ext>
    </p:extLst>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A684B914-9BB2-4713-9EBF-61770F406B81}" type="datetime1">
              <a:rPr lang="zh-CN" altLang="en-US" smtClean="0"/>
              <a:t>2023/1/4</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125803981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A684B914-9BB2-4713-9EBF-61770F406B81}" type="datetime1">
              <a:rPr lang="zh-CN" altLang="en-US" smtClean="0"/>
              <a:t>2023/1/4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2B6538A-33AE-45EB-868C-14B9E34ED961}" type="slidenum">
              <a:rPr lang="zh-CN" altLang="en-US" smtClean="0"/>
              <a:t>‹#›</a:t>
            </a:fld>
            <a:endParaRPr lang="zh-CN"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14383625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A684B914-9BB2-4713-9EBF-61770F406B81}" type="datetime1">
              <a:rPr lang="zh-CN" altLang="en-US" smtClean="0"/>
              <a:t>2023/1/4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26392285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6210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9" name="Date Placeholder 8"/>
          <p:cNvSpPr>
            <a:spLocks noGrp="1"/>
          </p:cNvSpPr>
          <p:nvPr>
            <p:ph type="dt" sz="half" idx="10"/>
          </p:nvPr>
        </p:nvSpPr>
        <p:spPr/>
        <p:txBody>
          <a:bodyPr/>
          <a:lstStyle/>
          <a:p>
            <a:fld id="{A684B914-9BB2-4713-9EBF-61770F406B81}" type="datetime1">
              <a:rPr lang="zh-CN" altLang="en-US" smtClean="0"/>
              <a:t>2023/1/4</a:t>
            </a:fld>
            <a:endParaRPr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249969819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684B914-9BB2-4713-9EBF-61770F406B81}" type="datetime1">
              <a:rPr lang="zh-CN" altLang="en-US" smtClean="0"/>
              <a:t>2023/1/4</a:t>
            </a:fld>
            <a:endParaRPr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61664037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684B914-9BB2-4713-9EBF-61770F406B81}" type="datetime1">
              <a:rPr lang="zh-CN" altLang="en-US" smtClean="0"/>
              <a:t>2023/1/4</a:t>
            </a:fld>
            <a:endParaRPr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B6538A-33AE-45EB-868C-14B9E34ED961}" type="slidenum">
              <a:rPr lang="zh-CN" altLang="en-US" smtClean="0"/>
              <a:t>‹#›</a:t>
            </a:fld>
            <a:endParaRPr lang="zh-CN" altLang="en-US"/>
          </a:p>
        </p:txBody>
      </p:sp>
    </p:spTree>
    <p:extLst>
      <p:ext uri="{BB962C8B-B14F-4D97-AF65-F5344CB8AC3E}">
        <p14:creationId xmlns:p14="http://schemas.microsoft.com/office/powerpoint/2010/main" val="211562750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657" r:id="rId13"/>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wmwtlJnsksk"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等腰三角形 2"/>
          <p:cNvSpPr/>
          <p:nvPr/>
        </p:nvSpPr>
        <p:spPr>
          <a:xfrm rot="5400000">
            <a:off x="10942063" y="3083298"/>
            <a:ext cx="467870" cy="242623"/>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4" name="椭圆 3"/>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14" name="椭圆 13"/>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16" name="椭圆 15"/>
          <p:cNvSpPr/>
          <p:nvPr/>
        </p:nvSpPr>
        <p:spPr>
          <a:xfrm>
            <a:off x="9781489" y="222947"/>
            <a:ext cx="663277" cy="66327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17" name="椭圆 16"/>
          <p:cNvSpPr/>
          <p:nvPr/>
        </p:nvSpPr>
        <p:spPr>
          <a:xfrm>
            <a:off x="10278010" y="5608383"/>
            <a:ext cx="1149160" cy="1149160"/>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23" name="TextBox 8"/>
          <p:cNvSpPr txBox="1"/>
          <p:nvPr/>
        </p:nvSpPr>
        <p:spPr>
          <a:xfrm>
            <a:off x="1572732" y="4747970"/>
            <a:ext cx="9724578" cy="1295996"/>
          </a:xfrm>
          <a:prstGeom prst="rect">
            <a:avLst/>
          </a:prstGeom>
          <a:noFill/>
        </p:spPr>
        <p:txBody>
          <a:bodyPr wrap="square" lIns="0" tIns="0" rIns="0" bIns="0" rtlCol="0" anchor="ctr">
            <a:spAutoFit/>
          </a:bodyPr>
          <a:lstStyle/>
          <a:p>
            <a:pPr>
              <a:lnSpc>
                <a:spcPts val="3500"/>
              </a:lnSpc>
            </a:pPr>
            <a:r>
              <a:rPr lang="zh-TW" altLang="en-US" sz="2000" b="1" spc="100" dirty="0">
                <a:latin typeface="Microsoft YaHei UI" panose="020B0503020204020204" pitchFamily="34" charset="-122"/>
                <a:ea typeface="Microsoft YaHei UI" panose="020B0503020204020204" pitchFamily="34" charset="-122"/>
                <a:sym typeface="Arial" panose="020B0604020202020204" pitchFamily="34" charset="0"/>
              </a:rPr>
              <a:t>班級：資工四</a:t>
            </a:r>
            <a:r>
              <a:rPr lang="en-US" altLang="zh-TW" sz="2000" b="1" spc="100" dirty="0">
                <a:latin typeface="Microsoft YaHei UI" panose="020B0503020204020204" pitchFamily="34" charset="-122"/>
                <a:ea typeface="Microsoft YaHei UI" panose="020B0503020204020204" pitchFamily="34" charset="-122"/>
                <a:sym typeface="Arial" panose="020B0604020202020204" pitchFamily="34" charset="0"/>
              </a:rPr>
              <a:t>A</a:t>
            </a:r>
            <a:r>
              <a:rPr lang="zh-TW" altLang="en-US" sz="2000" b="1" spc="100" dirty="0">
                <a:latin typeface="Microsoft YaHei UI" panose="020B0503020204020204" pitchFamily="34" charset="-122"/>
                <a:ea typeface="Microsoft YaHei UI" panose="020B0503020204020204" pitchFamily="34" charset="-122"/>
                <a:sym typeface="Arial" panose="020B0604020202020204" pitchFamily="34" charset="0"/>
              </a:rPr>
              <a:t>、資工四</a:t>
            </a:r>
            <a:r>
              <a:rPr lang="en-US" altLang="zh-TW" sz="2000" b="1" spc="100">
                <a:latin typeface="Microsoft YaHei UI" panose="020B0503020204020204" pitchFamily="34" charset="-122"/>
                <a:ea typeface="Microsoft YaHei UI" panose="020B0503020204020204" pitchFamily="34" charset="-122"/>
                <a:sym typeface="Arial" panose="020B0604020202020204" pitchFamily="34" charset="0"/>
              </a:rPr>
              <a:t>B</a:t>
            </a:r>
            <a:endParaRPr lang="en-US" altLang="zh-TW" sz="2000" b="1" spc="100" dirty="0">
              <a:latin typeface="Microsoft YaHei UI" panose="020B0503020204020204" pitchFamily="34" charset="-122"/>
              <a:ea typeface="Microsoft YaHei UI" panose="020B0503020204020204" pitchFamily="34" charset="-122"/>
              <a:sym typeface="Arial" panose="020B0604020202020204" pitchFamily="34" charset="0"/>
            </a:endParaRPr>
          </a:p>
          <a:p>
            <a:pPr>
              <a:lnSpc>
                <a:spcPts val="3500"/>
              </a:lnSpc>
            </a:pPr>
            <a:r>
              <a:rPr lang="zh-TW" altLang="en-US" sz="2000" b="1" spc="100" dirty="0">
                <a:latin typeface="Microsoft YaHei UI" panose="020B0503020204020204" pitchFamily="34" charset="-122"/>
                <a:ea typeface="Microsoft YaHei UI" panose="020B0503020204020204" pitchFamily="34" charset="-122"/>
                <a:sym typeface="Arial" panose="020B0604020202020204" pitchFamily="34" charset="0"/>
              </a:rPr>
              <a:t>指導老師：李宗儒</a:t>
            </a:r>
            <a:endParaRPr lang="en-US" altLang="zh-TW" sz="2000" b="1" spc="100" dirty="0">
              <a:latin typeface="Microsoft YaHei UI" panose="020B0503020204020204" pitchFamily="34" charset="-122"/>
              <a:ea typeface="Microsoft YaHei UI" panose="020B0503020204020204" pitchFamily="34" charset="-122"/>
              <a:sym typeface="Arial" panose="020B0604020202020204" pitchFamily="34" charset="0"/>
            </a:endParaRPr>
          </a:p>
          <a:p>
            <a:pPr>
              <a:lnSpc>
                <a:spcPts val="3500"/>
              </a:lnSpc>
            </a:pPr>
            <a:r>
              <a:rPr lang="zh-TW" altLang="en-US" sz="2000" b="1" spc="100" dirty="0">
                <a:latin typeface="Microsoft YaHei UI" panose="020B0503020204020204" pitchFamily="34" charset="-122"/>
                <a:ea typeface="Microsoft YaHei UI" panose="020B0503020204020204" pitchFamily="34" charset="-122"/>
                <a:sym typeface="Arial" panose="020B0604020202020204" pitchFamily="34" charset="0"/>
              </a:rPr>
              <a:t>學生： </a:t>
            </a:r>
            <a:r>
              <a:rPr lang="en-US" altLang="zh-TW" sz="2000" b="1" spc="100" dirty="0">
                <a:latin typeface="Microsoft YaHei UI" panose="020B0503020204020204" pitchFamily="34" charset="-122"/>
                <a:ea typeface="Microsoft YaHei UI" panose="020B0503020204020204" pitchFamily="34" charset="-122"/>
                <a:sym typeface="Arial" panose="020B0604020202020204" pitchFamily="34" charset="0"/>
              </a:rPr>
              <a:t>	4080E007</a:t>
            </a:r>
            <a:r>
              <a:rPr lang="zh-TW" altLang="en-US" sz="2000" b="1" spc="100" dirty="0">
                <a:latin typeface="Microsoft YaHei UI" panose="020B0503020204020204" pitchFamily="34" charset="-122"/>
                <a:ea typeface="Microsoft YaHei UI" panose="020B0503020204020204" pitchFamily="34" charset="-122"/>
                <a:sym typeface="Arial" panose="020B0604020202020204" pitchFamily="34" charset="0"/>
              </a:rPr>
              <a:t>蔡德龍、</a:t>
            </a:r>
            <a:r>
              <a:rPr lang="en-US" altLang="zh-TW" sz="2000" b="1" spc="100" dirty="0">
                <a:latin typeface="Microsoft YaHei UI" panose="020B0503020204020204" pitchFamily="34" charset="-122"/>
                <a:ea typeface="Microsoft YaHei UI" panose="020B0503020204020204" pitchFamily="34" charset="-122"/>
                <a:sym typeface="Arial" panose="020B0604020202020204" pitchFamily="34" charset="0"/>
              </a:rPr>
              <a:t>4080E065</a:t>
            </a:r>
            <a:r>
              <a:rPr lang="zh-TW" altLang="en-US" sz="2000" b="1" spc="100" dirty="0">
                <a:latin typeface="Microsoft YaHei UI" panose="020B0503020204020204" pitchFamily="34" charset="-122"/>
                <a:ea typeface="Microsoft YaHei UI" panose="020B0503020204020204" pitchFamily="34" charset="-122"/>
                <a:sym typeface="Arial" panose="020B0604020202020204" pitchFamily="34" charset="0"/>
              </a:rPr>
              <a:t>陳佳賦、</a:t>
            </a:r>
            <a:r>
              <a:rPr lang="en-US" altLang="zh-TW" sz="2000" b="1" spc="100" dirty="0">
                <a:latin typeface="Microsoft YaHei UI" panose="020B0503020204020204" pitchFamily="34" charset="-122"/>
                <a:ea typeface="Microsoft YaHei UI" panose="020B0503020204020204" pitchFamily="34" charset="-122"/>
                <a:sym typeface="Arial" panose="020B0604020202020204" pitchFamily="34" charset="0"/>
              </a:rPr>
              <a:t>4080E048</a:t>
            </a:r>
            <a:r>
              <a:rPr lang="zh-TW" altLang="en-US" sz="2000" b="1" spc="100" dirty="0">
                <a:latin typeface="Microsoft YaHei UI" panose="020B0503020204020204" pitchFamily="34" charset="-122"/>
                <a:ea typeface="Microsoft YaHei UI" panose="020B0503020204020204" pitchFamily="34" charset="-122"/>
                <a:sym typeface="Arial" panose="020B0604020202020204" pitchFamily="34" charset="0"/>
              </a:rPr>
              <a:t>顏渙儒</a:t>
            </a:r>
            <a:endParaRPr lang="zh-CN" altLang="en-US" sz="2000" b="1" spc="100" dirty="0">
              <a:latin typeface="Microsoft YaHei UI" panose="020B0503020204020204" pitchFamily="34" charset="-122"/>
              <a:ea typeface="Microsoft YaHei UI" panose="020B0503020204020204" pitchFamily="34" charset="-122"/>
              <a:sym typeface="Arial" panose="020B0604020202020204" pitchFamily="34" charset="0"/>
            </a:endParaRPr>
          </a:p>
        </p:txBody>
      </p:sp>
      <p:sp>
        <p:nvSpPr>
          <p:cNvPr id="12" name="TextBox 8"/>
          <p:cNvSpPr txBox="1"/>
          <p:nvPr/>
        </p:nvSpPr>
        <p:spPr>
          <a:xfrm>
            <a:off x="9897399" y="400698"/>
            <a:ext cx="1910382" cy="307777"/>
          </a:xfrm>
          <a:prstGeom prst="rect">
            <a:avLst/>
          </a:prstGeom>
          <a:noFill/>
        </p:spPr>
        <p:txBody>
          <a:bodyPr wrap="square" lIns="0" tIns="0" rIns="0" bIns="0" rtlCol="0" anchor="ctr">
            <a:spAutoFit/>
          </a:bodyPr>
          <a:lstStyle/>
          <a:p>
            <a:pPr algn="ctr"/>
            <a:r>
              <a:rPr lang="zh-TW" altLang="en-US" sz="2000" b="1" spc="100" dirty="0">
                <a:solidFill>
                  <a:schemeClr val="bg2">
                    <a:lumMod val="25000"/>
                  </a:schemeClr>
                </a:solidFill>
                <a:latin typeface="Microsoft YaHei UI" panose="020B0503020204020204" pitchFamily="34" charset="-122"/>
                <a:ea typeface="Microsoft YaHei UI" panose="020B0503020204020204" pitchFamily="34" charset="-122"/>
                <a:sym typeface="Arial" panose="020B0604020202020204" pitchFamily="34" charset="0"/>
              </a:rPr>
              <a:t>崑山科技大學</a:t>
            </a:r>
            <a:endParaRPr lang="zh-CN" altLang="en-US" sz="2000" b="1" spc="100" dirty="0">
              <a:solidFill>
                <a:schemeClr val="bg2">
                  <a:lumMod val="25000"/>
                </a:schemeClr>
              </a:solidFill>
              <a:latin typeface="Microsoft YaHei UI" panose="020B0503020204020204" pitchFamily="34" charset="-122"/>
              <a:ea typeface="Microsoft YaHei UI" panose="020B0503020204020204" pitchFamily="34" charset="-122"/>
              <a:sym typeface="Arial" panose="020B0604020202020204" pitchFamily="34" charset="0"/>
            </a:endParaRPr>
          </a:p>
        </p:txBody>
      </p:sp>
      <p:grpSp>
        <p:nvGrpSpPr>
          <p:cNvPr id="2" name="群組 1">
            <a:extLst>
              <a:ext uri="{FF2B5EF4-FFF2-40B4-BE49-F238E27FC236}">
                <a16:creationId xmlns:a16="http://schemas.microsoft.com/office/drawing/2014/main" id="{F9DC2AEA-0483-4B80-BBCD-65DECEAA6059}"/>
              </a:ext>
            </a:extLst>
          </p:cNvPr>
          <p:cNvGrpSpPr/>
          <p:nvPr/>
        </p:nvGrpSpPr>
        <p:grpSpPr>
          <a:xfrm>
            <a:off x="3920036" y="2582671"/>
            <a:ext cx="7507134" cy="1692658"/>
            <a:chOff x="4140226" y="2646267"/>
            <a:chExt cx="7507134" cy="1692658"/>
          </a:xfrm>
        </p:grpSpPr>
        <p:sp>
          <p:nvSpPr>
            <p:cNvPr id="21" name="TextBox 8"/>
            <p:cNvSpPr txBox="1"/>
            <p:nvPr/>
          </p:nvSpPr>
          <p:spPr>
            <a:xfrm>
              <a:off x="4140226" y="3492539"/>
              <a:ext cx="7507134" cy="846386"/>
            </a:xfrm>
            <a:prstGeom prst="rect">
              <a:avLst/>
            </a:prstGeom>
            <a:noFill/>
          </p:spPr>
          <p:txBody>
            <a:bodyPr wrap="square" lIns="0" tIns="0" rIns="0" bIns="0" rtlCol="0" anchor="ctr">
              <a:spAutoFit/>
            </a:bodyPr>
            <a:lstStyle/>
            <a:p>
              <a:r>
                <a:rPr lang="zh-TW" altLang="en-US" sz="5500" b="1" spc="200" dirty="0">
                  <a:latin typeface="Microsoft YaHei UI" panose="020B0503020204020204" pitchFamily="34" charset="-122"/>
                  <a:ea typeface="Microsoft YaHei UI" panose="020B0503020204020204" pitchFamily="34" charset="-122"/>
                  <a:sym typeface="Arial" panose="020B0604020202020204" pitchFamily="34" charset="0"/>
                </a:rPr>
                <a:t>智慧財報網路平台開發</a:t>
              </a:r>
              <a:endParaRPr lang="zh-CN" altLang="en-US" sz="5500" b="1" spc="200" dirty="0">
                <a:latin typeface="Microsoft YaHei UI" panose="020B0503020204020204" pitchFamily="34" charset="-122"/>
                <a:ea typeface="Microsoft YaHei UI" panose="020B0503020204020204" pitchFamily="34" charset="-122"/>
                <a:sym typeface="Arial" panose="020B0604020202020204" pitchFamily="34" charset="0"/>
              </a:endParaRPr>
            </a:p>
          </p:txBody>
        </p:sp>
        <p:sp>
          <p:nvSpPr>
            <p:cNvPr id="18" name="TextBox 8">
              <a:extLst>
                <a:ext uri="{FF2B5EF4-FFF2-40B4-BE49-F238E27FC236}">
                  <a16:creationId xmlns:a16="http://schemas.microsoft.com/office/drawing/2014/main" id="{D132C34A-5607-4F3F-967C-38821B083DCC}"/>
                </a:ext>
              </a:extLst>
            </p:cNvPr>
            <p:cNvSpPr txBox="1"/>
            <p:nvPr/>
          </p:nvSpPr>
          <p:spPr>
            <a:xfrm>
              <a:off x="4140226" y="2646267"/>
              <a:ext cx="7507134" cy="738664"/>
            </a:xfrm>
            <a:prstGeom prst="rect">
              <a:avLst/>
            </a:prstGeom>
            <a:noFill/>
          </p:spPr>
          <p:txBody>
            <a:bodyPr wrap="square" lIns="0" tIns="0" rIns="0" bIns="0" rtlCol="0" anchor="ctr">
              <a:spAutoFit/>
            </a:bodyPr>
            <a:lstStyle/>
            <a:p>
              <a:r>
                <a:rPr lang="zh-TW" altLang="en-US" sz="4800" b="1" spc="100" dirty="0">
                  <a:latin typeface="Microsoft YaHei UI" panose="020B0503020204020204" pitchFamily="34" charset="-122"/>
                  <a:ea typeface="Microsoft YaHei UI" panose="020B0503020204020204" pitchFamily="34" charset="-122"/>
                  <a:sym typeface="Arial" panose="020B0604020202020204" pitchFamily="34" charset="0"/>
                </a:rPr>
                <a:t>專題展</a:t>
              </a:r>
              <a:endParaRPr lang="zh-CN" altLang="en-US" sz="4800" b="1" spc="100" dirty="0">
                <a:latin typeface="Microsoft YaHei UI" panose="020B0503020204020204" pitchFamily="34" charset="-122"/>
                <a:ea typeface="Microsoft YaHei UI" panose="020B0503020204020204" pitchFamily="34" charset="-122"/>
                <a:sym typeface="Arial" panose="020B0604020202020204" pitchFamily="34" charset="0"/>
              </a:endParaRPr>
            </a:p>
          </p:txBody>
        </p:sp>
        <p:sp>
          <p:nvSpPr>
            <p:cNvPr id="19" name="TextBox 8">
              <a:extLst>
                <a:ext uri="{FF2B5EF4-FFF2-40B4-BE49-F238E27FC236}">
                  <a16:creationId xmlns:a16="http://schemas.microsoft.com/office/drawing/2014/main" id="{6793B3EC-A8B6-486F-85C2-F5266A56A1A9}"/>
                </a:ext>
              </a:extLst>
            </p:cNvPr>
            <p:cNvSpPr txBox="1"/>
            <p:nvPr/>
          </p:nvSpPr>
          <p:spPr>
            <a:xfrm>
              <a:off x="7249080" y="2773316"/>
              <a:ext cx="2648319" cy="492443"/>
            </a:xfrm>
            <a:prstGeom prst="rect">
              <a:avLst/>
            </a:prstGeom>
            <a:noFill/>
          </p:spPr>
          <p:txBody>
            <a:bodyPr wrap="square" lIns="0" tIns="0" rIns="0" bIns="0" rtlCol="0" anchor="ctr">
              <a:spAutoFit/>
            </a:bodyPr>
            <a:lstStyle/>
            <a:p>
              <a:r>
                <a:rPr lang="en-US" altLang="zh-CN" sz="3200" b="1" spc="100" dirty="0">
                  <a:latin typeface="Microsoft YaHei UI" panose="020B0503020204020204" pitchFamily="34" charset="-122"/>
                  <a:ea typeface="Microsoft YaHei UI" panose="020B0503020204020204" pitchFamily="34" charset="-122"/>
                  <a:sym typeface="Arial" panose="020B0604020202020204" pitchFamily="34" charset="0"/>
                </a:rPr>
                <a:t>202</a:t>
              </a:r>
              <a:r>
                <a:rPr lang="en-US" altLang="zh-TW" sz="3200" b="1" spc="100" dirty="0">
                  <a:latin typeface="Microsoft YaHei UI" panose="020B0503020204020204" pitchFamily="34" charset="-122"/>
                  <a:ea typeface="Microsoft YaHei UI" panose="020B0503020204020204" pitchFamily="34" charset="-122"/>
                  <a:sym typeface="Arial" panose="020B0604020202020204" pitchFamily="34" charset="0"/>
                </a:rPr>
                <a:t>3/01/05</a:t>
              </a:r>
              <a:endParaRPr lang="zh-CN" altLang="en-US" sz="3200" b="1" spc="100" dirty="0">
                <a:latin typeface="Microsoft YaHei UI" panose="020B0503020204020204" pitchFamily="34" charset="-122"/>
                <a:ea typeface="Microsoft YaHei UI"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5041284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7F1CA2-5CEC-4777-9E98-EDEED3FEF596}"/>
              </a:ext>
            </a:extLst>
          </p:cNvPr>
          <p:cNvSpPr/>
          <p:nvPr/>
        </p:nvSpPr>
        <p:spPr>
          <a:xfrm>
            <a:off x="0" y="0"/>
            <a:ext cx="12192000" cy="68580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椭圆 3">
            <a:extLst>
              <a:ext uri="{FF2B5EF4-FFF2-40B4-BE49-F238E27FC236}">
                <a16:creationId xmlns:a16="http://schemas.microsoft.com/office/drawing/2014/main" id="{EE10F600-0DC2-4109-9ECC-417897FF0ED7}"/>
              </a:ext>
            </a:extLst>
          </p:cNvPr>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8" name="椭圆 13">
            <a:extLst>
              <a:ext uri="{FF2B5EF4-FFF2-40B4-BE49-F238E27FC236}">
                <a16:creationId xmlns:a16="http://schemas.microsoft.com/office/drawing/2014/main" id="{C305289C-D009-4746-BDA7-176C7E1A44C7}"/>
              </a:ext>
            </a:extLst>
          </p:cNvPr>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5" name="矩形 4">
            <a:extLst>
              <a:ext uri="{FF2B5EF4-FFF2-40B4-BE49-F238E27FC236}">
                <a16:creationId xmlns:a16="http://schemas.microsoft.com/office/drawing/2014/main" id="{D191E601-E361-473A-A7C8-27610F94110D}"/>
              </a:ext>
            </a:extLst>
          </p:cNvPr>
          <p:cNvSpPr/>
          <p:nvPr/>
        </p:nvSpPr>
        <p:spPr>
          <a:xfrm>
            <a:off x="1804966" y="2850260"/>
            <a:ext cx="5758458" cy="830997"/>
          </a:xfrm>
          <a:prstGeom prst="rect">
            <a:avLst/>
          </a:prstGeom>
          <a:noFill/>
        </p:spPr>
        <p:txBody>
          <a:bodyPr wrap="square" lIns="91440" tIns="45720" rIns="91440" bIns="45720">
            <a:spAutoFit/>
          </a:bodyPr>
          <a:lstStyle/>
          <a:p>
            <a:r>
              <a:rPr lang="zh-TW" altLang="en-US" sz="4800" b="1" dirty="0">
                <a:ln w="0"/>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財報技術指標計算</a:t>
            </a:r>
          </a:p>
        </p:txBody>
      </p:sp>
      <p:sp>
        <p:nvSpPr>
          <p:cNvPr id="11" name="文本框 27">
            <a:extLst>
              <a:ext uri="{FF2B5EF4-FFF2-40B4-BE49-F238E27FC236}">
                <a16:creationId xmlns:a16="http://schemas.microsoft.com/office/drawing/2014/main" id="{29AE0EC3-31EF-4842-9D7A-A3F963C174CF}"/>
              </a:ext>
            </a:extLst>
          </p:cNvPr>
          <p:cNvSpPr txBox="1"/>
          <p:nvPr/>
        </p:nvSpPr>
        <p:spPr>
          <a:xfrm>
            <a:off x="8610600" y="192930"/>
            <a:ext cx="1776434" cy="5478423"/>
          </a:xfrm>
          <a:prstGeom prst="rect">
            <a:avLst/>
          </a:prstGeom>
          <a:noFill/>
        </p:spPr>
        <p:txBody>
          <a:bodyPr wrap="square" rtlCol="0">
            <a:spAutoFit/>
          </a:bodyPr>
          <a:lstStyle/>
          <a:p>
            <a:r>
              <a:rPr lang="en-US" altLang="zh-TW" sz="35000" dirty="0">
                <a:solidFill>
                  <a:schemeClr val="bg1"/>
                </a:solidFill>
                <a:latin typeface="Berlin Sans FB Demi" panose="020E0802020502020306" pitchFamily="34" charset="0"/>
              </a:rPr>
              <a:t>3</a:t>
            </a:r>
            <a:endParaRPr lang="zh-TW" altLang="en-US" sz="35000"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415538205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30222"/>
          <a:stretch/>
        </p:blipFill>
        <p:spPr bwMode="auto">
          <a:xfrm>
            <a:off x="6996802" y="1611231"/>
            <a:ext cx="4345196" cy="37998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 name="组合 25"/>
          <p:cNvGrpSpPr/>
          <p:nvPr/>
        </p:nvGrpSpPr>
        <p:grpSpPr>
          <a:xfrm rot="1709927">
            <a:off x="376016" y="20766"/>
            <a:ext cx="1298237" cy="1134750"/>
            <a:chOff x="891171" y="2107956"/>
            <a:chExt cx="2649224" cy="2315607"/>
          </a:xfrm>
        </p:grpSpPr>
        <p:sp>
          <p:nvSpPr>
            <p:cNvPr id="41" name="椭圆 40"/>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47" name="椭圆 46"/>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grpSp>
      <p:sp>
        <p:nvSpPr>
          <p:cNvPr id="6" name="文字方塊 5">
            <a:extLst>
              <a:ext uri="{FF2B5EF4-FFF2-40B4-BE49-F238E27FC236}">
                <a16:creationId xmlns:a16="http://schemas.microsoft.com/office/drawing/2014/main" id="{9BC23A09-F017-4356-B7BD-9FF424193718}"/>
              </a:ext>
            </a:extLst>
          </p:cNvPr>
          <p:cNvSpPr txBox="1"/>
          <p:nvPr/>
        </p:nvSpPr>
        <p:spPr>
          <a:xfrm>
            <a:off x="759900" y="396311"/>
            <a:ext cx="3273085" cy="461665"/>
          </a:xfrm>
          <a:prstGeom prst="rect">
            <a:avLst/>
          </a:prstGeom>
          <a:noFill/>
        </p:spPr>
        <p:txBody>
          <a:bodyPr wrap="square" rtlCol="0">
            <a:spAutoFit/>
          </a:bodyPr>
          <a:lstStyle/>
          <a:p>
            <a:r>
              <a:rPr lang="zh-TW" altLang="en-US" sz="2400" b="1" dirty="0">
                <a:latin typeface="Microsoft YaHei UI" panose="020B0503020204020204" pitchFamily="34" charset="-122"/>
                <a:ea typeface="Microsoft YaHei UI" panose="020B0503020204020204" pitchFamily="34" charset="-122"/>
              </a:rPr>
              <a:t>資料處理</a:t>
            </a:r>
            <a:r>
              <a:rPr lang="en-US" altLang="zh-TW" sz="2400" b="1" dirty="0">
                <a:latin typeface="Microsoft YaHei UI" panose="020B0503020204020204" pitchFamily="34" charset="-122"/>
                <a:ea typeface="Microsoft YaHei UI" panose="020B0503020204020204" pitchFamily="34" charset="-122"/>
              </a:rPr>
              <a:t>–</a:t>
            </a:r>
            <a:r>
              <a:rPr lang="zh-TW" altLang="en-US" sz="2400" b="1" dirty="0">
                <a:latin typeface="Microsoft YaHei UI" panose="020B0503020204020204" pitchFamily="34" charset="-122"/>
                <a:ea typeface="Microsoft YaHei UI" panose="020B0503020204020204" pitchFamily="34" charset="-122"/>
              </a:rPr>
              <a:t>計算指標</a:t>
            </a:r>
          </a:p>
        </p:txBody>
      </p:sp>
      <p:sp>
        <p:nvSpPr>
          <p:cNvPr id="54" name="文字方塊 53">
            <a:extLst>
              <a:ext uri="{FF2B5EF4-FFF2-40B4-BE49-F238E27FC236}">
                <a16:creationId xmlns:a16="http://schemas.microsoft.com/office/drawing/2014/main" id="{250E71D4-2E31-4E93-83AF-E0AD2F33FC45}"/>
              </a:ext>
            </a:extLst>
          </p:cNvPr>
          <p:cNvSpPr txBox="1"/>
          <p:nvPr/>
        </p:nvSpPr>
        <p:spPr>
          <a:xfrm>
            <a:off x="9472933" y="0"/>
            <a:ext cx="2719067" cy="1200329"/>
          </a:xfrm>
          <a:prstGeom prst="rect">
            <a:avLst/>
          </a:prstGeom>
          <a:noFill/>
        </p:spPr>
        <p:txBody>
          <a:bodyPr wrap="square" rtlCol="0">
            <a:spAutoFit/>
          </a:bodyPr>
          <a:lstStyle/>
          <a:p>
            <a:r>
              <a:rPr lang="en-US" altLang="zh-TW" sz="2400" b="1" dirty="0">
                <a:latin typeface="Microsoft YaHei UI" panose="020B0503020204020204" pitchFamily="34" charset="-122"/>
                <a:ea typeface="Microsoft YaHei UI" panose="020B0503020204020204" pitchFamily="34" charset="-122"/>
              </a:rPr>
              <a:t>4080E065 </a:t>
            </a:r>
            <a:r>
              <a:rPr lang="zh-TW" altLang="en-US" sz="2400" b="1" dirty="0">
                <a:latin typeface="Microsoft YaHei UI" panose="020B0503020204020204" pitchFamily="34" charset="-122"/>
                <a:ea typeface="Microsoft YaHei UI" panose="020B0503020204020204" pitchFamily="34" charset="-122"/>
              </a:rPr>
              <a:t>陳佳賦</a:t>
            </a:r>
            <a:endParaRPr lang="en-US" altLang="zh-TW" sz="2400" b="1" dirty="0">
              <a:latin typeface="Microsoft YaHei UI" panose="020B0503020204020204" pitchFamily="34" charset="-122"/>
              <a:ea typeface="Microsoft YaHei UI" panose="020B0503020204020204" pitchFamily="34" charset="-122"/>
            </a:endParaRPr>
          </a:p>
          <a:p>
            <a:r>
              <a:rPr lang="en-US" altLang="zh-TW" sz="2400" b="1" dirty="0">
                <a:latin typeface="Microsoft YaHei UI" panose="020B0503020204020204" pitchFamily="34" charset="-122"/>
                <a:ea typeface="Microsoft YaHei UI" panose="020B0503020204020204" pitchFamily="34" charset="-122"/>
              </a:rPr>
              <a:t>4080E007 </a:t>
            </a:r>
            <a:r>
              <a:rPr lang="zh-TW" altLang="en-US" sz="2400" b="1" dirty="0">
                <a:latin typeface="Microsoft YaHei UI" panose="020B0503020204020204" pitchFamily="34" charset="-122"/>
                <a:ea typeface="Microsoft YaHei UI" panose="020B0503020204020204" pitchFamily="34" charset="-122"/>
              </a:rPr>
              <a:t>蔡德龍</a:t>
            </a:r>
            <a:endParaRPr lang="en-US" altLang="zh-TW" sz="2400" b="1" dirty="0">
              <a:latin typeface="Microsoft YaHei UI" panose="020B0503020204020204" pitchFamily="34" charset="-122"/>
              <a:ea typeface="Microsoft YaHei UI" panose="020B0503020204020204" pitchFamily="34" charset="-122"/>
            </a:endParaRPr>
          </a:p>
          <a:p>
            <a:r>
              <a:rPr lang="en-US" altLang="zh-TW" sz="2400" b="1" dirty="0">
                <a:latin typeface="Microsoft YaHei UI" panose="020B0503020204020204" pitchFamily="34" charset="-122"/>
                <a:ea typeface="Microsoft YaHei UI" panose="020B0503020204020204" pitchFamily="34" charset="-122"/>
              </a:rPr>
              <a:t>4080E048 </a:t>
            </a:r>
            <a:r>
              <a:rPr lang="zh-TW" altLang="en-US" sz="2400" b="1" dirty="0">
                <a:latin typeface="Microsoft YaHei UI" panose="020B0503020204020204" pitchFamily="34" charset="-122"/>
                <a:ea typeface="Microsoft YaHei UI" panose="020B0503020204020204" pitchFamily="34" charset="-122"/>
              </a:rPr>
              <a:t>顏渙儒</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275" y="3501772"/>
            <a:ext cx="6563191" cy="1909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文字方塊 18">
            <a:extLst>
              <a:ext uri="{FF2B5EF4-FFF2-40B4-BE49-F238E27FC236}">
                <a16:creationId xmlns:a16="http://schemas.microsoft.com/office/drawing/2014/main" id="{9BC23A09-F017-4356-B7BD-9FF424193718}"/>
              </a:ext>
            </a:extLst>
          </p:cNvPr>
          <p:cNvSpPr txBox="1"/>
          <p:nvPr/>
        </p:nvSpPr>
        <p:spPr>
          <a:xfrm>
            <a:off x="7814945" y="5558229"/>
            <a:ext cx="3050851" cy="461665"/>
          </a:xfrm>
          <a:prstGeom prst="rect">
            <a:avLst/>
          </a:prstGeom>
          <a:noFill/>
        </p:spPr>
        <p:txBody>
          <a:bodyPr wrap="square" rtlCol="0">
            <a:spAutoFit/>
          </a:bodyPr>
          <a:lstStyle/>
          <a:p>
            <a:r>
              <a:rPr lang="zh-TW" altLang="en-US" sz="2400" b="1" dirty="0">
                <a:latin typeface="Microsoft YaHei UI" panose="020B0503020204020204" pitchFamily="34" charset="-122"/>
                <a:ea typeface="Microsoft YaHei UI" panose="020B0503020204020204" pitchFamily="34" charset="-122"/>
              </a:rPr>
              <a:t>資料表介面呈現結果</a:t>
            </a:r>
          </a:p>
        </p:txBody>
      </p:sp>
      <p:sp>
        <p:nvSpPr>
          <p:cNvPr id="16" name="文字方塊 15">
            <a:extLst>
              <a:ext uri="{FF2B5EF4-FFF2-40B4-BE49-F238E27FC236}">
                <a16:creationId xmlns:a16="http://schemas.microsoft.com/office/drawing/2014/main" id="{9BC23A09-F017-4356-B7BD-9FF424193718}"/>
              </a:ext>
            </a:extLst>
          </p:cNvPr>
          <p:cNvSpPr txBox="1"/>
          <p:nvPr/>
        </p:nvSpPr>
        <p:spPr>
          <a:xfrm>
            <a:off x="2091838" y="5558722"/>
            <a:ext cx="3050851" cy="461665"/>
          </a:xfrm>
          <a:prstGeom prst="rect">
            <a:avLst/>
          </a:prstGeom>
          <a:noFill/>
        </p:spPr>
        <p:txBody>
          <a:bodyPr wrap="square" rtlCol="0">
            <a:spAutoFit/>
          </a:bodyPr>
          <a:lstStyle/>
          <a:p>
            <a:r>
              <a:rPr lang="zh-TW" altLang="en-US" sz="2400" b="1" dirty="0">
                <a:latin typeface="Microsoft YaHei UI" panose="020B0503020204020204" pitchFamily="34" charset="-122"/>
                <a:ea typeface="Microsoft YaHei UI" panose="020B0503020204020204" pitchFamily="34" charset="-122"/>
              </a:rPr>
              <a:t>財報計算程式</a:t>
            </a:r>
          </a:p>
        </p:txBody>
      </p:sp>
    </p:spTree>
    <p:extLst>
      <p:ext uri="{BB962C8B-B14F-4D97-AF65-F5344CB8AC3E}">
        <p14:creationId xmlns:p14="http://schemas.microsoft.com/office/powerpoint/2010/main" val="199678874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7F1CA2-5CEC-4777-9E98-EDEED3FEF596}"/>
              </a:ext>
            </a:extLst>
          </p:cNvPr>
          <p:cNvSpPr/>
          <p:nvPr/>
        </p:nvSpPr>
        <p:spPr>
          <a:xfrm>
            <a:off x="0" y="0"/>
            <a:ext cx="12192000" cy="68580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椭圆 3">
            <a:extLst>
              <a:ext uri="{FF2B5EF4-FFF2-40B4-BE49-F238E27FC236}">
                <a16:creationId xmlns:a16="http://schemas.microsoft.com/office/drawing/2014/main" id="{EE10F600-0DC2-4109-9ECC-417897FF0ED7}"/>
              </a:ext>
            </a:extLst>
          </p:cNvPr>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8" name="椭圆 13">
            <a:extLst>
              <a:ext uri="{FF2B5EF4-FFF2-40B4-BE49-F238E27FC236}">
                <a16:creationId xmlns:a16="http://schemas.microsoft.com/office/drawing/2014/main" id="{C305289C-D009-4746-BDA7-176C7E1A44C7}"/>
              </a:ext>
            </a:extLst>
          </p:cNvPr>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5" name="矩形 4">
            <a:extLst>
              <a:ext uri="{FF2B5EF4-FFF2-40B4-BE49-F238E27FC236}">
                <a16:creationId xmlns:a16="http://schemas.microsoft.com/office/drawing/2014/main" id="{D191E601-E361-473A-A7C8-27610F94110D}"/>
              </a:ext>
            </a:extLst>
          </p:cNvPr>
          <p:cNvSpPr/>
          <p:nvPr/>
        </p:nvSpPr>
        <p:spPr>
          <a:xfrm>
            <a:off x="1892022" y="2850260"/>
            <a:ext cx="6759585" cy="830997"/>
          </a:xfrm>
          <a:prstGeom prst="rect">
            <a:avLst/>
          </a:prstGeom>
          <a:noFill/>
        </p:spPr>
        <p:txBody>
          <a:bodyPr wrap="square" lIns="91440" tIns="45720" rIns="91440" bIns="45720">
            <a:spAutoFit/>
          </a:bodyPr>
          <a:lstStyle/>
          <a:p>
            <a:r>
              <a:rPr lang="zh-TW" altLang="en-US" sz="4800" b="1" dirty="0">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財報數據繪圖</a:t>
            </a:r>
          </a:p>
        </p:txBody>
      </p:sp>
      <p:sp>
        <p:nvSpPr>
          <p:cNvPr id="11" name="文本框 27">
            <a:extLst>
              <a:ext uri="{FF2B5EF4-FFF2-40B4-BE49-F238E27FC236}">
                <a16:creationId xmlns:a16="http://schemas.microsoft.com/office/drawing/2014/main" id="{29AE0EC3-31EF-4842-9D7A-A3F963C174CF}"/>
              </a:ext>
            </a:extLst>
          </p:cNvPr>
          <p:cNvSpPr txBox="1"/>
          <p:nvPr/>
        </p:nvSpPr>
        <p:spPr>
          <a:xfrm>
            <a:off x="8610600" y="192930"/>
            <a:ext cx="1776434" cy="5478423"/>
          </a:xfrm>
          <a:prstGeom prst="rect">
            <a:avLst/>
          </a:prstGeom>
          <a:noFill/>
        </p:spPr>
        <p:txBody>
          <a:bodyPr wrap="square" rtlCol="0">
            <a:spAutoFit/>
          </a:bodyPr>
          <a:lstStyle/>
          <a:p>
            <a:r>
              <a:rPr lang="en-US" altLang="zh-TW" sz="35000" dirty="0">
                <a:solidFill>
                  <a:schemeClr val="bg1"/>
                </a:solidFill>
                <a:latin typeface="Berlin Sans FB Demi" panose="020E0802020502020306" pitchFamily="34" charset="0"/>
              </a:rPr>
              <a:t>4</a:t>
            </a:r>
            <a:endParaRPr lang="zh-TW" altLang="en-US" sz="35000"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121346436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rot="1709927">
            <a:off x="376016" y="20766"/>
            <a:ext cx="1298237" cy="1134750"/>
            <a:chOff x="891171" y="2107956"/>
            <a:chExt cx="2649224" cy="2315607"/>
          </a:xfrm>
        </p:grpSpPr>
        <p:sp>
          <p:nvSpPr>
            <p:cNvPr id="41" name="椭圆 40"/>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47" name="椭圆 46"/>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grpSp>
      <p:sp>
        <p:nvSpPr>
          <p:cNvPr id="6" name="文字方塊 5">
            <a:extLst>
              <a:ext uri="{FF2B5EF4-FFF2-40B4-BE49-F238E27FC236}">
                <a16:creationId xmlns:a16="http://schemas.microsoft.com/office/drawing/2014/main" id="{9BC23A09-F017-4356-B7BD-9FF424193718}"/>
              </a:ext>
            </a:extLst>
          </p:cNvPr>
          <p:cNvSpPr txBox="1"/>
          <p:nvPr/>
        </p:nvSpPr>
        <p:spPr>
          <a:xfrm>
            <a:off x="759899" y="400177"/>
            <a:ext cx="6002642" cy="461665"/>
          </a:xfrm>
          <a:prstGeom prst="rect">
            <a:avLst/>
          </a:prstGeom>
          <a:noFill/>
        </p:spPr>
        <p:txBody>
          <a:bodyPr wrap="square" rtlCol="0">
            <a:spAutoFit/>
          </a:bodyPr>
          <a:lstStyle/>
          <a:p>
            <a:r>
              <a:rPr lang="zh-TW" altLang="en-US" sz="24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使用</a:t>
            </a:r>
            <a:r>
              <a:rPr lang="en-US" altLang="zh-TW" sz="2400" b="1" dirty="0" err="1">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Pycharts</a:t>
            </a:r>
            <a:r>
              <a:rPr lang="zh-TW" altLang="en-US" sz="24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套件繪製財報數據折線圖</a:t>
            </a:r>
            <a:endParaRPr lang="en-US" altLang="zh-TW" sz="24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endParaRPr>
          </a:p>
        </p:txBody>
      </p:sp>
      <p:cxnSp>
        <p:nvCxnSpPr>
          <p:cNvPr id="79" name="直線單箭頭接點 78">
            <a:extLst>
              <a:ext uri="{FF2B5EF4-FFF2-40B4-BE49-F238E27FC236}">
                <a16:creationId xmlns:a16="http://schemas.microsoft.com/office/drawing/2014/main" id="{D9A3719A-020E-4E0F-87B1-7503FCE3E762}"/>
              </a:ext>
            </a:extLst>
          </p:cNvPr>
          <p:cNvCxnSpPr/>
          <p:nvPr/>
        </p:nvCxnSpPr>
        <p:spPr>
          <a:xfrm>
            <a:off x="1011417" y="6162653"/>
            <a:ext cx="624878" cy="0"/>
          </a:xfrm>
          <a:prstGeom prst="straightConnector1">
            <a:avLst/>
          </a:prstGeom>
          <a:ln w="57150" cap="flat" cmpd="sng">
            <a:solidFill>
              <a:schemeClr val="tx1"/>
            </a:solidFill>
            <a:prstDash val="lgDashDotDot"/>
            <a:round/>
            <a:headEnd type="diamond"/>
            <a:tailEnd type="stealth" w="lg" len="lg"/>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6889C706-4712-4DC6-A6B9-1DB82A095BDA}"/>
              </a:ext>
            </a:extLst>
          </p:cNvPr>
          <p:cNvSpPr/>
          <p:nvPr/>
        </p:nvSpPr>
        <p:spPr>
          <a:xfrm>
            <a:off x="1936206" y="5654821"/>
            <a:ext cx="7415654" cy="1015663"/>
          </a:xfrm>
          <a:prstGeom prst="rect">
            <a:avLst/>
          </a:prstGeom>
          <a:noFill/>
        </p:spPr>
        <p:txBody>
          <a:bodyPr wrap="square" lIns="91440" tIns="45720" rIns="91440" bIns="45720">
            <a:spAutoFit/>
          </a:bodyPr>
          <a:lstStyle/>
          <a:p>
            <a:r>
              <a:rPr lang="zh-TW" altLang="en-US" sz="20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使用者透過股票代碼搜尋後，</a:t>
            </a:r>
            <a:endParaRPr lang="en-US" altLang="zh-TW" sz="20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endParaRPr>
          </a:p>
          <a:p>
            <a:r>
              <a:rPr lang="zh-TW" altLang="en-US" sz="20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抓取資料庫內財報</a:t>
            </a:r>
            <a:r>
              <a:rPr lang="en-US" altLang="zh-TW" sz="20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ROA</a:t>
            </a:r>
            <a:r>
              <a:rPr lang="zh-TW" altLang="en-US" sz="20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a:t>
            </a:r>
            <a:r>
              <a:rPr lang="en-US" altLang="zh-TW" sz="20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ROE</a:t>
            </a:r>
            <a:r>
              <a:rPr lang="zh-TW" altLang="en-US" sz="20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資料產生圖表</a:t>
            </a:r>
            <a:endParaRPr lang="en-US" altLang="zh-TW" sz="20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endParaRPr>
          </a:p>
          <a:p>
            <a:r>
              <a:rPr lang="zh-TW" altLang="en-US" sz="20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可切換單季、近四季、年度</a:t>
            </a:r>
            <a:endParaRPr lang="en-US" altLang="zh-TW" sz="20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endParaRPr>
          </a:p>
        </p:txBody>
      </p:sp>
      <p:sp>
        <p:nvSpPr>
          <p:cNvPr id="24" name="文字方塊 23">
            <a:extLst>
              <a:ext uri="{FF2B5EF4-FFF2-40B4-BE49-F238E27FC236}">
                <a16:creationId xmlns:a16="http://schemas.microsoft.com/office/drawing/2014/main" id="{5AB85921-4E34-44F7-805A-675B27ABD7CB}"/>
              </a:ext>
            </a:extLst>
          </p:cNvPr>
          <p:cNvSpPr txBox="1"/>
          <p:nvPr/>
        </p:nvSpPr>
        <p:spPr>
          <a:xfrm>
            <a:off x="9511644" y="0"/>
            <a:ext cx="2680355" cy="461665"/>
          </a:xfrm>
          <a:prstGeom prst="rect">
            <a:avLst/>
          </a:prstGeom>
          <a:noFill/>
        </p:spPr>
        <p:txBody>
          <a:bodyPr wrap="square" rtlCol="0">
            <a:spAutoFit/>
          </a:bodyPr>
          <a:lstStyle/>
          <a:p>
            <a:r>
              <a:rPr lang="en-US" altLang="zh-TW" sz="2400" b="1" dirty="0">
                <a:latin typeface="Microsoft YaHei UI" panose="020B0503020204020204" pitchFamily="34" charset="-122"/>
                <a:ea typeface="Microsoft YaHei UI" panose="020B0503020204020204" pitchFamily="34" charset="-122"/>
              </a:rPr>
              <a:t>4080E065 </a:t>
            </a:r>
            <a:r>
              <a:rPr lang="zh-TW" altLang="en-US" sz="2400" b="1" dirty="0">
                <a:latin typeface="Microsoft YaHei UI" panose="020B0503020204020204" pitchFamily="34" charset="-122"/>
                <a:ea typeface="Microsoft YaHei UI" panose="020B0503020204020204" pitchFamily="34" charset="-122"/>
              </a:rPr>
              <a:t>陳佳賦</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860" y="1074908"/>
            <a:ext cx="7200000" cy="2860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1860" y="3831184"/>
            <a:ext cx="7200000" cy="182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53142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7F1CA2-5CEC-4777-9E98-EDEED3FEF596}"/>
              </a:ext>
            </a:extLst>
          </p:cNvPr>
          <p:cNvSpPr/>
          <p:nvPr/>
        </p:nvSpPr>
        <p:spPr>
          <a:xfrm>
            <a:off x="0" y="0"/>
            <a:ext cx="12192000" cy="68580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椭圆 3">
            <a:extLst>
              <a:ext uri="{FF2B5EF4-FFF2-40B4-BE49-F238E27FC236}">
                <a16:creationId xmlns:a16="http://schemas.microsoft.com/office/drawing/2014/main" id="{EE10F600-0DC2-4109-9ECC-417897FF0ED7}"/>
              </a:ext>
            </a:extLst>
          </p:cNvPr>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8" name="椭圆 13">
            <a:extLst>
              <a:ext uri="{FF2B5EF4-FFF2-40B4-BE49-F238E27FC236}">
                <a16:creationId xmlns:a16="http://schemas.microsoft.com/office/drawing/2014/main" id="{C305289C-D009-4746-BDA7-176C7E1A44C7}"/>
              </a:ext>
            </a:extLst>
          </p:cNvPr>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5" name="矩形 4">
            <a:extLst>
              <a:ext uri="{FF2B5EF4-FFF2-40B4-BE49-F238E27FC236}">
                <a16:creationId xmlns:a16="http://schemas.microsoft.com/office/drawing/2014/main" id="{D191E601-E361-473A-A7C8-27610F94110D}"/>
              </a:ext>
            </a:extLst>
          </p:cNvPr>
          <p:cNvSpPr/>
          <p:nvPr/>
        </p:nvSpPr>
        <p:spPr>
          <a:xfrm>
            <a:off x="1892022" y="2850260"/>
            <a:ext cx="6759585" cy="830997"/>
          </a:xfrm>
          <a:prstGeom prst="rect">
            <a:avLst/>
          </a:prstGeom>
          <a:noFill/>
        </p:spPr>
        <p:txBody>
          <a:bodyPr wrap="square" lIns="91440" tIns="45720" rIns="91440" bIns="45720">
            <a:spAutoFit/>
          </a:bodyPr>
          <a:lstStyle/>
          <a:p>
            <a:r>
              <a:rPr lang="zh-TW" altLang="en-US" sz="4800" b="1" dirty="0">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產業別財報</a:t>
            </a:r>
          </a:p>
        </p:txBody>
      </p:sp>
      <p:sp>
        <p:nvSpPr>
          <p:cNvPr id="11" name="文本框 27">
            <a:extLst>
              <a:ext uri="{FF2B5EF4-FFF2-40B4-BE49-F238E27FC236}">
                <a16:creationId xmlns:a16="http://schemas.microsoft.com/office/drawing/2014/main" id="{29AE0EC3-31EF-4842-9D7A-A3F963C174CF}"/>
              </a:ext>
            </a:extLst>
          </p:cNvPr>
          <p:cNvSpPr txBox="1"/>
          <p:nvPr/>
        </p:nvSpPr>
        <p:spPr>
          <a:xfrm>
            <a:off x="8610600" y="192930"/>
            <a:ext cx="1776434" cy="5478423"/>
          </a:xfrm>
          <a:prstGeom prst="rect">
            <a:avLst/>
          </a:prstGeom>
          <a:noFill/>
        </p:spPr>
        <p:txBody>
          <a:bodyPr wrap="square" rtlCol="0">
            <a:spAutoFit/>
          </a:bodyPr>
          <a:lstStyle/>
          <a:p>
            <a:r>
              <a:rPr lang="en-US" altLang="zh-TW" sz="35000" dirty="0">
                <a:solidFill>
                  <a:schemeClr val="bg1"/>
                </a:solidFill>
                <a:latin typeface="Berlin Sans FB Demi" panose="020E0802020502020306" pitchFamily="34" charset="0"/>
              </a:rPr>
              <a:t>5</a:t>
            </a:r>
            <a:endParaRPr lang="zh-TW" altLang="en-US" sz="35000"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83240871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圖片 12"/>
          <p:cNvPicPr>
            <a:picLocks noChangeAspect="1"/>
          </p:cNvPicPr>
          <p:nvPr/>
        </p:nvPicPr>
        <p:blipFill>
          <a:blip r:embed="rId3"/>
          <a:stretch>
            <a:fillRect/>
          </a:stretch>
        </p:blipFill>
        <p:spPr>
          <a:xfrm>
            <a:off x="411401" y="1680446"/>
            <a:ext cx="6095352" cy="4617374"/>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4" name="群組 3">
            <a:extLst>
              <a:ext uri="{FF2B5EF4-FFF2-40B4-BE49-F238E27FC236}">
                <a16:creationId xmlns:a16="http://schemas.microsoft.com/office/drawing/2014/main" id="{7489B638-056D-43C6-AF4E-DC8A8CB1BD21}"/>
              </a:ext>
            </a:extLst>
          </p:cNvPr>
          <p:cNvGrpSpPr/>
          <p:nvPr/>
        </p:nvGrpSpPr>
        <p:grpSpPr>
          <a:xfrm>
            <a:off x="6985308" y="1442301"/>
            <a:ext cx="4829784" cy="4855520"/>
            <a:chOff x="6740211" y="1276963"/>
            <a:chExt cx="4829784" cy="4615505"/>
          </a:xfrm>
        </p:grpSpPr>
        <p:sp>
          <p:nvSpPr>
            <p:cNvPr id="3" name="矩形: 摺角紙張 2">
              <a:extLst>
                <a:ext uri="{FF2B5EF4-FFF2-40B4-BE49-F238E27FC236}">
                  <a16:creationId xmlns:a16="http://schemas.microsoft.com/office/drawing/2014/main" id="{F9D93633-5296-42C3-A2BD-38DD643266B8}"/>
                </a:ext>
              </a:extLst>
            </p:cNvPr>
            <p:cNvSpPr/>
            <p:nvPr/>
          </p:nvSpPr>
          <p:spPr>
            <a:xfrm>
              <a:off x="6740211" y="1276963"/>
              <a:ext cx="4829784" cy="4615505"/>
            </a:xfrm>
            <a:prstGeom prst="foldedCorner">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25F2CFED-9967-4B64-8162-B1CE26CBFDC2}"/>
                </a:ext>
              </a:extLst>
            </p:cNvPr>
            <p:cNvSpPr txBox="1"/>
            <p:nvPr/>
          </p:nvSpPr>
          <p:spPr>
            <a:xfrm>
              <a:off x="7993079" y="1378593"/>
              <a:ext cx="2324047" cy="707886"/>
            </a:xfrm>
            <a:prstGeom prst="rect">
              <a:avLst/>
            </a:prstGeom>
            <a:noFill/>
          </p:spPr>
          <p:txBody>
            <a:bodyPr wrap="square" rtlCol="0">
              <a:spAutoFit/>
            </a:bodyPr>
            <a:lstStyle/>
            <a:p>
              <a:pPr algn="ctr"/>
              <a:r>
                <a:rPr lang="zh-TW" altLang="en-US" sz="4000" dirty="0">
                  <a:solidFill>
                    <a:schemeClr val="bg1"/>
                  </a:solidFill>
                </a:rPr>
                <a:t>主要過程</a:t>
              </a:r>
            </a:p>
          </p:txBody>
        </p:sp>
        <p:sp>
          <p:nvSpPr>
            <p:cNvPr id="14" name="文字方塊 13">
              <a:extLst>
                <a:ext uri="{FF2B5EF4-FFF2-40B4-BE49-F238E27FC236}">
                  <a16:creationId xmlns:a16="http://schemas.microsoft.com/office/drawing/2014/main" id="{F26AE10D-6F1C-4B3B-A220-43F7D105BE7D}"/>
                </a:ext>
              </a:extLst>
            </p:cNvPr>
            <p:cNvSpPr txBox="1"/>
            <p:nvPr/>
          </p:nvSpPr>
          <p:spPr>
            <a:xfrm>
              <a:off x="6908263" y="2381341"/>
              <a:ext cx="4493680" cy="1960170"/>
            </a:xfrm>
            <a:prstGeom prst="rect">
              <a:avLst/>
            </a:prstGeom>
            <a:noFill/>
          </p:spPr>
          <p:txBody>
            <a:bodyPr wrap="square" rtlCol="0">
              <a:spAutoFit/>
            </a:bodyPr>
            <a:lstStyle/>
            <a:p>
              <a:pPr algn="just" hangingPunct="0"/>
              <a:r>
                <a:rPr lang="zh-TW" altLang="en-US" sz="3200" dirty="0">
                  <a:solidFill>
                    <a:schemeClr val="bg1"/>
                  </a:solidFill>
                </a:rPr>
                <a:t>利用</a:t>
              </a:r>
              <a:r>
                <a:rPr lang="en-US" altLang="zh-TW" sz="3200" dirty="0">
                  <a:solidFill>
                    <a:schemeClr val="bg1"/>
                  </a:solidFill>
                </a:rPr>
                <a:t>JavaScript</a:t>
              </a:r>
              <a:r>
                <a:rPr lang="zh-TW" altLang="en-US" sz="3200" dirty="0">
                  <a:solidFill>
                    <a:schemeClr val="bg1"/>
                  </a:solidFill>
                </a:rPr>
                <a:t>製作單季、近四季、年度的切換，點選產業按鈕可切換各個產業之財報。</a:t>
              </a:r>
            </a:p>
          </p:txBody>
        </p:sp>
      </p:grpSp>
      <p:pic>
        <p:nvPicPr>
          <p:cNvPr id="7" name="圖片 6">
            <a:extLst>
              <a:ext uri="{FF2B5EF4-FFF2-40B4-BE49-F238E27FC236}">
                <a16:creationId xmlns:a16="http://schemas.microsoft.com/office/drawing/2014/main" id="{D24568D8-18EB-44DC-80D7-F25D109EC8B8}"/>
              </a:ext>
            </a:extLst>
          </p:cNvPr>
          <p:cNvPicPr>
            <a:picLocks noChangeAspect="1"/>
          </p:cNvPicPr>
          <p:nvPr/>
        </p:nvPicPr>
        <p:blipFill>
          <a:blip r:embed="rId4"/>
          <a:stretch>
            <a:fillRect/>
          </a:stretch>
        </p:blipFill>
        <p:spPr>
          <a:xfrm>
            <a:off x="4065165" y="5302608"/>
            <a:ext cx="2441588" cy="995212"/>
          </a:xfrm>
          <a:prstGeom prst="rect">
            <a:avLst/>
          </a:prstGeom>
        </p:spPr>
      </p:pic>
      <p:grpSp>
        <p:nvGrpSpPr>
          <p:cNvPr id="10" name="组合 25">
            <a:extLst>
              <a:ext uri="{FF2B5EF4-FFF2-40B4-BE49-F238E27FC236}">
                <a16:creationId xmlns:a16="http://schemas.microsoft.com/office/drawing/2014/main" id="{935EF178-B927-489B-86B4-935FB15283CB}"/>
              </a:ext>
            </a:extLst>
          </p:cNvPr>
          <p:cNvGrpSpPr/>
          <p:nvPr/>
        </p:nvGrpSpPr>
        <p:grpSpPr>
          <a:xfrm rot="1709927">
            <a:off x="376016" y="20766"/>
            <a:ext cx="1298237" cy="1134750"/>
            <a:chOff x="891171" y="2107956"/>
            <a:chExt cx="2649224" cy="2315607"/>
          </a:xfrm>
        </p:grpSpPr>
        <p:sp>
          <p:nvSpPr>
            <p:cNvPr id="11" name="椭圆 40">
              <a:extLst>
                <a:ext uri="{FF2B5EF4-FFF2-40B4-BE49-F238E27FC236}">
                  <a16:creationId xmlns:a16="http://schemas.microsoft.com/office/drawing/2014/main" id="{0CE5C045-7B7A-4EC0-95D7-93E20D7A64F5}"/>
                </a:ext>
              </a:extLst>
            </p:cNvPr>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15" name="椭圆 46">
              <a:extLst>
                <a:ext uri="{FF2B5EF4-FFF2-40B4-BE49-F238E27FC236}">
                  <a16:creationId xmlns:a16="http://schemas.microsoft.com/office/drawing/2014/main" id="{0F419C49-DC32-46E9-8B3D-9657855F02AB}"/>
                </a:ext>
              </a:extLst>
            </p:cNvPr>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grpSp>
      <p:sp>
        <p:nvSpPr>
          <p:cNvPr id="17" name="文字方塊 16">
            <a:extLst>
              <a:ext uri="{FF2B5EF4-FFF2-40B4-BE49-F238E27FC236}">
                <a16:creationId xmlns:a16="http://schemas.microsoft.com/office/drawing/2014/main" id="{37B8A06B-4C50-436F-85C1-AA0B20FA3017}"/>
              </a:ext>
            </a:extLst>
          </p:cNvPr>
          <p:cNvSpPr txBox="1"/>
          <p:nvPr/>
        </p:nvSpPr>
        <p:spPr>
          <a:xfrm>
            <a:off x="759899" y="400177"/>
            <a:ext cx="6002642" cy="461665"/>
          </a:xfrm>
          <a:prstGeom prst="rect">
            <a:avLst/>
          </a:prstGeom>
          <a:noFill/>
        </p:spPr>
        <p:txBody>
          <a:bodyPr wrap="square" rtlCol="0">
            <a:spAutoFit/>
          </a:bodyPr>
          <a:lstStyle/>
          <a:p>
            <a:r>
              <a:rPr lang="zh-TW" altLang="en-US" sz="2400" b="1" dirty="0">
                <a:latin typeface="Microsoft YaHei UI" panose="020B0503020204020204" pitchFamily="34" charset="-122"/>
                <a:ea typeface="Microsoft YaHei UI" panose="020B0503020204020204" pitchFamily="34" charset="-122"/>
              </a:rPr>
              <a:t>產業別財報</a:t>
            </a:r>
          </a:p>
        </p:txBody>
      </p:sp>
      <p:sp>
        <p:nvSpPr>
          <p:cNvPr id="19" name="文字方塊 18">
            <a:extLst>
              <a:ext uri="{FF2B5EF4-FFF2-40B4-BE49-F238E27FC236}">
                <a16:creationId xmlns:a16="http://schemas.microsoft.com/office/drawing/2014/main" id="{C02A269D-FEE0-4422-8408-A825A2013B90}"/>
              </a:ext>
            </a:extLst>
          </p:cNvPr>
          <p:cNvSpPr txBox="1"/>
          <p:nvPr/>
        </p:nvSpPr>
        <p:spPr>
          <a:xfrm>
            <a:off x="9360816" y="0"/>
            <a:ext cx="2831184" cy="461665"/>
          </a:xfrm>
          <a:prstGeom prst="rect">
            <a:avLst/>
          </a:prstGeom>
          <a:noFill/>
        </p:spPr>
        <p:txBody>
          <a:bodyPr wrap="square" rtlCol="0">
            <a:spAutoFit/>
          </a:bodyPr>
          <a:lstStyle/>
          <a:p>
            <a:r>
              <a:rPr lang="en-US" altLang="zh-TW" sz="2400" b="1" spc="100" dirty="0">
                <a:latin typeface="Microsoft YaHei UI" panose="020B0503020204020204" pitchFamily="34" charset="-122"/>
                <a:ea typeface="Microsoft YaHei UI" panose="020B0503020204020204" pitchFamily="34" charset="-122"/>
                <a:sym typeface="Arial" panose="020B0604020202020204" pitchFamily="34" charset="0"/>
              </a:rPr>
              <a:t>4080E048</a:t>
            </a:r>
            <a:r>
              <a:rPr lang="zh-TW" altLang="en-US" sz="2400" b="1" spc="100" dirty="0">
                <a:latin typeface="Microsoft YaHei UI" panose="020B0503020204020204" pitchFamily="34" charset="-122"/>
                <a:ea typeface="Microsoft YaHei UI" panose="020B0503020204020204" pitchFamily="34" charset="-122"/>
                <a:sym typeface="Arial" panose="020B0604020202020204" pitchFamily="34" charset="0"/>
              </a:rPr>
              <a:t> 顏渙儒</a:t>
            </a:r>
            <a:endParaRPr lang="zh-TW" altLang="en-US" sz="2400" dirty="0"/>
          </a:p>
        </p:txBody>
      </p:sp>
    </p:spTree>
    <p:extLst>
      <p:ext uri="{BB962C8B-B14F-4D97-AF65-F5344CB8AC3E}">
        <p14:creationId xmlns:p14="http://schemas.microsoft.com/office/powerpoint/2010/main" val="731691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7F1CA2-5CEC-4777-9E98-EDEED3FEF596}"/>
              </a:ext>
            </a:extLst>
          </p:cNvPr>
          <p:cNvSpPr/>
          <p:nvPr/>
        </p:nvSpPr>
        <p:spPr>
          <a:xfrm>
            <a:off x="0" y="0"/>
            <a:ext cx="12192000" cy="68580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椭圆 3">
            <a:extLst>
              <a:ext uri="{FF2B5EF4-FFF2-40B4-BE49-F238E27FC236}">
                <a16:creationId xmlns:a16="http://schemas.microsoft.com/office/drawing/2014/main" id="{EE10F600-0DC2-4109-9ECC-417897FF0ED7}"/>
              </a:ext>
            </a:extLst>
          </p:cNvPr>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8" name="椭圆 13">
            <a:extLst>
              <a:ext uri="{FF2B5EF4-FFF2-40B4-BE49-F238E27FC236}">
                <a16:creationId xmlns:a16="http://schemas.microsoft.com/office/drawing/2014/main" id="{C305289C-D009-4746-BDA7-176C7E1A44C7}"/>
              </a:ext>
            </a:extLst>
          </p:cNvPr>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5" name="矩形 4">
            <a:extLst>
              <a:ext uri="{FF2B5EF4-FFF2-40B4-BE49-F238E27FC236}">
                <a16:creationId xmlns:a16="http://schemas.microsoft.com/office/drawing/2014/main" id="{D191E601-E361-473A-A7C8-27610F94110D}"/>
              </a:ext>
            </a:extLst>
          </p:cNvPr>
          <p:cNvSpPr/>
          <p:nvPr/>
        </p:nvSpPr>
        <p:spPr>
          <a:xfrm>
            <a:off x="1892022" y="2850260"/>
            <a:ext cx="6759585" cy="830997"/>
          </a:xfrm>
          <a:prstGeom prst="rect">
            <a:avLst/>
          </a:prstGeom>
          <a:noFill/>
        </p:spPr>
        <p:txBody>
          <a:bodyPr wrap="square" lIns="91440" tIns="45720" rIns="91440" bIns="45720">
            <a:spAutoFit/>
          </a:bodyPr>
          <a:lstStyle/>
          <a:p>
            <a:r>
              <a:rPr lang="zh-TW" altLang="en-US" sz="48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支持向量機</a:t>
            </a:r>
            <a:r>
              <a:rPr lang="en-US" altLang="zh-TW" sz="48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(SVM)</a:t>
            </a:r>
            <a:endParaRPr lang="zh-TW" altLang="en-US" sz="4800" b="1" dirty="0">
              <a:latin typeface="Microsoft YaHei UI" panose="020B0503020204020204" pitchFamily="34" charset="-122"/>
              <a:ea typeface="Microsoft YaHei UI" panose="020B0503020204020204" pitchFamily="34" charset="-122"/>
            </a:endParaRPr>
          </a:p>
        </p:txBody>
      </p:sp>
      <p:sp>
        <p:nvSpPr>
          <p:cNvPr id="11" name="文本框 27">
            <a:extLst>
              <a:ext uri="{FF2B5EF4-FFF2-40B4-BE49-F238E27FC236}">
                <a16:creationId xmlns:a16="http://schemas.microsoft.com/office/drawing/2014/main" id="{29AE0EC3-31EF-4842-9D7A-A3F963C174CF}"/>
              </a:ext>
            </a:extLst>
          </p:cNvPr>
          <p:cNvSpPr txBox="1"/>
          <p:nvPr/>
        </p:nvSpPr>
        <p:spPr>
          <a:xfrm>
            <a:off x="8610600" y="192930"/>
            <a:ext cx="1776434" cy="5478423"/>
          </a:xfrm>
          <a:prstGeom prst="rect">
            <a:avLst/>
          </a:prstGeom>
          <a:noFill/>
        </p:spPr>
        <p:txBody>
          <a:bodyPr wrap="square" rtlCol="0">
            <a:spAutoFit/>
          </a:bodyPr>
          <a:lstStyle/>
          <a:p>
            <a:r>
              <a:rPr lang="en-US" altLang="zh-TW" sz="35000" dirty="0">
                <a:solidFill>
                  <a:schemeClr val="bg1"/>
                </a:solidFill>
                <a:latin typeface="Berlin Sans FB Demi" panose="020E0802020502020306" pitchFamily="34" charset="0"/>
              </a:rPr>
              <a:t>6</a:t>
            </a:r>
            <a:endParaRPr lang="zh-TW" altLang="en-US" sz="35000"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286029260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691" y="1496482"/>
            <a:ext cx="4829784" cy="3546858"/>
          </a:xfrm>
          <a:prstGeom prst="rect">
            <a:avLst/>
          </a:prstGeom>
          <a:ln w="38100">
            <a:solidFill>
              <a:schemeClr val="tx1">
                <a:lumMod val="95000"/>
                <a:lumOff val="5000"/>
              </a:schemeClr>
            </a:solidFill>
          </a:ln>
        </p:spPr>
      </p:pic>
      <p:pic>
        <p:nvPicPr>
          <p:cNvPr id="11" name="圖片 10">
            <a:extLst>
              <a:ext uri="{FF2B5EF4-FFF2-40B4-BE49-F238E27FC236}">
                <a16:creationId xmlns:a16="http://schemas.microsoft.com/office/drawing/2014/main" id="{085BB5EC-93DD-43B3-AE8F-7E769EAEAF67}"/>
              </a:ext>
            </a:extLst>
          </p:cNvPr>
          <p:cNvPicPr>
            <a:picLocks noChangeAspect="1"/>
          </p:cNvPicPr>
          <p:nvPr/>
        </p:nvPicPr>
        <p:blipFill>
          <a:blip r:embed="rId4"/>
          <a:stretch>
            <a:fillRect/>
          </a:stretch>
        </p:blipFill>
        <p:spPr>
          <a:xfrm>
            <a:off x="5795436" y="5327395"/>
            <a:ext cx="5732295" cy="859256"/>
          </a:xfrm>
          <a:prstGeom prst="rect">
            <a:avLst/>
          </a:prstGeom>
        </p:spPr>
      </p:pic>
      <p:grpSp>
        <p:nvGrpSpPr>
          <p:cNvPr id="14" name="群組 13">
            <a:extLst>
              <a:ext uri="{FF2B5EF4-FFF2-40B4-BE49-F238E27FC236}">
                <a16:creationId xmlns:a16="http://schemas.microsoft.com/office/drawing/2014/main" id="{C90A8D62-24F5-490F-868B-7190780EE2AD}"/>
              </a:ext>
            </a:extLst>
          </p:cNvPr>
          <p:cNvGrpSpPr/>
          <p:nvPr/>
        </p:nvGrpSpPr>
        <p:grpSpPr>
          <a:xfrm>
            <a:off x="664269" y="1571146"/>
            <a:ext cx="4829784" cy="4615505"/>
            <a:chOff x="6740211" y="1276963"/>
            <a:chExt cx="4829784" cy="4615505"/>
          </a:xfrm>
        </p:grpSpPr>
        <p:sp>
          <p:nvSpPr>
            <p:cNvPr id="16" name="矩形: 摺角紙張 15">
              <a:extLst>
                <a:ext uri="{FF2B5EF4-FFF2-40B4-BE49-F238E27FC236}">
                  <a16:creationId xmlns:a16="http://schemas.microsoft.com/office/drawing/2014/main" id="{78B3F681-B828-47DF-AF77-587720B35F17}"/>
                </a:ext>
              </a:extLst>
            </p:cNvPr>
            <p:cNvSpPr/>
            <p:nvPr/>
          </p:nvSpPr>
          <p:spPr>
            <a:xfrm>
              <a:off x="6740211" y="1276963"/>
              <a:ext cx="4829784" cy="4615505"/>
            </a:xfrm>
            <a:prstGeom prst="foldedCorner">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B65163A6-954A-42D0-B163-7B17B3990E9D}"/>
                </a:ext>
              </a:extLst>
            </p:cNvPr>
            <p:cNvSpPr txBox="1"/>
            <p:nvPr/>
          </p:nvSpPr>
          <p:spPr>
            <a:xfrm>
              <a:off x="7993079" y="1378593"/>
              <a:ext cx="2324047" cy="707886"/>
            </a:xfrm>
            <a:prstGeom prst="rect">
              <a:avLst/>
            </a:prstGeom>
            <a:noFill/>
          </p:spPr>
          <p:txBody>
            <a:bodyPr wrap="square" rtlCol="0">
              <a:spAutoFit/>
            </a:bodyPr>
            <a:lstStyle/>
            <a:p>
              <a:pPr algn="ctr"/>
              <a:r>
                <a:rPr lang="zh-TW" altLang="en-US" sz="4000" dirty="0">
                  <a:solidFill>
                    <a:schemeClr val="bg1"/>
                  </a:solidFill>
                </a:rPr>
                <a:t>主要過程</a:t>
              </a:r>
            </a:p>
          </p:txBody>
        </p:sp>
        <p:sp>
          <p:nvSpPr>
            <p:cNvPr id="19" name="文字方塊 18">
              <a:extLst>
                <a:ext uri="{FF2B5EF4-FFF2-40B4-BE49-F238E27FC236}">
                  <a16:creationId xmlns:a16="http://schemas.microsoft.com/office/drawing/2014/main" id="{24E296C1-2218-4CF7-A7B2-BC09638DC508}"/>
                </a:ext>
              </a:extLst>
            </p:cNvPr>
            <p:cNvSpPr txBox="1"/>
            <p:nvPr/>
          </p:nvSpPr>
          <p:spPr>
            <a:xfrm>
              <a:off x="6912903" y="2277770"/>
              <a:ext cx="4484398" cy="3539430"/>
            </a:xfrm>
            <a:prstGeom prst="rect">
              <a:avLst/>
            </a:prstGeom>
            <a:noFill/>
          </p:spPr>
          <p:txBody>
            <a:bodyPr wrap="square" rtlCol="0">
              <a:spAutoFit/>
            </a:bodyPr>
            <a:lstStyle/>
            <a:p>
              <a:pPr algn="just" hangingPunct="0"/>
              <a:r>
                <a:rPr lang="zh-TW" altLang="en-US" sz="3200" dirty="0">
                  <a:solidFill>
                    <a:schemeClr val="bg1"/>
                  </a:solidFill>
                </a:rPr>
                <a:t>利用機器學習</a:t>
              </a:r>
              <a:r>
                <a:rPr lang="en-US" altLang="zh-TW" sz="3200" dirty="0">
                  <a:solidFill>
                    <a:schemeClr val="bg1"/>
                  </a:solidFill>
                </a:rPr>
                <a:t>Python</a:t>
              </a:r>
              <a:r>
                <a:rPr lang="zh-TW" altLang="en-US" sz="3200" dirty="0">
                  <a:solidFill>
                    <a:schemeClr val="bg1"/>
                  </a:solidFill>
                </a:rPr>
                <a:t> </a:t>
              </a:r>
              <a:r>
                <a:rPr lang="en-US" altLang="zh-TW" sz="3200" dirty="0">
                  <a:solidFill>
                    <a:schemeClr val="bg1"/>
                  </a:solidFill>
                </a:rPr>
                <a:t>SVM</a:t>
              </a:r>
              <a:r>
                <a:rPr lang="zh-TW" altLang="en-US" sz="3200" dirty="0">
                  <a:solidFill>
                    <a:schemeClr val="bg1"/>
                  </a:solidFill>
                </a:rPr>
                <a:t>套件</a:t>
              </a:r>
              <a:r>
                <a:rPr lang="en-US" altLang="zh-TW" sz="3200" dirty="0" err="1">
                  <a:solidFill>
                    <a:schemeClr val="bg1"/>
                  </a:solidFill>
                </a:rPr>
                <a:t>LinearSVC</a:t>
              </a:r>
              <a:r>
                <a:rPr lang="zh-TW" altLang="en-US" sz="3200" dirty="0">
                  <a:solidFill>
                    <a:schemeClr val="bg1"/>
                  </a:solidFill>
                </a:rPr>
                <a:t>將過度擬合問題解決，並使用</a:t>
              </a:r>
              <a:r>
                <a:rPr lang="en-US" altLang="zh-TW" sz="3200" dirty="0" err="1">
                  <a:solidFill>
                    <a:schemeClr val="bg1"/>
                  </a:solidFill>
                </a:rPr>
                <a:t>accuracy_score</a:t>
              </a:r>
              <a:r>
                <a:rPr lang="zh-TW" altLang="en-US" sz="3200" dirty="0">
                  <a:solidFill>
                    <a:schemeClr val="bg1"/>
                  </a:solidFill>
                </a:rPr>
                <a:t>套件將訓練與測試準確度呈現。</a:t>
              </a:r>
              <a:endParaRPr lang="en-US" altLang="zh-TW" sz="3200" dirty="0">
                <a:solidFill>
                  <a:schemeClr val="bg1"/>
                </a:solidFill>
              </a:endParaRPr>
            </a:p>
            <a:p>
              <a:pPr algn="just"/>
              <a:endParaRPr lang="en-US" altLang="zh-TW" sz="3200" dirty="0">
                <a:solidFill>
                  <a:schemeClr val="bg1"/>
                </a:solidFill>
              </a:endParaRPr>
            </a:p>
          </p:txBody>
        </p:sp>
      </p:grpSp>
      <p:sp>
        <p:nvSpPr>
          <p:cNvPr id="10" name="文字方塊 9">
            <a:extLst>
              <a:ext uri="{FF2B5EF4-FFF2-40B4-BE49-F238E27FC236}">
                <a16:creationId xmlns:a16="http://schemas.microsoft.com/office/drawing/2014/main" id="{23A1CD8C-16BD-47A3-854A-34CB4B3E8F2E}"/>
              </a:ext>
            </a:extLst>
          </p:cNvPr>
          <p:cNvSpPr txBox="1"/>
          <p:nvPr/>
        </p:nvSpPr>
        <p:spPr>
          <a:xfrm>
            <a:off x="9353264" y="0"/>
            <a:ext cx="2838736" cy="461665"/>
          </a:xfrm>
          <a:prstGeom prst="rect">
            <a:avLst/>
          </a:prstGeom>
          <a:noFill/>
        </p:spPr>
        <p:txBody>
          <a:bodyPr wrap="square" rtlCol="0">
            <a:spAutoFit/>
          </a:bodyPr>
          <a:lstStyle/>
          <a:p>
            <a:r>
              <a:rPr lang="en-US" altLang="zh-TW" sz="2400" b="1" spc="100" dirty="0">
                <a:latin typeface="Microsoft YaHei UI" panose="020B0503020204020204" pitchFamily="34" charset="-122"/>
                <a:ea typeface="Microsoft YaHei UI" panose="020B0503020204020204" pitchFamily="34" charset="-122"/>
                <a:sym typeface="Arial" panose="020B0604020202020204" pitchFamily="34" charset="0"/>
              </a:rPr>
              <a:t>4080E048</a:t>
            </a:r>
            <a:r>
              <a:rPr lang="zh-TW" altLang="en-US" sz="2400" b="1" spc="100" dirty="0">
                <a:latin typeface="Microsoft YaHei UI" panose="020B0503020204020204" pitchFamily="34" charset="-122"/>
                <a:ea typeface="Microsoft YaHei UI" panose="020B0503020204020204" pitchFamily="34" charset="-122"/>
                <a:sym typeface="Arial" panose="020B0604020202020204" pitchFamily="34" charset="0"/>
              </a:rPr>
              <a:t> 顏渙儒</a:t>
            </a:r>
            <a:endParaRPr lang="zh-TW" altLang="en-US" sz="2400" dirty="0"/>
          </a:p>
        </p:txBody>
      </p:sp>
      <p:grpSp>
        <p:nvGrpSpPr>
          <p:cNvPr id="12" name="组合 25">
            <a:extLst>
              <a:ext uri="{FF2B5EF4-FFF2-40B4-BE49-F238E27FC236}">
                <a16:creationId xmlns:a16="http://schemas.microsoft.com/office/drawing/2014/main" id="{7BECF6D0-ABB8-4C79-88DC-D6EF66FA597E}"/>
              </a:ext>
            </a:extLst>
          </p:cNvPr>
          <p:cNvGrpSpPr/>
          <p:nvPr/>
        </p:nvGrpSpPr>
        <p:grpSpPr>
          <a:xfrm rot="1709927">
            <a:off x="376016" y="20766"/>
            <a:ext cx="1298237" cy="1134750"/>
            <a:chOff x="891171" y="2107956"/>
            <a:chExt cx="2649224" cy="2315607"/>
          </a:xfrm>
        </p:grpSpPr>
        <p:sp>
          <p:nvSpPr>
            <p:cNvPr id="13" name="椭圆 40">
              <a:extLst>
                <a:ext uri="{FF2B5EF4-FFF2-40B4-BE49-F238E27FC236}">
                  <a16:creationId xmlns:a16="http://schemas.microsoft.com/office/drawing/2014/main" id="{D4583CE6-63AE-45B6-879E-EF1073106F10}"/>
                </a:ext>
              </a:extLst>
            </p:cNvPr>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15" name="椭圆 46">
              <a:extLst>
                <a:ext uri="{FF2B5EF4-FFF2-40B4-BE49-F238E27FC236}">
                  <a16:creationId xmlns:a16="http://schemas.microsoft.com/office/drawing/2014/main" id="{F4DD369F-9F46-4E11-AC4A-13ABBA7E79F6}"/>
                </a:ext>
              </a:extLst>
            </p:cNvPr>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grpSp>
      <p:sp>
        <p:nvSpPr>
          <p:cNvPr id="20" name="文字方塊 19">
            <a:extLst>
              <a:ext uri="{FF2B5EF4-FFF2-40B4-BE49-F238E27FC236}">
                <a16:creationId xmlns:a16="http://schemas.microsoft.com/office/drawing/2014/main" id="{B80E1B73-BC24-47BF-AAF7-BA8C88D3AA53}"/>
              </a:ext>
            </a:extLst>
          </p:cNvPr>
          <p:cNvSpPr txBox="1"/>
          <p:nvPr/>
        </p:nvSpPr>
        <p:spPr>
          <a:xfrm>
            <a:off x="759899" y="400177"/>
            <a:ext cx="6002642" cy="461665"/>
          </a:xfrm>
          <a:prstGeom prst="rect">
            <a:avLst/>
          </a:prstGeom>
          <a:noFill/>
        </p:spPr>
        <p:txBody>
          <a:bodyPr wrap="square" rtlCol="0">
            <a:spAutoFit/>
          </a:bodyPr>
          <a:lstStyle/>
          <a:p>
            <a:r>
              <a:rPr lang="en-US" altLang="zh-TW" sz="2400" b="1" cap="none" spc="0" dirty="0">
                <a:ln w="0"/>
                <a:solidFill>
                  <a:schemeClr val="tx1"/>
                </a:solidFill>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Support Vector Machine</a:t>
            </a:r>
            <a:r>
              <a:rPr lang="zh-TW" altLang="en-US" sz="2400" b="1" cap="none" spc="0" dirty="0">
                <a:ln w="0"/>
                <a:solidFill>
                  <a:schemeClr val="tx1"/>
                </a:solidFill>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 </a:t>
            </a:r>
            <a:r>
              <a:rPr lang="zh-TW" altLang="en-US" sz="2400" b="1" dirty="0">
                <a:ln w="0"/>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支持向量機</a:t>
            </a:r>
            <a:endParaRPr lang="zh-TW" altLang="en-US" sz="2400" b="1"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1552257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64B8C7B3-E190-46CB-A1F4-DA5EB1B1AF0B}"/>
              </a:ext>
            </a:extLst>
          </p:cNvPr>
          <p:cNvPicPr>
            <a:picLocks noChangeAspect="1"/>
          </p:cNvPicPr>
          <p:nvPr/>
        </p:nvPicPr>
        <p:blipFill>
          <a:blip r:embed="rId3"/>
          <a:stretch>
            <a:fillRect/>
          </a:stretch>
        </p:blipFill>
        <p:spPr>
          <a:xfrm>
            <a:off x="390670" y="1662733"/>
            <a:ext cx="6151531" cy="4115499"/>
          </a:xfrm>
          <a:prstGeom prst="rect">
            <a:avLst/>
          </a:prstGeom>
          <a:ln w="28575">
            <a:solidFill>
              <a:schemeClr val="tx1"/>
            </a:solidFill>
          </a:ln>
        </p:spPr>
      </p:pic>
      <p:grpSp>
        <p:nvGrpSpPr>
          <p:cNvPr id="12" name="群組 11">
            <a:extLst>
              <a:ext uri="{FF2B5EF4-FFF2-40B4-BE49-F238E27FC236}">
                <a16:creationId xmlns:a16="http://schemas.microsoft.com/office/drawing/2014/main" id="{16FE13A2-0068-48DA-8CE9-FB4A5C84C5B0}"/>
              </a:ext>
            </a:extLst>
          </p:cNvPr>
          <p:cNvGrpSpPr/>
          <p:nvPr/>
        </p:nvGrpSpPr>
        <p:grpSpPr>
          <a:xfrm>
            <a:off x="6971546" y="1412731"/>
            <a:ext cx="4829784" cy="4615505"/>
            <a:chOff x="6740210" y="1276963"/>
            <a:chExt cx="4829784" cy="4615505"/>
          </a:xfrm>
        </p:grpSpPr>
        <p:sp>
          <p:nvSpPr>
            <p:cNvPr id="13" name="矩形: 摺角紙張 12">
              <a:extLst>
                <a:ext uri="{FF2B5EF4-FFF2-40B4-BE49-F238E27FC236}">
                  <a16:creationId xmlns:a16="http://schemas.microsoft.com/office/drawing/2014/main" id="{F0B3B5B1-E8DF-4A0B-8B31-61CFCDDE425D}"/>
                </a:ext>
              </a:extLst>
            </p:cNvPr>
            <p:cNvSpPr/>
            <p:nvPr/>
          </p:nvSpPr>
          <p:spPr>
            <a:xfrm>
              <a:off x="6740210" y="1276963"/>
              <a:ext cx="4829784" cy="4615505"/>
            </a:xfrm>
            <a:prstGeom prst="foldedCorner">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AD4B90F6-6433-4DF3-B1EC-2EFBE8CAA8BE}"/>
                </a:ext>
              </a:extLst>
            </p:cNvPr>
            <p:cNvSpPr txBox="1"/>
            <p:nvPr/>
          </p:nvSpPr>
          <p:spPr>
            <a:xfrm>
              <a:off x="7993079" y="1378593"/>
              <a:ext cx="2324047" cy="707886"/>
            </a:xfrm>
            <a:prstGeom prst="rect">
              <a:avLst/>
            </a:prstGeom>
            <a:noFill/>
          </p:spPr>
          <p:txBody>
            <a:bodyPr wrap="square" rtlCol="0">
              <a:spAutoFit/>
            </a:bodyPr>
            <a:lstStyle/>
            <a:p>
              <a:pPr algn="ctr"/>
              <a:r>
                <a:rPr lang="zh-TW" altLang="en-US" sz="4000" dirty="0">
                  <a:solidFill>
                    <a:schemeClr val="bg1"/>
                  </a:solidFill>
                </a:rPr>
                <a:t>主要過程</a:t>
              </a:r>
            </a:p>
          </p:txBody>
        </p:sp>
        <p:sp>
          <p:nvSpPr>
            <p:cNvPr id="15" name="文字方塊 14">
              <a:extLst>
                <a:ext uri="{FF2B5EF4-FFF2-40B4-BE49-F238E27FC236}">
                  <a16:creationId xmlns:a16="http://schemas.microsoft.com/office/drawing/2014/main" id="{AED59D27-70A1-48C3-B250-0D4E5FAAAD3D}"/>
                </a:ext>
              </a:extLst>
            </p:cNvPr>
            <p:cNvSpPr txBox="1"/>
            <p:nvPr/>
          </p:nvSpPr>
          <p:spPr>
            <a:xfrm>
              <a:off x="7266800" y="2398152"/>
              <a:ext cx="3776604" cy="2657138"/>
            </a:xfrm>
            <a:prstGeom prst="rect">
              <a:avLst/>
            </a:prstGeom>
            <a:noFill/>
          </p:spPr>
          <p:txBody>
            <a:bodyPr wrap="square" rtlCol="0">
              <a:spAutoFit/>
            </a:bodyPr>
            <a:lstStyle/>
            <a:p>
              <a:pPr algn="just">
                <a:lnSpc>
                  <a:spcPts val="4000"/>
                </a:lnSpc>
              </a:pPr>
              <a:r>
                <a:rPr lang="zh-TW" altLang="en-US" sz="3200" dirty="0">
                  <a:solidFill>
                    <a:schemeClr val="bg1"/>
                  </a:solidFill>
                </a:rPr>
                <a:t>利用</a:t>
              </a:r>
              <a:r>
                <a:rPr lang="en-US" altLang="zh-TW" sz="3200" dirty="0">
                  <a:solidFill>
                    <a:schemeClr val="bg1"/>
                  </a:solidFill>
                </a:rPr>
                <a:t>SVM</a:t>
              </a:r>
              <a:r>
                <a:rPr lang="zh-TW" altLang="en-US" sz="3200" dirty="0">
                  <a:solidFill>
                    <a:schemeClr val="bg1"/>
                  </a:solidFill>
                </a:rPr>
                <a:t>預測優質體質公司，並將體質好給予</a:t>
              </a:r>
              <a:r>
                <a:rPr lang="en-US" altLang="zh-TW" sz="3200" dirty="0">
                  <a:solidFill>
                    <a:schemeClr val="bg1"/>
                  </a:solidFill>
                </a:rPr>
                <a:t>1</a:t>
              </a:r>
              <a:r>
                <a:rPr lang="zh-TW" altLang="en-US" sz="3200" dirty="0">
                  <a:solidFill>
                    <a:schemeClr val="bg1"/>
                  </a:solidFill>
                </a:rPr>
                <a:t>，體質不好則給予</a:t>
              </a:r>
              <a:r>
                <a:rPr lang="en-US" altLang="zh-TW" sz="3200" dirty="0">
                  <a:solidFill>
                    <a:schemeClr val="bg1"/>
                  </a:solidFill>
                </a:rPr>
                <a:t>-1</a:t>
              </a:r>
              <a:r>
                <a:rPr lang="zh-TW" altLang="en-US" sz="3200" dirty="0">
                  <a:solidFill>
                    <a:schemeClr val="bg1"/>
                  </a:solidFill>
                </a:rPr>
                <a:t>。</a:t>
              </a:r>
              <a:endParaRPr lang="en-US" altLang="zh-TW" sz="3200" dirty="0">
                <a:solidFill>
                  <a:schemeClr val="bg1"/>
                </a:solidFill>
              </a:endParaRPr>
            </a:p>
            <a:p>
              <a:pPr algn="just">
                <a:lnSpc>
                  <a:spcPts val="4000"/>
                </a:lnSpc>
              </a:pPr>
              <a:endParaRPr lang="en-US" altLang="zh-TW" sz="3200" dirty="0">
                <a:solidFill>
                  <a:schemeClr val="bg1"/>
                </a:solidFill>
              </a:endParaRPr>
            </a:p>
          </p:txBody>
        </p:sp>
      </p:grpSp>
      <p:sp>
        <p:nvSpPr>
          <p:cNvPr id="9" name="文字方塊 8">
            <a:extLst>
              <a:ext uri="{FF2B5EF4-FFF2-40B4-BE49-F238E27FC236}">
                <a16:creationId xmlns:a16="http://schemas.microsoft.com/office/drawing/2014/main" id="{B9A8584E-3F4C-4528-AAFF-60D05D834548}"/>
              </a:ext>
            </a:extLst>
          </p:cNvPr>
          <p:cNvSpPr txBox="1"/>
          <p:nvPr/>
        </p:nvSpPr>
        <p:spPr>
          <a:xfrm>
            <a:off x="9340998" y="-2297"/>
            <a:ext cx="2851002" cy="839461"/>
          </a:xfrm>
          <a:prstGeom prst="rect">
            <a:avLst/>
          </a:prstGeom>
          <a:noFill/>
        </p:spPr>
        <p:txBody>
          <a:bodyPr wrap="square" rtlCol="0">
            <a:spAutoFit/>
          </a:bodyPr>
          <a:lstStyle/>
          <a:p>
            <a:pPr>
              <a:lnSpc>
                <a:spcPts val="3000"/>
              </a:lnSpc>
            </a:pPr>
            <a:r>
              <a:rPr lang="en-US" altLang="zh-TW" sz="2400" b="1" spc="100" dirty="0">
                <a:latin typeface="Microsoft YaHei UI" panose="020B0503020204020204" pitchFamily="34" charset="-122"/>
                <a:ea typeface="Microsoft YaHei UI" panose="020B0503020204020204" pitchFamily="34" charset="-122"/>
                <a:sym typeface="Arial" panose="020B0604020202020204" pitchFamily="34" charset="0"/>
              </a:rPr>
              <a:t>4080E048</a:t>
            </a:r>
            <a:r>
              <a:rPr lang="zh-TW" altLang="en-US" sz="2400" b="1" spc="100" dirty="0">
                <a:latin typeface="Microsoft YaHei UI" panose="020B0503020204020204" pitchFamily="34" charset="-122"/>
                <a:ea typeface="Microsoft YaHei UI" panose="020B0503020204020204" pitchFamily="34" charset="-122"/>
                <a:sym typeface="Arial" panose="020B0604020202020204" pitchFamily="34" charset="0"/>
              </a:rPr>
              <a:t> 顏渙儒</a:t>
            </a:r>
            <a:r>
              <a:rPr lang="en-US" altLang="zh-TW" sz="2400" b="1" spc="100" dirty="0">
                <a:latin typeface="Microsoft YaHei UI" panose="020B0503020204020204" pitchFamily="34" charset="-122"/>
                <a:ea typeface="Microsoft YaHei UI" panose="020B0503020204020204" pitchFamily="34" charset="-122"/>
                <a:sym typeface="Arial" panose="020B0604020202020204" pitchFamily="34" charset="0"/>
              </a:rPr>
              <a:t> 4080E065</a:t>
            </a:r>
            <a:r>
              <a:rPr lang="zh-TW" altLang="en-US" sz="2400" b="1" spc="100" dirty="0">
                <a:latin typeface="Microsoft YaHei UI" panose="020B0503020204020204" pitchFamily="34" charset="-122"/>
                <a:ea typeface="Microsoft YaHei UI" panose="020B0503020204020204" pitchFamily="34" charset="-122"/>
                <a:sym typeface="Arial" panose="020B0604020202020204" pitchFamily="34" charset="0"/>
              </a:rPr>
              <a:t> 陳佳賦</a:t>
            </a:r>
            <a:endParaRPr lang="zh-TW" altLang="en-US" sz="2400" dirty="0"/>
          </a:p>
        </p:txBody>
      </p:sp>
      <p:grpSp>
        <p:nvGrpSpPr>
          <p:cNvPr id="10" name="组合 25">
            <a:extLst>
              <a:ext uri="{FF2B5EF4-FFF2-40B4-BE49-F238E27FC236}">
                <a16:creationId xmlns:a16="http://schemas.microsoft.com/office/drawing/2014/main" id="{8A38F660-535D-4C7E-937C-1A09EA4F6C09}"/>
              </a:ext>
            </a:extLst>
          </p:cNvPr>
          <p:cNvGrpSpPr/>
          <p:nvPr/>
        </p:nvGrpSpPr>
        <p:grpSpPr>
          <a:xfrm rot="1709927">
            <a:off x="376016" y="20766"/>
            <a:ext cx="1298237" cy="1134750"/>
            <a:chOff x="891171" y="2107956"/>
            <a:chExt cx="2649224" cy="2315607"/>
          </a:xfrm>
        </p:grpSpPr>
        <p:sp>
          <p:nvSpPr>
            <p:cNvPr id="11" name="椭圆 40">
              <a:extLst>
                <a:ext uri="{FF2B5EF4-FFF2-40B4-BE49-F238E27FC236}">
                  <a16:creationId xmlns:a16="http://schemas.microsoft.com/office/drawing/2014/main" id="{AF43021A-4486-48A6-B136-DD689D1933B5}"/>
                </a:ext>
              </a:extLst>
            </p:cNvPr>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17" name="椭圆 46">
              <a:extLst>
                <a:ext uri="{FF2B5EF4-FFF2-40B4-BE49-F238E27FC236}">
                  <a16:creationId xmlns:a16="http://schemas.microsoft.com/office/drawing/2014/main" id="{3B084434-A8B0-4674-AC2E-AEC8048E1287}"/>
                </a:ext>
              </a:extLst>
            </p:cNvPr>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grpSp>
      <p:sp>
        <p:nvSpPr>
          <p:cNvPr id="19" name="文字方塊 18">
            <a:extLst>
              <a:ext uri="{FF2B5EF4-FFF2-40B4-BE49-F238E27FC236}">
                <a16:creationId xmlns:a16="http://schemas.microsoft.com/office/drawing/2014/main" id="{CE52AD11-D498-4B7F-B79E-FA94DB892A5E}"/>
              </a:ext>
            </a:extLst>
          </p:cNvPr>
          <p:cNvSpPr txBox="1"/>
          <p:nvPr/>
        </p:nvSpPr>
        <p:spPr>
          <a:xfrm>
            <a:off x="759899" y="400177"/>
            <a:ext cx="6002642" cy="461665"/>
          </a:xfrm>
          <a:prstGeom prst="rect">
            <a:avLst/>
          </a:prstGeom>
          <a:noFill/>
        </p:spPr>
        <p:txBody>
          <a:bodyPr wrap="square" rtlCol="0">
            <a:spAutoFit/>
          </a:bodyPr>
          <a:lstStyle/>
          <a:p>
            <a:r>
              <a:rPr lang="zh-TW" altLang="en-US" sz="24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機器學習</a:t>
            </a:r>
            <a:r>
              <a:rPr lang="en-US" altLang="zh-TW" sz="24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SVM</a:t>
            </a:r>
            <a:r>
              <a:rPr lang="zh-TW" altLang="en-US" sz="24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預測之結果呈現</a:t>
            </a:r>
            <a:endParaRPr lang="zh-TW" altLang="en-US" sz="2400" b="1" dirty="0">
              <a:latin typeface="Microsoft YaHei UI" panose="020B0503020204020204" pitchFamily="34" charset="-122"/>
              <a:ea typeface="Microsoft YaHei UI" panose="020B0503020204020204" pitchFamily="34" charset="-122"/>
            </a:endParaRPr>
          </a:p>
        </p:txBody>
      </p:sp>
      <p:pic>
        <p:nvPicPr>
          <p:cNvPr id="6" name="圖片 5">
            <a:extLst>
              <a:ext uri="{FF2B5EF4-FFF2-40B4-BE49-F238E27FC236}">
                <a16:creationId xmlns:a16="http://schemas.microsoft.com/office/drawing/2014/main" id="{7E99AC7F-358A-4F68-83B7-3EFF8BD8E89F}"/>
              </a:ext>
            </a:extLst>
          </p:cNvPr>
          <p:cNvPicPr>
            <a:picLocks noChangeAspect="1"/>
          </p:cNvPicPr>
          <p:nvPr/>
        </p:nvPicPr>
        <p:blipFill>
          <a:blip r:embed="rId4"/>
          <a:stretch>
            <a:fillRect/>
          </a:stretch>
        </p:blipFill>
        <p:spPr>
          <a:xfrm>
            <a:off x="5791824" y="1950116"/>
            <a:ext cx="906888" cy="3828116"/>
          </a:xfrm>
          <a:prstGeom prst="ellipse">
            <a:avLst/>
          </a:prstGeom>
          <a:ln w="1905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304004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7F1CA2-5CEC-4777-9E98-EDEED3FEF596}"/>
              </a:ext>
            </a:extLst>
          </p:cNvPr>
          <p:cNvSpPr/>
          <p:nvPr/>
        </p:nvSpPr>
        <p:spPr>
          <a:xfrm>
            <a:off x="0" y="0"/>
            <a:ext cx="12192000" cy="68580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椭圆 3">
            <a:extLst>
              <a:ext uri="{FF2B5EF4-FFF2-40B4-BE49-F238E27FC236}">
                <a16:creationId xmlns:a16="http://schemas.microsoft.com/office/drawing/2014/main" id="{EE10F600-0DC2-4109-9ECC-417897FF0ED7}"/>
              </a:ext>
            </a:extLst>
          </p:cNvPr>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8" name="椭圆 13">
            <a:extLst>
              <a:ext uri="{FF2B5EF4-FFF2-40B4-BE49-F238E27FC236}">
                <a16:creationId xmlns:a16="http://schemas.microsoft.com/office/drawing/2014/main" id="{C305289C-D009-4746-BDA7-176C7E1A44C7}"/>
              </a:ext>
            </a:extLst>
          </p:cNvPr>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5" name="矩形 4">
            <a:extLst>
              <a:ext uri="{FF2B5EF4-FFF2-40B4-BE49-F238E27FC236}">
                <a16:creationId xmlns:a16="http://schemas.microsoft.com/office/drawing/2014/main" id="{D191E601-E361-473A-A7C8-27610F94110D}"/>
              </a:ext>
            </a:extLst>
          </p:cNvPr>
          <p:cNvSpPr/>
          <p:nvPr/>
        </p:nvSpPr>
        <p:spPr>
          <a:xfrm>
            <a:off x="1892022" y="2850260"/>
            <a:ext cx="6759585" cy="830997"/>
          </a:xfrm>
          <a:prstGeom prst="rect">
            <a:avLst/>
          </a:prstGeom>
          <a:noFill/>
        </p:spPr>
        <p:txBody>
          <a:bodyPr wrap="square" lIns="91440" tIns="45720" rIns="91440" bIns="45720">
            <a:spAutoFit/>
          </a:bodyPr>
          <a:lstStyle/>
          <a:p>
            <a:r>
              <a:rPr lang="zh-TW" altLang="en-US" sz="4800" b="1" cap="none" spc="0" dirty="0">
                <a:ln w="0"/>
                <a:solidFill>
                  <a:schemeClr val="tx1"/>
                </a:solidFill>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決策樹</a:t>
            </a:r>
            <a:r>
              <a:rPr lang="en-US" altLang="zh-TW" sz="4800" b="1" cap="none" spc="0" dirty="0">
                <a:ln w="0"/>
                <a:solidFill>
                  <a:schemeClr val="tx1"/>
                </a:solidFill>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(Decision</a:t>
            </a:r>
            <a:r>
              <a:rPr lang="zh-TW" altLang="en-US" sz="4800" b="1" cap="none" spc="0" dirty="0">
                <a:ln w="0"/>
                <a:solidFill>
                  <a:schemeClr val="tx1"/>
                </a:solidFill>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 </a:t>
            </a:r>
            <a:r>
              <a:rPr lang="en-US" altLang="zh-TW" sz="4800" b="1" cap="none" spc="0" dirty="0">
                <a:ln w="0"/>
                <a:solidFill>
                  <a:schemeClr val="tx1"/>
                </a:solidFill>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Tree)</a:t>
            </a:r>
            <a:endParaRPr lang="zh-TW" altLang="en-US" sz="4800" b="1" dirty="0">
              <a:latin typeface="Microsoft YaHei UI" panose="020B0503020204020204" pitchFamily="34" charset="-122"/>
              <a:ea typeface="Microsoft YaHei UI" panose="020B0503020204020204" pitchFamily="34" charset="-122"/>
            </a:endParaRPr>
          </a:p>
        </p:txBody>
      </p:sp>
      <p:sp>
        <p:nvSpPr>
          <p:cNvPr id="11" name="文本框 27">
            <a:extLst>
              <a:ext uri="{FF2B5EF4-FFF2-40B4-BE49-F238E27FC236}">
                <a16:creationId xmlns:a16="http://schemas.microsoft.com/office/drawing/2014/main" id="{29AE0EC3-31EF-4842-9D7A-A3F963C174CF}"/>
              </a:ext>
            </a:extLst>
          </p:cNvPr>
          <p:cNvSpPr txBox="1"/>
          <p:nvPr/>
        </p:nvSpPr>
        <p:spPr>
          <a:xfrm>
            <a:off x="8610600" y="192930"/>
            <a:ext cx="1776434" cy="5478423"/>
          </a:xfrm>
          <a:prstGeom prst="rect">
            <a:avLst/>
          </a:prstGeom>
          <a:noFill/>
        </p:spPr>
        <p:txBody>
          <a:bodyPr wrap="square" rtlCol="0">
            <a:spAutoFit/>
          </a:bodyPr>
          <a:lstStyle/>
          <a:p>
            <a:r>
              <a:rPr lang="en-US" altLang="zh-TW" sz="35000" dirty="0">
                <a:solidFill>
                  <a:schemeClr val="bg1"/>
                </a:solidFill>
                <a:latin typeface="Berlin Sans FB Demi" panose="020E0802020502020306" pitchFamily="34" charset="0"/>
              </a:rPr>
              <a:t>7</a:t>
            </a:r>
            <a:endParaRPr lang="zh-TW" altLang="en-US" sz="35000"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1398366697"/>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811743A5-CED4-4AFE-9D0D-503D75EA5BD4}"/>
              </a:ext>
            </a:extLst>
          </p:cNvPr>
          <p:cNvSpPr/>
          <p:nvPr/>
        </p:nvSpPr>
        <p:spPr>
          <a:xfrm>
            <a:off x="-1" y="0"/>
            <a:ext cx="12192000" cy="68580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latin typeface="Microsoft JhengHei UI" panose="020B0604030504040204" pitchFamily="34" charset="-120"/>
              <a:ea typeface="Microsoft JhengHei UI" panose="020B0604030504040204" pitchFamily="34" charset="-120"/>
            </a:endParaRPr>
          </a:p>
        </p:txBody>
      </p:sp>
      <p:sp>
        <p:nvSpPr>
          <p:cNvPr id="4" name="椭圆 3"/>
          <p:cNvSpPr/>
          <p:nvPr/>
        </p:nvSpPr>
        <p:spPr>
          <a:xfrm>
            <a:off x="1224788" y="2173828"/>
            <a:ext cx="2675880" cy="2510343"/>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Microsoft JhengHei UI" panose="020B0604030504040204" pitchFamily="34" charset="-120"/>
            </a:endParaRPr>
          </a:p>
        </p:txBody>
      </p:sp>
      <p:sp>
        <p:nvSpPr>
          <p:cNvPr id="14" name="椭圆 13"/>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Microsoft JhengHei UI" panose="020B0604030504040204" pitchFamily="34" charset="-120"/>
            </a:endParaRPr>
          </a:p>
        </p:txBody>
      </p:sp>
      <p:sp>
        <p:nvSpPr>
          <p:cNvPr id="20" name="椭圆 15">
            <a:extLst>
              <a:ext uri="{FF2B5EF4-FFF2-40B4-BE49-F238E27FC236}">
                <a16:creationId xmlns:a16="http://schemas.microsoft.com/office/drawing/2014/main" id="{C038C652-70C9-4D56-87F8-6A2B0BB91C23}"/>
              </a:ext>
            </a:extLst>
          </p:cNvPr>
          <p:cNvSpPr/>
          <p:nvPr/>
        </p:nvSpPr>
        <p:spPr>
          <a:xfrm>
            <a:off x="9395412" y="100457"/>
            <a:ext cx="882598" cy="904896"/>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Microsoft JhengHei UI" panose="020B0604030504040204" pitchFamily="34" charset="-120"/>
            </a:endParaRPr>
          </a:p>
        </p:txBody>
      </p:sp>
      <p:sp>
        <p:nvSpPr>
          <p:cNvPr id="24" name="椭圆 16">
            <a:extLst>
              <a:ext uri="{FF2B5EF4-FFF2-40B4-BE49-F238E27FC236}">
                <a16:creationId xmlns:a16="http://schemas.microsoft.com/office/drawing/2014/main" id="{77A9F3E0-233A-46DE-8FBC-8E83A559802D}"/>
              </a:ext>
            </a:extLst>
          </p:cNvPr>
          <p:cNvSpPr/>
          <p:nvPr/>
        </p:nvSpPr>
        <p:spPr>
          <a:xfrm>
            <a:off x="10278010" y="5608383"/>
            <a:ext cx="1149160" cy="1149160"/>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JhengHei UI" panose="020B0604030504040204" pitchFamily="34" charset="-120"/>
              <a:ea typeface="Microsoft JhengHei UI" panose="020B0604030504040204" pitchFamily="34" charset="-120"/>
            </a:endParaRPr>
          </a:p>
        </p:txBody>
      </p:sp>
      <p:sp>
        <p:nvSpPr>
          <p:cNvPr id="16" name="矩形 15">
            <a:extLst>
              <a:ext uri="{FF2B5EF4-FFF2-40B4-BE49-F238E27FC236}">
                <a16:creationId xmlns:a16="http://schemas.microsoft.com/office/drawing/2014/main" id="{011E6062-EDBB-456C-ABD0-6F3E26A88DAD}"/>
              </a:ext>
            </a:extLst>
          </p:cNvPr>
          <p:cNvSpPr/>
          <p:nvPr/>
        </p:nvSpPr>
        <p:spPr>
          <a:xfrm>
            <a:off x="4234285" y="842682"/>
            <a:ext cx="7202749" cy="5172634"/>
          </a:xfrm>
          <a:prstGeom prst="rect">
            <a:avLst/>
          </a:prstGeom>
          <a:noFill/>
        </p:spPr>
        <p:txBody>
          <a:bodyPr wrap="square" lIns="91440" tIns="45720" rIns="91440" bIns="45720">
            <a:spAutoFit/>
          </a:bodyPr>
          <a:lstStyle/>
          <a:p>
            <a:pPr marL="571500" indent="-571500">
              <a:lnSpc>
                <a:spcPts val="5000"/>
              </a:lnSpc>
              <a:buFont typeface="Wingdings" panose="05000000000000000000" pitchFamily="2" charset="2"/>
              <a:buChar char="Ø"/>
            </a:pPr>
            <a:r>
              <a:rPr lang="zh-TW" altLang="en-US" sz="36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實體展示</a:t>
            </a:r>
            <a:endParaRPr lang="en-US" altLang="zh-TW" sz="36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endParaRPr>
          </a:p>
          <a:p>
            <a:pPr marL="571500" indent="-571500">
              <a:lnSpc>
                <a:spcPts val="5000"/>
              </a:lnSpc>
              <a:buFont typeface="Wingdings" panose="05000000000000000000" pitchFamily="2" charset="2"/>
              <a:buChar char="Ø"/>
            </a:pPr>
            <a:r>
              <a:rPr lang="zh-TW" altLang="en-US" sz="36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架構圖</a:t>
            </a:r>
            <a:endParaRPr lang="en-US" altLang="zh-TW" sz="36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endParaRPr>
          </a:p>
          <a:p>
            <a:pPr marL="571500" indent="-571500">
              <a:lnSpc>
                <a:spcPts val="5000"/>
              </a:lnSpc>
              <a:buFont typeface="Wingdings" panose="05000000000000000000" pitchFamily="2" charset="2"/>
              <a:buChar char="Ø"/>
            </a:pPr>
            <a:r>
              <a:rPr lang="zh-TW" altLang="en-US" sz="36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資料處理</a:t>
            </a:r>
            <a:endParaRPr lang="en-US" altLang="zh-TW" sz="36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endParaRPr>
          </a:p>
          <a:p>
            <a:pPr marL="571500" indent="-571500">
              <a:lnSpc>
                <a:spcPts val="5000"/>
              </a:lnSpc>
              <a:buFont typeface="Wingdings" panose="05000000000000000000" pitchFamily="2" charset="2"/>
              <a:buChar char="Ø"/>
            </a:pPr>
            <a:r>
              <a:rPr lang="zh-TW" altLang="en-US" sz="36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財報技術指標計算</a:t>
            </a:r>
            <a:endParaRPr lang="en-US" altLang="zh-TW" sz="36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endParaRPr>
          </a:p>
          <a:p>
            <a:pPr marL="571500" indent="-571500">
              <a:lnSpc>
                <a:spcPts val="5000"/>
              </a:lnSpc>
              <a:buFont typeface="Wingdings" panose="05000000000000000000" pitchFamily="2" charset="2"/>
              <a:buChar char="Ø"/>
            </a:pPr>
            <a:r>
              <a:rPr lang="zh-TW" altLang="en-US" sz="36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財報數據繪圖</a:t>
            </a:r>
            <a:endParaRPr lang="en-US" altLang="zh-TW" sz="36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endParaRPr>
          </a:p>
          <a:p>
            <a:pPr marL="571500" indent="-571500">
              <a:lnSpc>
                <a:spcPts val="5000"/>
              </a:lnSpc>
              <a:buFont typeface="Wingdings" panose="05000000000000000000" pitchFamily="2" charset="2"/>
              <a:buChar char="Ø"/>
            </a:pPr>
            <a:r>
              <a:rPr lang="zh-TW" altLang="en-US" sz="36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產業別財報</a:t>
            </a:r>
            <a:endParaRPr lang="en-US" altLang="zh-TW" sz="36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endParaRPr>
          </a:p>
          <a:p>
            <a:pPr marL="571500" indent="-571500">
              <a:lnSpc>
                <a:spcPts val="5000"/>
              </a:lnSpc>
              <a:buFont typeface="Wingdings" panose="05000000000000000000" pitchFamily="2" charset="2"/>
              <a:buChar char="Ø"/>
            </a:pPr>
            <a:r>
              <a:rPr lang="zh-TW" altLang="en-US" sz="36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支持向量機</a:t>
            </a:r>
            <a:r>
              <a:rPr lang="en-US" altLang="zh-TW" sz="36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(SVM)</a:t>
            </a:r>
          </a:p>
          <a:p>
            <a:pPr marL="571500" indent="-571500">
              <a:lnSpc>
                <a:spcPts val="5000"/>
              </a:lnSpc>
              <a:buFont typeface="Wingdings" panose="05000000000000000000" pitchFamily="2" charset="2"/>
              <a:buChar char="Ø"/>
            </a:pPr>
            <a:r>
              <a:rPr lang="zh-TW" altLang="en-US" sz="36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決策樹</a:t>
            </a:r>
            <a:r>
              <a:rPr lang="en-US" altLang="zh-TW" sz="36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(Decision Tree)</a:t>
            </a:r>
          </a:p>
        </p:txBody>
      </p:sp>
      <p:sp>
        <p:nvSpPr>
          <p:cNvPr id="17" name="矩形 16">
            <a:extLst>
              <a:ext uri="{FF2B5EF4-FFF2-40B4-BE49-F238E27FC236}">
                <a16:creationId xmlns:a16="http://schemas.microsoft.com/office/drawing/2014/main" id="{DC799D0B-8B8B-456E-A6FA-852B5DB3FD1C}"/>
              </a:ext>
            </a:extLst>
          </p:cNvPr>
          <p:cNvSpPr/>
          <p:nvPr/>
        </p:nvSpPr>
        <p:spPr>
          <a:xfrm>
            <a:off x="2226226" y="2928044"/>
            <a:ext cx="3348883" cy="923330"/>
          </a:xfrm>
          <a:prstGeom prst="rect">
            <a:avLst/>
          </a:prstGeom>
          <a:noFill/>
        </p:spPr>
        <p:txBody>
          <a:bodyPr wrap="square" lIns="91440" tIns="45720" rIns="91440" bIns="45720">
            <a:spAutoFit/>
          </a:bodyPr>
          <a:lstStyle/>
          <a:p>
            <a:r>
              <a:rPr lang="zh-TW" altLang="en-US" sz="5400" b="1" dirty="0">
                <a:ln w="0"/>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目錄</a:t>
            </a:r>
          </a:p>
        </p:txBody>
      </p:sp>
    </p:spTree>
    <p:extLst>
      <p:ext uri="{BB962C8B-B14F-4D97-AF65-F5344CB8AC3E}">
        <p14:creationId xmlns:p14="http://schemas.microsoft.com/office/powerpoint/2010/main" val="70576148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7489B638-056D-43C6-AF4E-DC8A8CB1BD21}"/>
              </a:ext>
            </a:extLst>
          </p:cNvPr>
          <p:cNvGrpSpPr/>
          <p:nvPr/>
        </p:nvGrpSpPr>
        <p:grpSpPr>
          <a:xfrm>
            <a:off x="598348" y="1402455"/>
            <a:ext cx="4829784" cy="4625781"/>
            <a:chOff x="6740211" y="1276963"/>
            <a:chExt cx="4829784" cy="4615505"/>
          </a:xfrm>
        </p:grpSpPr>
        <p:sp>
          <p:nvSpPr>
            <p:cNvPr id="3" name="矩形: 摺角紙張 2">
              <a:extLst>
                <a:ext uri="{FF2B5EF4-FFF2-40B4-BE49-F238E27FC236}">
                  <a16:creationId xmlns:a16="http://schemas.microsoft.com/office/drawing/2014/main" id="{F9D93633-5296-42C3-A2BD-38DD643266B8}"/>
                </a:ext>
              </a:extLst>
            </p:cNvPr>
            <p:cNvSpPr/>
            <p:nvPr/>
          </p:nvSpPr>
          <p:spPr>
            <a:xfrm>
              <a:off x="6740211" y="1276963"/>
              <a:ext cx="4829784" cy="4615505"/>
            </a:xfrm>
            <a:prstGeom prst="foldedCorner">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25F2CFED-9967-4B64-8162-B1CE26CBFDC2}"/>
                </a:ext>
              </a:extLst>
            </p:cNvPr>
            <p:cNvSpPr txBox="1"/>
            <p:nvPr/>
          </p:nvSpPr>
          <p:spPr>
            <a:xfrm>
              <a:off x="7993079" y="1378593"/>
              <a:ext cx="2324047" cy="707886"/>
            </a:xfrm>
            <a:prstGeom prst="rect">
              <a:avLst/>
            </a:prstGeom>
            <a:noFill/>
          </p:spPr>
          <p:txBody>
            <a:bodyPr wrap="square" rtlCol="0">
              <a:spAutoFit/>
            </a:bodyPr>
            <a:lstStyle/>
            <a:p>
              <a:pPr algn="ctr"/>
              <a:r>
                <a:rPr lang="zh-TW" altLang="en-US" sz="4000" dirty="0">
                  <a:solidFill>
                    <a:schemeClr val="bg1"/>
                  </a:solidFill>
                </a:rPr>
                <a:t>主要過程</a:t>
              </a:r>
            </a:p>
          </p:txBody>
        </p:sp>
        <p:sp>
          <p:nvSpPr>
            <p:cNvPr id="14" name="文字方塊 13">
              <a:extLst>
                <a:ext uri="{FF2B5EF4-FFF2-40B4-BE49-F238E27FC236}">
                  <a16:creationId xmlns:a16="http://schemas.microsoft.com/office/drawing/2014/main" id="{F26AE10D-6F1C-4B3B-A220-43F7D105BE7D}"/>
                </a:ext>
              </a:extLst>
            </p:cNvPr>
            <p:cNvSpPr txBox="1"/>
            <p:nvPr/>
          </p:nvSpPr>
          <p:spPr>
            <a:xfrm>
              <a:off x="7088479" y="2381341"/>
              <a:ext cx="4133245" cy="2548870"/>
            </a:xfrm>
            <a:prstGeom prst="rect">
              <a:avLst/>
            </a:prstGeom>
            <a:noFill/>
          </p:spPr>
          <p:txBody>
            <a:bodyPr wrap="square" rtlCol="0">
              <a:spAutoFit/>
            </a:bodyPr>
            <a:lstStyle/>
            <a:p>
              <a:pPr algn="just" hangingPunct="0"/>
              <a:r>
                <a:rPr lang="zh-TW" altLang="en-US" sz="3200" dirty="0">
                  <a:solidFill>
                    <a:schemeClr val="bg1"/>
                  </a:solidFill>
                </a:rPr>
                <a:t>利用決策樹分類器，透過</a:t>
              </a:r>
              <a:r>
                <a:rPr lang="en-US" altLang="zh-TW" sz="3200" dirty="0">
                  <a:solidFill>
                    <a:schemeClr val="bg1"/>
                  </a:solidFill>
                </a:rPr>
                <a:t>Gini</a:t>
              </a:r>
              <a:r>
                <a:rPr lang="zh-TW" altLang="en-US" sz="3200" dirty="0">
                  <a:solidFill>
                    <a:schemeClr val="bg1"/>
                  </a:solidFill>
                </a:rPr>
                <a:t>不純度來選擇特徵的標準，並從葉節點來判斷體質好與不好的公司。</a:t>
              </a:r>
            </a:p>
          </p:txBody>
        </p:sp>
      </p:grpSp>
      <p:grpSp>
        <p:nvGrpSpPr>
          <p:cNvPr id="10" name="组合 25">
            <a:extLst>
              <a:ext uri="{FF2B5EF4-FFF2-40B4-BE49-F238E27FC236}">
                <a16:creationId xmlns:a16="http://schemas.microsoft.com/office/drawing/2014/main" id="{935EF178-B927-489B-86B4-935FB15283CB}"/>
              </a:ext>
            </a:extLst>
          </p:cNvPr>
          <p:cNvGrpSpPr/>
          <p:nvPr/>
        </p:nvGrpSpPr>
        <p:grpSpPr>
          <a:xfrm rot="1709927">
            <a:off x="376016" y="20766"/>
            <a:ext cx="1298237" cy="1134750"/>
            <a:chOff x="891171" y="2107956"/>
            <a:chExt cx="2649224" cy="2315607"/>
          </a:xfrm>
        </p:grpSpPr>
        <p:sp>
          <p:nvSpPr>
            <p:cNvPr id="11" name="椭圆 40">
              <a:extLst>
                <a:ext uri="{FF2B5EF4-FFF2-40B4-BE49-F238E27FC236}">
                  <a16:creationId xmlns:a16="http://schemas.microsoft.com/office/drawing/2014/main" id="{0CE5C045-7B7A-4EC0-95D7-93E20D7A64F5}"/>
                </a:ext>
              </a:extLst>
            </p:cNvPr>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15" name="椭圆 46">
              <a:extLst>
                <a:ext uri="{FF2B5EF4-FFF2-40B4-BE49-F238E27FC236}">
                  <a16:creationId xmlns:a16="http://schemas.microsoft.com/office/drawing/2014/main" id="{0F419C49-DC32-46E9-8B3D-9657855F02AB}"/>
                </a:ext>
              </a:extLst>
            </p:cNvPr>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grpSp>
      <p:sp>
        <p:nvSpPr>
          <p:cNvPr id="17" name="文字方塊 16">
            <a:extLst>
              <a:ext uri="{FF2B5EF4-FFF2-40B4-BE49-F238E27FC236}">
                <a16:creationId xmlns:a16="http://schemas.microsoft.com/office/drawing/2014/main" id="{37B8A06B-4C50-436F-85C1-AA0B20FA3017}"/>
              </a:ext>
            </a:extLst>
          </p:cNvPr>
          <p:cNvSpPr txBox="1"/>
          <p:nvPr/>
        </p:nvSpPr>
        <p:spPr>
          <a:xfrm>
            <a:off x="759899" y="400177"/>
            <a:ext cx="6002642" cy="461665"/>
          </a:xfrm>
          <a:prstGeom prst="rect">
            <a:avLst/>
          </a:prstGeom>
          <a:noFill/>
        </p:spPr>
        <p:txBody>
          <a:bodyPr wrap="square" rtlCol="0">
            <a:spAutoFit/>
          </a:bodyPr>
          <a:lstStyle/>
          <a:p>
            <a:r>
              <a:rPr lang="en-US" altLang="zh-TW" sz="2400" b="1" dirty="0">
                <a:latin typeface="Microsoft YaHei UI" panose="020B0503020204020204" pitchFamily="34" charset="-122"/>
                <a:ea typeface="Microsoft YaHei UI" panose="020B0503020204020204" pitchFamily="34" charset="-122"/>
              </a:rPr>
              <a:t>Decision</a:t>
            </a:r>
            <a:r>
              <a:rPr lang="zh-TW" altLang="en-US" sz="2400" b="1" dirty="0">
                <a:latin typeface="Microsoft YaHei UI" panose="020B0503020204020204" pitchFamily="34" charset="-122"/>
                <a:ea typeface="Microsoft YaHei UI" panose="020B0503020204020204" pitchFamily="34" charset="-122"/>
              </a:rPr>
              <a:t> </a:t>
            </a:r>
            <a:r>
              <a:rPr lang="en-US" altLang="zh-TW" sz="2400" b="1" dirty="0">
                <a:latin typeface="Microsoft YaHei UI" panose="020B0503020204020204" pitchFamily="34" charset="-122"/>
                <a:ea typeface="Microsoft YaHei UI" panose="020B0503020204020204" pitchFamily="34" charset="-122"/>
              </a:rPr>
              <a:t>Tree</a:t>
            </a:r>
            <a:r>
              <a:rPr lang="zh-TW" altLang="en-US" sz="2400" b="1" dirty="0">
                <a:latin typeface="Microsoft YaHei UI" panose="020B0503020204020204" pitchFamily="34" charset="-122"/>
                <a:ea typeface="Microsoft YaHei UI" panose="020B0503020204020204" pitchFamily="34" charset="-122"/>
              </a:rPr>
              <a:t> 決策樹</a:t>
            </a:r>
          </a:p>
        </p:txBody>
      </p:sp>
      <p:sp>
        <p:nvSpPr>
          <p:cNvPr id="19" name="文字方塊 18">
            <a:extLst>
              <a:ext uri="{FF2B5EF4-FFF2-40B4-BE49-F238E27FC236}">
                <a16:creationId xmlns:a16="http://schemas.microsoft.com/office/drawing/2014/main" id="{C02A269D-FEE0-4422-8408-A825A2013B90}"/>
              </a:ext>
            </a:extLst>
          </p:cNvPr>
          <p:cNvSpPr txBox="1"/>
          <p:nvPr/>
        </p:nvSpPr>
        <p:spPr>
          <a:xfrm>
            <a:off x="9360816" y="0"/>
            <a:ext cx="2831184" cy="461665"/>
          </a:xfrm>
          <a:prstGeom prst="rect">
            <a:avLst/>
          </a:prstGeom>
          <a:noFill/>
        </p:spPr>
        <p:txBody>
          <a:bodyPr wrap="square" rtlCol="0">
            <a:spAutoFit/>
          </a:bodyPr>
          <a:lstStyle/>
          <a:p>
            <a:r>
              <a:rPr lang="en-US" altLang="zh-TW" sz="2400" b="1" spc="100" dirty="0">
                <a:latin typeface="Microsoft YaHei UI" panose="020B0503020204020204" pitchFamily="34" charset="-122"/>
                <a:ea typeface="Microsoft YaHei UI" panose="020B0503020204020204" pitchFamily="34" charset="-122"/>
                <a:sym typeface="Arial" panose="020B0604020202020204" pitchFamily="34" charset="0"/>
              </a:rPr>
              <a:t>4080E007</a:t>
            </a:r>
            <a:r>
              <a:rPr lang="zh-TW" altLang="en-US" sz="2400" b="1" spc="100" dirty="0">
                <a:latin typeface="Microsoft YaHei UI" panose="020B0503020204020204" pitchFamily="34" charset="-122"/>
                <a:ea typeface="Microsoft YaHei UI" panose="020B0503020204020204" pitchFamily="34" charset="-122"/>
                <a:sym typeface="Arial" panose="020B0604020202020204" pitchFamily="34" charset="0"/>
              </a:rPr>
              <a:t> 蔡德龍</a:t>
            </a:r>
            <a:endParaRPr lang="zh-TW" altLang="en-US" sz="2400" dirty="0"/>
          </a:p>
        </p:txBody>
      </p:sp>
      <p:pic>
        <p:nvPicPr>
          <p:cNvPr id="6" name="圖片 5">
            <a:extLst>
              <a:ext uri="{FF2B5EF4-FFF2-40B4-BE49-F238E27FC236}">
                <a16:creationId xmlns:a16="http://schemas.microsoft.com/office/drawing/2014/main" id="{E3EF4788-2F14-4915-9086-E1DB9AB0C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400" y="1595941"/>
            <a:ext cx="5869682" cy="4238807"/>
          </a:xfrm>
          <a:prstGeom prst="rect">
            <a:avLst/>
          </a:prstGeom>
        </p:spPr>
      </p:pic>
      <p:pic>
        <p:nvPicPr>
          <p:cNvPr id="8" name="圖片 7">
            <a:extLst>
              <a:ext uri="{FF2B5EF4-FFF2-40B4-BE49-F238E27FC236}">
                <a16:creationId xmlns:a16="http://schemas.microsoft.com/office/drawing/2014/main" id="{8BAB0DD3-D1DD-4552-897A-68CD89809547}"/>
              </a:ext>
            </a:extLst>
          </p:cNvPr>
          <p:cNvPicPr>
            <a:picLocks noChangeAspect="1"/>
          </p:cNvPicPr>
          <p:nvPr/>
        </p:nvPicPr>
        <p:blipFill>
          <a:blip r:embed="rId4"/>
          <a:stretch>
            <a:fillRect/>
          </a:stretch>
        </p:blipFill>
        <p:spPr>
          <a:xfrm>
            <a:off x="1096973" y="5138640"/>
            <a:ext cx="3429012" cy="1065072"/>
          </a:xfrm>
          <a:prstGeom prst="rect">
            <a:avLst/>
          </a:prstGeom>
        </p:spPr>
      </p:pic>
    </p:spTree>
    <p:extLst>
      <p:ext uri="{BB962C8B-B14F-4D97-AF65-F5344CB8AC3E}">
        <p14:creationId xmlns:p14="http://schemas.microsoft.com/office/powerpoint/2010/main" val="29587964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25">
            <a:extLst>
              <a:ext uri="{FF2B5EF4-FFF2-40B4-BE49-F238E27FC236}">
                <a16:creationId xmlns:a16="http://schemas.microsoft.com/office/drawing/2014/main" id="{935EF178-B927-489B-86B4-935FB15283CB}"/>
              </a:ext>
            </a:extLst>
          </p:cNvPr>
          <p:cNvGrpSpPr/>
          <p:nvPr/>
        </p:nvGrpSpPr>
        <p:grpSpPr>
          <a:xfrm rot="1709927">
            <a:off x="376016" y="20766"/>
            <a:ext cx="1298237" cy="1134750"/>
            <a:chOff x="891171" y="2107956"/>
            <a:chExt cx="2649224" cy="2315607"/>
          </a:xfrm>
        </p:grpSpPr>
        <p:sp>
          <p:nvSpPr>
            <p:cNvPr id="11" name="椭圆 40">
              <a:extLst>
                <a:ext uri="{FF2B5EF4-FFF2-40B4-BE49-F238E27FC236}">
                  <a16:creationId xmlns:a16="http://schemas.microsoft.com/office/drawing/2014/main" id="{0CE5C045-7B7A-4EC0-95D7-93E20D7A64F5}"/>
                </a:ext>
              </a:extLst>
            </p:cNvPr>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15" name="椭圆 46">
              <a:extLst>
                <a:ext uri="{FF2B5EF4-FFF2-40B4-BE49-F238E27FC236}">
                  <a16:creationId xmlns:a16="http://schemas.microsoft.com/office/drawing/2014/main" id="{0F419C49-DC32-46E9-8B3D-9657855F02AB}"/>
                </a:ext>
              </a:extLst>
            </p:cNvPr>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grpSp>
      <p:sp>
        <p:nvSpPr>
          <p:cNvPr id="17" name="文字方塊 16">
            <a:extLst>
              <a:ext uri="{FF2B5EF4-FFF2-40B4-BE49-F238E27FC236}">
                <a16:creationId xmlns:a16="http://schemas.microsoft.com/office/drawing/2014/main" id="{37B8A06B-4C50-436F-85C1-AA0B20FA3017}"/>
              </a:ext>
            </a:extLst>
          </p:cNvPr>
          <p:cNvSpPr txBox="1"/>
          <p:nvPr/>
        </p:nvSpPr>
        <p:spPr>
          <a:xfrm>
            <a:off x="759899" y="400177"/>
            <a:ext cx="6002642" cy="461665"/>
          </a:xfrm>
          <a:prstGeom prst="rect">
            <a:avLst/>
          </a:prstGeom>
          <a:noFill/>
        </p:spPr>
        <p:txBody>
          <a:bodyPr wrap="square" rtlCol="0">
            <a:spAutoFit/>
          </a:bodyPr>
          <a:lstStyle/>
          <a:p>
            <a:r>
              <a:rPr lang="en-US" altLang="zh-TW" sz="2400" b="1" dirty="0">
                <a:latin typeface="Microsoft YaHei UI" panose="020B0503020204020204" pitchFamily="34" charset="-122"/>
                <a:ea typeface="Microsoft YaHei UI" panose="020B0503020204020204" pitchFamily="34" charset="-122"/>
              </a:rPr>
              <a:t>Decision</a:t>
            </a:r>
            <a:r>
              <a:rPr lang="zh-TW" altLang="en-US" sz="2400" b="1" dirty="0">
                <a:latin typeface="Microsoft YaHei UI" panose="020B0503020204020204" pitchFamily="34" charset="-122"/>
                <a:ea typeface="Microsoft YaHei UI" panose="020B0503020204020204" pitchFamily="34" charset="-122"/>
              </a:rPr>
              <a:t> </a:t>
            </a:r>
            <a:r>
              <a:rPr lang="en-US" altLang="zh-TW" sz="2400" b="1" dirty="0">
                <a:latin typeface="Microsoft YaHei UI" panose="020B0503020204020204" pitchFamily="34" charset="-122"/>
                <a:ea typeface="Microsoft YaHei UI" panose="020B0503020204020204" pitchFamily="34" charset="-122"/>
              </a:rPr>
              <a:t>Tree</a:t>
            </a:r>
            <a:r>
              <a:rPr lang="zh-TW" altLang="en-US" sz="2400" b="1" dirty="0">
                <a:latin typeface="Microsoft YaHei UI" panose="020B0503020204020204" pitchFamily="34" charset="-122"/>
                <a:ea typeface="Microsoft YaHei UI" panose="020B0503020204020204" pitchFamily="34" charset="-122"/>
              </a:rPr>
              <a:t> 決策樹</a:t>
            </a:r>
            <a:r>
              <a:rPr lang="zh-TW" altLang="en-US" sz="2400"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預測之結果呈現</a:t>
            </a:r>
            <a:endParaRPr lang="zh-TW" altLang="en-US" sz="2400" b="1" dirty="0">
              <a:latin typeface="Microsoft YaHei UI" panose="020B0503020204020204" pitchFamily="34" charset="-122"/>
              <a:ea typeface="Microsoft YaHei UI" panose="020B0503020204020204" pitchFamily="34" charset="-122"/>
            </a:endParaRPr>
          </a:p>
        </p:txBody>
      </p:sp>
      <p:sp>
        <p:nvSpPr>
          <p:cNvPr id="19" name="文字方塊 18">
            <a:extLst>
              <a:ext uri="{FF2B5EF4-FFF2-40B4-BE49-F238E27FC236}">
                <a16:creationId xmlns:a16="http://schemas.microsoft.com/office/drawing/2014/main" id="{C02A269D-FEE0-4422-8408-A825A2013B90}"/>
              </a:ext>
            </a:extLst>
          </p:cNvPr>
          <p:cNvSpPr txBox="1"/>
          <p:nvPr/>
        </p:nvSpPr>
        <p:spPr>
          <a:xfrm>
            <a:off x="9360816" y="0"/>
            <a:ext cx="2831184" cy="830997"/>
          </a:xfrm>
          <a:prstGeom prst="rect">
            <a:avLst/>
          </a:prstGeom>
          <a:noFill/>
        </p:spPr>
        <p:txBody>
          <a:bodyPr wrap="square" rtlCol="0">
            <a:spAutoFit/>
          </a:bodyPr>
          <a:lstStyle/>
          <a:p>
            <a:r>
              <a:rPr lang="en-US" altLang="zh-TW" sz="2400" b="1" spc="100" dirty="0">
                <a:latin typeface="Microsoft YaHei UI" panose="020B0503020204020204" pitchFamily="34" charset="-122"/>
                <a:ea typeface="Microsoft YaHei UI" panose="020B0503020204020204" pitchFamily="34" charset="-122"/>
                <a:sym typeface="Arial" panose="020B0604020202020204" pitchFamily="34" charset="0"/>
              </a:rPr>
              <a:t>4080E007</a:t>
            </a:r>
            <a:r>
              <a:rPr lang="zh-TW" altLang="en-US" sz="2400" b="1" spc="100" dirty="0">
                <a:latin typeface="Microsoft YaHei UI" panose="020B0503020204020204" pitchFamily="34" charset="-122"/>
                <a:ea typeface="Microsoft YaHei UI" panose="020B0503020204020204" pitchFamily="34" charset="-122"/>
                <a:sym typeface="Arial" panose="020B0604020202020204" pitchFamily="34" charset="0"/>
              </a:rPr>
              <a:t> 蔡德龍</a:t>
            </a:r>
            <a:endParaRPr lang="en-US" altLang="zh-TW" sz="2400" b="1" spc="100" dirty="0">
              <a:latin typeface="Microsoft YaHei UI" panose="020B0503020204020204" pitchFamily="34" charset="-122"/>
              <a:ea typeface="Microsoft YaHei UI" panose="020B0503020204020204" pitchFamily="34" charset="-122"/>
              <a:sym typeface="Arial" panose="020B0604020202020204" pitchFamily="34" charset="0"/>
            </a:endParaRPr>
          </a:p>
          <a:p>
            <a:r>
              <a:rPr lang="en-US" altLang="zh-TW" sz="2400" b="1" spc="100" dirty="0">
                <a:latin typeface="Microsoft YaHei UI" panose="020B0503020204020204" pitchFamily="34" charset="-122"/>
                <a:ea typeface="Microsoft YaHei UI" panose="020B0503020204020204" pitchFamily="34" charset="-122"/>
                <a:sym typeface="Arial" panose="020B0604020202020204" pitchFamily="34" charset="0"/>
              </a:rPr>
              <a:t>4080E065</a:t>
            </a:r>
            <a:r>
              <a:rPr lang="zh-TW" altLang="en-US" sz="2400" b="1" spc="100" dirty="0">
                <a:latin typeface="Microsoft YaHei UI" panose="020B0503020204020204" pitchFamily="34" charset="-122"/>
                <a:ea typeface="Microsoft YaHei UI" panose="020B0503020204020204" pitchFamily="34" charset="-122"/>
                <a:sym typeface="Arial" panose="020B0604020202020204" pitchFamily="34" charset="0"/>
              </a:rPr>
              <a:t> 陳佳賦</a:t>
            </a:r>
            <a:endParaRPr lang="zh-TW" altLang="en-US" sz="2400" dirty="0"/>
          </a:p>
        </p:txBody>
      </p:sp>
      <p:grpSp>
        <p:nvGrpSpPr>
          <p:cNvPr id="18" name="群組 17">
            <a:extLst>
              <a:ext uri="{FF2B5EF4-FFF2-40B4-BE49-F238E27FC236}">
                <a16:creationId xmlns:a16="http://schemas.microsoft.com/office/drawing/2014/main" id="{E369A5A0-413E-4272-97BE-7E3F2A1F6BF1}"/>
              </a:ext>
            </a:extLst>
          </p:cNvPr>
          <p:cNvGrpSpPr/>
          <p:nvPr/>
        </p:nvGrpSpPr>
        <p:grpSpPr>
          <a:xfrm>
            <a:off x="759899" y="1868305"/>
            <a:ext cx="4726501" cy="3671884"/>
            <a:chOff x="6740212" y="1276963"/>
            <a:chExt cx="4829784" cy="4615505"/>
          </a:xfrm>
        </p:grpSpPr>
        <p:sp>
          <p:nvSpPr>
            <p:cNvPr id="20" name="矩形: 摺角紙張 19">
              <a:extLst>
                <a:ext uri="{FF2B5EF4-FFF2-40B4-BE49-F238E27FC236}">
                  <a16:creationId xmlns:a16="http://schemas.microsoft.com/office/drawing/2014/main" id="{2EEED02B-E95A-4593-BD2E-FD4F939E1382}"/>
                </a:ext>
              </a:extLst>
            </p:cNvPr>
            <p:cNvSpPr/>
            <p:nvPr/>
          </p:nvSpPr>
          <p:spPr>
            <a:xfrm>
              <a:off x="6740212" y="1276963"/>
              <a:ext cx="4829784" cy="4615505"/>
            </a:xfrm>
            <a:prstGeom prst="foldedCorner">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B54CC8EA-F795-4EF7-989C-3C59B8359E11}"/>
                </a:ext>
              </a:extLst>
            </p:cNvPr>
            <p:cNvSpPr txBox="1"/>
            <p:nvPr/>
          </p:nvSpPr>
          <p:spPr>
            <a:xfrm>
              <a:off x="7748921" y="1378593"/>
              <a:ext cx="2747480" cy="707886"/>
            </a:xfrm>
            <a:prstGeom prst="rect">
              <a:avLst/>
            </a:prstGeom>
            <a:noFill/>
          </p:spPr>
          <p:txBody>
            <a:bodyPr wrap="square" rtlCol="0">
              <a:spAutoFit/>
            </a:bodyPr>
            <a:lstStyle/>
            <a:p>
              <a:pPr algn="ctr"/>
              <a:r>
                <a:rPr lang="zh-TW" altLang="en-US" sz="4000" dirty="0">
                  <a:solidFill>
                    <a:schemeClr val="bg1"/>
                  </a:solidFill>
                </a:rPr>
                <a:t>主要過程</a:t>
              </a:r>
            </a:p>
          </p:txBody>
        </p:sp>
        <p:sp>
          <p:nvSpPr>
            <p:cNvPr id="22" name="文字方塊 21">
              <a:extLst>
                <a:ext uri="{FF2B5EF4-FFF2-40B4-BE49-F238E27FC236}">
                  <a16:creationId xmlns:a16="http://schemas.microsoft.com/office/drawing/2014/main" id="{1C930F35-1C3E-4764-B77C-96B6215574E1}"/>
                </a:ext>
              </a:extLst>
            </p:cNvPr>
            <p:cNvSpPr txBox="1"/>
            <p:nvPr/>
          </p:nvSpPr>
          <p:spPr>
            <a:xfrm>
              <a:off x="6854386" y="2381340"/>
              <a:ext cx="4561699" cy="2057522"/>
            </a:xfrm>
            <a:prstGeom prst="rect">
              <a:avLst/>
            </a:prstGeom>
            <a:noFill/>
          </p:spPr>
          <p:txBody>
            <a:bodyPr wrap="square" rtlCol="0">
              <a:spAutoFit/>
            </a:bodyPr>
            <a:lstStyle/>
            <a:p>
              <a:pPr algn="just" hangingPunct="0"/>
              <a:r>
                <a:rPr lang="zh-TW" altLang="en-US" sz="3200" dirty="0">
                  <a:solidFill>
                    <a:schemeClr val="bg1"/>
                  </a:solidFill>
                </a:rPr>
                <a:t>利用決策樹所判斷出的葉節點分類將內部節點的路徑當作解釋並給予相對應的備註。</a:t>
              </a:r>
              <a:endParaRPr lang="en-US" altLang="zh-TW" sz="3200" dirty="0">
                <a:solidFill>
                  <a:schemeClr val="bg1"/>
                </a:solidFill>
              </a:endParaRPr>
            </a:p>
          </p:txBody>
        </p:sp>
      </p:grpSp>
      <p:pic>
        <p:nvPicPr>
          <p:cNvPr id="48" name="圖片 47">
            <a:extLst>
              <a:ext uri="{FF2B5EF4-FFF2-40B4-BE49-F238E27FC236}">
                <a16:creationId xmlns:a16="http://schemas.microsoft.com/office/drawing/2014/main" id="{646543A8-DD5B-43EA-9F91-13E3A24A35BD}"/>
              </a:ext>
            </a:extLst>
          </p:cNvPr>
          <p:cNvPicPr>
            <a:picLocks noChangeAspect="1"/>
          </p:cNvPicPr>
          <p:nvPr/>
        </p:nvPicPr>
        <p:blipFill>
          <a:blip r:embed="rId3"/>
          <a:stretch>
            <a:fillRect/>
          </a:stretch>
        </p:blipFill>
        <p:spPr>
          <a:xfrm>
            <a:off x="5968586" y="1868304"/>
            <a:ext cx="5357471" cy="3671885"/>
          </a:xfrm>
          <a:prstGeom prst="rect">
            <a:avLst/>
          </a:prstGeom>
        </p:spPr>
      </p:pic>
      <p:grpSp>
        <p:nvGrpSpPr>
          <p:cNvPr id="56" name="群組 55">
            <a:extLst>
              <a:ext uri="{FF2B5EF4-FFF2-40B4-BE49-F238E27FC236}">
                <a16:creationId xmlns:a16="http://schemas.microsoft.com/office/drawing/2014/main" id="{C4E4A95A-23E9-4532-9288-E21AF19D2EE8}"/>
              </a:ext>
            </a:extLst>
          </p:cNvPr>
          <p:cNvGrpSpPr/>
          <p:nvPr/>
        </p:nvGrpSpPr>
        <p:grpSpPr>
          <a:xfrm>
            <a:off x="9267470" y="2103073"/>
            <a:ext cx="2831184" cy="2651854"/>
            <a:chOff x="5766281" y="5951400"/>
            <a:chExt cx="2831184" cy="2651854"/>
          </a:xfrm>
        </p:grpSpPr>
        <p:sp>
          <p:nvSpPr>
            <p:cNvPr id="52" name="流程圖: 接點 51">
              <a:extLst>
                <a:ext uri="{FF2B5EF4-FFF2-40B4-BE49-F238E27FC236}">
                  <a16:creationId xmlns:a16="http://schemas.microsoft.com/office/drawing/2014/main" id="{C33215EB-3E6E-4411-AB23-B4FCF4EAE18E}"/>
                </a:ext>
              </a:extLst>
            </p:cNvPr>
            <p:cNvSpPr/>
            <p:nvPr/>
          </p:nvSpPr>
          <p:spPr>
            <a:xfrm>
              <a:off x="5766281" y="5951400"/>
              <a:ext cx="2831184" cy="2651854"/>
            </a:xfrm>
            <a:prstGeom prst="flowChartConnector">
              <a:avLst/>
            </a:prstGeom>
            <a:no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5" name="圖片 54">
              <a:extLst>
                <a:ext uri="{FF2B5EF4-FFF2-40B4-BE49-F238E27FC236}">
                  <a16:creationId xmlns:a16="http://schemas.microsoft.com/office/drawing/2014/main" id="{6BF06A11-3BD3-4514-B372-B09B92A0A5D9}"/>
                </a:ext>
              </a:extLst>
            </p:cNvPr>
            <p:cNvPicPr>
              <a:picLocks noChangeAspect="1"/>
            </p:cNvPicPr>
            <p:nvPr/>
          </p:nvPicPr>
          <p:blipFill>
            <a:blip r:embed="rId4">
              <a:alphaModFix/>
            </a:blip>
            <a:stretch>
              <a:fillRect/>
            </a:stretch>
          </p:blipFill>
          <p:spPr>
            <a:xfrm>
              <a:off x="5766281" y="5951400"/>
              <a:ext cx="2831184" cy="2651854"/>
            </a:xfrm>
            <a:prstGeom prst="ellipse">
              <a:avLst/>
            </a:prstGeom>
            <a:ln>
              <a:noFill/>
            </a:ln>
            <a:effectLst>
              <a:softEdge rad="112500"/>
            </a:effectLst>
          </p:spPr>
        </p:pic>
      </p:grpSp>
    </p:spTree>
    <p:extLst>
      <p:ext uri="{BB962C8B-B14F-4D97-AF65-F5344CB8AC3E}">
        <p14:creationId xmlns:p14="http://schemas.microsoft.com/office/powerpoint/2010/main" val="55168182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7F1CA2-5CEC-4777-9E98-EDEED3FEF596}"/>
              </a:ext>
            </a:extLst>
          </p:cNvPr>
          <p:cNvSpPr/>
          <p:nvPr/>
        </p:nvSpPr>
        <p:spPr>
          <a:xfrm>
            <a:off x="0" y="0"/>
            <a:ext cx="12192000" cy="68580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dirty="0"/>
          </a:p>
        </p:txBody>
      </p:sp>
      <p:sp>
        <p:nvSpPr>
          <p:cNvPr id="7" name="椭圆 3">
            <a:extLst>
              <a:ext uri="{FF2B5EF4-FFF2-40B4-BE49-F238E27FC236}">
                <a16:creationId xmlns:a16="http://schemas.microsoft.com/office/drawing/2014/main" id="{EE10F600-0DC2-4109-9ECC-417897FF0ED7}"/>
              </a:ext>
            </a:extLst>
          </p:cNvPr>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8" name="椭圆 13">
            <a:extLst>
              <a:ext uri="{FF2B5EF4-FFF2-40B4-BE49-F238E27FC236}">
                <a16:creationId xmlns:a16="http://schemas.microsoft.com/office/drawing/2014/main" id="{C305289C-D009-4746-BDA7-176C7E1A44C7}"/>
              </a:ext>
            </a:extLst>
          </p:cNvPr>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5" name="矩形 4">
            <a:extLst>
              <a:ext uri="{FF2B5EF4-FFF2-40B4-BE49-F238E27FC236}">
                <a16:creationId xmlns:a16="http://schemas.microsoft.com/office/drawing/2014/main" id="{D191E601-E361-473A-A7C8-27610F94110D}"/>
              </a:ext>
            </a:extLst>
          </p:cNvPr>
          <p:cNvSpPr/>
          <p:nvPr/>
        </p:nvSpPr>
        <p:spPr>
          <a:xfrm>
            <a:off x="1892022" y="2850260"/>
            <a:ext cx="2873161" cy="830997"/>
          </a:xfrm>
          <a:prstGeom prst="rect">
            <a:avLst/>
          </a:prstGeom>
          <a:noFill/>
        </p:spPr>
        <p:txBody>
          <a:bodyPr wrap="square" lIns="91440" tIns="45720" rIns="91440" bIns="45720">
            <a:spAutoFit/>
          </a:bodyPr>
          <a:lstStyle/>
          <a:p>
            <a:r>
              <a:rPr lang="zh-TW" altLang="en-US" sz="4800" b="1" dirty="0">
                <a:ln w="0"/>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實體展示</a:t>
            </a:r>
            <a:endParaRPr lang="zh-TW" altLang="en-US" sz="4800" dirty="0">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endParaRPr>
          </a:p>
        </p:txBody>
      </p:sp>
      <p:sp>
        <p:nvSpPr>
          <p:cNvPr id="11" name="文本框 27">
            <a:extLst>
              <a:ext uri="{FF2B5EF4-FFF2-40B4-BE49-F238E27FC236}">
                <a16:creationId xmlns:a16="http://schemas.microsoft.com/office/drawing/2014/main" id="{29AE0EC3-31EF-4842-9D7A-A3F963C174CF}"/>
              </a:ext>
            </a:extLst>
          </p:cNvPr>
          <p:cNvSpPr txBox="1"/>
          <p:nvPr/>
        </p:nvSpPr>
        <p:spPr>
          <a:xfrm>
            <a:off x="8651607" y="192930"/>
            <a:ext cx="1776434" cy="5478423"/>
          </a:xfrm>
          <a:prstGeom prst="rect">
            <a:avLst/>
          </a:prstGeom>
          <a:noFill/>
        </p:spPr>
        <p:txBody>
          <a:bodyPr wrap="square" rtlCol="0">
            <a:spAutoFit/>
          </a:bodyPr>
          <a:lstStyle/>
          <a:p>
            <a:r>
              <a:rPr lang="en-US" altLang="zh-TW" sz="35000" dirty="0">
                <a:solidFill>
                  <a:schemeClr val="bg1"/>
                </a:solidFill>
                <a:latin typeface="Berlin Sans FB Demi" panose="020E0802020502020306" pitchFamily="34" charset="0"/>
              </a:rPr>
              <a:t>0</a:t>
            </a:r>
            <a:endParaRPr lang="zh-TW" altLang="en-US" sz="35000"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192123057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hlinkClick r:id="rId2"/>
            <a:extLst>
              <a:ext uri="{FF2B5EF4-FFF2-40B4-BE49-F238E27FC236}">
                <a16:creationId xmlns:a16="http://schemas.microsoft.com/office/drawing/2014/main" id="{5344AE33-3EA8-4786-9852-C97D41E214FA}"/>
              </a:ext>
            </a:extLst>
          </p:cNvPr>
          <p:cNvSpPr/>
          <p:nvPr/>
        </p:nvSpPr>
        <p:spPr>
          <a:xfrm>
            <a:off x="1564193" y="1931795"/>
            <a:ext cx="9063614" cy="2994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5400" dirty="0"/>
              <a:t>請點選此處連結到影片</a:t>
            </a:r>
          </a:p>
        </p:txBody>
      </p:sp>
    </p:spTree>
    <p:extLst>
      <p:ext uri="{BB962C8B-B14F-4D97-AF65-F5344CB8AC3E}">
        <p14:creationId xmlns:p14="http://schemas.microsoft.com/office/powerpoint/2010/main" val="50203415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7F1CA2-5CEC-4777-9E98-EDEED3FEF596}"/>
              </a:ext>
            </a:extLst>
          </p:cNvPr>
          <p:cNvSpPr/>
          <p:nvPr/>
        </p:nvSpPr>
        <p:spPr>
          <a:xfrm>
            <a:off x="0" y="0"/>
            <a:ext cx="12192000" cy="68580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dirty="0"/>
          </a:p>
        </p:txBody>
      </p:sp>
      <p:sp>
        <p:nvSpPr>
          <p:cNvPr id="7" name="椭圆 3">
            <a:extLst>
              <a:ext uri="{FF2B5EF4-FFF2-40B4-BE49-F238E27FC236}">
                <a16:creationId xmlns:a16="http://schemas.microsoft.com/office/drawing/2014/main" id="{EE10F600-0DC2-4109-9ECC-417897FF0ED7}"/>
              </a:ext>
            </a:extLst>
          </p:cNvPr>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8" name="椭圆 13">
            <a:extLst>
              <a:ext uri="{FF2B5EF4-FFF2-40B4-BE49-F238E27FC236}">
                <a16:creationId xmlns:a16="http://schemas.microsoft.com/office/drawing/2014/main" id="{C305289C-D009-4746-BDA7-176C7E1A44C7}"/>
              </a:ext>
            </a:extLst>
          </p:cNvPr>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5" name="矩形 4">
            <a:extLst>
              <a:ext uri="{FF2B5EF4-FFF2-40B4-BE49-F238E27FC236}">
                <a16:creationId xmlns:a16="http://schemas.microsoft.com/office/drawing/2014/main" id="{D191E601-E361-473A-A7C8-27610F94110D}"/>
              </a:ext>
            </a:extLst>
          </p:cNvPr>
          <p:cNvSpPr/>
          <p:nvPr/>
        </p:nvSpPr>
        <p:spPr>
          <a:xfrm>
            <a:off x="1892022" y="2850260"/>
            <a:ext cx="4590058" cy="830997"/>
          </a:xfrm>
          <a:prstGeom prst="rect">
            <a:avLst/>
          </a:prstGeom>
          <a:noFill/>
        </p:spPr>
        <p:txBody>
          <a:bodyPr wrap="square" lIns="91440" tIns="45720" rIns="91440" bIns="45720">
            <a:spAutoFit/>
          </a:bodyPr>
          <a:lstStyle/>
          <a:p>
            <a:r>
              <a:rPr lang="zh-TW" altLang="en-US" sz="4800" b="1" dirty="0">
                <a:ln w="0"/>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架構圖</a:t>
            </a:r>
            <a:endParaRPr lang="zh-TW" altLang="en-US" sz="4800" dirty="0">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endParaRPr>
          </a:p>
        </p:txBody>
      </p:sp>
      <p:sp>
        <p:nvSpPr>
          <p:cNvPr id="11" name="文本框 27">
            <a:extLst>
              <a:ext uri="{FF2B5EF4-FFF2-40B4-BE49-F238E27FC236}">
                <a16:creationId xmlns:a16="http://schemas.microsoft.com/office/drawing/2014/main" id="{29AE0EC3-31EF-4842-9D7A-A3F963C174CF}"/>
              </a:ext>
            </a:extLst>
          </p:cNvPr>
          <p:cNvSpPr txBox="1"/>
          <p:nvPr/>
        </p:nvSpPr>
        <p:spPr>
          <a:xfrm>
            <a:off x="8651607" y="192930"/>
            <a:ext cx="1776434" cy="5478423"/>
          </a:xfrm>
          <a:prstGeom prst="rect">
            <a:avLst/>
          </a:prstGeom>
          <a:noFill/>
        </p:spPr>
        <p:txBody>
          <a:bodyPr wrap="square" rtlCol="0">
            <a:spAutoFit/>
          </a:bodyPr>
          <a:lstStyle/>
          <a:p>
            <a:r>
              <a:rPr lang="en-US" altLang="zh-TW" sz="35000" dirty="0">
                <a:solidFill>
                  <a:schemeClr val="bg1"/>
                </a:solidFill>
                <a:latin typeface="Berlin Sans FB Demi" panose="020E0802020502020306" pitchFamily="34" charset="0"/>
              </a:rPr>
              <a:t>1</a:t>
            </a:r>
            <a:endParaRPr lang="zh-TW" altLang="en-US" sz="35000"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219642761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rot="1709927">
            <a:off x="376051" y="20631"/>
            <a:ext cx="1297670" cy="1134750"/>
            <a:chOff x="891171" y="2107956"/>
            <a:chExt cx="2649224" cy="2315607"/>
          </a:xfrm>
        </p:grpSpPr>
        <p:sp>
          <p:nvSpPr>
            <p:cNvPr id="41" name="椭圆 40"/>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JhengHei UI" panose="020B0604030504040204" pitchFamily="34" charset="-120"/>
                <a:ea typeface="Microsoft JhengHei UI" panose="020B0604030504040204" pitchFamily="34" charset="-120"/>
              </a:endParaRPr>
            </a:p>
          </p:txBody>
        </p:sp>
        <p:sp>
          <p:nvSpPr>
            <p:cNvPr id="47" name="椭圆 46"/>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JhengHei UI" panose="020B0604030504040204" pitchFamily="34" charset="-120"/>
                <a:ea typeface="Microsoft JhengHei UI" panose="020B0604030504040204" pitchFamily="34" charset="-120"/>
              </a:endParaRPr>
            </a:p>
          </p:txBody>
        </p:sp>
      </p:grpSp>
      <p:cxnSp>
        <p:nvCxnSpPr>
          <p:cNvPr id="45" name="直線單箭頭接點 44">
            <a:extLst>
              <a:ext uri="{FF2B5EF4-FFF2-40B4-BE49-F238E27FC236}">
                <a16:creationId xmlns:a16="http://schemas.microsoft.com/office/drawing/2014/main" id="{19F89C64-97D4-4250-9C6D-0965BE8C6AA8}"/>
              </a:ext>
            </a:extLst>
          </p:cNvPr>
          <p:cNvCxnSpPr>
            <a:cxnSpLocks/>
          </p:cNvCxnSpPr>
          <p:nvPr/>
        </p:nvCxnSpPr>
        <p:spPr>
          <a:xfrm>
            <a:off x="5947606" y="2655018"/>
            <a:ext cx="310102" cy="0"/>
          </a:xfrm>
          <a:prstGeom prst="straightConnector1">
            <a:avLst/>
          </a:prstGeom>
          <a:ln w="76200">
            <a:solidFill>
              <a:srgbClr val="41719C"/>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D3428983-E208-4F11-8821-896C12E03D36}"/>
              </a:ext>
            </a:extLst>
          </p:cNvPr>
          <p:cNvCxnSpPr>
            <a:cxnSpLocks/>
          </p:cNvCxnSpPr>
          <p:nvPr/>
        </p:nvCxnSpPr>
        <p:spPr>
          <a:xfrm flipH="1">
            <a:off x="5753217" y="3958197"/>
            <a:ext cx="303151" cy="171884"/>
          </a:xfrm>
          <a:prstGeom prst="straightConnector1">
            <a:avLst/>
          </a:prstGeom>
          <a:ln w="76200">
            <a:solidFill>
              <a:srgbClr val="C55A1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43AE654D-4658-4559-9307-E8F3E7FDCCE0}"/>
              </a:ext>
            </a:extLst>
          </p:cNvPr>
          <p:cNvCxnSpPr>
            <a:cxnSpLocks/>
          </p:cNvCxnSpPr>
          <p:nvPr/>
        </p:nvCxnSpPr>
        <p:spPr>
          <a:xfrm>
            <a:off x="5592355" y="5338398"/>
            <a:ext cx="322376" cy="0"/>
          </a:xfrm>
          <a:prstGeom prst="straightConnector1">
            <a:avLst/>
          </a:prstGeom>
          <a:ln w="76200">
            <a:solidFill>
              <a:srgbClr val="76717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940FCAE3-B583-4DB1-B8B7-A67E15B037DE}"/>
              </a:ext>
            </a:extLst>
          </p:cNvPr>
          <p:cNvCxnSpPr>
            <a:cxnSpLocks/>
          </p:cNvCxnSpPr>
          <p:nvPr/>
        </p:nvCxnSpPr>
        <p:spPr>
          <a:xfrm flipH="1">
            <a:off x="3147770" y="3883585"/>
            <a:ext cx="2920" cy="321108"/>
          </a:xfrm>
          <a:prstGeom prst="straightConnector1">
            <a:avLst/>
          </a:prstGeom>
          <a:ln w="76200">
            <a:solidFill>
              <a:srgbClr val="41719C"/>
            </a:solidFill>
            <a:tailEnd type="triangle"/>
          </a:ln>
        </p:spPr>
        <p:style>
          <a:lnRef idx="1">
            <a:schemeClr val="accent1"/>
          </a:lnRef>
          <a:fillRef idx="0">
            <a:schemeClr val="accent1"/>
          </a:fillRef>
          <a:effectRef idx="0">
            <a:schemeClr val="accent1"/>
          </a:effectRef>
          <a:fontRef idx="minor">
            <a:schemeClr val="tx1"/>
          </a:fontRef>
        </p:style>
      </p:cxnSp>
      <p:grpSp>
        <p:nvGrpSpPr>
          <p:cNvPr id="9" name="群組 8">
            <a:extLst>
              <a:ext uri="{FF2B5EF4-FFF2-40B4-BE49-F238E27FC236}">
                <a16:creationId xmlns:a16="http://schemas.microsoft.com/office/drawing/2014/main" id="{57D50D47-B6D6-44A9-A9B8-82F1ED30A48F}"/>
              </a:ext>
            </a:extLst>
          </p:cNvPr>
          <p:cNvGrpSpPr/>
          <p:nvPr/>
        </p:nvGrpSpPr>
        <p:grpSpPr>
          <a:xfrm>
            <a:off x="987363" y="4262559"/>
            <a:ext cx="4320814" cy="2036638"/>
            <a:chOff x="613280" y="4135722"/>
            <a:chExt cx="4320814" cy="2109598"/>
          </a:xfrm>
        </p:grpSpPr>
        <p:sp>
          <p:nvSpPr>
            <p:cNvPr id="12" name="矩形: 圓角 11">
              <a:extLst>
                <a:ext uri="{FF2B5EF4-FFF2-40B4-BE49-F238E27FC236}">
                  <a16:creationId xmlns:a16="http://schemas.microsoft.com/office/drawing/2014/main" id="{A1B64D18-DD5B-44E8-B624-941C63A421EF}"/>
                </a:ext>
              </a:extLst>
            </p:cNvPr>
            <p:cNvSpPr/>
            <p:nvPr/>
          </p:nvSpPr>
          <p:spPr>
            <a:xfrm>
              <a:off x="619261" y="4135722"/>
              <a:ext cx="4314833" cy="2109598"/>
            </a:xfrm>
            <a:prstGeom prst="roundRect">
              <a:avLst/>
            </a:prstGeom>
            <a:noFill/>
            <a:ln w="762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5" name="矩形 24">
              <a:extLst>
                <a:ext uri="{FF2B5EF4-FFF2-40B4-BE49-F238E27FC236}">
                  <a16:creationId xmlns:a16="http://schemas.microsoft.com/office/drawing/2014/main" id="{E3E5F45C-A25D-40BF-B274-392B8CED86B5}"/>
                </a:ext>
              </a:extLst>
            </p:cNvPr>
            <p:cNvSpPr/>
            <p:nvPr/>
          </p:nvSpPr>
          <p:spPr>
            <a:xfrm>
              <a:off x="735896" y="4215474"/>
              <a:ext cx="4185139" cy="446276"/>
            </a:xfrm>
            <a:prstGeom prst="rect">
              <a:avLst/>
            </a:prstGeom>
            <a:noFill/>
          </p:spPr>
          <p:txBody>
            <a:bodyPr wrap="square" lIns="91440" tIns="45720" rIns="91440" bIns="45720">
              <a:spAutoFit/>
            </a:bodyPr>
            <a:lstStyle/>
            <a:p>
              <a:r>
                <a:rPr lang="zh-TW" altLang="en-US" sz="2300" b="1" dirty="0">
                  <a:ln w="0">
                    <a:noFill/>
                  </a:ln>
                  <a:solidFill>
                    <a:srgbClr val="767171"/>
                  </a:solidFill>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機器學習子系統</a:t>
              </a:r>
              <a:endParaRPr lang="zh-TW" altLang="en-US" sz="2300" b="1" cap="none" spc="0" dirty="0">
                <a:ln w="0">
                  <a:noFill/>
                </a:ln>
                <a:solidFill>
                  <a:srgbClr val="767171"/>
                </a:solidFill>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endParaRPr>
            </a:p>
          </p:txBody>
        </p:sp>
        <p:sp>
          <p:nvSpPr>
            <p:cNvPr id="29" name="矩形 28">
              <a:extLst>
                <a:ext uri="{FF2B5EF4-FFF2-40B4-BE49-F238E27FC236}">
                  <a16:creationId xmlns:a16="http://schemas.microsoft.com/office/drawing/2014/main" id="{80CD4663-52BD-45B7-9D6E-FBFB3B8631B0}"/>
                </a:ext>
              </a:extLst>
            </p:cNvPr>
            <p:cNvSpPr/>
            <p:nvPr/>
          </p:nvSpPr>
          <p:spPr>
            <a:xfrm>
              <a:off x="619261" y="4735040"/>
              <a:ext cx="3289683" cy="369332"/>
            </a:xfrm>
            <a:prstGeom prst="rect">
              <a:avLst/>
            </a:prstGeom>
          </p:spPr>
          <p:txBody>
            <a:bodyPr wrap="none">
              <a:spAutoFit/>
            </a:bodyPr>
            <a:lstStyle/>
            <a:p>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 </a:t>
              </a:r>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利用 </a:t>
              </a:r>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SVM</a:t>
              </a:r>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 預測優質體質公司</a:t>
              </a:r>
            </a:p>
          </p:txBody>
        </p:sp>
        <p:sp>
          <p:nvSpPr>
            <p:cNvPr id="30" name="矩形 29">
              <a:extLst>
                <a:ext uri="{FF2B5EF4-FFF2-40B4-BE49-F238E27FC236}">
                  <a16:creationId xmlns:a16="http://schemas.microsoft.com/office/drawing/2014/main" id="{98343B73-C724-4EFE-8807-8645C2C6746B}"/>
                </a:ext>
              </a:extLst>
            </p:cNvPr>
            <p:cNvSpPr/>
            <p:nvPr/>
          </p:nvSpPr>
          <p:spPr>
            <a:xfrm>
              <a:off x="613280" y="5177045"/>
              <a:ext cx="3289683" cy="646331"/>
            </a:xfrm>
            <a:prstGeom prst="rect">
              <a:avLst/>
            </a:prstGeom>
          </p:spPr>
          <p:txBody>
            <a:bodyPr wrap="square">
              <a:spAutoFit/>
            </a:bodyPr>
            <a:lstStyle/>
            <a:p>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a:t>
              </a:r>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 利用</a:t>
              </a:r>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Decision Tree</a:t>
              </a:r>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 決策樹</a:t>
              </a:r>
              <a:endPar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endParaRPr>
            </a:p>
            <a:p>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   說明優質體質公司之原因</a:t>
              </a:r>
            </a:p>
          </p:txBody>
        </p:sp>
      </p:grpSp>
      <p:grpSp>
        <p:nvGrpSpPr>
          <p:cNvPr id="7" name="群組 6">
            <a:extLst>
              <a:ext uri="{FF2B5EF4-FFF2-40B4-BE49-F238E27FC236}">
                <a16:creationId xmlns:a16="http://schemas.microsoft.com/office/drawing/2014/main" id="{D9CBCA6C-6B3D-491C-99BF-FEB1FF297C13}"/>
              </a:ext>
            </a:extLst>
          </p:cNvPr>
          <p:cNvGrpSpPr/>
          <p:nvPr/>
        </p:nvGrpSpPr>
        <p:grpSpPr>
          <a:xfrm>
            <a:off x="6486987" y="1415483"/>
            <a:ext cx="4646815" cy="2454814"/>
            <a:chOff x="5585754" y="1366352"/>
            <a:chExt cx="4646815" cy="2450914"/>
          </a:xfrm>
        </p:grpSpPr>
        <p:sp>
          <p:nvSpPr>
            <p:cNvPr id="13" name="矩形: 圓角 12">
              <a:extLst>
                <a:ext uri="{FF2B5EF4-FFF2-40B4-BE49-F238E27FC236}">
                  <a16:creationId xmlns:a16="http://schemas.microsoft.com/office/drawing/2014/main" id="{962E2432-541E-44D3-80E6-F96D0D11BF15}"/>
                </a:ext>
              </a:extLst>
            </p:cNvPr>
            <p:cNvSpPr/>
            <p:nvPr/>
          </p:nvSpPr>
          <p:spPr>
            <a:xfrm>
              <a:off x="5585754" y="1366352"/>
              <a:ext cx="4646815" cy="2450914"/>
            </a:xfrm>
            <a:prstGeom prst="round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a:extLst>
                <a:ext uri="{FF2B5EF4-FFF2-40B4-BE49-F238E27FC236}">
                  <a16:creationId xmlns:a16="http://schemas.microsoft.com/office/drawing/2014/main" id="{E1A706F4-C84C-4FC1-9339-FEC68424B343}"/>
                </a:ext>
              </a:extLst>
            </p:cNvPr>
            <p:cNvSpPr/>
            <p:nvPr/>
          </p:nvSpPr>
          <p:spPr>
            <a:xfrm>
              <a:off x="5812403" y="1474015"/>
              <a:ext cx="4185139" cy="446276"/>
            </a:xfrm>
            <a:prstGeom prst="rect">
              <a:avLst/>
            </a:prstGeom>
            <a:noFill/>
          </p:spPr>
          <p:txBody>
            <a:bodyPr wrap="square" lIns="91440" tIns="45720" rIns="91440" bIns="45720">
              <a:spAutoFit/>
            </a:bodyPr>
            <a:lstStyle/>
            <a:p>
              <a:r>
                <a:rPr lang="zh-TW" altLang="en-US" sz="2300" b="1" dirty="0">
                  <a:ln w="0"/>
                  <a:solidFill>
                    <a:srgbClr val="C55A11"/>
                  </a:solidFill>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獲利能力查詢網頁子系統</a:t>
              </a:r>
              <a:endParaRPr lang="zh-TW" altLang="en-US" sz="2300" b="1" cap="none" spc="0" dirty="0">
                <a:ln w="0"/>
                <a:solidFill>
                  <a:srgbClr val="C55A11"/>
                </a:solidFill>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endParaRPr>
            </a:p>
          </p:txBody>
        </p:sp>
        <p:sp>
          <p:nvSpPr>
            <p:cNvPr id="31" name="矩形 30">
              <a:extLst>
                <a:ext uri="{FF2B5EF4-FFF2-40B4-BE49-F238E27FC236}">
                  <a16:creationId xmlns:a16="http://schemas.microsoft.com/office/drawing/2014/main" id="{29E652BC-E9FA-4F8E-968E-62A4E689FD31}"/>
                </a:ext>
              </a:extLst>
            </p:cNvPr>
            <p:cNvSpPr/>
            <p:nvPr/>
          </p:nvSpPr>
          <p:spPr>
            <a:xfrm>
              <a:off x="5670206" y="1915838"/>
              <a:ext cx="2994731" cy="369332"/>
            </a:xfrm>
            <a:prstGeom prst="rect">
              <a:avLst/>
            </a:prstGeom>
          </p:spPr>
          <p:txBody>
            <a:bodyPr wrap="none">
              <a:spAutoFit/>
            </a:bodyPr>
            <a:lstStyle/>
            <a:p>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 </a:t>
              </a:r>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個股指標查詢 </a:t>
              </a:r>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ROE</a:t>
              </a:r>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a:t>
              </a:r>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ROA</a:t>
              </a:r>
              <a:endPar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endParaRPr>
            </a:p>
          </p:txBody>
        </p:sp>
        <p:sp>
          <p:nvSpPr>
            <p:cNvPr id="33" name="矩形 32">
              <a:extLst>
                <a:ext uri="{FF2B5EF4-FFF2-40B4-BE49-F238E27FC236}">
                  <a16:creationId xmlns:a16="http://schemas.microsoft.com/office/drawing/2014/main" id="{8E24CA5B-1DE2-4631-B4FA-6BD58E0C3CFB}"/>
                </a:ext>
              </a:extLst>
            </p:cNvPr>
            <p:cNvSpPr/>
            <p:nvPr/>
          </p:nvSpPr>
          <p:spPr>
            <a:xfrm>
              <a:off x="5661682" y="2274190"/>
              <a:ext cx="1728358" cy="369332"/>
            </a:xfrm>
            <a:prstGeom prst="rect">
              <a:avLst/>
            </a:prstGeom>
          </p:spPr>
          <p:txBody>
            <a:bodyPr wrap="none">
              <a:spAutoFit/>
            </a:bodyPr>
            <a:lstStyle/>
            <a:p>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 </a:t>
              </a:r>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技術線圖走勢</a:t>
              </a:r>
            </a:p>
          </p:txBody>
        </p:sp>
        <p:sp>
          <p:nvSpPr>
            <p:cNvPr id="42" name="矩形 41">
              <a:extLst>
                <a:ext uri="{FF2B5EF4-FFF2-40B4-BE49-F238E27FC236}">
                  <a16:creationId xmlns:a16="http://schemas.microsoft.com/office/drawing/2014/main" id="{FB72F8B7-59E4-4E1C-81BD-C8474FAF4743}"/>
                </a:ext>
              </a:extLst>
            </p:cNvPr>
            <p:cNvSpPr/>
            <p:nvPr/>
          </p:nvSpPr>
          <p:spPr>
            <a:xfrm>
              <a:off x="5670206" y="3053470"/>
              <a:ext cx="3568962" cy="646331"/>
            </a:xfrm>
            <a:prstGeom prst="rect">
              <a:avLst/>
            </a:prstGeom>
          </p:spPr>
          <p:txBody>
            <a:bodyPr wrap="square">
              <a:spAutoFit/>
            </a:bodyPr>
            <a:lstStyle/>
            <a:p>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 </a:t>
              </a:r>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使用者自行選擇機器學習到訓練</a:t>
              </a:r>
              <a:endPar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endParaRPr>
            </a:p>
            <a:p>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   指標及產生對應正負樣本</a:t>
              </a:r>
            </a:p>
          </p:txBody>
        </p:sp>
        <p:sp>
          <p:nvSpPr>
            <p:cNvPr id="66" name="矩形 65">
              <a:extLst>
                <a:ext uri="{FF2B5EF4-FFF2-40B4-BE49-F238E27FC236}">
                  <a16:creationId xmlns:a16="http://schemas.microsoft.com/office/drawing/2014/main" id="{367AFCF6-2639-4C70-A306-EB119FCD390C}"/>
                </a:ext>
              </a:extLst>
            </p:cNvPr>
            <p:cNvSpPr/>
            <p:nvPr/>
          </p:nvSpPr>
          <p:spPr>
            <a:xfrm>
              <a:off x="5670206" y="2669900"/>
              <a:ext cx="2763898" cy="369332"/>
            </a:xfrm>
            <a:prstGeom prst="rect">
              <a:avLst/>
            </a:prstGeom>
          </p:spPr>
          <p:txBody>
            <a:bodyPr wrap="none">
              <a:spAutoFit/>
            </a:bodyPr>
            <a:lstStyle/>
            <a:p>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 </a:t>
              </a:r>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產業別指標 </a:t>
              </a:r>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ROE</a:t>
              </a:r>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a:t>
              </a:r>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ROA</a:t>
              </a:r>
              <a:endPar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endParaRPr>
            </a:p>
          </p:txBody>
        </p:sp>
        <p:pic>
          <p:nvPicPr>
            <p:cNvPr id="67" name="圖片 66">
              <a:extLst>
                <a:ext uri="{FF2B5EF4-FFF2-40B4-BE49-F238E27FC236}">
                  <a16:creationId xmlns:a16="http://schemas.microsoft.com/office/drawing/2014/main" id="{113F6D72-58C1-40B8-8879-3169152FA162}"/>
                </a:ext>
              </a:extLst>
            </p:cNvPr>
            <p:cNvPicPr>
              <a:picLocks noChangeAspect="1"/>
            </p:cNvPicPr>
            <p:nvPr/>
          </p:nvPicPr>
          <p:blipFill>
            <a:blip r:embed="rId3"/>
            <a:stretch>
              <a:fillRect/>
            </a:stretch>
          </p:blipFill>
          <p:spPr>
            <a:xfrm>
              <a:off x="9236533" y="2291604"/>
              <a:ext cx="814754" cy="420807"/>
            </a:xfrm>
            <a:prstGeom prst="rect">
              <a:avLst/>
            </a:prstGeom>
          </p:spPr>
        </p:pic>
        <p:pic>
          <p:nvPicPr>
            <p:cNvPr id="72" name="圖片 71">
              <a:extLst>
                <a:ext uri="{FF2B5EF4-FFF2-40B4-BE49-F238E27FC236}">
                  <a16:creationId xmlns:a16="http://schemas.microsoft.com/office/drawing/2014/main" id="{FC74A5D2-0BC6-4D86-85AD-E29F65163059}"/>
                </a:ext>
              </a:extLst>
            </p:cNvPr>
            <p:cNvPicPr>
              <a:picLocks noChangeAspect="1"/>
            </p:cNvPicPr>
            <p:nvPr/>
          </p:nvPicPr>
          <p:blipFill>
            <a:blip r:embed="rId3"/>
            <a:stretch>
              <a:fillRect/>
            </a:stretch>
          </p:blipFill>
          <p:spPr>
            <a:xfrm>
              <a:off x="9239255" y="3164829"/>
              <a:ext cx="814754" cy="420807"/>
            </a:xfrm>
            <a:prstGeom prst="rect">
              <a:avLst/>
            </a:prstGeom>
          </p:spPr>
        </p:pic>
      </p:grpSp>
      <p:grpSp>
        <p:nvGrpSpPr>
          <p:cNvPr id="4" name="群組 3">
            <a:extLst>
              <a:ext uri="{FF2B5EF4-FFF2-40B4-BE49-F238E27FC236}">
                <a16:creationId xmlns:a16="http://schemas.microsoft.com/office/drawing/2014/main" id="{6240F56A-302A-49F6-BB47-4D6FA1F09BEF}"/>
              </a:ext>
            </a:extLst>
          </p:cNvPr>
          <p:cNvGrpSpPr/>
          <p:nvPr/>
        </p:nvGrpSpPr>
        <p:grpSpPr>
          <a:xfrm>
            <a:off x="6198909" y="4262560"/>
            <a:ext cx="5510495" cy="2036640"/>
            <a:chOff x="5585753" y="4146446"/>
            <a:chExt cx="5510495" cy="2036640"/>
          </a:xfrm>
        </p:grpSpPr>
        <p:sp>
          <p:nvSpPr>
            <p:cNvPr id="14" name="矩形: 圓角 13">
              <a:extLst>
                <a:ext uri="{FF2B5EF4-FFF2-40B4-BE49-F238E27FC236}">
                  <a16:creationId xmlns:a16="http://schemas.microsoft.com/office/drawing/2014/main" id="{5CDE0FC4-105C-4213-9B71-3450363A4DEA}"/>
                </a:ext>
              </a:extLst>
            </p:cNvPr>
            <p:cNvSpPr/>
            <p:nvPr/>
          </p:nvSpPr>
          <p:spPr>
            <a:xfrm>
              <a:off x="5585753" y="4146446"/>
              <a:ext cx="5510495" cy="2036640"/>
            </a:xfrm>
            <a:prstGeom prst="roundRect">
              <a:avLst/>
            </a:prstGeom>
            <a:noFill/>
            <a:ln w="76200">
              <a:solidFill>
                <a:srgbClr val="5F6E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5F6E7F"/>
                </a:solidFill>
              </a:endParaRPr>
            </a:p>
          </p:txBody>
        </p:sp>
        <p:sp>
          <p:nvSpPr>
            <p:cNvPr id="27" name="矩形 26">
              <a:extLst>
                <a:ext uri="{FF2B5EF4-FFF2-40B4-BE49-F238E27FC236}">
                  <a16:creationId xmlns:a16="http://schemas.microsoft.com/office/drawing/2014/main" id="{00A30092-D9CC-4EBB-A8A8-43BF0DD17BBF}"/>
                </a:ext>
              </a:extLst>
            </p:cNvPr>
            <p:cNvSpPr/>
            <p:nvPr/>
          </p:nvSpPr>
          <p:spPr>
            <a:xfrm>
              <a:off x="5812403" y="4211990"/>
              <a:ext cx="4185139" cy="446276"/>
            </a:xfrm>
            <a:prstGeom prst="rect">
              <a:avLst/>
            </a:prstGeom>
            <a:noFill/>
          </p:spPr>
          <p:txBody>
            <a:bodyPr wrap="square" lIns="91440" tIns="45720" rIns="91440" bIns="45720">
              <a:spAutoFit/>
            </a:bodyPr>
            <a:lstStyle/>
            <a:p>
              <a:r>
                <a:rPr lang="zh-TW" altLang="en-US" sz="2300" b="1" dirty="0">
                  <a:ln w="0"/>
                  <a:solidFill>
                    <a:srgbClr val="5F6E7F"/>
                  </a:solidFill>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優質體質公司網頁子系統</a:t>
              </a:r>
              <a:endParaRPr lang="zh-TW" altLang="en-US" sz="2300" b="1" cap="none" spc="0" dirty="0">
                <a:ln w="0"/>
                <a:solidFill>
                  <a:srgbClr val="5F6E7F"/>
                </a:solidFill>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endParaRPr>
            </a:p>
          </p:txBody>
        </p:sp>
        <p:sp>
          <p:nvSpPr>
            <p:cNvPr id="43" name="矩形 42">
              <a:extLst>
                <a:ext uri="{FF2B5EF4-FFF2-40B4-BE49-F238E27FC236}">
                  <a16:creationId xmlns:a16="http://schemas.microsoft.com/office/drawing/2014/main" id="{3BF70B4D-7454-4FE3-AE0C-F20E411809EB}"/>
                </a:ext>
              </a:extLst>
            </p:cNvPr>
            <p:cNvSpPr/>
            <p:nvPr/>
          </p:nvSpPr>
          <p:spPr>
            <a:xfrm>
              <a:off x="5661682" y="4735386"/>
              <a:ext cx="4033280" cy="369332"/>
            </a:xfrm>
            <a:prstGeom prst="rect">
              <a:avLst/>
            </a:prstGeom>
          </p:spPr>
          <p:txBody>
            <a:bodyPr wrap="square">
              <a:spAutoFit/>
            </a:bodyPr>
            <a:lstStyle/>
            <a:p>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 </a:t>
              </a:r>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呈現機器學習</a:t>
              </a:r>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SVM</a:t>
              </a:r>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預測後之結果</a:t>
              </a:r>
            </a:p>
          </p:txBody>
        </p:sp>
        <p:sp>
          <p:nvSpPr>
            <p:cNvPr id="44" name="矩形 43">
              <a:extLst>
                <a:ext uri="{FF2B5EF4-FFF2-40B4-BE49-F238E27FC236}">
                  <a16:creationId xmlns:a16="http://schemas.microsoft.com/office/drawing/2014/main" id="{802558C6-682E-4723-B763-104ACDCF5CD0}"/>
                </a:ext>
              </a:extLst>
            </p:cNvPr>
            <p:cNvSpPr/>
            <p:nvPr/>
          </p:nvSpPr>
          <p:spPr>
            <a:xfrm>
              <a:off x="5670206" y="5175794"/>
              <a:ext cx="2994731" cy="369332"/>
            </a:xfrm>
            <a:prstGeom prst="rect">
              <a:avLst/>
            </a:prstGeom>
          </p:spPr>
          <p:txBody>
            <a:bodyPr wrap="square">
              <a:spAutoFit/>
            </a:bodyPr>
            <a:lstStyle/>
            <a:p>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 </a:t>
              </a:r>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呈現優質體質公司之原因</a:t>
              </a:r>
            </a:p>
          </p:txBody>
        </p:sp>
        <p:pic>
          <p:nvPicPr>
            <p:cNvPr id="73" name="圖片 72">
              <a:extLst>
                <a:ext uri="{FF2B5EF4-FFF2-40B4-BE49-F238E27FC236}">
                  <a16:creationId xmlns:a16="http://schemas.microsoft.com/office/drawing/2014/main" id="{5DD51787-AB29-4BA4-BD41-3EE5577EB724}"/>
                </a:ext>
              </a:extLst>
            </p:cNvPr>
            <p:cNvPicPr>
              <a:picLocks noChangeAspect="1"/>
            </p:cNvPicPr>
            <p:nvPr/>
          </p:nvPicPr>
          <p:blipFill>
            <a:blip r:embed="rId3"/>
            <a:stretch>
              <a:fillRect/>
            </a:stretch>
          </p:blipFill>
          <p:spPr>
            <a:xfrm>
              <a:off x="10049791" y="4735040"/>
              <a:ext cx="814754" cy="420807"/>
            </a:xfrm>
            <a:prstGeom prst="rect">
              <a:avLst/>
            </a:prstGeom>
          </p:spPr>
        </p:pic>
        <p:pic>
          <p:nvPicPr>
            <p:cNvPr id="74" name="圖片 73">
              <a:extLst>
                <a:ext uri="{FF2B5EF4-FFF2-40B4-BE49-F238E27FC236}">
                  <a16:creationId xmlns:a16="http://schemas.microsoft.com/office/drawing/2014/main" id="{80C1095B-2187-41B2-8705-1C7E7745719C}"/>
                </a:ext>
              </a:extLst>
            </p:cNvPr>
            <p:cNvPicPr>
              <a:picLocks noChangeAspect="1"/>
            </p:cNvPicPr>
            <p:nvPr/>
          </p:nvPicPr>
          <p:blipFill>
            <a:blip r:embed="rId3"/>
            <a:stretch>
              <a:fillRect/>
            </a:stretch>
          </p:blipFill>
          <p:spPr>
            <a:xfrm>
              <a:off x="10049791" y="5156538"/>
              <a:ext cx="814754" cy="420807"/>
            </a:xfrm>
            <a:prstGeom prst="rect">
              <a:avLst/>
            </a:prstGeom>
          </p:spPr>
        </p:pic>
      </p:grpSp>
      <p:grpSp>
        <p:nvGrpSpPr>
          <p:cNvPr id="8" name="群組 7">
            <a:extLst>
              <a:ext uri="{FF2B5EF4-FFF2-40B4-BE49-F238E27FC236}">
                <a16:creationId xmlns:a16="http://schemas.microsoft.com/office/drawing/2014/main" id="{6A3F1ED6-D8EB-4265-B5D2-C387F694215E}"/>
              </a:ext>
            </a:extLst>
          </p:cNvPr>
          <p:cNvGrpSpPr/>
          <p:nvPr/>
        </p:nvGrpSpPr>
        <p:grpSpPr>
          <a:xfrm>
            <a:off x="613428" y="1559526"/>
            <a:ext cx="5068683" cy="2159785"/>
            <a:chOff x="613281" y="1396217"/>
            <a:chExt cx="5068683" cy="2047844"/>
          </a:xfrm>
        </p:grpSpPr>
        <p:sp>
          <p:nvSpPr>
            <p:cNvPr id="2" name="矩形: 圓角 1">
              <a:extLst>
                <a:ext uri="{FF2B5EF4-FFF2-40B4-BE49-F238E27FC236}">
                  <a16:creationId xmlns:a16="http://schemas.microsoft.com/office/drawing/2014/main" id="{7BBE3666-1D17-49B2-A366-F30E41F19F7A}"/>
                </a:ext>
              </a:extLst>
            </p:cNvPr>
            <p:cNvSpPr/>
            <p:nvPr/>
          </p:nvSpPr>
          <p:spPr>
            <a:xfrm>
              <a:off x="616496" y="1396217"/>
              <a:ext cx="5065468" cy="2047844"/>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矩形 2">
              <a:extLst>
                <a:ext uri="{FF2B5EF4-FFF2-40B4-BE49-F238E27FC236}">
                  <a16:creationId xmlns:a16="http://schemas.microsoft.com/office/drawing/2014/main" id="{573F7B46-0E4B-4A7A-B2E5-135791CD3103}"/>
                </a:ext>
              </a:extLst>
            </p:cNvPr>
            <p:cNvSpPr/>
            <p:nvPr/>
          </p:nvSpPr>
          <p:spPr>
            <a:xfrm>
              <a:off x="735896" y="1444678"/>
              <a:ext cx="4185140" cy="461665"/>
            </a:xfrm>
            <a:prstGeom prst="rect">
              <a:avLst/>
            </a:prstGeom>
            <a:noFill/>
          </p:spPr>
          <p:txBody>
            <a:bodyPr wrap="square" lIns="91440" tIns="45720" rIns="91440" bIns="45720">
              <a:spAutoFit/>
            </a:bodyPr>
            <a:lstStyle/>
            <a:p>
              <a:r>
                <a:rPr lang="zh-TW" altLang="en-US" sz="2300" b="1" cap="none" spc="0" dirty="0">
                  <a:ln w="0"/>
                  <a:solidFill>
                    <a:srgbClr val="0070C0"/>
                  </a:solidFill>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上市公司財報抓取子系統</a:t>
              </a:r>
            </a:p>
          </p:txBody>
        </p:sp>
        <p:sp>
          <p:nvSpPr>
            <p:cNvPr id="15" name="矩形 14">
              <a:extLst>
                <a:ext uri="{FF2B5EF4-FFF2-40B4-BE49-F238E27FC236}">
                  <a16:creationId xmlns:a16="http://schemas.microsoft.com/office/drawing/2014/main" id="{CA0F4958-E6D2-4614-BE06-0C705B99E880}"/>
                </a:ext>
              </a:extLst>
            </p:cNvPr>
            <p:cNvSpPr/>
            <p:nvPr/>
          </p:nvSpPr>
          <p:spPr>
            <a:xfrm>
              <a:off x="613281" y="1963217"/>
              <a:ext cx="4185139" cy="369332"/>
            </a:xfrm>
            <a:prstGeom prst="rect">
              <a:avLst/>
            </a:prstGeom>
            <a:noFill/>
          </p:spPr>
          <p:txBody>
            <a:bodyPr wrap="square" lIns="91440" tIns="45720" rIns="91440" bIns="45720">
              <a:spAutoFit/>
            </a:bodyPr>
            <a:lstStyle/>
            <a:p>
              <a:r>
                <a:rPr lang="en-US" altLang="zh-TW" b="1" cap="none" spc="0" dirty="0">
                  <a:ln w="0"/>
                  <a:solidFill>
                    <a:schemeClr val="tx1"/>
                  </a:solidFill>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 Python </a:t>
              </a:r>
              <a:r>
                <a:rPr lang="zh-TW" altLang="en-US" b="1" cap="none" spc="0" dirty="0">
                  <a:ln w="0"/>
                  <a:solidFill>
                    <a:schemeClr val="tx1"/>
                  </a:solidFill>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爬蟲</a:t>
              </a:r>
              <a:endParaRPr lang="en-US" altLang="zh-TW" b="1" cap="none" spc="0" dirty="0">
                <a:ln w="0"/>
                <a:solidFill>
                  <a:schemeClr val="tx1"/>
                </a:solidFill>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endParaRPr>
            </a:p>
          </p:txBody>
        </p:sp>
        <p:sp>
          <p:nvSpPr>
            <p:cNvPr id="5" name="矩形 4">
              <a:extLst>
                <a:ext uri="{FF2B5EF4-FFF2-40B4-BE49-F238E27FC236}">
                  <a16:creationId xmlns:a16="http://schemas.microsoft.com/office/drawing/2014/main" id="{9E89F812-E858-48C0-80EC-05B2489429C3}"/>
                </a:ext>
              </a:extLst>
            </p:cNvPr>
            <p:cNvSpPr/>
            <p:nvPr/>
          </p:nvSpPr>
          <p:spPr>
            <a:xfrm>
              <a:off x="613281" y="2395391"/>
              <a:ext cx="1959191" cy="369332"/>
            </a:xfrm>
            <a:prstGeom prst="rect">
              <a:avLst/>
            </a:prstGeom>
          </p:spPr>
          <p:txBody>
            <a:bodyPr wrap="none">
              <a:spAutoFit/>
            </a:bodyPr>
            <a:lstStyle/>
            <a:p>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 </a:t>
              </a:r>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資料切割、合併</a:t>
              </a:r>
            </a:p>
          </p:txBody>
        </p:sp>
        <p:sp>
          <p:nvSpPr>
            <p:cNvPr id="22" name="矩形 21">
              <a:extLst>
                <a:ext uri="{FF2B5EF4-FFF2-40B4-BE49-F238E27FC236}">
                  <a16:creationId xmlns:a16="http://schemas.microsoft.com/office/drawing/2014/main" id="{D86942F3-560E-41C3-9716-FCB1ABEF6C83}"/>
                </a:ext>
              </a:extLst>
            </p:cNvPr>
            <p:cNvSpPr/>
            <p:nvPr/>
          </p:nvSpPr>
          <p:spPr>
            <a:xfrm>
              <a:off x="616496" y="2849938"/>
              <a:ext cx="2638864" cy="369332"/>
            </a:xfrm>
            <a:prstGeom prst="rect">
              <a:avLst/>
            </a:prstGeom>
          </p:spPr>
          <p:txBody>
            <a:bodyPr wrap="none">
              <a:spAutoFit/>
            </a:bodyPr>
            <a:lstStyle/>
            <a:p>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 </a:t>
              </a:r>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指標計算</a:t>
              </a:r>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(ROE</a:t>
              </a:r>
              <a:r>
                <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a:t>
              </a:r>
              <a:r>
                <a:rPr lang="en-US" altLang="zh-TW"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rPr>
                <a:t>ROA)</a:t>
              </a:r>
              <a:endParaRPr lang="zh-TW" altLang="en-US" b="1" dirty="0">
                <a:ln w="0"/>
                <a:effectLst>
                  <a:outerShdw blurRad="38100" dist="19050" dir="2700000" algn="tl" rotWithShape="0">
                    <a:schemeClr val="dk1">
                      <a:alpha val="40000"/>
                    </a:schemeClr>
                  </a:outerShdw>
                </a:effectLst>
                <a:latin typeface="Microsoft JhengHei UI" panose="020B0604030504040204" pitchFamily="34" charset="-120"/>
                <a:ea typeface="Microsoft JhengHei UI" panose="020B0604030504040204" pitchFamily="34" charset="-120"/>
              </a:endParaRPr>
            </a:p>
          </p:txBody>
        </p:sp>
        <p:pic>
          <p:nvPicPr>
            <p:cNvPr id="20" name="圖片 19">
              <a:extLst>
                <a:ext uri="{FF2B5EF4-FFF2-40B4-BE49-F238E27FC236}">
                  <a16:creationId xmlns:a16="http://schemas.microsoft.com/office/drawing/2014/main" id="{CAA96DE1-23E9-42CB-9376-8854FC480775}"/>
                </a:ext>
              </a:extLst>
            </p:cNvPr>
            <p:cNvPicPr>
              <a:picLocks noChangeAspect="1"/>
            </p:cNvPicPr>
            <p:nvPr/>
          </p:nvPicPr>
          <p:blipFill>
            <a:blip r:embed="rId3"/>
            <a:stretch>
              <a:fillRect/>
            </a:stretch>
          </p:blipFill>
          <p:spPr>
            <a:xfrm>
              <a:off x="3156332" y="1974927"/>
              <a:ext cx="814754" cy="420807"/>
            </a:xfrm>
            <a:prstGeom prst="rect">
              <a:avLst/>
            </a:prstGeom>
          </p:spPr>
        </p:pic>
        <p:pic>
          <p:nvPicPr>
            <p:cNvPr id="48" name="圖片 47">
              <a:extLst>
                <a:ext uri="{FF2B5EF4-FFF2-40B4-BE49-F238E27FC236}">
                  <a16:creationId xmlns:a16="http://schemas.microsoft.com/office/drawing/2014/main" id="{583BF1E9-844F-4A64-A183-BE1739BD8CD2}"/>
                </a:ext>
              </a:extLst>
            </p:cNvPr>
            <p:cNvPicPr>
              <a:picLocks noChangeAspect="1"/>
            </p:cNvPicPr>
            <p:nvPr/>
          </p:nvPicPr>
          <p:blipFill>
            <a:blip r:embed="rId3"/>
            <a:stretch>
              <a:fillRect/>
            </a:stretch>
          </p:blipFill>
          <p:spPr>
            <a:xfrm>
              <a:off x="3156332" y="2864182"/>
              <a:ext cx="814754" cy="420807"/>
            </a:xfrm>
            <a:prstGeom prst="rect">
              <a:avLst/>
            </a:prstGeom>
          </p:spPr>
        </p:pic>
        <p:pic>
          <p:nvPicPr>
            <p:cNvPr id="51" name="圖片 50">
              <a:extLst>
                <a:ext uri="{FF2B5EF4-FFF2-40B4-BE49-F238E27FC236}">
                  <a16:creationId xmlns:a16="http://schemas.microsoft.com/office/drawing/2014/main" id="{CC780AC3-54EA-4AEB-A0D6-36D78C42F974}"/>
                </a:ext>
              </a:extLst>
            </p:cNvPr>
            <p:cNvPicPr>
              <a:picLocks noChangeAspect="1"/>
            </p:cNvPicPr>
            <p:nvPr/>
          </p:nvPicPr>
          <p:blipFill>
            <a:blip r:embed="rId3"/>
            <a:stretch>
              <a:fillRect/>
            </a:stretch>
          </p:blipFill>
          <p:spPr>
            <a:xfrm>
              <a:off x="4756083" y="2401196"/>
              <a:ext cx="814754" cy="420807"/>
            </a:xfrm>
            <a:prstGeom prst="rect">
              <a:avLst/>
            </a:prstGeom>
          </p:spPr>
        </p:pic>
      </p:grpSp>
      <p:pic>
        <p:nvPicPr>
          <p:cNvPr id="79" name="圖片 78">
            <a:extLst>
              <a:ext uri="{FF2B5EF4-FFF2-40B4-BE49-F238E27FC236}">
                <a16:creationId xmlns:a16="http://schemas.microsoft.com/office/drawing/2014/main" id="{9FAD1D00-2CAE-45CF-B5E2-E633F27E92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49355" y="2627870"/>
            <a:ext cx="839425" cy="433456"/>
          </a:xfrm>
          <a:prstGeom prst="rect">
            <a:avLst/>
          </a:prstGeom>
        </p:spPr>
      </p:pic>
      <p:pic>
        <p:nvPicPr>
          <p:cNvPr id="80" name="圖片 79">
            <a:extLst>
              <a:ext uri="{FF2B5EF4-FFF2-40B4-BE49-F238E27FC236}">
                <a16:creationId xmlns:a16="http://schemas.microsoft.com/office/drawing/2014/main" id="{87083E4E-627F-4E43-BFDC-D7647DED155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8783" y="2627597"/>
            <a:ext cx="822423" cy="442977"/>
          </a:xfrm>
          <a:prstGeom prst="rect">
            <a:avLst/>
          </a:prstGeom>
        </p:spPr>
      </p:pic>
      <p:pic>
        <p:nvPicPr>
          <p:cNvPr id="81" name="圖片 80">
            <a:extLst>
              <a:ext uri="{FF2B5EF4-FFF2-40B4-BE49-F238E27FC236}">
                <a16:creationId xmlns:a16="http://schemas.microsoft.com/office/drawing/2014/main" id="{B4819572-F6C6-4A9D-B725-8717B198A3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0572" y="3109542"/>
            <a:ext cx="839425" cy="433456"/>
          </a:xfrm>
          <a:prstGeom prst="rect">
            <a:avLst/>
          </a:prstGeom>
        </p:spPr>
      </p:pic>
      <p:pic>
        <p:nvPicPr>
          <p:cNvPr id="82" name="圖片 81">
            <a:extLst>
              <a:ext uri="{FF2B5EF4-FFF2-40B4-BE49-F238E27FC236}">
                <a16:creationId xmlns:a16="http://schemas.microsoft.com/office/drawing/2014/main" id="{E4FD5982-7E95-4F39-8A89-23E44E18FA7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49665" y="3113459"/>
            <a:ext cx="814754" cy="442977"/>
          </a:xfrm>
          <a:prstGeom prst="rect">
            <a:avLst/>
          </a:prstGeom>
        </p:spPr>
      </p:pic>
      <p:pic>
        <p:nvPicPr>
          <p:cNvPr id="83" name="圖片 82">
            <a:extLst>
              <a:ext uri="{FF2B5EF4-FFF2-40B4-BE49-F238E27FC236}">
                <a16:creationId xmlns:a16="http://schemas.microsoft.com/office/drawing/2014/main" id="{3A3CC91D-A2A1-49DB-90DA-1E125BF927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7046" y="4797643"/>
            <a:ext cx="814754" cy="442977"/>
          </a:xfrm>
          <a:prstGeom prst="rect">
            <a:avLst/>
          </a:prstGeom>
        </p:spPr>
      </p:pic>
      <p:pic>
        <p:nvPicPr>
          <p:cNvPr id="84" name="圖片 83">
            <a:extLst>
              <a:ext uri="{FF2B5EF4-FFF2-40B4-BE49-F238E27FC236}">
                <a16:creationId xmlns:a16="http://schemas.microsoft.com/office/drawing/2014/main" id="{7E11C584-F2D4-49CC-881D-41A7564950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64710" y="5363129"/>
            <a:ext cx="839425" cy="433456"/>
          </a:xfrm>
          <a:prstGeom prst="rect">
            <a:avLst/>
          </a:prstGeom>
        </p:spPr>
      </p:pic>
      <p:pic>
        <p:nvPicPr>
          <p:cNvPr id="85" name="圖片 84">
            <a:extLst>
              <a:ext uri="{FF2B5EF4-FFF2-40B4-BE49-F238E27FC236}">
                <a16:creationId xmlns:a16="http://schemas.microsoft.com/office/drawing/2014/main" id="{1E610EAD-A6B7-4B14-848B-93CBDAD8DE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48193" y="4850869"/>
            <a:ext cx="814754" cy="417000"/>
          </a:xfrm>
          <a:prstGeom prst="rect">
            <a:avLst/>
          </a:prstGeom>
        </p:spPr>
      </p:pic>
      <p:pic>
        <p:nvPicPr>
          <p:cNvPr id="86" name="圖片 85">
            <a:extLst>
              <a:ext uri="{FF2B5EF4-FFF2-40B4-BE49-F238E27FC236}">
                <a16:creationId xmlns:a16="http://schemas.microsoft.com/office/drawing/2014/main" id="{13B897E4-D468-443F-8972-483A64CC11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40675" y="5262491"/>
            <a:ext cx="834607" cy="430968"/>
          </a:xfrm>
          <a:prstGeom prst="rect">
            <a:avLst/>
          </a:prstGeom>
        </p:spPr>
      </p:pic>
      <p:pic>
        <p:nvPicPr>
          <p:cNvPr id="87" name="圖片 86">
            <a:extLst>
              <a:ext uri="{FF2B5EF4-FFF2-40B4-BE49-F238E27FC236}">
                <a16:creationId xmlns:a16="http://schemas.microsoft.com/office/drawing/2014/main" id="{F391C41B-B6E3-41F9-B125-D0CA8AB503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34239" y="2750529"/>
            <a:ext cx="814754" cy="417000"/>
          </a:xfrm>
          <a:prstGeom prst="rect">
            <a:avLst/>
          </a:prstGeom>
        </p:spPr>
      </p:pic>
      <p:pic>
        <p:nvPicPr>
          <p:cNvPr id="88" name="圖片 87">
            <a:extLst>
              <a:ext uri="{FF2B5EF4-FFF2-40B4-BE49-F238E27FC236}">
                <a16:creationId xmlns:a16="http://schemas.microsoft.com/office/drawing/2014/main" id="{3FF31ECC-A334-413B-BC3E-69AB0C4689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4313" y="1962456"/>
            <a:ext cx="820208" cy="423533"/>
          </a:xfrm>
          <a:prstGeom prst="rect">
            <a:avLst/>
          </a:prstGeom>
        </p:spPr>
      </p:pic>
      <p:sp>
        <p:nvSpPr>
          <p:cNvPr id="55" name="文字方塊 54">
            <a:extLst>
              <a:ext uri="{FF2B5EF4-FFF2-40B4-BE49-F238E27FC236}">
                <a16:creationId xmlns:a16="http://schemas.microsoft.com/office/drawing/2014/main" id="{CF4454E8-AC9B-4677-B959-271F76AC59BC}"/>
              </a:ext>
            </a:extLst>
          </p:cNvPr>
          <p:cNvSpPr txBox="1"/>
          <p:nvPr/>
        </p:nvSpPr>
        <p:spPr>
          <a:xfrm>
            <a:off x="759900" y="396311"/>
            <a:ext cx="3273085" cy="461665"/>
          </a:xfrm>
          <a:prstGeom prst="rect">
            <a:avLst/>
          </a:prstGeom>
          <a:noFill/>
        </p:spPr>
        <p:txBody>
          <a:bodyPr wrap="square" rtlCol="0">
            <a:spAutoFit/>
          </a:bodyPr>
          <a:lstStyle/>
          <a:p>
            <a:r>
              <a:rPr lang="zh-TW" altLang="en-US" sz="2400" b="1" dirty="0">
                <a:latin typeface="Microsoft YaHei UI" panose="020B0503020204020204" pitchFamily="34" charset="-122"/>
                <a:ea typeface="Microsoft YaHei UI" panose="020B0503020204020204" pitchFamily="34" charset="-122"/>
              </a:rPr>
              <a:t>架構圖</a:t>
            </a:r>
            <a:r>
              <a:rPr lang="en-US" altLang="zh-TW" sz="2400" b="1" dirty="0">
                <a:latin typeface="Microsoft YaHei UI" panose="020B0503020204020204" pitchFamily="34" charset="-122"/>
                <a:ea typeface="Microsoft YaHei UI" panose="020B0503020204020204" pitchFamily="34" charset="-122"/>
              </a:rPr>
              <a:t>  </a:t>
            </a:r>
            <a:endParaRPr lang="zh-TW" altLang="en-US" sz="2400" b="1"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0334619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7F1CA2-5CEC-4777-9E98-EDEED3FEF596}"/>
              </a:ext>
            </a:extLst>
          </p:cNvPr>
          <p:cNvSpPr/>
          <p:nvPr/>
        </p:nvSpPr>
        <p:spPr>
          <a:xfrm>
            <a:off x="0" y="0"/>
            <a:ext cx="12192000" cy="68580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dirty="0"/>
          </a:p>
        </p:txBody>
      </p:sp>
      <p:sp>
        <p:nvSpPr>
          <p:cNvPr id="7" name="椭圆 3">
            <a:extLst>
              <a:ext uri="{FF2B5EF4-FFF2-40B4-BE49-F238E27FC236}">
                <a16:creationId xmlns:a16="http://schemas.microsoft.com/office/drawing/2014/main" id="{EE10F600-0DC2-4109-9ECC-417897FF0ED7}"/>
              </a:ext>
            </a:extLst>
          </p:cNvPr>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8" name="椭圆 13">
            <a:extLst>
              <a:ext uri="{FF2B5EF4-FFF2-40B4-BE49-F238E27FC236}">
                <a16:creationId xmlns:a16="http://schemas.microsoft.com/office/drawing/2014/main" id="{C305289C-D009-4746-BDA7-176C7E1A44C7}"/>
              </a:ext>
            </a:extLst>
          </p:cNvPr>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5" name="矩形 4">
            <a:extLst>
              <a:ext uri="{FF2B5EF4-FFF2-40B4-BE49-F238E27FC236}">
                <a16:creationId xmlns:a16="http://schemas.microsoft.com/office/drawing/2014/main" id="{D191E601-E361-473A-A7C8-27610F94110D}"/>
              </a:ext>
            </a:extLst>
          </p:cNvPr>
          <p:cNvSpPr/>
          <p:nvPr/>
        </p:nvSpPr>
        <p:spPr>
          <a:xfrm>
            <a:off x="1892022" y="2850260"/>
            <a:ext cx="2873161" cy="830997"/>
          </a:xfrm>
          <a:prstGeom prst="rect">
            <a:avLst/>
          </a:prstGeom>
          <a:noFill/>
        </p:spPr>
        <p:txBody>
          <a:bodyPr wrap="square" lIns="91440" tIns="45720" rIns="91440" bIns="45720">
            <a:spAutoFit/>
          </a:bodyPr>
          <a:lstStyle/>
          <a:p>
            <a:r>
              <a:rPr lang="zh-TW" altLang="en-US" sz="4800" b="1" dirty="0">
                <a:ln w="0"/>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rPr>
              <a:t>資料處理</a:t>
            </a:r>
            <a:endParaRPr lang="zh-TW" altLang="en-US" sz="4800" dirty="0">
              <a:effectLst>
                <a:outerShdw blurRad="38100" dist="38100" dir="2700000" algn="tl">
                  <a:srgbClr val="000000">
                    <a:alpha val="43137"/>
                  </a:srgbClr>
                </a:outerShdw>
              </a:effectLst>
              <a:latin typeface="Microsoft YaHei UI" panose="020B0503020204020204" pitchFamily="34" charset="-122"/>
              <a:ea typeface="Microsoft YaHei UI" panose="020B0503020204020204" pitchFamily="34" charset="-122"/>
            </a:endParaRPr>
          </a:p>
        </p:txBody>
      </p:sp>
      <p:sp>
        <p:nvSpPr>
          <p:cNvPr id="11" name="文本框 27">
            <a:extLst>
              <a:ext uri="{FF2B5EF4-FFF2-40B4-BE49-F238E27FC236}">
                <a16:creationId xmlns:a16="http://schemas.microsoft.com/office/drawing/2014/main" id="{29AE0EC3-31EF-4842-9D7A-A3F963C174CF}"/>
              </a:ext>
            </a:extLst>
          </p:cNvPr>
          <p:cNvSpPr txBox="1"/>
          <p:nvPr/>
        </p:nvSpPr>
        <p:spPr>
          <a:xfrm>
            <a:off x="8799608" y="192930"/>
            <a:ext cx="1776434" cy="5478423"/>
          </a:xfrm>
          <a:prstGeom prst="rect">
            <a:avLst/>
          </a:prstGeom>
          <a:noFill/>
        </p:spPr>
        <p:txBody>
          <a:bodyPr wrap="square" rtlCol="0">
            <a:spAutoFit/>
          </a:bodyPr>
          <a:lstStyle/>
          <a:p>
            <a:r>
              <a:rPr lang="en-US" altLang="zh-TW" sz="35000" dirty="0">
                <a:solidFill>
                  <a:schemeClr val="bg1"/>
                </a:solidFill>
                <a:latin typeface="Berlin Sans FB Demi" panose="020E0802020502020306" pitchFamily="34" charset="0"/>
              </a:rPr>
              <a:t>2</a:t>
            </a:r>
            <a:endParaRPr lang="zh-TW" altLang="en-US" sz="35000"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217718689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rot="1709927">
            <a:off x="376016" y="20766"/>
            <a:ext cx="1298237" cy="1134750"/>
            <a:chOff x="891171" y="2107956"/>
            <a:chExt cx="2649224" cy="2315607"/>
          </a:xfrm>
        </p:grpSpPr>
        <p:sp>
          <p:nvSpPr>
            <p:cNvPr id="41" name="椭圆 40"/>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字方塊 5">
            <a:extLst>
              <a:ext uri="{FF2B5EF4-FFF2-40B4-BE49-F238E27FC236}">
                <a16:creationId xmlns:a16="http://schemas.microsoft.com/office/drawing/2014/main" id="{9BC23A09-F017-4356-B7BD-9FF424193718}"/>
              </a:ext>
            </a:extLst>
          </p:cNvPr>
          <p:cNvSpPr txBox="1"/>
          <p:nvPr/>
        </p:nvSpPr>
        <p:spPr>
          <a:xfrm>
            <a:off x="759900" y="396311"/>
            <a:ext cx="3273085" cy="461665"/>
          </a:xfrm>
          <a:prstGeom prst="rect">
            <a:avLst/>
          </a:prstGeom>
          <a:noFill/>
        </p:spPr>
        <p:txBody>
          <a:bodyPr wrap="square" rtlCol="0">
            <a:spAutoFit/>
          </a:bodyPr>
          <a:lstStyle/>
          <a:p>
            <a:r>
              <a:rPr lang="zh-TW" altLang="en-US" sz="2400" b="1" dirty="0">
                <a:latin typeface="Microsoft YaHei UI" panose="020B0503020204020204" pitchFamily="34" charset="-122"/>
                <a:ea typeface="Microsoft YaHei UI" panose="020B0503020204020204" pitchFamily="34" charset="-122"/>
              </a:rPr>
              <a:t>資料處理</a:t>
            </a:r>
            <a:r>
              <a:rPr lang="en-US" altLang="zh-TW" sz="2400" b="1" dirty="0">
                <a:latin typeface="Microsoft YaHei UI" panose="020B0503020204020204" pitchFamily="34" charset="-122"/>
                <a:ea typeface="Microsoft YaHei UI" panose="020B0503020204020204" pitchFamily="34" charset="-122"/>
              </a:rPr>
              <a:t>–</a:t>
            </a:r>
            <a:r>
              <a:rPr lang="zh-TW" altLang="en-US" sz="2400" b="1" dirty="0">
                <a:latin typeface="Microsoft YaHei UI" panose="020B0503020204020204" pitchFamily="34" charset="-122"/>
                <a:ea typeface="Microsoft YaHei UI" panose="020B0503020204020204" pitchFamily="34" charset="-122"/>
              </a:rPr>
              <a:t>更改檔名</a:t>
            </a:r>
            <a:r>
              <a:rPr lang="en-US" altLang="zh-TW" sz="2400" b="1" dirty="0">
                <a:latin typeface="Microsoft YaHei UI" panose="020B0503020204020204" pitchFamily="34" charset="-122"/>
                <a:ea typeface="Microsoft YaHei UI" panose="020B0503020204020204" pitchFamily="34" charset="-122"/>
              </a:rPr>
              <a:t>  </a:t>
            </a:r>
            <a:endParaRPr lang="zh-TW" altLang="en-US" sz="2400" b="1" dirty="0">
              <a:latin typeface="Microsoft YaHei UI" panose="020B0503020204020204" pitchFamily="34" charset="-122"/>
              <a:ea typeface="Microsoft YaHei UI" panose="020B0503020204020204" pitchFamily="34" charset="-122"/>
            </a:endParaRPr>
          </a:p>
        </p:txBody>
      </p:sp>
      <p:cxnSp>
        <p:nvCxnSpPr>
          <p:cNvPr id="79" name="直線單箭頭接點 78">
            <a:extLst>
              <a:ext uri="{FF2B5EF4-FFF2-40B4-BE49-F238E27FC236}">
                <a16:creationId xmlns:a16="http://schemas.microsoft.com/office/drawing/2014/main" id="{D9A3719A-020E-4E0F-87B1-7503FCE3E762}"/>
              </a:ext>
            </a:extLst>
          </p:cNvPr>
          <p:cNvCxnSpPr/>
          <p:nvPr/>
        </p:nvCxnSpPr>
        <p:spPr>
          <a:xfrm>
            <a:off x="713243" y="6335907"/>
            <a:ext cx="624878" cy="0"/>
          </a:xfrm>
          <a:prstGeom prst="straightConnector1">
            <a:avLst/>
          </a:prstGeom>
          <a:ln w="57150" cap="flat" cmpd="sng">
            <a:solidFill>
              <a:schemeClr val="tx1"/>
            </a:solidFill>
            <a:prstDash val="lgDashDotDot"/>
            <a:round/>
            <a:headEnd type="diamond"/>
            <a:tailEnd type="stealth" w="lg" len="lg"/>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6889C706-4712-4DC6-A6B9-1DB82A095BDA}"/>
              </a:ext>
            </a:extLst>
          </p:cNvPr>
          <p:cNvSpPr/>
          <p:nvPr/>
        </p:nvSpPr>
        <p:spPr>
          <a:xfrm>
            <a:off x="1468272" y="6135852"/>
            <a:ext cx="3568793" cy="400110"/>
          </a:xfrm>
          <a:prstGeom prst="rect">
            <a:avLst/>
          </a:prstGeom>
          <a:noFill/>
        </p:spPr>
        <p:txBody>
          <a:bodyPr wrap="square" lIns="91440" tIns="45720" rIns="91440" bIns="45720">
            <a:spAutoFit/>
          </a:bodyPr>
          <a:lstStyle/>
          <a:p>
            <a:r>
              <a:rPr lang="zh-TW" altLang="en-US" sz="2000" b="1" cap="none" spc="0" dirty="0">
                <a:ln w="0"/>
                <a:solidFill>
                  <a:schemeClr val="tx1"/>
                </a:solidFill>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透過 </a:t>
            </a:r>
            <a:r>
              <a:rPr lang="en-US" altLang="zh-TW" sz="2000" b="1" cap="none" spc="0" dirty="0" err="1">
                <a:ln w="0"/>
                <a:solidFill>
                  <a:schemeClr val="tx1"/>
                </a:solidFill>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os.rename</a:t>
            </a:r>
            <a:r>
              <a:rPr lang="en-US" altLang="zh-TW" sz="2000" b="1" cap="none" spc="0" dirty="0">
                <a:ln w="0"/>
                <a:solidFill>
                  <a:schemeClr val="tx1"/>
                </a:solidFill>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 </a:t>
            </a:r>
            <a:r>
              <a:rPr lang="zh-TW" altLang="en-US" sz="2000" b="1" cap="none" spc="0" dirty="0">
                <a:ln w="0"/>
                <a:solidFill>
                  <a:schemeClr val="tx1"/>
                </a:solidFill>
                <a:effectLst>
                  <a:outerShdw blurRad="38100" dist="19050" dir="2700000" algn="tl" rotWithShape="0">
                    <a:schemeClr val="dk1">
                      <a:alpha val="40000"/>
                    </a:schemeClr>
                  </a:outerShdw>
                </a:effectLst>
                <a:latin typeface="Microsoft YaHei UI" panose="020B0503020204020204" pitchFamily="34" charset="-122"/>
                <a:ea typeface="Microsoft YaHei UI" panose="020B0503020204020204" pitchFamily="34" charset="-122"/>
              </a:rPr>
              <a:t>來更改 名稱</a:t>
            </a:r>
          </a:p>
        </p:txBody>
      </p:sp>
      <p:sp>
        <p:nvSpPr>
          <p:cNvPr id="81" name="文字方塊 80">
            <a:extLst>
              <a:ext uri="{FF2B5EF4-FFF2-40B4-BE49-F238E27FC236}">
                <a16:creationId xmlns:a16="http://schemas.microsoft.com/office/drawing/2014/main" id="{617D02C3-6804-48E2-BF82-0BC879387681}"/>
              </a:ext>
            </a:extLst>
          </p:cNvPr>
          <p:cNvSpPr txBox="1"/>
          <p:nvPr/>
        </p:nvSpPr>
        <p:spPr>
          <a:xfrm>
            <a:off x="9494310" y="0"/>
            <a:ext cx="2697690" cy="461665"/>
          </a:xfrm>
          <a:prstGeom prst="rect">
            <a:avLst/>
          </a:prstGeom>
          <a:noFill/>
        </p:spPr>
        <p:txBody>
          <a:bodyPr wrap="square" rtlCol="0">
            <a:spAutoFit/>
          </a:bodyPr>
          <a:lstStyle/>
          <a:p>
            <a:r>
              <a:rPr lang="en-US" altLang="zh-TW" sz="2400" b="1" dirty="0">
                <a:latin typeface="Microsoft YaHei UI" panose="020B0503020204020204" pitchFamily="34" charset="-122"/>
                <a:ea typeface="Microsoft YaHei UI" panose="020B0503020204020204" pitchFamily="34" charset="-122"/>
              </a:rPr>
              <a:t>4080E065 </a:t>
            </a:r>
            <a:r>
              <a:rPr lang="zh-TW" altLang="en-US" sz="2400" b="1" dirty="0">
                <a:latin typeface="Microsoft YaHei UI" panose="020B0503020204020204" pitchFamily="34" charset="-122"/>
                <a:ea typeface="Microsoft YaHei UI" panose="020B0503020204020204" pitchFamily="34" charset="-122"/>
              </a:rPr>
              <a:t>陳佳賦</a:t>
            </a:r>
          </a:p>
        </p:txBody>
      </p:sp>
      <p:sp>
        <p:nvSpPr>
          <p:cNvPr id="17" name="文字方塊 16">
            <a:extLst>
              <a:ext uri="{FF2B5EF4-FFF2-40B4-BE49-F238E27FC236}">
                <a16:creationId xmlns:a16="http://schemas.microsoft.com/office/drawing/2014/main" id="{9BC23A09-F017-4356-B7BD-9FF424193718}"/>
              </a:ext>
            </a:extLst>
          </p:cNvPr>
          <p:cNvSpPr txBox="1"/>
          <p:nvPr/>
        </p:nvSpPr>
        <p:spPr>
          <a:xfrm>
            <a:off x="820032" y="5011175"/>
            <a:ext cx="2978809" cy="461665"/>
          </a:xfrm>
          <a:prstGeom prst="rect">
            <a:avLst/>
          </a:prstGeom>
          <a:noFill/>
        </p:spPr>
        <p:txBody>
          <a:bodyPr wrap="square" rtlCol="0">
            <a:spAutoFit/>
          </a:bodyPr>
          <a:lstStyle/>
          <a:p>
            <a:r>
              <a:rPr lang="zh-TW" altLang="en-US" sz="2400" b="1" dirty="0">
                <a:latin typeface="Microsoft YaHei UI" panose="020B0503020204020204" pitchFamily="34" charset="-122"/>
                <a:ea typeface="Microsoft YaHei UI" panose="020B0503020204020204" pitchFamily="34" charset="-122"/>
              </a:rPr>
              <a:t>公開觀測站資料下載</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153" y="1969433"/>
            <a:ext cx="2922677" cy="269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9874" y="1973506"/>
            <a:ext cx="3008341" cy="269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文字方塊 19">
            <a:extLst>
              <a:ext uri="{FF2B5EF4-FFF2-40B4-BE49-F238E27FC236}">
                <a16:creationId xmlns:a16="http://schemas.microsoft.com/office/drawing/2014/main" id="{9BC23A09-F017-4356-B7BD-9FF424193718}"/>
              </a:ext>
            </a:extLst>
          </p:cNvPr>
          <p:cNvSpPr txBox="1"/>
          <p:nvPr/>
        </p:nvSpPr>
        <p:spPr>
          <a:xfrm>
            <a:off x="6620886" y="5002800"/>
            <a:ext cx="2978809" cy="461665"/>
          </a:xfrm>
          <a:prstGeom prst="rect">
            <a:avLst/>
          </a:prstGeom>
          <a:noFill/>
        </p:spPr>
        <p:txBody>
          <a:bodyPr wrap="square" rtlCol="0">
            <a:spAutoFit/>
          </a:bodyPr>
          <a:lstStyle/>
          <a:p>
            <a:r>
              <a:rPr lang="en-US" altLang="zh-TW" sz="2400" b="1" dirty="0">
                <a:latin typeface="Microsoft YaHei UI" panose="020B0503020204020204" pitchFamily="34" charset="-122"/>
                <a:ea typeface="Microsoft YaHei UI" panose="020B0503020204020204" pitchFamily="34" charset="-122"/>
              </a:rPr>
              <a:t>html</a:t>
            </a:r>
            <a:r>
              <a:rPr lang="zh-TW" altLang="en-US" sz="2400" b="1" dirty="0">
                <a:latin typeface="Microsoft YaHei UI" panose="020B0503020204020204" pitchFamily="34" charset="-122"/>
                <a:ea typeface="Microsoft YaHei UI" panose="020B0503020204020204" pitchFamily="34" charset="-122"/>
              </a:rPr>
              <a:t>檔案修改檔名</a:t>
            </a:r>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958" y="1973506"/>
            <a:ext cx="3496691" cy="269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向右箭號 1"/>
          <p:cNvSpPr/>
          <p:nvPr/>
        </p:nvSpPr>
        <p:spPr>
          <a:xfrm>
            <a:off x="4019649" y="3135817"/>
            <a:ext cx="791934" cy="5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右箭號 17"/>
          <p:cNvSpPr/>
          <p:nvPr/>
        </p:nvSpPr>
        <p:spPr>
          <a:xfrm>
            <a:off x="7714323" y="3135817"/>
            <a:ext cx="791934" cy="5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8949813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rot="1709927">
            <a:off x="376016" y="20766"/>
            <a:ext cx="1298237" cy="1134750"/>
            <a:chOff x="891171" y="2107956"/>
            <a:chExt cx="2649224" cy="2315607"/>
          </a:xfrm>
        </p:grpSpPr>
        <p:sp>
          <p:nvSpPr>
            <p:cNvPr id="41" name="椭圆 40"/>
            <p:cNvSpPr/>
            <p:nvPr/>
          </p:nvSpPr>
          <p:spPr>
            <a:xfrm>
              <a:off x="1224788" y="2107956"/>
              <a:ext cx="2315607" cy="2315607"/>
            </a:xfrm>
            <a:prstGeom prst="ellipse">
              <a:avLst/>
            </a:prstGeom>
            <a:solidFill>
              <a:schemeClr val="bg1"/>
            </a:solidFill>
            <a:ln>
              <a:noFill/>
            </a:ln>
            <a:effectLst>
              <a:glow rad="101600">
                <a:schemeClr val="accent3">
                  <a:satMod val="175000"/>
                  <a:alpha val="40000"/>
                </a:schemeClr>
              </a:glow>
              <a:outerShdw blurRad="203200" dist="25400" dir="1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sp>
          <p:nvSpPr>
            <p:cNvPr id="47" name="椭圆 46"/>
            <p:cNvSpPr/>
            <p:nvPr/>
          </p:nvSpPr>
          <p:spPr>
            <a:xfrm>
              <a:off x="891171" y="2932142"/>
              <a:ext cx="667234" cy="66723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icrosoft YaHei UI" panose="020B0503020204020204" pitchFamily="34" charset="-122"/>
                <a:ea typeface="Microsoft YaHei UI" panose="020B0503020204020204" pitchFamily="34" charset="-122"/>
              </a:endParaRPr>
            </a:p>
          </p:txBody>
        </p:sp>
      </p:grpSp>
      <p:sp>
        <p:nvSpPr>
          <p:cNvPr id="6" name="文字方塊 5">
            <a:extLst>
              <a:ext uri="{FF2B5EF4-FFF2-40B4-BE49-F238E27FC236}">
                <a16:creationId xmlns:a16="http://schemas.microsoft.com/office/drawing/2014/main" id="{9BC23A09-F017-4356-B7BD-9FF424193718}"/>
              </a:ext>
            </a:extLst>
          </p:cNvPr>
          <p:cNvSpPr txBox="1"/>
          <p:nvPr/>
        </p:nvSpPr>
        <p:spPr>
          <a:xfrm>
            <a:off x="759900" y="396311"/>
            <a:ext cx="4133113" cy="461665"/>
          </a:xfrm>
          <a:prstGeom prst="rect">
            <a:avLst/>
          </a:prstGeom>
          <a:noFill/>
        </p:spPr>
        <p:txBody>
          <a:bodyPr wrap="square" rtlCol="0">
            <a:spAutoFit/>
          </a:bodyPr>
          <a:lstStyle/>
          <a:p>
            <a:r>
              <a:rPr lang="zh-TW" altLang="en-US" sz="2400" b="1" dirty="0">
                <a:latin typeface="Microsoft YaHei UI" panose="020B0503020204020204" pitchFamily="34" charset="-122"/>
                <a:ea typeface="Microsoft YaHei UI" panose="020B0503020204020204" pitchFamily="34" charset="-122"/>
              </a:rPr>
              <a:t>資料處理</a:t>
            </a:r>
            <a:r>
              <a:rPr lang="en-US" altLang="zh-TW" sz="2400" b="1" dirty="0">
                <a:latin typeface="Microsoft YaHei UI" panose="020B0503020204020204" pitchFamily="34" charset="-122"/>
                <a:ea typeface="Microsoft YaHei UI" panose="020B0503020204020204" pitchFamily="34" charset="-122"/>
              </a:rPr>
              <a:t>–</a:t>
            </a:r>
            <a:r>
              <a:rPr lang="zh-TW" altLang="en-US" sz="2400" b="1" dirty="0">
                <a:latin typeface="Microsoft YaHei UI" panose="020B0503020204020204" pitchFamily="34" charset="-122"/>
                <a:ea typeface="Microsoft YaHei UI" panose="020B0503020204020204" pitchFamily="34" charset="-122"/>
              </a:rPr>
              <a:t>財報轉換成</a:t>
            </a:r>
            <a:r>
              <a:rPr lang="en-US" altLang="zh-TW" sz="2400" b="1" dirty="0">
                <a:latin typeface="Microsoft YaHei UI" panose="020B0503020204020204" pitchFamily="34" charset="-122"/>
                <a:ea typeface="Microsoft YaHei UI" panose="020B0503020204020204" pitchFamily="34" charset="-122"/>
              </a:rPr>
              <a:t>CSV</a:t>
            </a:r>
            <a:r>
              <a:rPr lang="zh-TW" altLang="en-US" sz="2400" b="1" dirty="0">
                <a:latin typeface="Microsoft YaHei UI" panose="020B0503020204020204" pitchFamily="34" charset="-122"/>
                <a:ea typeface="Microsoft YaHei UI" panose="020B0503020204020204" pitchFamily="34" charset="-122"/>
              </a:rPr>
              <a:t>檔</a:t>
            </a:r>
          </a:p>
        </p:txBody>
      </p:sp>
      <p:sp>
        <p:nvSpPr>
          <p:cNvPr id="54" name="文字方塊 53">
            <a:extLst>
              <a:ext uri="{FF2B5EF4-FFF2-40B4-BE49-F238E27FC236}">
                <a16:creationId xmlns:a16="http://schemas.microsoft.com/office/drawing/2014/main" id="{250E71D4-2E31-4E93-83AF-E0AD2F33FC45}"/>
              </a:ext>
            </a:extLst>
          </p:cNvPr>
          <p:cNvSpPr txBox="1"/>
          <p:nvPr/>
        </p:nvSpPr>
        <p:spPr>
          <a:xfrm>
            <a:off x="9472933" y="0"/>
            <a:ext cx="2719067" cy="1200329"/>
          </a:xfrm>
          <a:prstGeom prst="rect">
            <a:avLst/>
          </a:prstGeom>
          <a:noFill/>
        </p:spPr>
        <p:txBody>
          <a:bodyPr wrap="square" rtlCol="0">
            <a:spAutoFit/>
          </a:bodyPr>
          <a:lstStyle/>
          <a:p>
            <a:r>
              <a:rPr lang="en-US" altLang="zh-TW" sz="2400" b="1" dirty="0">
                <a:latin typeface="Microsoft YaHei UI" panose="020B0503020204020204" pitchFamily="34" charset="-122"/>
                <a:ea typeface="Microsoft YaHei UI" panose="020B0503020204020204" pitchFamily="34" charset="-122"/>
              </a:rPr>
              <a:t>4080E065 </a:t>
            </a:r>
            <a:r>
              <a:rPr lang="zh-TW" altLang="en-US" sz="2400" b="1" dirty="0">
                <a:latin typeface="Microsoft YaHei UI" panose="020B0503020204020204" pitchFamily="34" charset="-122"/>
                <a:ea typeface="Microsoft YaHei UI" panose="020B0503020204020204" pitchFamily="34" charset="-122"/>
              </a:rPr>
              <a:t>陳佳賦</a:t>
            </a:r>
            <a:endParaRPr lang="en-US" altLang="zh-TW" sz="2400" b="1" dirty="0">
              <a:latin typeface="Microsoft YaHei UI" panose="020B0503020204020204" pitchFamily="34" charset="-122"/>
              <a:ea typeface="Microsoft YaHei UI" panose="020B0503020204020204" pitchFamily="34" charset="-122"/>
            </a:endParaRPr>
          </a:p>
          <a:p>
            <a:r>
              <a:rPr lang="en-US" altLang="zh-TW" sz="2400" b="1" dirty="0">
                <a:latin typeface="Microsoft YaHei UI" panose="020B0503020204020204" pitchFamily="34" charset="-122"/>
                <a:ea typeface="Microsoft YaHei UI" panose="020B0503020204020204" pitchFamily="34" charset="-122"/>
              </a:rPr>
              <a:t>4080E007 </a:t>
            </a:r>
            <a:r>
              <a:rPr lang="zh-TW" altLang="en-US" sz="2400" b="1" dirty="0">
                <a:latin typeface="Microsoft YaHei UI" panose="020B0503020204020204" pitchFamily="34" charset="-122"/>
                <a:ea typeface="Microsoft YaHei UI" panose="020B0503020204020204" pitchFamily="34" charset="-122"/>
              </a:rPr>
              <a:t>蔡德龍</a:t>
            </a:r>
            <a:endParaRPr lang="en-US" altLang="zh-TW" sz="2400" b="1" dirty="0">
              <a:latin typeface="Microsoft YaHei UI" panose="020B0503020204020204" pitchFamily="34" charset="-122"/>
              <a:ea typeface="Microsoft YaHei UI" panose="020B0503020204020204" pitchFamily="34" charset="-122"/>
            </a:endParaRPr>
          </a:p>
          <a:p>
            <a:r>
              <a:rPr lang="en-US" altLang="zh-TW" sz="2400" b="1" dirty="0">
                <a:latin typeface="Microsoft YaHei UI" panose="020B0503020204020204" pitchFamily="34" charset="-122"/>
                <a:ea typeface="Microsoft YaHei UI" panose="020B0503020204020204" pitchFamily="34" charset="-122"/>
              </a:rPr>
              <a:t>4080E048 </a:t>
            </a:r>
            <a:r>
              <a:rPr lang="zh-TW" altLang="en-US" sz="2400" b="1" dirty="0">
                <a:latin typeface="Microsoft YaHei UI" panose="020B0503020204020204" pitchFamily="34" charset="-122"/>
                <a:ea typeface="Microsoft YaHei UI" panose="020B0503020204020204" pitchFamily="34" charset="-122"/>
              </a:rPr>
              <a:t>顏渙儒</a:t>
            </a: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6687" y="4885244"/>
            <a:ext cx="6462713" cy="166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ml 5 - Free brands and logotypes ic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893" y="1867712"/>
            <a:ext cx="2520000" cy="25200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v - Free interface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9152" y="1760707"/>
            <a:ext cx="2520000" cy="2520001"/>
          </a:xfrm>
          <a:prstGeom prst="rect">
            <a:avLst/>
          </a:prstGeom>
          <a:noFill/>
          <a:extLst>
            <a:ext uri="{909E8E84-426E-40DD-AFC4-6F175D3DCCD1}">
              <a14:hiddenFill xmlns:a14="http://schemas.microsoft.com/office/drawing/2010/main">
                <a:solidFill>
                  <a:srgbClr val="FFFFFF"/>
                </a:solidFill>
              </a14:hiddenFill>
            </a:ext>
          </a:extLst>
        </p:spPr>
      </p:pic>
      <p:sp>
        <p:nvSpPr>
          <p:cNvPr id="12" name="向右箭號 11"/>
          <p:cNvSpPr/>
          <p:nvPr/>
        </p:nvSpPr>
        <p:spPr>
          <a:xfrm>
            <a:off x="5212543" y="2810210"/>
            <a:ext cx="1450999" cy="635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09612036"/>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灰色商务工作汇报PPT模板3"/>
</p:tagLst>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TM10001115[[fn=包裹]]</Template>
  <TotalTime>4575</TotalTime>
  <Words>519</Words>
  <Application>Microsoft Office PowerPoint</Application>
  <PresentationFormat>寬螢幕</PresentationFormat>
  <Paragraphs>104</Paragraphs>
  <Slides>21</Slides>
  <Notes>12</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21</vt:i4>
      </vt:variant>
    </vt:vector>
  </HeadingPairs>
  <TitlesOfParts>
    <vt:vector size="29" baseType="lpstr">
      <vt:lpstr>Microsoft JhengHei UI</vt:lpstr>
      <vt:lpstr>Microsoft YaHei UI</vt:lpstr>
      <vt:lpstr>Arial</vt:lpstr>
      <vt:lpstr>Berlin Sans FB Demi</vt:lpstr>
      <vt:lpstr>Calibri</vt:lpstr>
      <vt:lpstr>Gill Sans MT</vt:lpstr>
      <vt:lpstr>Wingdings</vt:lpstr>
      <vt:lpstr>包裹</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楓 楓</cp:lastModifiedBy>
  <cp:revision>841</cp:revision>
  <dcterms:created xsi:type="dcterms:W3CDTF">2019-04-09T06:58:04Z</dcterms:created>
  <dcterms:modified xsi:type="dcterms:W3CDTF">2023-01-04T15:45:54Z</dcterms:modified>
</cp:coreProperties>
</file>