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2" r:id="rId3"/>
    <p:sldId id="256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9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8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9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38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4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1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3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4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87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3F09-2AB5-43DE-BB21-4D7BF515F18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1FF5-03C6-40F0-BCDC-317FB334E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78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7499176" cy="27363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SELECT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“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欄位名稱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“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FROM “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表格名稱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”</a:t>
            </a:r>
          </a:p>
          <a:p>
            <a:pPr algn="l"/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WHERE “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條件式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”</a:t>
            </a:r>
          </a:p>
          <a:p>
            <a:pPr algn="l"/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ORDER BY “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欄位名稱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”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[ASC, DESC]</a:t>
            </a:r>
          </a:p>
          <a:p>
            <a:pPr algn="l"/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GROUP BY “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欄位名稱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”</a:t>
            </a:r>
          </a:p>
          <a:p>
            <a:pPr algn="l"/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HAVING “</a:t>
            </a: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函數條件</a:t>
            </a:r>
            <a:r>
              <a:rPr lang="en-US" altLang="zh-TW" sz="3000" b="1" dirty="0" smtClean="0">
                <a:latin typeface="Microsoft JhengHei UI" pitchFamily="34" charset="-120"/>
                <a:ea typeface="Microsoft JhengHei UI" pitchFamily="34" charset="-120"/>
              </a:rPr>
              <a:t>”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000" b="1" dirty="0" smtClean="0">
                <a:latin typeface="Microsoft JhengHei UI" pitchFamily="34" charset="-120"/>
                <a:ea typeface="Microsoft JhengHei UI" pitchFamily="34" charset="-120"/>
              </a:rPr>
              <a:t>SQL </a:t>
            </a:r>
            <a:r>
              <a:rPr lang="zh-TW" altLang="en-US" sz="5000" b="1" dirty="0" smtClean="0">
                <a:latin typeface="Microsoft JhengHei UI" pitchFamily="34" charset="-120"/>
                <a:ea typeface="Microsoft JhengHei UI" pitchFamily="34" charset="-120"/>
              </a:rPr>
              <a:t>寫法</a:t>
            </a:r>
            <a:endParaRPr lang="zh-TW" altLang="en-US" sz="5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>
          <a:xfrm>
            <a:off x="5796136" y="5445224"/>
            <a:ext cx="3024336" cy="1113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3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ASC</a:t>
            </a:r>
            <a:r>
              <a:rPr lang="zh-TW" altLang="en-US" sz="3000" b="1" dirty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3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-</a:t>
            </a:r>
            <a:r>
              <a:rPr lang="zh-TW" altLang="en-US" sz="3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   從小到大</a:t>
            </a:r>
            <a:endParaRPr lang="en-US" altLang="zh-TW" sz="3000" b="1" dirty="0" smtClean="0">
              <a:solidFill>
                <a:srgbClr val="FF0000"/>
              </a:solidFill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3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DESC</a:t>
            </a:r>
            <a:r>
              <a:rPr lang="zh-TW" altLang="en-US" sz="3000" b="1" dirty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3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-</a:t>
            </a:r>
            <a:r>
              <a:rPr lang="zh-TW" altLang="en-US" sz="3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 從大到小</a:t>
            </a:r>
            <a:endParaRPr lang="en-US" altLang="zh-TW" sz="3000" b="1" dirty="0" smtClean="0">
              <a:solidFill>
                <a:srgbClr val="FF0000"/>
              </a:solidFill>
              <a:latin typeface="Microsoft JhengHei UI" pitchFamily="34" charset="-120"/>
              <a:ea typeface="Microsoft JhengHei UI" pitchFamily="34" charset="-120"/>
            </a:endParaRPr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457200" y="2420888"/>
            <a:ext cx="26662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itchFamily="34" charset="0"/>
              <a:buChar char="•"/>
            </a:pPr>
            <a:r>
              <a:rPr lang="zh-TW" altLang="en-US" sz="3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順序寫法</a:t>
            </a:r>
            <a:endParaRPr lang="zh-TW" altLang="en-US" sz="3000" b="1" dirty="0">
              <a:solidFill>
                <a:srgbClr val="FF0000"/>
              </a:solidFill>
              <a:latin typeface="Microsoft JhengHei UI" pitchFamily="34" charset="-120"/>
              <a:ea typeface="Microsoft JhengHei U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95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MAX()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函數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+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Example</a:t>
            </a:r>
            <a:endParaRPr lang="zh-TW" altLang="en-US" dirty="0"/>
          </a:p>
        </p:txBody>
      </p:sp>
      <p:sp>
        <p:nvSpPr>
          <p:cNvPr id="19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向右箭號 20"/>
          <p:cNvSpPr/>
          <p:nvPr/>
        </p:nvSpPr>
        <p:spPr>
          <a:xfrm>
            <a:off x="4367448" y="4304616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 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MAX(Sales)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50"/>
            <a:ext cx="3502379" cy="138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69" y="2343227"/>
            <a:ext cx="5010600" cy="105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2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43227"/>
            <a:ext cx="4376650" cy="105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MIN()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函數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+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Example</a:t>
            </a:r>
            <a:endParaRPr lang="zh-TW" altLang="en-US" dirty="0"/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 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MIN(Sales)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向右箭號 14"/>
          <p:cNvSpPr/>
          <p:nvPr/>
        </p:nvSpPr>
        <p:spPr>
          <a:xfrm>
            <a:off x="4367448" y="4304616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527294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86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SUM()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函數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+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Example</a:t>
            </a:r>
            <a:endParaRPr lang="zh-TW" altLang="en-US" dirty="0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28507"/>
            <a:ext cx="4596075" cy="106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 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SUM(Sales)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向右箭號 11"/>
          <p:cNvSpPr/>
          <p:nvPr/>
        </p:nvSpPr>
        <p:spPr>
          <a:xfrm>
            <a:off x="4367448" y="4304616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61048"/>
            <a:ext cx="3567893" cy="136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86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GROUP BY</a:t>
            </a:r>
            <a:endParaRPr lang="zh-TW" altLang="en-US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4289129" y="4304240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 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, SUM(Sales)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GROUP BY 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0672"/>
            <a:ext cx="3624484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2" y="2328507"/>
            <a:ext cx="4032428" cy="106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86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27632"/>
            <a:ext cx="3118883" cy="106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HAVING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4211960" y="4304240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, SUM(Sales)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GROUP BY 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HAVING 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SUM(Sales) &gt; 1500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61048"/>
            <a:ext cx="3765787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9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>
                <a:latin typeface="Microsoft JhengHei UI" pitchFamily="34" charset="-120"/>
                <a:ea typeface="Microsoft JhengHei UI" pitchFamily="34" charset="-120"/>
              </a:rPr>
              <a:t>SQL   AND OR</a:t>
            </a:r>
            <a:endParaRPr lang="zh-TW" altLang="en-US" sz="5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61555"/>
            <a:ext cx="2886478" cy="106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48" y="3861048"/>
            <a:ext cx="2254566" cy="138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4788024" y="4158401"/>
            <a:ext cx="1080120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177282" y="5517232"/>
            <a:ext cx="88072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 FROM </a:t>
            </a:r>
            <a:r>
              <a:rPr lang="en-US" altLang="zh-TW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/>
            </a:r>
            <a:b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</a:br>
            <a:r>
              <a:rPr lang="en-US" altLang="zh-TW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WHERE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 Sales &gt; 1000 OR (Sales BETWEEN 275 AND 500)</a:t>
            </a:r>
            <a:endParaRPr lang="zh-TW" altLang="en-US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sp>
        <p:nvSpPr>
          <p:cNvPr id="16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21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IN</a:t>
            </a:r>
            <a:endParaRPr lang="zh-TW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28507"/>
            <a:ext cx="2886478" cy="106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向右箭號 15"/>
          <p:cNvSpPr/>
          <p:nvPr/>
        </p:nvSpPr>
        <p:spPr>
          <a:xfrm>
            <a:off x="3851920" y="4191667"/>
            <a:ext cx="1080120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3975501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標題 3"/>
          <p:cNvSpPr txBox="1">
            <a:spLocks/>
          </p:cNvSpPr>
          <p:nvPr/>
        </p:nvSpPr>
        <p:spPr>
          <a:xfrm>
            <a:off x="177282" y="5517232"/>
            <a:ext cx="88072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3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3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3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* FROM `</a:t>
            </a:r>
            <a:r>
              <a:rPr lang="en-US" altLang="zh-TW" sz="23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</a:p>
          <a:p>
            <a:pPr algn="l"/>
            <a:r>
              <a:rPr lang="en-US" altLang="zh-TW" sz="23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WHERE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23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IN ("Los Angeles", "San Diego")</a:t>
            </a:r>
          </a:p>
        </p:txBody>
      </p:sp>
    </p:spTree>
    <p:extLst>
      <p:ext uri="{BB962C8B-B14F-4D97-AF65-F5344CB8AC3E}">
        <p14:creationId xmlns:p14="http://schemas.microsoft.com/office/powerpoint/2010/main" val="99494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BETWEEN</a:t>
            </a:r>
            <a:endParaRPr lang="zh-TW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28505"/>
            <a:ext cx="5664729" cy="106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3851920" y="4191667"/>
            <a:ext cx="1080120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49" y="3861048"/>
            <a:ext cx="3975501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3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3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3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* FROM `</a:t>
            </a:r>
            <a:r>
              <a:rPr lang="en-US" altLang="zh-TW" sz="23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  <a:b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</a:br>
            <a:r>
              <a:rPr lang="en-US" altLang="zh-TW" sz="23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WHERE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2300" b="1" dirty="0" err="1" smtClean="0">
                <a:latin typeface="Microsoft JhengHei UI" pitchFamily="34" charset="-120"/>
                <a:ea typeface="Microsoft JhengHei UI" pitchFamily="34" charset="-120"/>
              </a:rPr>
              <a:t>Txn_Date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BETWEEN "2019-10-06" AND "2019-10-08"</a:t>
            </a:r>
            <a:endParaRPr lang="zh-TW" altLang="en-US" sz="23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971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LIKE</a:t>
            </a:r>
            <a:endParaRPr lang="zh-TW" altLang="en-US" dirty="0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28504"/>
            <a:ext cx="3807068" cy="106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3795322" y="4304616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08" y="3860297"/>
            <a:ext cx="4576367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3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3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3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* FROM `</a:t>
            </a:r>
            <a:r>
              <a:rPr lang="en-US" altLang="zh-TW" sz="23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</a:p>
          <a:p>
            <a:pPr algn="l"/>
            <a:r>
              <a:rPr lang="en-US" altLang="zh-TW" sz="23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WHERE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23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sz="2300" b="1" dirty="0" smtClean="0">
                <a:latin typeface="Microsoft JhengHei UI" pitchFamily="34" charset="-120"/>
                <a:ea typeface="Microsoft JhengHei UI" pitchFamily="34" charset="-120"/>
              </a:rPr>
              <a:t> LIKE "%AN%"</a:t>
            </a:r>
            <a:endParaRPr lang="zh-TW" altLang="en-US" sz="23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70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ORDER BY</a:t>
            </a:r>
            <a:endParaRPr lang="zh-TW" altLang="en-US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28507"/>
            <a:ext cx="4572626" cy="106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66" y="3860297"/>
            <a:ext cx="3979246" cy="13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向右箭號 14"/>
          <p:cNvSpPr/>
          <p:nvPr/>
        </p:nvSpPr>
        <p:spPr>
          <a:xfrm>
            <a:off x="3995936" y="4304240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, Sales, 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Txn_Date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ORDER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 BY Sales DESC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6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AVG()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函數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+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Example</a:t>
            </a:r>
            <a:endParaRPr lang="zh-TW" altLang="en-US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77282" y="3135144"/>
            <a:ext cx="2422564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計算平均值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2" y="4133217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32463"/>
            <a:ext cx="3603251" cy="13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4367448" y="4576407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 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AVG(Sales)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6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An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Example</a:t>
            </a:r>
            <a:endParaRPr lang="zh-TW" altLang="en-US" dirty="0"/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177282" y="3135144"/>
            <a:ext cx="5762870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altLang="zh-TW" sz="2700" b="1" dirty="0" smtClean="0">
                <a:latin typeface="Microsoft JhengHei UI" pitchFamily="34" charset="-120"/>
                <a:ea typeface="Microsoft JhengHei UI" pitchFamily="34" charset="-120"/>
              </a:rPr>
              <a:t>COUNT(</a:t>
            </a:r>
            <a:r>
              <a:rPr lang="zh-TW" altLang="en-US" sz="27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2700" b="1" dirty="0" smtClean="0">
                <a:latin typeface="Microsoft JhengHei UI" pitchFamily="34" charset="-120"/>
                <a:ea typeface="Microsoft JhengHei UI" pitchFamily="34" charset="-120"/>
              </a:rPr>
              <a:t>)</a:t>
            </a:r>
            <a:r>
              <a:rPr lang="zh-TW" altLang="en-US" sz="2700" b="1" dirty="0" smtClean="0">
                <a:latin typeface="Microsoft JhengHei UI" pitchFamily="34" charset="-120"/>
                <a:ea typeface="Microsoft JhengHei UI" pitchFamily="34" charset="-120"/>
              </a:rPr>
              <a:t> 函數</a:t>
            </a:r>
            <a:r>
              <a:rPr lang="en-US" altLang="zh-TW" sz="2700" b="1" dirty="0" smtClean="0">
                <a:latin typeface="Microsoft JhengHei UI" pitchFamily="34" charset="-120"/>
                <a:ea typeface="Microsoft JhengHei UI" pitchFamily="34" charset="-120"/>
              </a:rPr>
              <a:t>,Sales &gt;</a:t>
            </a:r>
            <a:r>
              <a:rPr lang="zh-TW" altLang="en-US" sz="2700" b="1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2700" b="1" dirty="0" smtClean="0">
                <a:latin typeface="Microsoft JhengHei UI" pitchFamily="34" charset="-120"/>
                <a:ea typeface="Microsoft JhengHei UI" pitchFamily="34" charset="-120"/>
              </a:rPr>
              <a:t>700</a:t>
            </a:r>
            <a:endParaRPr lang="zh-TW" altLang="en-US" sz="27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2" y="4133217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3913606" y="4576785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32840"/>
            <a:ext cx="4239208" cy="138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 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COUNT(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)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WHERE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 (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 IS NOT NULL) AND Sales &gt; 700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50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icrosoft JhengHei UI" pitchFamily="34" charset="-120"/>
                <a:ea typeface="Microsoft JhengHei UI" pitchFamily="34" charset="-120"/>
              </a:rPr>
              <a:t>SQL   COUNT( )</a:t>
            </a:r>
            <a:r>
              <a:rPr lang="zh-TW" altLang="en-US" b="1" dirty="0" smtClean="0">
                <a:latin typeface="Microsoft JhengHei UI" pitchFamily="34" charset="-120"/>
                <a:ea typeface="Microsoft JhengHei UI" pitchFamily="34" charset="-120"/>
              </a:rPr>
              <a:t>函數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2343227"/>
            <a:ext cx="4788391" cy="105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205220" y="1490153"/>
            <a:ext cx="1630476" cy="83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000" b="1" dirty="0" smtClean="0">
                <a:latin typeface="Microsoft JhengHei UI" pitchFamily="34" charset="-120"/>
                <a:ea typeface="Microsoft JhengHei UI" pitchFamily="34" charset="-120"/>
              </a:rPr>
              <a:t>寫法：</a:t>
            </a:r>
            <a:endParaRPr lang="zh-TW" altLang="en-US" sz="3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0" y="3861048"/>
            <a:ext cx="3581900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4367448" y="4304616"/>
            <a:ext cx="586386" cy="494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77282" y="5517232"/>
            <a:ext cx="8966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>
                <a:latin typeface="Microsoft JhengHei UI" pitchFamily="34" charset="-120"/>
                <a:ea typeface="Microsoft JhengHei UI" pitchFamily="34" charset="-120"/>
              </a:rPr>
              <a:t>程式碼：</a:t>
            </a:r>
            <a:endParaRPr lang="en-US" altLang="zh-TW" sz="2000" b="1" dirty="0" smtClean="0">
              <a:latin typeface="Microsoft JhengHei UI" pitchFamily="34" charset="-120"/>
              <a:ea typeface="Microsoft JhengHei UI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Microsoft JhengHei UI" pitchFamily="34" charset="-120"/>
                <a:ea typeface="Microsoft JhengHei UI" pitchFamily="34" charset="-120"/>
              </a:rPr>
              <a:t>SELECT 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COUNT(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Store_Name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) FROM `</a:t>
            </a:r>
            <a:r>
              <a:rPr lang="en-US" altLang="zh-TW" sz="2000" b="1" dirty="0" err="1" smtClean="0">
                <a:latin typeface="Microsoft JhengHei UI" pitchFamily="34" charset="-120"/>
                <a:ea typeface="Microsoft JhengHei UI" pitchFamily="34" charset="-120"/>
              </a:rPr>
              <a:t>store_information</a:t>
            </a:r>
            <a:r>
              <a:rPr lang="en-US" altLang="zh-TW" sz="2000" b="1" dirty="0" smtClean="0">
                <a:latin typeface="Microsoft JhengHei UI" pitchFamily="34" charset="-120"/>
                <a:ea typeface="Microsoft JhengHei UI" pitchFamily="34" charset="-120"/>
              </a:rPr>
              <a:t>`</a:t>
            </a:r>
            <a:endParaRPr lang="zh-TW" altLang="en-US" sz="2000" b="1" dirty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63" y="3861048"/>
            <a:ext cx="3797925" cy="138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50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294</Words>
  <Application>Microsoft Office PowerPoint</Application>
  <PresentationFormat>如螢幕大小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SQL   AND OR</vt:lpstr>
      <vt:lpstr>SQL   IN</vt:lpstr>
      <vt:lpstr>SQL   BETWEEN</vt:lpstr>
      <vt:lpstr>SQL   LIKE</vt:lpstr>
      <vt:lpstr>SQL   ORDER BY</vt:lpstr>
      <vt:lpstr>SQL   AVG()函數 + Example</vt:lpstr>
      <vt:lpstr>SQL   An Example</vt:lpstr>
      <vt:lpstr>SQL   COUNT( )函數</vt:lpstr>
      <vt:lpstr>SQL   MAX()函數 + Example</vt:lpstr>
      <vt:lpstr>SQL   MIN()函數 + Example</vt:lpstr>
      <vt:lpstr>SQL   SUM()函數 + Example</vt:lpstr>
      <vt:lpstr>SQL   GROUP BY</vt:lpstr>
      <vt:lpstr>SQL   HAVING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OR</dc:title>
  <dc:creator>蔡德龍</dc:creator>
  <cp:lastModifiedBy>蔡德龍</cp:lastModifiedBy>
  <cp:revision>43</cp:revision>
  <dcterms:created xsi:type="dcterms:W3CDTF">2020-10-29T08:07:19Z</dcterms:created>
  <dcterms:modified xsi:type="dcterms:W3CDTF">2020-10-29T09:28:07Z</dcterms:modified>
</cp:coreProperties>
</file>